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32"/>
  </p:notesMasterIdLst>
  <p:sldIdLst>
    <p:sldId id="341" r:id="rId2"/>
    <p:sldId id="281" r:id="rId3"/>
    <p:sldId id="301" r:id="rId4"/>
    <p:sldId id="338" r:id="rId5"/>
    <p:sldId id="312" r:id="rId6"/>
    <p:sldId id="315" r:id="rId7"/>
    <p:sldId id="313" r:id="rId8"/>
    <p:sldId id="314" r:id="rId9"/>
    <p:sldId id="283" r:id="rId10"/>
    <p:sldId id="275" r:id="rId11"/>
    <p:sldId id="317" r:id="rId12"/>
    <p:sldId id="325" r:id="rId13"/>
    <p:sldId id="330" r:id="rId14"/>
    <p:sldId id="332" r:id="rId15"/>
    <p:sldId id="331" r:id="rId16"/>
    <p:sldId id="328" r:id="rId17"/>
    <p:sldId id="335" r:id="rId18"/>
    <p:sldId id="336" r:id="rId19"/>
    <p:sldId id="342" r:id="rId20"/>
    <p:sldId id="344" r:id="rId21"/>
    <p:sldId id="349" r:id="rId22"/>
    <p:sldId id="348" r:id="rId23"/>
    <p:sldId id="346" r:id="rId24"/>
    <p:sldId id="333" r:id="rId25"/>
    <p:sldId id="334" r:id="rId26"/>
    <p:sldId id="324" r:id="rId27"/>
    <p:sldId id="337" r:id="rId28"/>
    <p:sldId id="339" r:id="rId29"/>
    <p:sldId id="327" r:id="rId30"/>
    <p:sldId id="27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05E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976" autoAdjust="0"/>
  </p:normalViewPr>
  <p:slideViewPr>
    <p:cSldViewPr>
      <p:cViewPr varScale="1">
        <p:scale>
          <a:sx n="62" d="100"/>
          <a:sy n="62" d="100"/>
        </p:scale>
        <p:origin x="67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2"/>
    </p:cViewPr>
  </p:sorterViewPr>
  <p:notesViewPr>
    <p:cSldViewPr>
      <p:cViewPr varScale="1">
        <p:scale>
          <a:sx n="55" d="100"/>
          <a:sy n="55" d="100"/>
        </p:scale>
        <p:origin x="288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04BA7-0DD4-4670-8C83-68E55CF5FAA9}" type="datetimeFigureOut">
              <a:rPr lang="en-US" smtClean="0"/>
              <a:pPr/>
              <a:t>11/24/2022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57865-3327-4E1C-9436-8C22A2C03B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257865-3327-4E1C-9436-8C22A2C03B4C}"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0" i="0" dirty="0">
                <a:solidFill>
                  <a:srgbClr val="212529"/>
                </a:solidFill>
                <a:effectLst/>
                <a:latin typeface="Roboto" panose="02000000000000000000" pitchFamily="2" charset="0"/>
              </a:rPr>
              <a:t>At current levels, world heroin consumption (340 tons) and seizures represent an annual flow of 430-450 tons of heroin into the global heroin market. Of that total, opium from Myanmar and the Lao People's Democratic Republic yields some 50 tons, while the rest, some 380 tons of heroin and morphine, is produced exclusively from Afghan opium. While approximately 5 tons are consumed and seized in Afghanistan, the remaining bulk of 375 tons is trafficked worldwide via routes flowing into and through the countries </a:t>
            </a:r>
            <a:r>
              <a:rPr lang="en-US" b="0" i="0" dirty="0" err="1">
                <a:solidFill>
                  <a:srgbClr val="212529"/>
                </a:solidFill>
                <a:effectLst/>
                <a:latin typeface="Roboto" panose="02000000000000000000" pitchFamily="2" charset="0"/>
              </a:rPr>
              <a:t>neighbouring</a:t>
            </a:r>
            <a:r>
              <a:rPr lang="en-US" b="0" i="0" dirty="0">
                <a:solidFill>
                  <a:srgbClr val="212529"/>
                </a:solidFill>
                <a:effectLst/>
                <a:latin typeface="Roboto" panose="02000000000000000000" pitchFamily="2" charset="0"/>
              </a:rPr>
              <a:t> Afghanistan.</a:t>
            </a:r>
          </a:p>
          <a:p>
            <a:pPr algn="l"/>
            <a:r>
              <a:rPr lang="en-US" b="0" i="0" dirty="0">
                <a:solidFill>
                  <a:srgbClr val="212529"/>
                </a:solidFill>
                <a:effectLst/>
                <a:latin typeface="Roboto" panose="02000000000000000000" pitchFamily="2" charset="0"/>
              </a:rPr>
              <a:t>The Balkan and northern routes are the main heroin trafficking corridors linking Afghanistan to the huge markets of the Russian Federation and Western Europe. The Balkan route traverses the Islamic Republic of Iran (often via Pakistan), Turkey, Greece and Bulgaria across South-East Europe to the Western European market, with an annual market value of some $20 billion. The northern route runs mainly through Tajikistan and Kyrgyzstan (or Uzbekistan or Turkmenistan) to Kazakhstan and the Russian Federation. The size of that market is estimated to total $13 billion per year.</a:t>
            </a:r>
          </a:p>
        </p:txBody>
      </p:sp>
      <p:sp>
        <p:nvSpPr>
          <p:cNvPr id="4" name="Slide Number Placeholder 3"/>
          <p:cNvSpPr>
            <a:spLocks noGrp="1"/>
          </p:cNvSpPr>
          <p:nvPr>
            <p:ph type="sldNum" sz="quarter" idx="10"/>
          </p:nvPr>
        </p:nvSpPr>
        <p:spPr/>
        <p:txBody>
          <a:bodyPr/>
          <a:lstStyle/>
          <a:p>
            <a:fld id="{5B257865-3327-4E1C-9436-8C22A2C03B4C}"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Roboto" panose="02000000000000000000" pitchFamily="2" charset="0"/>
              </a:rPr>
              <a:t>North America accounted for more than 40 per cent of global cocaine consumption (the total was estimated at around 470 tons), while the 27 European Union and four European Free Trade Association countries accounted for more than a quarter of total consumption. These two regions account for more than 80 per cent of the total value of the global cocaine market, which was estimated at $88 billion.</a:t>
            </a:r>
          </a:p>
          <a:p>
            <a:pPr algn="l"/>
            <a:r>
              <a:rPr lang="en-US" b="0" i="0" dirty="0">
                <a:solidFill>
                  <a:srgbClr val="212529"/>
                </a:solidFill>
                <a:effectLst/>
                <a:latin typeface="Roboto" panose="02000000000000000000" pitchFamily="2" charset="0"/>
              </a:rPr>
              <a:t>For the North American market, cocaine is typically transported from Colombia to Mexico or Central America by sea and then onwards by land to the United States and Canada. Cocaine is trafficked to Europe mostly by sea, often in container shipments. Colombia remains the main source of the cocaine found in Europe, but direct shipments from Peru and the Plurinational State of Bolivia are far more common than in the United States market.</a:t>
            </a:r>
          </a:p>
        </p:txBody>
      </p:sp>
      <p:sp>
        <p:nvSpPr>
          <p:cNvPr id="4" name="Slide Number Placeholder 3"/>
          <p:cNvSpPr>
            <a:spLocks noGrp="1"/>
          </p:cNvSpPr>
          <p:nvPr>
            <p:ph type="sldNum" sz="quarter" idx="5"/>
          </p:nvPr>
        </p:nvSpPr>
        <p:spPr/>
        <p:txBody>
          <a:bodyPr/>
          <a:lstStyle/>
          <a:p>
            <a:fld id="{5B257865-3327-4E1C-9436-8C22A2C03B4C}" type="slidenum">
              <a:rPr lang="en-US" smtClean="0"/>
              <a:pPr/>
              <a:t>11</a:t>
            </a:fld>
            <a:endParaRPr lang="en-US"/>
          </a:p>
        </p:txBody>
      </p:sp>
    </p:spTree>
    <p:extLst>
      <p:ext uri="{BB962C8B-B14F-4D97-AF65-F5344CB8AC3E}">
        <p14:creationId xmlns:p14="http://schemas.microsoft.com/office/powerpoint/2010/main" val="238624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72099C8-333D-4235-9E76-4FF54D7FD04C}" type="datetime1">
              <a:rPr lang="en-US" smtClean="0"/>
              <a:pPr/>
              <a:t>11/24/2022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F5AA738-DADF-48AA-8AFC-8BA3DD3ACE3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293083-85E4-4C7D-9632-84ABAB96BFF5}" type="datetime1">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AA738-DADF-48AA-8AFC-8BA3DD3ACE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038F012-CD6A-41D0-A51B-BBF6720FF27C}" type="datetime1">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AA738-DADF-48AA-8AFC-8BA3DD3ACE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a:solidFill>
            <a:schemeClr val="accent1"/>
          </a:solidFill>
          <a:effectLst>
            <a:outerShdw blurRad="152400" dist="317500" dir="5400000" sx="90000" sy="-19000" rotWithShape="0">
              <a:prstClr val="black">
                <a:alpha val="15000"/>
              </a:prstClr>
            </a:outerShdw>
          </a:effectLst>
          <a:scene3d>
            <a:camera prst="obliqueBottomRight"/>
            <a:lightRig rig="threePt" dir="t"/>
          </a:scene3d>
          <a:sp3d>
            <a:bevelT/>
          </a:sp3d>
        </p:spPr>
        <p:txBody>
          <a:bodyPr anchor="ctr"/>
          <a:lstStyle>
            <a:lvl1pPr algn="ctr">
              <a:defRPr>
                <a:solidFill>
                  <a:schemeClr val="bg1"/>
                </a:solidFill>
                <a:effectLst>
                  <a:outerShdw blurRad="38100" dist="38100" dir="2700000" algn="tl">
                    <a:srgbClr val="000000">
                      <a:alpha val="43137"/>
                    </a:srgbClr>
                  </a:outerShdw>
                </a:effectLst>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0F84FB04-FEE3-4143-ADE1-2BE760D01385}" type="datetime1">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AA738-DADF-48AA-8AFC-8BA3DD3ACE3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EE6D1E1-5888-43B9-9D4C-880297CCD201}" type="datetime1">
              <a:rPr lang="en-US" smtClean="0"/>
              <a:pPr/>
              <a:t>11/24/2022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F5AA738-DADF-48AA-8AFC-8BA3DD3ACE3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0B46AF9-A410-48D2-BE18-71AA66CC6A62}" type="datetime1">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AA738-DADF-48AA-8AFC-8BA3DD3ACE3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96C37E8-7F79-4129-8EA0-E303EC9FEB45}" type="datetime1">
              <a:rPr lang="en-US" smtClean="0"/>
              <a:pPr/>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AA738-DADF-48AA-8AFC-8BA3DD3ACE3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2248EF2-32BA-4DE0-97F1-62F7CE183015}" type="datetime1">
              <a:rPr lang="en-US" smtClean="0"/>
              <a:pPr/>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AA738-DADF-48AA-8AFC-8BA3DD3ACE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02784-420A-409C-BD8A-50B4D87B22B2}" type="datetime1">
              <a:rPr lang="en-US" smtClean="0"/>
              <a:pPr/>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AA738-DADF-48AA-8AFC-8BA3DD3ACE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06E6853-0E77-4711-9732-7B2ACA053F36}" type="datetime1">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AA738-DADF-48AA-8AFC-8BA3DD3ACE3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BC23C02-0BA2-498F-B0FE-C00A24F8641E}" type="datetime1">
              <a:rPr lang="en-US" smtClean="0"/>
              <a:pPr/>
              <a:t>11/24/2022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F5AA738-DADF-48AA-8AFC-8BA3DD3ACE3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E29E342-CCCA-4822-82C4-ABB3B570CD32}" type="datetime1">
              <a:rPr lang="en-US" smtClean="0"/>
              <a:pPr/>
              <a:t>11/24/2022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F5AA738-DADF-48AA-8AFC-8BA3DD3ACE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lobaldrugpolicyindex.net/country-profile/new_zealand" TargetMode="External"/><Relationship Id="rId7" Type="http://schemas.openxmlformats.org/officeDocument/2006/relationships/hyperlink" Target="https://globaldrugpolicyindex.net/country-profile/indonesia" TargetMode="External"/><Relationship Id="rId2" Type="http://schemas.openxmlformats.org/officeDocument/2006/relationships/hyperlink" Target="https://globaldrugpolicyindex.net/country-profile/norway" TargetMode="External"/><Relationship Id="rId1" Type="http://schemas.openxmlformats.org/officeDocument/2006/relationships/slideLayout" Target="../slideLayouts/slideLayout2.xml"/><Relationship Id="rId6" Type="http://schemas.openxmlformats.org/officeDocument/2006/relationships/hyperlink" Target="https://globaldrugpolicyindex.net/country-profile/uganda" TargetMode="External"/><Relationship Id="rId5" Type="http://schemas.openxmlformats.org/officeDocument/2006/relationships/hyperlink" Target="https://globaldrugpolicyindex.net/country-profile/brazil" TargetMode="External"/><Relationship Id="rId4" Type="http://schemas.openxmlformats.org/officeDocument/2006/relationships/hyperlink" Target="https://globaldrugpolicyindex.net/country-profile/portuga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anf.gov.pk/qf.php" TargetMode="External"/><Relationship Id="rId3" Type="http://schemas.openxmlformats.org/officeDocument/2006/relationships/hyperlink" Target="https://ourworldindata.org/drug-use" TargetMode="External"/><Relationship Id="rId7" Type="http://schemas.openxmlformats.org/officeDocument/2006/relationships/hyperlink" Target="https://www.unodc.org/documents/ungass2016/Contributions/Civil/Count-the-Costs-Initiative/AWDR-exec-summary.pdf" TargetMode="External"/><Relationship Id="rId2" Type="http://schemas.openxmlformats.org/officeDocument/2006/relationships/hyperlink" Target="https://transformdrugs.org/blog/drug-decriminalisation-in-portugal-setting-the-record-straight" TargetMode="External"/><Relationship Id="rId1" Type="http://schemas.openxmlformats.org/officeDocument/2006/relationships/slideLayout" Target="../slideLayouts/slideLayout2.xml"/><Relationship Id="rId6" Type="http://schemas.openxmlformats.org/officeDocument/2006/relationships/hyperlink" Target="https://www.opensocietyfoundations.org/explainers/why-we-need-drug-policy-reform" TargetMode="External"/><Relationship Id="rId5" Type="http://schemas.openxmlformats.org/officeDocument/2006/relationships/hyperlink" Target="https://www.globalcommissionondrugs.org/reports/the-war-on-drugs" TargetMode="External"/><Relationship Id="rId10" Type="http://schemas.openxmlformats.org/officeDocument/2006/relationships/hyperlink" Target="https://www.thelancet.com/journals/lancet/article/PIIS0140-6736(13)61426-9/fulltext" TargetMode="External"/><Relationship Id="rId4" Type="http://schemas.openxmlformats.org/officeDocument/2006/relationships/hyperlink" Target="http://www.globalcommissionondrugs.org/" TargetMode="External"/><Relationship Id="rId9" Type="http://schemas.openxmlformats.org/officeDocument/2006/relationships/hyperlink" Target="https://www.pakistantoday.com.pk/2022/10/25/menace-of-drug-addic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Physiology" TargetMode="External"/><Relationship Id="rId2" Type="http://schemas.openxmlformats.org/officeDocument/2006/relationships/hyperlink" Target="https://en.wikipedia.org/wiki/Chemical_substance"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en.wikipedia.org/wiki/Psycholog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lobalcommissionondrugs.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CF6303-A809-4D93-ADF5-3F53148E63EC}"/>
              </a:ext>
            </a:extLst>
          </p:cNvPr>
          <p:cNvSpPr>
            <a:spLocks noGrp="1"/>
          </p:cNvSpPr>
          <p:nvPr>
            <p:ph type="sldNum" sz="quarter" idx="12"/>
          </p:nvPr>
        </p:nvSpPr>
        <p:spPr/>
        <p:txBody>
          <a:bodyPr/>
          <a:lstStyle/>
          <a:p>
            <a:fld id="{AF5AA738-DADF-48AA-8AFC-8BA3DD3ACE34}" type="slidenum">
              <a:rPr lang="en-US" smtClean="0"/>
              <a:pPr/>
              <a:t>1</a:t>
            </a:fld>
            <a:endParaRPr lang="en-US"/>
          </a:p>
        </p:txBody>
      </p:sp>
      <p:pic>
        <p:nvPicPr>
          <p:cNvPr id="1026" name="Picture 2" descr="Arabic calligraphy, Bismillah which means, In the Name of Allah, The Most Gracious and The Most Merciful. Layered with liquid marble or watercolor ink background. Vector illustration.">
            <a:extLst>
              <a:ext uri="{FF2B5EF4-FFF2-40B4-BE49-F238E27FC236}">
                <a16:creationId xmlns:a16="http://schemas.microsoft.com/office/drawing/2014/main" id="{44A1B3E0-87F1-40CD-96B5-19D6BA29A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550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5AA738-DADF-48AA-8AFC-8BA3DD3ACE34}" type="slidenum">
              <a:rPr lang="en-US" smtClean="0"/>
              <a:pPr/>
              <a:t>10</a:t>
            </a:fld>
            <a:endParaRPr lang="en-US"/>
          </a:p>
        </p:txBody>
      </p:sp>
      <p:pic>
        <p:nvPicPr>
          <p:cNvPr id="2050" name="Picture 2" descr="&lt;p&gt;Source: &lt;a href=&quot;/unodc/en/data-and-analysis/WDR-2010.html&quot; rel=&quot;nofollow&quot;&gt;UNODC World Drug Report 2010&lt;/a&gt;&lt;/p&gt;">
            <a:extLst>
              <a:ext uri="{FF2B5EF4-FFF2-40B4-BE49-F238E27FC236}">
                <a16:creationId xmlns:a16="http://schemas.microsoft.com/office/drawing/2014/main" id="{F1B41939-C91A-43DC-8A74-171E8186A8F9}"/>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6818" y="0"/>
            <a:ext cx="9170818"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6AB349-2AB7-4B4B-941B-7A25787B53FC}"/>
              </a:ext>
            </a:extLst>
          </p:cNvPr>
          <p:cNvSpPr txBox="1"/>
          <p:nvPr/>
        </p:nvSpPr>
        <p:spPr>
          <a:xfrm>
            <a:off x="152400" y="5257800"/>
            <a:ext cx="3352800" cy="1477328"/>
          </a:xfrm>
          <a:prstGeom prst="rect">
            <a:avLst/>
          </a:prstGeom>
          <a:solidFill>
            <a:srgbClr val="00B0F0"/>
          </a:solidFill>
        </p:spPr>
        <p:txBody>
          <a:bodyPr wrap="square" rtlCol="0">
            <a:spAutoFit/>
          </a:bodyPr>
          <a:lstStyle/>
          <a:p>
            <a:r>
              <a:rPr lang="en-US" b="1" u="sng" dirty="0"/>
              <a:t>Heroin &amp; Opium</a:t>
            </a:r>
            <a:endParaRPr lang="en-US" dirty="0"/>
          </a:p>
          <a:p>
            <a:r>
              <a:rPr lang="en-US" dirty="0"/>
              <a:t>Afghanistan: 380 Metric tons (375+5)</a:t>
            </a:r>
          </a:p>
          <a:p>
            <a:r>
              <a:rPr lang="en-US" dirty="0"/>
              <a:t>Myanmar + Lao: 50 Metric tons</a:t>
            </a:r>
          </a:p>
          <a:p>
            <a:r>
              <a:rPr lang="en-US" dirty="0" err="1"/>
              <a:t>Balken</a:t>
            </a:r>
            <a:r>
              <a:rPr lang="en-US" dirty="0"/>
              <a:t> Route: $20 billion</a:t>
            </a:r>
          </a:p>
          <a:p>
            <a:r>
              <a:rPr lang="en-US" dirty="0"/>
              <a:t>Northern Route: $13 billion</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C637A7-3912-43F0-8206-EA0F1F5129FD}"/>
              </a:ext>
            </a:extLst>
          </p:cNvPr>
          <p:cNvSpPr>
            <a:spLocks noGrp="1"/>
          </p:cNvSpPr>
          <p:nvPr>
            <p:ph type="sldNum" sz="quarter" idx="12"/>
          </p:nvPr>
        </p:nvSpPr>
        <p:spPr/>
        <p:txBody>
          <a:bodyPr/>
          <a:lstStyle/>
          <a:p>
            <a:fld id="{AF5AA738-DADF-48AA-8AFC-8BA3DD3ACE34}" type="slidenum">
              <a:rPr lang="en-US" smtClean="0"/>
              <a:pPr/>
              <a:t>11</a:t>
            </a:fld>
            <a:endParaRPr lang="en-US"/>
          </a:p>
        </p:txBody>
      </p:sp>
      <p:pic>
        <p:nvPicPr>
          <p:cNvPr id="3074" name="Picture 2" descr="&lt;p&gt;Source: &lt;a href=&quot;/unodc/en/data-and-analysis/WDR-2010.html&quot; rel=&quot;nofollow&quot;&gt;UNODC World Drug Report 2010&lt;/a&gt;&lt;/p&gt;">
            <a:extLst>
              <a:ext uri="{FF2B5EF4-FFF2-40B4-BE49-F238E27FC236}">
                <a16:creationId xmlns:a16="http://schemas.microsoft.com/office/drawing/2014/main" id="{09D4ADC1-3F4B-4ABC-AD0D-BDF8518552E6}"/>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0EBB33-EBC5-4CB9-A830-89D5DA516F69}"/>
              </a:ext>
            </a:extLst>
          </p:cNvPr>
          <p:cNvSpPr txBox="1"/>
          <p:nvPr/>
        </p:nvSpPr>
        <p:spPr>
          <a:xfrm>
            <a:off x="152400" y="5334000"/>
            <a:ext cx="3352800" cy="1477328"/>
          </a:xfrm>
          <a:prstGeom prst="rect">
            <a:avLst/>
          </a:prstGeom>
          <a:solidFill>
            <a:srgbClr val="00B0F0"/>
          </a:solidFill>
        </p:spPr>
        <p:txBody>
          <a:bodyPr wrap="square" rtlCol="0">
            <a:spAutoFit/>
          </a:bodyPr>
          <a:lstStyle/>
          <a:p>
            <a:r>
              <a:rPr lang="en-US" b="1" u="sng" dirty="0"/>
              <a:t>Cocaine </a:t>
            </a:r>
          </a:p>
          <a:p>
            <a:r>
              <a:rPr lang="en-US" dirty="0"/>
              <a:t>Global consumption: 470 Metric tons</a:t>
            </a:r>
          </a:p>
          <a:p>
            <a:r>
              <a:rPr lang="en-US" dirty="0"/>
              <a:t>Worth $88 billion</a:t>
            </a:r>
          </a:p>
          <a:p>
            <a:r>
              <a:rPr lang="en-US" dirty="0"/>
              <a:t>North America + European Union</a:t>
            </a:r>
          </a:p>
          <a:p>
            <a:r>
              <a:rPr lang="en-US" b="1" dirty="0"/>
              <a:t>= </a:t>
            </a:r>
            <a:r>
              <a:rPr lang="en-US" dirty="0"/>
              <a:t>80% of global consumption</a:t>
            </a:r>
          </a:p>
        </p:txBody>
      </p:sp>
    </p:spTree>
    <p:extLst>
      <p:ext uri="{BB962C8B-B14F-4D97-AF65-F5344CB8AC3E}">
        <p14:creationId xmlns:p14="http://schemas.microsoft.com/office/powerpoint/2010/main" val="319527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D1E26-178F-4C1F-A2D5-E19CDAF998D9}"/>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D27FE54-721B-40EB-BCAA-111040905A59}"/>
              </a:ext>
            </a:extLst>
          </p:cNvPr>
          <p:cNvSpPr>
            <a:spLocks noGrp="1"/>
          </p:cNvSpPr>
          <p:nvPr>
            <p:ph type="sldNum" sz="quarter" idx="12"/>
          </p:nvPr>
        </p:nvSpPr>
        <p:spPr/>
        <p:txBody>
          <a:bodyPr/>
          <a:lstStyle/>
          <a:p>
            <a:fld id="{AF5AA738-DADF-48AA-8AFC-8BA3DD3ACE34}" type="slidenum">
              <a:rPr lang="en-US" smtClean="0"/>
              <a:pPr/>
              <a:t>12</a:t>
            </a:fld>
            <a:endParaRPr lang="en-US"/>
          </a:p>
        </p:txBody>
      </p:sp>
      <p:pic>
        <p:nvPicPr>
          <p:cNvPr id="6" name="Content Placeholder 5">
            <a:extLst>
              <a:ext uri="{FF2B5EF4-FFF2-40B4-BE49-F238E27FC236}">
                <a16:creationId xmlns:a16="http://schemas.microsoft.com/office/drawing/2014/main" id="{85B6B67C-7807-4545-BEDF-B11F7AD889E8}"/>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9317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3117-BE3C-438A-9523-CFDBBA5DFA4B}"/>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198CEDC-14E6-429D-A7CE-A1F786BF2EDF}"/>
              </a:ext>
            </a:extLst>
          </p:cNvPr>
          <p:cNvSpPr>
            <a:spLocks noGrp="1"/>
          </p:cNvSpPr>
          <p:nvPr>
            <p:ph type="sldNum" sz="quarter" idx="12"/>
          </p:nvPr>
        </p:nvSpPr>
        <p:spPr/>
        <p:txBody>
          <a:bodyPr/>
          <a:lstStyle/>
          <a:p>
            <a:fld id="{AF5AA738-DADF-48AA-8AFC-8BA3DD3ACE34}" type="slidenum">
              <a:rPr lang="en-US" smtClean="0"/>
              <a:pPr/>
              <a:t>13</a:t>
            </a:fld>
            <a:endParaRPr lang="en-US"/>
          </a:p>
        </p:txBody>
      </p:sp>
      <p:pic>
        <p:nvPicPr>
          <p:cNvPr id="6" name="Content Placeholder 5">
            <a:extLst>
              <a:ext uri="{FF2B5EF4-FFF2-40B4-BE49-F238E27FC236}">
                <a16:creationId xmlns:a16="http://schemas.microsoft.com/office/drawing/2014/main" id="{E2100368-846F-4B00-B878-3B566BE2F5C5}"/>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pic>
        <p:nvPicPr>
          <p:cNvPr id="7" name="Content Placeholder 5">
            <a:extLst>
              <a:ext uri="{FF2B5EF4-FFF2-40B4-BE49-F238E27FC236}">
                <a16:creationId xmlns:a16="http://schemas.microsoft.com/office/drawing/2014/main" id="{81F64628-BBF2-4A73-898C-3FC7667B2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7B4389A4-6F56-43F3-82F9-F10D6FBB0A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CC1B160B-EF44-4DDD-BBE0-7B846D8E0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149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8DF8-C540-4CE9-A03B-E12C23F3ECE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15AD2863-416F-4CAB-B71F-26BF49D46CE0}"/>
              </a:ext>
            </a:extLst>
          </p:cNvPr>
          <p:cNvSpPr>
            <a:spLocks noGrp="1"/>
          </p:cNvSpPr>
          <p:nvPr>
            <p:ph type="sldNum" sz="quarter" idx="12"/>
          </p:nvPr>
        </p:nvSpPr>
        <p:spPr/>
        <p:txBody>
          <a:bodyPr/>
          <a:lstStyle/>
          <a:p>
            <a:fld id="{AF5AA738-DADF-48AA-8AFC-8BA3DD3ACE34}" type="slidenum">
              <a:rPr lang="en-US" smtClean="0"/>
              <a:pPr/>
              <a:t>14</a:t>
            </a:fld>
            <a:endParaRPr lang="en-US"/>
          </a:p>
        </p:txBody>
      </p:sp>
      <p:pic>
        <p:nvPicPr>
          <p:cNvPr id="6" name="Content Placeholder 5">
            <a:extLst>
              <a:ext uri="{FF2B5EF4-FFF2-40B4-BE49-F238E27FC236}">
                <a16:creationId xmlns:a16="http://schemas.microsoft.com/office/drawing/2014/main" id="{258837A3-1683-49FA-A42F-5CA63A2823C3}"/>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14144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DC3A-A2AF-462B-85D3-6BFB2FDFABD1}"/>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D5F07C9-41EA-47F4-AF7E-C0073C8C477D}"/>
              </a:ext>
            </a:extLst>
          </p:cNvPr>
          <p:cNvSpPr>
            <a:spLocks noGrp="1"/>
          </p:cNvSpPr>
          <p:nvPr>
            <p:ph type="sldNum" sz="quarter" idx="12"/>
          </p:nvPr>
        </p:nvSpPr>
        <p:spPr/>
        <p:txBody>
          <a:bodyPr/>
          <a:lstStyle/>
          <a:p>
            <a:fld id="{AF5AA738-DADF-48AA-8AFC-8BA3DD3ACE34}" type="slidenum">
              <a:rPr lang="en-US" smtClean="0"/>
              <a:pPr/>
              <a:t>15</a:t>
            </a:fld>
            <a:endParaRPr lang="en-US"/>
          </a:p>
        </p:txBody>
      </p:sp>
      <p:pic>
        <p:nvPicPr>
          <p:cNvPr id="6" name="Content Placeholder 5">
            <a:extLst>
              <a:ext uri="{FF2B5EF4-FFF2-40B4-BE49-F238E27FC236}">
                <a16:creationId xmlns:a16="http://schemas.microsoft.com/office/drawing/2014/main" id="{8BD24530-60F4-4F2F-99D4-462980DCFCE8}"/>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14028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4B8C-C144-49EF-9BAC-3078AB91586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A4E9014-01C1-49FA-9D6C-04D26227974E}"/>
              </a:ext>
            </a:extLst>
          </p:cNvPr>
          <p:cNvSpPr>
            <a:spLocks noGrp="1"/>
          </p:cNvSpPr>
          <p:nvPr>
            <p:ph type="sldNum" sz="quarter" idx="12"/>
          </p:nvPr>
        </p:nvSpPr>
        <p:spPr/>
        <p:txBody>
          <a:bodyPr/>
          <a:lstStyle/>
          <a:p>
            <a:fld id="{AF5AA738-DADF-48AA-8AFC-8BA3DD3ACE34}" type="slidenum">
              <a:rPr lang="en-US" smtClean="0"/>
              <a:pPr/>
              <a:t>16</a:t>
            </a:fld>
            <a:endParaRPr lang="en-US"/>
          </a:p>
        </p:txBody>
      </p:sp>
      <p:pic>
        <p:nvPicPr>
          <p:cNvPr id="6" name="Content Placeholder 5">
            <a:extLst>
              <a:ext uri="{FF2B5EF4-FFF2-40B4-BE49-F238E27FC236}">
                <a16:creationId xmlns:a16="http://schemas.microsoft.com/office/drawing/2014/main" id="{0787C1F7-E8DF-411E-8D59-828F04816BDD}"/>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96666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1ABC-7765-4B7B-B201-09140E7B81CE}"/>
              </a:ext>
            </a:extLst>
          </p:cNvPr>
          <p:cNvSpPr>
            <a:spLocks noGrp="1"/>
          </p:cNvSpPr>
          <p:nvPr>
            <p:ph type="title"/>
          </p:nvPr>
        </p:nvSpPr>
        <p:spPr>
          <a:xfrm>
            <a:off x="457200" y="228600"/>
            <a:ext cx="8229600" cy="762000"/>
          </a:xfrm>
        </p:spPr>
        <p:txBody>
          <a:bodyPr>
            <a:normAutofit/>
          </a:bodyPr>
          <a:lstStyle/>
          <a:p>
            <a:r>
              <a:rPr lang="en-US" b="1" i="0" dirty="0">
                <a:effectLst/>
                <a:cs typeface="Times New Roman" panose="02020603050405020304" pitchFamily="18" charset="0"/>
              </a:rPr>
              <a:t>UNODC Drug Report 2022</a:t>
            </a:r>
            <a:endParaRPr lang="en-US" dirty="0"/>
          </a:p>
        </p:txBody>
      </p:sp>
      <p:sp>
        <p:nvSpPr>
          <p:cNvPr id="3" name="Slide Number Placeholder 2">
            <a:extLst>
              <a:ext uri="{FF2B5EF4-FFF2-40B4-BE49-F238E27FC236}">
                <a16:creationId xmlns:a16="http://schemas.microsoft.com/office/drawing/2014/main" id="{8A96588E-A261-403F-A3E7-47BBFEB25697}"/>
              </a:ext>
            </a:extLst>
          </p:cNvPr>
          <p:cNvSpPr>
            <a:spLocks noGrp="1"/>
          </p:cNvSpPr>
          <p:nvPr>
            <p:ph type="sldNum" sz="quarter" idx="12"/>
          </p:nvPr>
        </p:nvSpPr>
        <p:spPr/>
        <p:txBody>
          <a:bodyPr/>
          <a:lstStyle/>
          <a:p>
            <a:fld id="{AF5AA738-DADF-48AA-8AFC-8BA3DD3ACE34}" type="slidenum">
              <a:rPr lang="en-US" smtClean="0"/>
              <a:pPr/>
              <a:t>17</a:t>
            </a:fld>
            <a:endParaRPr lang="en-US"/>
          </a:p>
        </p:txBody>
      </p:sp>
      <p:sp>
        <p:nvSpPr>
          <p:cNvPr id="4" name="Content Placeholder 3">
            <a:extLst>
              <a:ext uri="{FF2B5EF4-FFF2-40B4-BE49-F238E27FC236}">
                <a16:creationId xmlns:a16="http://schemas.microsoft.com/office/drawing/2014/main" id="{D8155778-7999-483E-9840-8AC34F1E885F}"/>
              </a:ext>
            </a:extLst>
          </p:cNvPr>
          <p:cNvSpPr>
            <a:spLocks noGrp="1"/>
          </p:cNvSpPr>
          <p:nvPr>
            <p:ph sz="quarter" idx="1"/>
          </p:nvPr>
        </p:nvSpPr>
        <p:spPr>
          <a:xfrm>
            <a:off x="457199" y="1447800"/>
            <a:ext cx="8237621" cy="5029200"/>
          </a:xfrm>
        </p:spPr>
        <p:txBody>
          <a:bodyPr>
            <a:normAutofit/>
          </a:bodyPr>
          <a:lstStyle/>
          <a:p>
            <a:pPr algn="just">
              <a:spcBef>
                <a:spcPts val="1800"/>
              </a:spcBef>
            </a:pPr>
            <a:r>
              <a:rPr lang="en-US" sz="2400" b="1" i="0" dirty="0">
                <a:solidFill>
                  <a:srgbClr val="FF0000"/>
                </a:solidFill>
                <a:effectLst/>
                <a:latin typeface="Times New Roman" panose="02020603050405020304" pitchFamily="18" charset="0"/>
                <a:cs typeface="Times New Roman" panose="02020603050405020304" pitchFamily="18" charset="0"/>
              </a:rPr>
              <a:t>Record rise</a:t>
            </a:r>
            <a:r>
              <a:rPr lang="en-US" sz="2400" b="0" i="0" dirty="0">
                <a:effectLst/>
                <a:latin typeface="Times New Roman" panose="02020603050405020304" pitchFamily="18" charset="0"/>
                <a:cs typeface="Times New Roman" panose="02020603050405020304" pitchFamily="18" charset="0"/>
              </a:rPr>
              <a:t> in the manufacturing of </a:t>
            </a:r>
            <a:r>
              <a:rPr lang="en-US" sz="2400" b="1" i="0" dirty="0">
                <a:effectLst/>
                <a:latin typeface="Times New Roman" panose="02020603050405020304" pitchFamily="18" charset="0"/>
                <a:cs typeface="Times New Roman" panose="02020603050405020304" pitchFamily="18" charset="0"/>
              </a:rPr>
              <a:t>cocaine and opium</a:t>
            </a:r>
            <a:r>
              <a:rPr lang="en-US" sz="2400" b="0" i="0" dirty="0">
                <a:effectLst/>
                <a:latin typeface="Times New Roman" panose="02020603050405020304" pitchFamily="18" charset="0"/>
                <a:cs typeface="Times New Roman" panose="02020603050405020304" pitchFamily="18" charset="0"/>
              </a:rPr>
              <a:t>.</a:t>
            </a:r>
          </a:p>
          <a:p>
            <a:pPr lvl="1" algn="just">
              <a:spcBef>
                <a:spcPts val="1200"/>
              </a:spcBef>
            </a:pPr>
            <a:r>
              <a:rPr lang="en-US" b="1" dirty="0">
                <a:latin typeface="Times New Roman" panose="02020603050405020304" pitchFamily="18" charset="0"/>
                <a:cs typeface="Times New Roman" panose="02020603050405020304" pitchFamily="18" charset="0"/>
              </a:rPr>
              <a:t>26% increase</a:t>
            </a:r>
            <a:r>
              <a:rPr lang="en-US" dirty="0">
                <a:latin typeface="Times New Roman" panose="02020603050405020304" pitchFamily="18" charset="0"/>
                <a:cs typeface="Times New Roman" panose="02020603050405020304" pitchFamily="18" charset="0"/>
              </a:rPr>
              <a:t> over the previous </a:t>
            </a:r>
            <a:r>
              <a:rPr lang="en-US" b="1" dirty="0">
                <a:latin typeface="Times New Roman" panose="02020603050405020304" pitchFamily="18" charset="0"/>
                <a:cs typeface="Times New Roman" panose="02020603050405020304" pitchFamily="18" charset="0"/>
              </a:rPr>
              <a:t>decade</a:t>
            </a:r>
            <a:r>
              <a:rPr lang="en-US" dirty="0">
                <a:latin typeface="Times New Roman" panose="02020603050405020304" pitchFamily="18" charset="0"/>
                <a:cs typeface="Times New Roman" panose="02020603050405020304" pitchFamily="18" charset="0"/>
              </a:rPr>
              <a:t>.</a:t>
            </a:r>
          </a:p>
          <a:p>
            <a:pPr lvl="1" algn="just">
              <a:spcBef>
                <a:spcPts val="1200"/>
              </a:spcBef>
            </a:pPr>
            <a:r>
              <a:rPr lang="en-US" b="1" i="0" dirty="0">
                <a:effectLst/>
                <a:latin typeface="Times New Roman" panose="02020603050405020304" pitchFamily="18" charset="0"/>
                <a:cs typeface="Times New Roman" panose="02020603050405020304" pitchFamily="18" charset="0"/>
              </a:rPr>
              <a:t>284 million </a:t>
            </a:r>
            <a:r>
              <a:rPr lang="en-US" i="0" dirty="0">
                <a:effectLst/>
                <a:latin typeface="Times New Roman" panose="02020603050405020304" pitchFamily="18" charset="0"/>
                <a:cs typeface="Times New Roman" panose="02020603050405020304" pitchFamily="18" charset="0"/>
              </a:rPr>
              <a:t>people use drugs</a:t>
            </a:r>
            <a:r>
              <a:rPr lang="en-US" b="0" i="0" dirty="0">
                <a:effectLst/>
                <a:latin typeface="Times New Roman" panose="02020603050405020304" pitchFamily="18" charset="0"/>
                <a:cs typeface="Times New Roman" panose="02020603050405020304" pitchFamily="18" charset="0"/>
              </a:rPr>
              <a:t> worldwide.</a:t>
            </a:r>
          </a:p>
          <a:p>
            <a:pPr algn="just">
              <a:spcBef>
                <a:spcPts val="1800"/>
              </a:spcBef>
            </a:pPr>
            <a:r>
              <a:rPr lang="en-US" sz="2400" b="1" i="0" dirty="0">
                <a:solidFill>
                  <a:srgbClr val="FF0000"/>
                </a:solidFill>
                <a:effectLst/>
                <a:latin typeface="Times New Roman" panose="02020603050405020304" pitchFamily="18" charset="0"/>
                <a:cs typeface="Times New Roman" panose="02020603050405020304" pitchFamily="18" charset="0"/>
              </a:rPr>
              <a:t>Gaps</a:t>
            </a:r>
            <a:r>
              <a:rPr lang="en-US" sz="2400" b="0" i="0" dirty="0">
                <a:effectLst/>
                <a:latin typeface="Times New Roman" panose="02020603050405020304" pitchFamily="18" charset="0"/>
                <a:cs typeface="Times New Roman" panose="02020603050405020304" pitchFamily="18" charset="0"/>
              </a:rPr>
              <a:t> in the availability of drugs treatments.  </a:t>
            </a:r>
          </a:p>
          <a:p>
            <a:pPr algn="just">
              <a:spcBef>
                <a:spcPts val="1800"/>
              </a:spcBef>
            </a:pPr>
            <a:r>
              <a:rPr lang="en-US" sz="2400" b="1" dirty="0">
                <a:solidFill>
                  <a:srgbClr val="FF0000"/>
                </a:solidFill>
                <a:latin typeface="Times New Roman" panose="02020603050405020304" pitchFamily="18" charset="0"/>
                <a:cs typeface="Times New Roman" panose="02020603050405020304" pitchFamily="18" charset="0"/>
              </a:rPr>
              <a:t>Expansion</a:t>
            </a:r>
            <a:r>
              <a:rPr lang="en-US" sz="2400" dirty="0">
                <a:latin typeface="Times New Roman" panose="02020603050405020304" pitchFamily="18" charset="0"/>
                <a:cs typeface="Times New Roman" panose="02020603050405020304" pitchFamily="18" charset="0"/>
              </a:rPr>
              <a:t> - synthetic drugs to new markets (Africa &amp; Asia)</a:t>
            </a:r>
          </a:p>
          <a:p>
            <a:pPr algn="just">
              <a:spcBef>
                <a:spcPts val="1800"/>
              </a:spcBef>
            </a:pPr>
            <a:r>
              <a:rPr lang="en-US" sz="2400" b="1" dirty="0">
                <a:solidFill>
                  <a:srgbClr val="FF0000"/>
                </a:solidFill>
                <a:latin typeface="Times New Roman" panose="02020603050405020304" pitchFamily="18" charset="0"/>
                <a:cs typeface="Times New Roman" panose="02020603050405020304" pitchFamily="18" charset="0"/>
              </a:rPr>
              <a:t>Conflict Zones</a:t>
            </a:r>
            <a:r>
              <a:rPr lang="en-US" sz="2400" dirty="0">
                <a:latin typeface="Times New Roman" panose="02020603050405020304" pitchFamily="18" charset="0"/>
                <a:cs typeface="Times New Roman" panose="02020603050405020304" pitchFamily="18" charset="0"/>
              </a:rPr>
              <a:t> - magnets for synthetic drug production and shifting of drug trafficking routes.</a:t>
            </a:r>
          </a:p>
          <a:p>
            <a:pPr algn="just">
              <a:spcBef>
                <a:spcPts val="1800"/>
              </a:spcBef>
            </a:pPr>
            <a:r>
              <a:rPr lang="en-US" sz="2400" b="1" dirty="0">
                <a:solidFill>
                  <a:srgbClr val="FF0000"/>
                </a:solidFill>
                <a:latin typeface="Times New Roman" panose="02020603050405020304" pitchFamily="18" charset="0"/>
                <a:cs typeface="Times New Roman" panose="02020603050405020304" pitchFamily="18" charset="0"/>
              </a:rPr>
              <a:t>Ukraine</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Laboratories</a:t>
            </a:r>
            <a:r>
              <a:rPr lang="en-US" sz="2400" dirty="0">
                <a:latin typeface="Times New Roman" panose="02020603050405020304" pitchFamily="18" charset="0"/>
                <a:cs typeface="Times New Roman" panose="02020603050405020304" pitchFamily="18" charset="0"/>
              </a:rPr>
              <a:t> (manufacturing amphetamine) grew from 17 (dismantled) to 79.</a:t>
            </a:r>
          </a:p>
        </p:txBody>
      </p:sp>
    </p:spTree>
    <p:extLst>
      <p:ext uri="{BB962C8B-B14F-4D97-AF65-F5344CB8AC3E}">
        <p14:creationId xmlns:p14="http://schemas.microsoft.com/office/powerpoint/2010/main" val="242378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824F-D108-4779-9F6A-0AC7E330D4ED}"/>
              </a:ext>
            </a:extLst>
          </p:cNvPr>
          <p:cNvSpPr>
            <a:spLocks noGrp="1"/>
          </p:cNvSpPr>
          <p:nvPr>
            <p:ph type="title"/>
          </p:nvPr>
        </p:nvSpPr>
        <p:spPr>
          <a:xfrm>
            <a:off x="457200" y="228600"/>
            <a:ext cx="8229600" cy="762000"/>
          </a:xfrm>
        </p:spPr>
        <p:txBody>
          <a:bodyPr/>
          <a:lstStyle/>
          <a:p>
            <a:r>
              <a:rPr lang="en-US" b="1" i="0" dirty="0">
                <a:effectLst/>
                <a:cs typeface="Times New Roman" panose="02020603050405020304" pitchFamily="18" charset="0"/>
              </a:rPr>
              <a:t>UNODC Drug Report 2022</a:t>
            </a:r>
            <a:endParaRPr lang="en-US" dirty="0"/>
          </a:p>
        </p:txBody>
      </p:sp>
      <p:sp>
        <p:nvSpPr>
          <p:cNvPr id="3" name="Slide Number Placeholder 2">
            <a:extLst>
              <a:ext uri="{FF2B5EF4-FFF2-40B4-BE49-F238E27FC236}">
                <a16:creationId xmlns:a16="http://schemas.microsoft.com/office/drawing/2014/main" id="{912C3C7C-DD88-48B4-A9A0-AC33F11B11EC}"/>
              </a:ext>
            </a:extLst>
          </p:cNvPr>
          <p:cNvSpPr>
            <a:spLocks noGrp="1"/>
          </p:cNvSpPr>
          <p:nvPr>
            <p:ph type="sldNum" sz="quarter" idx="12"/>
          </p:nvPr>
        </p:nvSpPr>
        <p:spPr/>
        <p:txBody>
          <a:bodyPr/>
          <a:lstStyle/>
          <a:p>
            <a:fld id="{AF5AA738-DADF-48AA-8AFC-8BA3DD3ACE34}" type="slidenum">
              <a:rPr lang="en-US" smtClean="0"/>
              <a:pPr/>
              <a:t>18</a:t>
            </a:fld>
            <a:endParaRPr lang="en-US"/>
          </a:p>
        </p:txBody>
      </p:sp>
      <p:sp>
        <p:nvSpPr>
          <p:cNvPr id="4" name="Content Placeholder 3">
            <a:extLst>
              <a:ext uri="{FF2B5EF4-FFF2-40B4-BE49-F238E27FC236}">
                <a16:creationId xmlns:a16="http://schemas.microsoft.com/office/drawing/2014/main" id="{05A7437D-0F15-47A7-82D2-114FCB03CF67}"/>
              </a:ext>
            </a:extLst>
          </p:cNvPr>
          <p:cNvSpPr>
            <a:spLocks noGrp="1"/>
          </p:cNvSpPr>
          <p:nvPr>
            <p:ph sz="quarter" idx="1"/>
          </p:nvPr>
        </p:nvSpPr>
        <p:spPr>
          <a:xfrm>
            <a:off x="603504" y="1600200"/>
            <a:ext cx="8083296" cy="5257800"/>
          </a:xfrm>
        </p:spPr>
        <p:txBody>
          <a:bodyPr>
            <a:normAutofit fontScale="92500" lnSpcReduction="10000"/>
          </a:bodyPr>
          <a:lstStyle/>
          <a:p>
            <a:pPr algn="just">
              <a:spcBef>
                <a:spcPts val="1800"/>
              </a:spcBef>
            </a:pPr>
            <a:r>
              <a:rPr lang="en-US" b="1" dirty="0">
                <a:solidFill>
                  <a:srgbClr val="FF0000"/>
                </a:solidFill>
                <a:latin typeface="Times New Roman" panose="02020603050405020304" pitchFamily="18" charset="0"/>
                <a:cs typeface="Times New Roman" panose="02020603050405020304" pitchFamily="18" charset="0"/>
              </a:rPr>
              <a:t>11% increase in Cocaine</a:t>
            </a:r>
            <a:r>
              <a:rPr lang="en-US" dirty="0">
                <a:latin typeface="Times New Roman" panose="02020603050405020304" pitchFamily="18" charset="0"/>
                <a:cs typeface="Times New Roman" panose="02020603050405020304" pitchFamily="18" charset="0"/>
              </a:rPr>
              <a:t> Manufacturing in one year.</a:t>
            </a:r>
          </a:p>
          <a:p>
            <a:pPr algn="just">
              <a:spcBef>
                <a:spcPts val="1800"/>
              </a:spcBef>
            </a:pPr>
            <a:r>
              <a:rPr lang="en-US" b="1" dirty="0">
                <a:solidFill>
                  <a:srgbClr val="FF0000"/>
                </a:solidFill>
                <a:latin typeface="Times New Roman" panose="02020603050405020304" pitchFamily="18" charset="0"/>
                <a:cs typeface="Times New Roman" panose="02020603050405020304" pitchFamily="18" charset="0"/>
              </a:rPr>
              <a:t>7% increase in Opium</a:t>
            </a:r>
            <a:r>
              <a:rPr lang="en-US" dirty="0">
                <a:latin typeface="Times New Roman" panose="02020603050405020304" pitchFamily="18" charset="0"/>
                <a:cs typeface="Times New Roman" panose="02020603050405020304" pitchFamily="18" charset="0"/>
              </a:rPr>
              <a:t> production last year (mainly from Afghanistan).</a:t>
            </a:r>
          </a:p>
          <a:p>
            <a:pPr algn="just">
              <a:spcBef>
                <a:spcPts val="1800"/>
              </a:spcBef>
            </a:pPr>
            <a:r>
              <a:rPr lang="en-US" b="1" i="0" dirty="0">
                <a:solidFill>
                  <a:srgbClr val="FF0000"/>
                </a:solidFill>
                <a:effectLst/>
                <a:latin typeface="Times New Roman" panose="02020603050405020304" pitchFamily="18" charset="0"/>
                <a:cs typeface="Times New Roman" panose="02020603050405020304" pitchFamily="18" charset="0"/>
              </a:rPr>
              <a:t>117 countries reporting seizures</a:t>
            </a:r>
            <a:r>
              <a:rPr lang="en-US" b="0" i="0" dirty="0">
                <a:effectLst/>
                <a:latin typeface="Times New Roman" panose="02020603050405020304" pitchFamily="18" charset="0"/>
                <a:cs typeface="Times New Roman" panose="02020603050405020304" pitchFamily="18" charset="0"/>
              </a:rPr>
              <a:t> of synthetic drug (methamphetamine) in 2016‒2020 versus </a:t>
            </a:r>
            <a:r>
              <a:rPr lang="en-US" b="1" i="0" dirty="0">
                <a:effectLst/>
                <a:latin typeface="Times New Roman" panose="02020603050405020304" pitchFamily="18" charset="0"/>
                <a:cs typeface="Times New Roman" panose="02020603050405020304" pitchFamily="18" charset="0"/>
              </a:rPr>
              <a:t>84 </a:t>
            </a:r>
            <a:r>
              <a:rPr lang="en-US" b="0" i="0" dirty="0">
                <a:effectLst/>
                <a:latin typeface="Times New Roman" panose="02020603050405020304" pitchFamily="18" charset="0"/>
                <a:cs typeface="Times New Roman" panose="02020603050405020304" pitchFamily="18" charset="0"/>
              </a:rPr>
              <a:t>in 2006‒2010.</a:t>
            </a:r>
          </a:p>
          <a:p>
            <a:pPr algn="just">
              <a:spcBef>
                <a:spcPts val="1800"/>
              </a:spcBef>
            </a:pPr>
            <a:r>
              <a:rPr lang="en-US" b="1" i="0" dirty="0">
                <a:solidFill>
                  <a:srgbClr val="FF0000"/>
                </a:solidFill>
                <a:effectLst/>
                <a:latin typeface="Times New Roman" panose="02020603050405020304" pitchFamily="18" charset="0"/>
                <a:cs typeface="Times New Roman" panose="02020603050405020304" pitchFamily="18" charset="0"/>
              </a:rPr>
              <a:t>Quantity seized grew five-fold</a:t>
            </a:r>
            <a:r>
              <a:rPr lang="en-US" b="0" i="0" dirty="0">
                <a:effectLst/>
                <a:latin typeface="Times New Roman" panose="02020603050405020304" pitchFamily="18" charset="0"/>
                <a:cs typeface="Times New Roman" panose="02020603050405020304" pitchFamily="18" charset="0"/>
              </a:rPr>
              <a:t> between 2010 and 2020.</a:t>
            </a:r>
          </a:p>
          <a:p>
            <a:pPr algn="l">
              <a:spcBef>
                <a:spcPts val="1800"/>
              </a:spcBef>
            </a:pPr>
            <a:r>
              <a:rPr lang="en-US" b="1" i="0" dirty="0">
                <a:solidFill>
                  <a:srgbClr val="FF0000"/>
                </a:solidFill>
                <a:effectLst/>
                <a:latin typeface="Times New Roman" panose="02020603050405020304" pitchFamily="18" charset="0"/>
                <a:cs typeface="Times New Roman" panose="02020603050405020304" pitchFamily="18" charset="0"/>
              </a:rPr>
              <a:t>11.2 million</a:t>
            </a:r>
            <a:r>
              <a:rPr lang="en-US" b="0" i="0" dirty="0">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b="0" i="0" dirty="0">
                <a:effectLst/>
                <a:latin typeface="Times New Roman" panose="02020603050405020304" pitchFamily="18" charset="0"/>
                <a:cs typeface="Times New Roman" panose="02020603050405020304" pitchFamily="18" charset="0"/>
              </a:rPr>
              <a:t> </a:t>
            </a:r>
            <a:r>
              <a:rPr lang="en-US" b="1" i="0" dirty="0">
                <a:effectLst/>
                <a:latin typeface="Times New Roman" panose="02020603050405020304" pitchFamily="18" charset="0"/>
                <a:cs typeface="Times New Roman" panose="02020603050405020304" pitchFamily="18" charset="0"/>
              </a:rPr>
              <a:t>injecting drugs </a:t>
            </a:r>
            <a:r>
              <a:rPr lang="en-US" i="0" dirty="0">
                <a:effectLst/>
                <a:latin typeface="Times New Roman" panose="02020603050405020304" pitchFamily="18" charset="0"/>
                <a:cs typeface="Times New Roman" panose="02020603050405020304" pitchFamily="18" charset="0"/>
              </a:rPr>
              <a:t>worldwide</a:t>
            </a:r>
            <a:r>
              <a:rPr lang="en-US" b="0" i="0" dirty="0">
                <a:effectLst/>
                <a:latin typeface="Times New Roman" panose="02020603050405020304" pitchFamily="18" charset="0"/>
                <a:cs typeface="Times New Roman" panose="02020603050405020304" pitchFamily="18" charset="0"/>
              </a:rPr>
              <a:t>. </a:t>
            </a:r>
          </a:p>
          <a:p>
            <a:pPr algn="l">
              <a:spcBef>
                <a:spcPts val="1800"/>
              </a:spcBef>
            </a:pPr>
            <a:r>
              <a:rPr lang="en-US" b="1" i="0" dirty="0">
                <a:solidFill>
                  <a:srgbClr val="FF0000"/>
                </a:solidFill>
                <a:effectLst/>
                <a:latin typeface="Times New Roman" panose="02020603050405020304" pitchFamily="18" charset="0"/>
                <a:cs typeface="Times New Roman" panose="02020603050405020304" pitchFamily="18" charset="0"/>
              </a:rPr>
              <a:t>5.5 million</a:t>
            </a:r>
            <a:r>
              <a:rPr lang="en-US" b="0" i="0" dirty="0">
                <a:effectLst/>
                <a:latin typeface="Times New Roman" panose="02020603050405020304" pitchFamily="18" charset="0"/>
                <a:cs typeface="Times New Roman" panose="02020603050405020304" pitchFamily="18" charset="0"/>
              </a:rPr>
              <a:t> - </a:t>
            </a:r>
            <a:r>
              <a:rPr lang="en-US" b="1" i="0" dirty="0">
                <a:effectLst/>
                <a:latin typeface="Times New Roman" panose="02020603050405020304" pitchFamily="18" charset="0"/>
                <a:cs typeface="Times New Roman" panose="02020603050405020304" pitchFamily="18" charset="0"/>
              </a:rPr>
              <a:t>hepatitis C</a:t>
            </a:r>
            <a:r>
              <a:rPr lang="en-US" b="0" i="0" dirty="0">
                <a:effectLst/>
                <a:latin typeface="Times New Roman" panose="02020603050405020304" pitchFamily="18" charset="0"/>
                <a:cs typeface="Times New Roman" panose="02020603050405020304" pitchFamily="18" charset="0"/>
              </a:rPr>
              <a:t>,</a:t>
            </a:r>
          </a:p>
          <a:p>
            <a:pPr algn="l">
              <a:spcBef>
                <a:spcPts val="1800"/>
              </a:spcBef>
            </a:pPr>
            <a:r>
              <a:rPr lang="en-US" b="1" i="0" dirty="0">
                <a:solidFill>
                  <a:srgbClr val="FF0000"/>
                </a:solidFill>
                <a:effectLst/>
                <a:latin typeface="Times New Roman" panose="02020603050405020304" pitchFamily="18" charset="0"/>
                <a:cs typeface="Times New Roman" panose="02020603050405020304" pitchFamily="18" charset="0"/>
              </a:rPr>
              <a:t>1.4 million</a:t>
            </a:r>
            <a:r>
              <a:rPr lang="en-US" b="0" i="0" dirty="0">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b="0" i="0" dirty="0">
                <a:effectLst/>
                <a:latin typeface="Times New Roman" panose="02020603050405020304" pitchFamily="18" charset="0"/>
                <a:cs typeface="Times New Roman" panose="02020603050405020304" pitchFamily="18" charset="0"/>
              </a:rPr>
              <a:t> </a:t>
            </a:r>
            <a:r>
              <a:rPr lang="en-US" b="1" i="0" dirty="0">
                <a:effectLst/>
                <a:latin typeface="Times New Roman" panose="02020603050405020304" pitchFamily="18" charset="0"/>
                <a:cs typeface="Times New Roman" panose="02020603050405020304" pitchFamily="18" charset="0"/>
              </a:rPr>
              <a:t>HIV</a:t>
            </a:r>
            <a:endParaRPr lang="en-US" b="0" i="0" dirty="0">
              <a:effectLst/>
              <a:latin typeface="Times New Roman" panose="02020603050405020304" pitchFamily="18" charset="0"/>
              <a:cs typeface="Times New Roman" panose="02020603050405020304" pitchFamily="18" charset="0"/>
            </a:endParaRPr>
          </a:p>
          <a:p>
            <a:pPr algn="l">
              <a:spcBef>
                <a:spcPts val="1800"/>
              </a:spcBef>
            </a:pPr>
            <a:r>
              <a:rPr lang="en-US" b="1" i="0" dirty="0">
                <a:solidFill>
                  <a:srgbClr val="FF0000"/>
                </a:solidFill>
                <a:effectLst/>
                <a:latin typeface="Times New Roman" panose="02020603050405020304" pitchFamily="18" charset="0"/>
                <a:cs typeface="Times New Roman" panose="02020603050405020304" pitchFamily="18" charset="0"/>
              </a:rPr>
              <a:t>1.2 million</a:t>
            </a:r>
            <a:r>
              <a:rPr lang="en-US" b="0" i="0" dirty="0">
                <a:effectLst/>
                <a:latin typeface="Times New Roman" panose="02020603050405020304" pitchFamily="18" charset="0"/>
                <a:cs typeface="Times New Roman" panose="02020603050405020304" pitchFamily="18" charset="0"/>
              </a:rPr>
              <a:t> - </a:t>
            </a:r>
            <a:r>
              <a:rPr lang="en-US" b="1" i="0" dirty="0">
                <a:effectLst/>
                <a:latin typeface="Times New Roman" panose="02020603050405020304" pitchFamily="18" charset="0"/>
                <a:cs typeface="Times New Roman" panose="02020603050405020304" pitchFamily="18" charset="0"/>
              </a:rPr>
              <a:t>with both</a:t>
            </a:r>
            <a:r>
              <a:rPr lang="en-US" b="0" i="0" dirty="0">
                <a:effectLst/>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60126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3EDF-76A2-4D49-B936-5100A058A0BB}"/>
              </a:ext>
            </a:extLst>
          </p:cNvPr>
          <p:cNvSpPr>
            <a:spLocks noGrp="1"/>
          </p:cNvSpPr>
          <p:nvPr>
            <p:ph type="title"/>
          </p:nvPr>
        </p:nvSpPr>
        <p:spPr/>
        <p:txBody>
          <a:bodyPr/>
          <a:lstStyle/>
          <a:p>
            <a:r>
              <a:rPr lang="en-US" dirty="0"/>
              <a:t>Situation in Pakistan</a:t>
            </a:r>
          </a:p>
        </p:txBody>
      </p:sp>
      <p:sp>
        <p:nvSpPr>
          <p:cNvPr id="3" name="Slide Number Placeholder 2">
            <a:extLst>
              <a:ext uri="{FF2B5EF4-FFF2-40B4-BE49-F238E27FC236}">
                <a16:creationId xmlns:a16="http://schemas.microsoft.com/office/drawing/2014/main" id="{3FDC276E-8E8E-4922-99B1-AD75FB992CC3}"/>
              </a:ext>
            </a:extLst>
          </p:cNvPr>
          <p:cNvSpPr>
            <a:spLocks noGrp="1"/>
          </p:cNvSpPr>
          <p:nvPr>
            <p:ph type="sldNum" sz="quarter" idx="12"/>
          </p:nvPr>
        </p:nvSpPr>
        <p:spPr/>
        <p:txBody>
          <a:bodyPr/>
          <a:lstStyle/>
          <a:p>
            <a:fld id="{AF5AA738-DADF-48AA-8AFC-8BA3DD3ACE34}" type="slidenum">
              <a:rPr lang="en-US" smtClean="0"/>
              <a:pPr/>
              <a:t>19</a:t>
            </a:fld>
            <a:endParaRPr lang="en-US"/>
          </a:p>
        </p:txBody>
      </p:sp>
      <p:sp>
        <p:nvSpPr>
          <p:cNvPr id="4" name="Content Placeholder 3">
            <a:extLst>
              <a:ext uri="{FF2B5EF4-FFF2-40B4-BE49-F238E27FC236}">
                <a16:creationId xmlns:a16="http://schemas.microsoft.com/office/drawing/2014/main" id="{854AC637-D5D9-4DC5-8E45-A810D4DACF37}"/>
              </a:ext>
            </a:extLst>
          </p:cNvPr>
          <p:cNvSpPr>
            <a:spLocks noGrp="1"/>
          </p:cNvSpPr>
          <p:nvPr>
            <p:ph sz="quarter" idx="1"/>
          </p:nvPr>
        </p:nvSpPr>
        <p:spPr>
          <a:xfrm>
            <a:off x="457200" y="1828800"/>
            <a:ext cx="8229600" cy="4800600"/>
          </a:xfrm>
        </p:spPr>
        <p:txBody>
          <a:bodyPr>
            <a:normAutofit/>
          </a:bodyPr>
          <a:lstStyle/>
          <a:p>
            <a:pPr algn="just">
              <a:spcBef>
                <a:spcPts val="1800"/>
              </a:spcBef>
              <a:buSzPts val="1000"/>
              <a:tabLst>
                <a:tab pos="457200" algn="l"/>
              </a:tabLst>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Pakistan a Poppy Free State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less than 1000 hectares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but a victim of Afghan Drug Trafficking.</a:t>
            </a:r>
          </a:p>
          <a:p>
            <a:pPr algn="just">
              <a:spcBef>
                <a:spcPts val="1800"/>
              </a:spcBef>
              <a:buSzPts val="1000"/>
              <a:tabLst>
                <a:tab pos="457200" algn="l"/>
              </a:tabLst>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Afghanistan is the biggest cultivator</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of Poppy Opium in the world with a cultivation area of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183,000 Hectare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800"/>
              </a:spcBef>
              <a:buSzPts val="1000"/>
              <a:tabLst>
                <a:tab pos="457200" algn="l"/>
              </a:tabLst>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40% of Afghan Drug Trafficking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utilizes drug trade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routes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passing form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Pakistan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800"/>
              </a:spcBef>
              <a:buSzPts val="1000"/>
              <a:tabLst>
                <a:tab pos="457200" algn="l"/>
              </a:tabLst>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million Pakistanis involved in taking Drugs - </a:t>
            </a:r>
            <a:r>
              <a:rPr lang="en-US" sz="2000" b="0" i="0" dirty="0">
                <a:solidFill>
                  <a:srgbClr val="222222"/>
                </a:solidFill>
                <a:latin typeface="Times New Roman" panose="02020603050405020304" pitchFamily="18" charset="0"/>
                <a:cs typeface="Times New Roman" panose="02020603050405020304" pitchFamily="18" charset="0"/>
              </a:rPr>
              <a:t>78% are male and 22% are female.</a:t>
            </a:r>
          </a:p>
          <a:p>
            <a:pPr algn="just">
              <a:spcBef>
                <a:spcPts val="1800"/>
              </a:spcBef>
            </a:pPr>
            <a:r>
              <a:rPr lang="en-US" sz="2000" b="1" dirty="0">
                <a:solidFill>
                  <a:srgbClr val="FF0000"/>
                </a:solidFill>
                <a:latin typeface="Times New Roman" panose="02020603050405020304" pitchFamily="18" charset="0"/>
                <a:cs typeface="Times New Roman" panose="02020603050405020304" pitchFamily="18" charset="0"/>
              </a:rPr>
              <a:t>A</a:t>
            </a:r>
            <a:r>
              <a:rPr lang="en-US" sz="2000" b="1" i="0" dirty="0">
                <a:solidFill>
                  <a:srgbClr val="FF0000"/>
                </a:solidFill>
                <a:latin typeface="Times New Roman" panose="02020603050405020304" pitchFamily="18" charset="0"/>
                <a:cs typeface="Times New Roman" panose="02020603050405020304" pitchFamily="18" charset="0"/>
              </a:rPr>
              <a:t>ddicts  are increasing</a:t>
            </a:r>
            <a:r>
              <a:rPr lang="en-US" sz="2000" b="0" i="0" dirty="0">
                <a:solidFill>
                  <a:srgbClr val="222222"/>
                </a:solidFill>
                <a:latin typeface="Times New Roman" panose="02020603050405020304" pitchFamily="18" charset="0"/>
                <a:cs typeface="Times New Roman" panose="02020603050405020304" pitchFamily="18" charset="0"/>
              </a:rPr>
              <a:t> at the rate of </a:t>
            </a:r>
            <a:r>
              <a:rPr lang="en-US" sz="2000" b="1" i="0" dirty="0">
                <a:solidFill>
                  <a:srgbClr val="222222"/>
                </a:solidFill>
                <a:latin typeface="Times New Roman" panose="02020603050405020304" pitchFamily="18" charset="0"/>
                <a:cs typeface="Times New Roman" panose="02020603050405020304" pitchFamily="18" charset="0"/>
              </a:rPr>
              <a:t>40,000 per year</a:t>
            </a:r>
            <a:r>
              <a:rPr lang="en-US" sz="2000" b="0" i="0" dirty="0">
                <a:solidFill>
                  <a:srgbClr val="222222"/>
                </a:solidFill>
                <a:latin typeface="Times New Roman" panose="02020603050405020304" pitchFamily="18" charset="0"/>
                <a:cs typeface="Times New Roman" panose="02020603050405020304" pitchFamily="18" charset="0"/>
              </a:rPr>
              <a:t>, making Pakistan one of the </a:t>
            </a:r>
            <a:r>
              <a:rPr lang="en-US" sz="2000" b="1" i="0" dirty="0">
                <a:solidFill>
                  <a:srgbClr val="222222"/>
                </a:solidFill>
                <a:latin typeface="Times New Roman" panose="02020603050405020304" pitchFamily="18" charset="0"/>
                <a:cs typeface="Times New Roman" panose="02020603050405020304" pitchFamily="18" charset="0"/>
              </a:rPr>
              <a:t>most drug-affected</a:t>
            </a:r>
            <a:r>
              <a:rPr lang="en-US" sz="2000" b="0" i="0" dirty="0">
                <a:solidFill>
                  <a:srgbClr val="222222"/>
                </a:solidFill>
                <a:latin typeface="Times New Roman" panose="02020603050405020304" pitchFamily="18" charset="0"/>
                <a:cs typeface="Times New Roman" panose="02020603050405020304" pitchFamily="18" charset="0"/>
              </a:rPr>
              <a:t> countries in the world.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59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66800" y="1943100"/>
            <a:ext cx="7086600" cy="1790700"/>
          </a:xfrm>
        </p:spPr>
        <p:txBody>
          <a:bodyPr>
            <a:noAutofit/>
          </a:bodyPr>
          <a:lstStyle/>
          <a:p>
            <a:pPr algn="ctr"/>
            <a:r>
              <a:rPr lang="en-US" sz="2250" dirty="0"/>
              <a:t> </a:t>
            </a:r>
            <a:br>
              <a:rPr lang="en-US" sz="2700" dirty="0"/>
            </a:br>
            <a:br>
              <a:rPr lang="en-US" sz="2700" dirty="0"/>
            </a:br>
            <a:r>
              <a:rPr lang="en-US" sz="2700" b="1" dirty="0">
                <a:solidFill>
                  <a:srgbClr val="FF0000"/>
                </a:solidFill>
                <a:effectLst>
                  <a:outerShdw blurRad="38100" dist="38100" dir="2700000" algn="tl">
                    <a:srgbClr val="000000">
                      <a:alpha val="43137"/>
                    </a:srgbClr>
                  </a:outerShdw>
                </a:effectLst>
              </a:rPr>
              <a:t>Why we have failed to tackle the influx of drugs and the increasing rate of drug addiction?</a:t>
            </a:r>
          </a:p>
        </p:txBody>
      </p:sp>
      <p:sp>
        <p:nvSpPr>
          <p:cNvPr id="3" name="Subtitle 2"/>
          <p:cNvSpPr>
            <a:spLocks noGrp="1"/>
          </p:cNvSpPr>
          <p:nvPr>
            <p:ph type="subTitle" idx="4294967295"/>
          </p:nvPr>
        </p:nvSpPr>
        <p:spPr>
          <a:xfrm>
            <a:off x="1143000" y="4035425"/>
            <a:ext cx="6858000" cy="2441575"/>
          </a:xfrm>
        </p:spPr>
        <p:txBody>
          <a:bodyPr>
            <a:normAutofit lnSpcReduction="10000"/>
          </a:bodyPr>
          <a:lstStyle/>
          <a:p>
            <a:pPr marL="0" indent="0" algn="ctr">
              <a:buNone/>
            </a:pPr>
            <a:r>
              <a:rPr lang="en-US" sz="2250" dirty="0"/>
              <a:t>By: </a:t>
            </a:r>
          </a:p>
          <a:p>
            <a:pPr marL="0" indent="0" algn="ctr">
              <a:buNone/>
            </a:pPr>
            <a:r>
              <a:rPr lang="en-US" sz="2250" dirty="0" err="1"/>
              <a:t>Sohail</a:t>
            </a:r>
            <a:r>
              <a:rPr lang="en-US" sz="2250" dirty="0"/>
              <a:t> Akhtar, </a:t>
            </a:r>
          </a:p>
          <a:p>
            <a:pPr marL="0" indent="0" algn="ctr">
              <a:buNone/>
            </a:pPr>
            <a:r>
              <a:rPr lang="en-US" dirty="0"/>
              <a:t>Secretariat Group</a:t>
            </a:r>
          </a:p>
          <a:p>
            <a:pPr marL="0" indent="0" algn="ctr">
              <a:buNone/>
            </a:pPr>
            <a:r>
              <a:rPr lang="en-US" dirty="0"/>
              <a:t>Sponsor DS: Ms. </a:t>
            </a:r>
            <a:r>
              <a:rPr lang="en-US" dirty="0" err="1"/>
              <a:t>Sijal</a:t>
            </a:r>
            <a:r>
              <a:rPr lang="en-US" dirty="0"/>
              <a:t> Tauseef</a:t>
            </a:r>
            <a:br>
              <a:rPr lang="en-US" dirty="0"/>
            </a:br>
            <a:endParaRPr lang="en-US" dirty="0"/>
          </a:p>
          <a:p>
            <a:pPr marL="0" indent="0" algn="ctr">
              <a:buNone/>
            </a:pPr>
            <a:r>
              <a:rPr lang="en-US" dirty="0"/>
              <a:t>24</a:t>
            </a:r>
            <a:r>
              <a:rPr lang="en-US" baseline="30000" dirty="0"/>
              <a:t>th</a:t>
            </a:r>
            <a:r>
              <a:rPr lang="en-US" dirty="0"/>
              <a:t> November, 2022</a:t>
            </a:r>
          </a:p>
          <a:p>
            <a:endParaRPr lang="en-US" dirty="0"/>
          </a:p>
        </p:txBody>
      </p:sp>
      <p:pic>
        <p:nvPicPr>
          <p:cNvPr id="4" name="Picture 3" descr="LOGO NMC GREEN">
            <a:extLst>
              <a:ext uri="{FF2B5EF4-FFF2-40B4-BE49-F238E27FC236}">
                <a16:creationId xmlns:a16="http://schemas.microsoft.com/office/drawing/2014/main" id="{4F4138BA-3DEF-4380-B6BB-3764D93BC3AB}"/>
              </a:ext>
            </a:extLst>
          </p:cNvPr>
          <p:cNvPicPr/>
          <p:nvPr/>
        </p:nvPicPr>
        <p:blipFill>
          <a:blip r:embed="rId2" cstate="email">
            <a:lum bright="-6000" contrast="22000"/>
            <a:extLst>
              <a:ext uri="{28A0092B-C50C-407E-A947-70E740481C1C}">
                <a14:useLocalDpi xmlns:a14="http://schemas.microsoft.com/office/drawing/2010/main" val="0"/>
              </a:ext>
            </a:extLst>
          </a:blip>
          <a:srcRect/>
          <a:stretch>
            <a:fillRect/>
          </a:stretch>
        </p:blipFill>
        <p:spPr bwMode="auto">
          <a:xfrm>
            <a:off x="7652085" y="762000"/>
            <a:ext cx="920445" cy="1002423"/>
          </a:xfrm>
          <a:prstGeom prst="roundRect">
            <a:avLst>
              <a:gd name="adj" fmla="val 8594"/>
            </a:avLst>
          </a:prstGeom>
          <a:solidFill>
            <a:srgbClr val="FFFFFF">
              <a:shade val="85000"/>
            </a:srgbClr>
          </a:solidFill>
          <a:ln>
            <a:noFill/>
          </a:ln>
          <a:effectLst/>
        </p:spPr>
      </p:pic>
      <p:pic>
        <p:nvPicPr>
          <p:cNvPr id="5" name="Picture 2" descr="Establishment Division">
            <a:extLst>
              <a:ext uri="{FF2B5EF4-FFF2-40B4-BE49-F238E27FC236}">
                <a16:creationId xmlns:a16="http://schemas.microsoft.com/office/drawing/2014/main" id="{8B5DA40C-0F3C-4871-ACD4-0623C44331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42" r="28125"/>
          <a:stretch/>
        </p:blipFill>
        <p:spPr bwMode="auto">
          <a:xfrm>
            <a:off x="288758" y="659914"/>
            <a:ext cx="1347537" cy="13212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62200" y="2373868"/>
            <a:ext cx="4038600" cy="400110"/>
          </a:xfrm>
          <a:prstGeom prst="rect">
            <a:avLst/>
          </a:prstGeom>
        </p:spPr>
        <p:txBody>
          <a:bodyPr wrap="square">
            <a:spAutoFit/>
          </a:bodyPr>
          <a:lstStyle/>
          <a:p>
            <a:pPr algn="ctr"/>
            <a:r>
              <a:rPr lang="en-US" sz="2000" dirty="0"/>
              <a:t>Contemporary Issue Series (CIS)</a:t>
            </a:r>
            <a:endParaRPr lang="en-PK" sz="2000" dirty="0"/>
          </a:p>
        </p:txBody>
      </p:sp>
      <p:sp>
        <p:nvSpPr>
          <p:cNvPr id="7" name="Rectangle 6"/>
          <p:cNvSpPr/>
          <p:nvPr/>
        </p:nvSpPr>
        <p:spPr>
          <a:xfrm>
            <a:off x="2209800" y="914400"/>
            <a:ext cx="4809778" cy="938719"/>
          </a:xfrm>
          <a:prstGeom prst="rect">
            <a:avLst/>
          </a:prstGeom>
        </p:spPr>
        <p:txBody>
          <a:bodyPr wrap="none">
            <a:spAutoFit/>
          </a:bodyPr>
          <a:lstStyle/>
          <a:p>
            <a:r>
              <a:rPr lang="en-US" sz="2700" b="1" dirty="0"/>
              <a:t>National Management College</a:t>
            </a:r>
          </a:p>
          <a:p>
            <a:r>
              <a:rPr lang="en-US" sz="2800" dirty="0"/>
              <a:t>117</a:t>
            </a:r>
            <a:r>
              <a:rPr lang="en-US" sz="2800" baseline="30000" dirty="0"/>
              <a:t>th</a:t>
            </a:r>
            <a:r>
              <a:rPr lang="en-US" sz="2800" dirty="0"/>
              <a:t> National Management Course</a:t>
            </a:r>
            <a:endParaRPr lang="en-US" sz="2700" b="1" dirty="0"/>
          </a:p>
        </p:txBody>
      </p:sp>
    </p:spTree>
    <p:extLst>
      <p:ext uri="{BB962C8B-B14F-4D97-AF65-F5344CB8AC3E}">
        <p14:creationId xmlns:p14="http://schemas.microsoft.com/office/powerpoint/2010/main" val="3486885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C2AF-6E2A-45EC-97D4-407E26BBEB5B}"/>
              </a:ext>
            </a:extLst>
          </p:cNvPr>
          <p:cNvSpPr>
            <a:spLocks noGrp="1"/>
          </p:cNvSpPr>
          <p:nvPr>
            <p:ph type="title"/>
          </p:nvPr>
        </p:nvSpPr>
        <p:spPr/>
        <p:txBody>
          <a:bodyPr/>
          <a:lstStyle/>
          <a:p>
            <a:r>
              <a:rPr lang="en-US" dirty="0"/>
              <a:t>Situation in Pakistan</a:t>
            </a:r>
          </a:p>
        </p:txBody>
      </p:sp>
      <p:sp>
        <p:nvSpPr>
          <p:cNvPr id="3" name="Slide Number Placeholder 2">
            <a:extLst>
              <a:ext uri="{FF2B5EF4-FFF2-40B4-BE49-F238E27FC236}">
                <a16:creationId xmlns:a16="http://schemas.microsoft.com/office/drawing/2014/main" id="{C09D8330-35D2-4041-B07E-77757B99B5C6}"/>
              </a:ext>
            </a:extLst>
          </p:cNvPr>
          <p:cNvSpPr>
            <a:spLocks noGrp="1"/>
          </p:cNvSpPr>
          <p:nvPr>
            <p:ph type="sldNum" sz="quarter" idx="12"/>
          </p:nvPr>
        </p:nvSpPr>
        <p:spPr/>
        <p:txBody>
          <a:bodyPr/>
          <a:lstStyle/>
          <a:p>
            <a:fld id="{AF5AA738-DADF-48AA-8AFC-8BA3DD3ACE34}" type="slidenum">
              <a:rPr lang="en-US" smtClean="0"/>
              <a:pPr/>
              <a:t>20</a:t>
            </a:fld>
            <a:endParaRPr lang="en-US"/>
          </a:p>
        </p:txBody>
      </p:sp>
      <p:sp>
        <p:nvSpPr>
          <p:cNvPr id="4" name="Content Placeholder 3">
            <a:extLst>
              <a:ext uri="{FF2B5EF4-FFF2-40B4-BE49-F238E27FC236}">
                <a16:creationId xmlns:a16="http://schemas.microsoft.com/office/drawing/2014/main" id="{066A4880-6002-4ECF-8632-BE39741227D7}"/>
              </a:ext>
            </a:extLst>
          </p:cNvPr>
          <p:cNvSpPr>
            <a:spLocks noGrp="1"/>
          </p:cNvSpPr>
          <p:nvPr>
            <p:ph sz="quarter" idx="1"/>
          </p:nvPr>
        </p:nvSpPr>
        <p:spPr>
          <a:xfrm>
            <a:off x="457200" y="1676400"/>
            <a:ext cx="8229600" cy="4572000"/>
          </a:xfrm>
        </p:spPr>
        <p:txBody>
          <a:bodyPr>
            <a:noAutofit/>
          </a:bodyPr>
          <a:lstStyle/>
          <a:p>
            <a:pPr marL="342900" marR="0" lvl="0" indent="-342900" algn="just">
              <a:spcBef>
                <a:spcPts val="2400"/>
              </a:spcBef>
              <a:spcAft>
                <a:spcPts val="0"/>
              </a:spcAft>
              <a:buSzPts val="1000"/>
              <a:buFont typeface="Symbol" panose="05050102010706020507" pitchFamily="18" charset="2"/>
              <a:buChar char=""/>
              <a:tabLst>
                <a:tab pos="457200" algn="l"/>
              </a:tabLst>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Anti-Narcotics Force (ANF)</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in Pakistan is mandated to counter narcotics covering entire spectrum/all facets.</a:t>
            </a:r>
          </a:p>
          <a:p>
            <a:pPr marL="342900" marR="0" lvl="0" indent="-342900" algn="just">
              <a:spcBef>
                <a:spcPts val="2400"/>
              </a:spcBef>
              <a:spcAft>
                <a:spcPts val="0"/>
              </a:spcAft>
              <a:buSzPts val="1000"/>
              <a:buFont typeface="Symbol" panose="05050102010706020507" pitchFamily="18" charset="2"/>
              <a:buChar char=""/>
              <a:tabLst>
                <a:tab pos="457200" algn="l"/>
              </a:tabLst>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 Regional Directorates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spread along Provincial Capitals with 1 Regional Directorate solely focused on Northern Areas.</a:t>
            </a:r>
          </a:p>
          <a:p>
            <a:pPr marL="342900" marR="0" lvl="0" indent="-342900" algn="just">
              <a:spcBef>
                <a:spcPts val="2400"/>
              </a:spcBef>
              <a:spcAft>
                <a:spcPts val="0"/>
              </a:spcAft>
              <a:buSzPts val="1000"/>
              <a:buFont typeface="Symbol" panose="05050102010706020507" pitchFamily="18" charset="2"/>
              <a:buChar char=""/>
              <a:tabLst>
                <a:tab pos="457200" algn="l"/>
              </a:tabLst>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ANF burned narcotics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- 137 MT worth US$ 0.825 billion in 2014, 320 MT worth US$ 2.25 billion in year 2015 and 2860 MT in 2016-17.</a:t>
            </a:r>
          </a:p>
          <a:p>
            <a:pPr marL="342900" marR="0" lvl="0" indent="-342900" algn="just">
              <a:spcBef>
                <a:spcPts val="2400"/>
              </a:spcBef>
              <a:spcAft>
                <a:spcPts val="0"/>
              </a:spcAft>
              <a:buSzPts val="1000"/>
              <a:buFont typeface="Symbol" panose="05050102010706020507" pitchFamily="18" charset="2"/>
              <a:buChar char=""/>
              <a:tabLst>
                <a:tab pos="457200" algn="l"/>
              </a:tabLst>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MATRCs: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Established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Model Addiction Treatment &amp; Rehabilitation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Centres</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(MATRCs)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from 2005 till now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treated 14,388 patients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just">
              <a:spcBef>
                <a:spcPts val="2400"/>
              </a:spcBef>
              <a:spcAft>
                <a:spcPts val="0"/>
              </a:spcAft>
              <a:buSzPts val="1000"/>
              <a:buFont typeface="Symbol" panose="05050102010706020507" pitchFamily="18" charset="2"/>
              <a:buChar char=""/>
              <a:tabLst>
                <a:tab pos="457200" algn="l"/>
              </a:tabLst>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ANF convicted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604</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individuals in crimes related to Drug Trafficking form year 2014 till now.</a:t>
            </a:r>
          </a:p>
        </p:txBody>
      </p:sp>
    </p:spTree>
    <p:extLst>
      <p:ext uri="{BB962C8B-B14F-4D97-AF65-F5344CB8AC3E}">
        <p14:creationId xmlns:p14="http://schemas.microsoft.com/office/powerpoint/2010/main" val="1613162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8DA8-3C4C-4C7A-BE8C-8D9F4D419531}"/>
              </a:ext>
            </a:extLst>
          </p:cNvPr>
          <p:cNvSpPr>
            <a:spLocks noGrp="1"/>
          </p:cNvSpPr>
          <p:nvPr>
            <p:ph type="title"/>
          </p:nvPr>
        </p:nvSpPr>
        <p:spPr/>
        <p:txBody>
          <a:bodyPr/>
          <a:lstStyle/>
          <a:p>
            <a:r>
              <a:rPr lang="en-US" dirty="0"/>
              <a:t>Situation in Pakistan</a:t>
            </a:r>
          </a:p>
        </p:txBody>
      </p:sp>
      <p:sp>
        <p:nvSpPr>
          <p:cNvPr id="3" name="Slide Number Placeholder 2">
            <a:extLst>
              <a:ext uri="{FF2B5EF4-FFF2-40B4-BE49-F238E27FC236}">
                <a16:creationId xmlns:a16="http://schemas.microsoft.com/office/drawing/2014/main" id="{D3169509-9CDB-4EA1-80BF-171F635A26D1}"/>
              </a:ext>
            </a:extLst>
          </p:cNvPr>
          <p:cNvSpPr>
            <a:spLocks noGrp="1"/>
          </p:cNvSpPr>
          <p:nvPr>
            <p:ph type="sldNum" sz="quarter" idx="12"/>
          </p:nvPr>
        </p:nvSpPr>
        <p:spPr/>
        <p:txBody>
          <a:bodyPr/>
          <a:lstStyle/>
          <a:p>
            <a:fld id="{AF5AA738-DADF-48AA-8AFC-8BA3DD3ACE34}" type="slidenum">
              <a:rPr lang="en-US" smtClean="0"/>
              <a:pPr/>
              <a:t>21</a:t>
            </a:fld>
            <a:endParaRPr lang="en-US"/>
          </a:p>
        </p:txBody>
      </p:sp>
      <p:sp>
        <p:nvSpPr>
          <p:cNvPr id="4" name="Content Placeholder 3">
            <a:extLst>
              <a:ext uri="{FF2B5EF4-FFF2-40B4-BE49-F238E27FC236}">
                <a16:creationId xmlns:a16="http://schemas.microsoft.com/office/drawing/2014/main" id="{68C79CC7-2FF4-442A-B825-770F6FE15E4F}"/>
              </a:ext>
            </a:extLst>
          </p:cNvPr>
          <p:cNvSpPr>
            <a:spLocks noGrp="1"/>
          </p:cNvSpPr>
          <p:nvPr>
            <p:ph sz="quarter" idx="1"/>
          </p:nvPr>
        </p:nvSpPr>
        <p:spPr>
          <a:xfrm>
            <a:off x="603504" y="1752600"/>
            <a:ext cx="8083296" cy="4572000"/>
          </a:xfrm>
        </p:spPr>
        <p:txBody>
          <a:bodyPr>
            <a:normAutofit/>
          </a:bodyPr>
          <a:lstStyle/>
          <a:p>
            <a:pPr marL="0" indent="0" algn="just">
              <a:spcBef>
                <a:spcPts val="1800"/>
              </a:spcBef>
              <a:buNone/>
            </a:pPr>
            <a:r>
              <a:rPr lang="en-US" sz="2400" b="1" dirty="0">
                <a:solidFill>
                  <a:srgbClr val="FF0000"/>
                </a:solidFill>
                <a:latin typeface="Times New Roman" panose="02020603050405020304" pitchFamily="18" charset="0"/>
                <a:cs typeface="Times New Roman" panose="02020603050405020304" pitchFamily="18" charset="0"/>
              </a:rPr>
              <a:t>Inadequate Rehabilitation Services</a:t>
            </a:r>
          </a:p>
          <a:p>
            <a:pPr algn="just">
              <a:spcBef>
                <a:spcPts val="1800"/>
              </a:spcBef>
            </a:pPr>
            <a:r>
              <a:rPr lang="en-US" sz="2000" b="1" dirty="0">
                <a:solidFill>
                  <a:srgbClr val="FF0000"/>
                </a:solidFill>
                <a:latin typeface="Times New Roman" panose="02020603050405020304" pitchFamily="18" charset="0"/>
                <a:cs typeface="Times New Roman" panose="02020603050405020304" pitchFamily="18" charset="0"/>
              </a:rPr>
              <a:t>KPK and Sindh:</a:t>
            </a:r>
            <a:r>
              <a:rPr lang="en-US" sz="2000" dirty="0">
                <a:latin typeface="Times New Roman" panose="02020603050405020304" pitchFamily="18" charset="0"/>
                <a:cs typeface="Times New Roman" panose="02020603050405020304" pitchFamily="18" charset="0"/>
              </a:rPr>
              <a:t> highest numbers of drug users – </a:t>
            </a:r>
            <a:r>
              <a:rPr lang="en-US" sz="2000" b="1" dirty="0">
                <a:latin typeface="Times New Roman" panose="02020603050405020304" pitchFamily="18" charset="0"/>
                <a:cs typeface="Times New Roman" panose="02020603050405020304" pitchFamily="18" charset="0"/>
              </a:rPr>
              <a:t>11% and 6.5%</a:t>
            </a:r>
            <a:r>
              <a:rPr lang="en-US" sz="2000" dirty="0">
                <a:latin typeface="Times New Roman" panose="02020603050405020304" pitchFamily="18" charset="0"/>
                <a:cs typeface="Times New Roman" panose="02020603050405020304" pitchFamily="18" charset="0"/>
              </a:rPr>
              <a:t>, respectively. But only 2 Special Courts in Sindh with 9000 pending cases whereas KPK has no Special Court.</a:t>
            </a:r>
          </a:p>
          <a:p>
            <a:pPr algn="just">
              <a:spcBef>
                <a:spcPts val="1800"/>
              </a:spcBef>
            </a:pPr>
            <a:r>
              <a:rPr lang="en-US" sz="2000" b="1" dirty="0">
                <a:solidFill>
                  <a:srgbClr val="FF0000"/>
                </a:solidFill>
                <a:latin typeface="Times New Roman" panose="02020603050405020304" pitchFamily="18" charset="0"/>
                <a:cs typeface="Times New Roman" panose="02020603050405020304" pitchFamily="18" charset="0"/>
              </a:rPr>
              <a:t>2018 – </a:t>
            </a:r>
            <a:r>
              <a:rPr lang="en-US" sz="2000" dirty="0">
                <a:latin typeface="Times New Roman" panose="02020603050405020304" pitchFamily="18" charset="0"/>
                <a:cs typeface="Times New Roman" panose="02020603050405020304" pitchFamily="18" charset="0"/>
              </a:rPr>
              <a:t>only 300 drug users can receive treatment at one time. </a:t>
            </a:r>
          </a:p>
          <a:p>
            <a:pPr algn="just">
              <a:spcBef>
                <a:spcPts val="1800"/>
              </a:spcBef>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Model Addiction Treatment &amp; Rehabilitation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Centres</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(MATRCs)</a:t>
            </a: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capacity is 150 drug addicts and only in 3 major cities – Islamabad, Karachi and Quetta.</a:t>
            </a:r>
          </a:p>
        </p:txBody>
      </p:sp>
    </p:spTree>
    <p:extLst>
      <p:ext uri="{BB962C8B-B14F-4D97-AF65-F5344CB8AC3E}">
        <p14:creationId xmlns:p14="http://schemas.microsoft.com/office/powerpoint/2010/main" val="581291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1FEA-F232-49A5-A457-9F054320B2DC}"/>
              </a:ext>
            </a:extLst>
          </p:cNvPr>
          <p:cNvSpPr>
            <a:spLocks noGrp="1"/>
          </p:cNvSpPr>
          <p:nvPr>
            <p:ph type="title"/>
          </p:nvPr>
        </p:nvSpPr>
        <p:spPr/>
        <p:txBody>
          <a:bodyPr/>
          <a:lstStyle/>
          <a:p>
            <a:r>
              <a:rPr lang="en-US" dirty="0"/>
              <a:t>Situation in Pakistan</a:t>
            </a:r>
          </a:p>
        </p:txBody>
      </p:sp>
      <p:sp>
        <p:nvSpPr>
          <p:cNvPr id="3" name="Slide Number Placeholder 2">
            <a:extLst>
              <a:ext uri="{FF2B5EF4-FFF2-40B4-BE49-F238E27FC236}">
                <a16:creationId xmlns:a16="http://schemas.microsoft.com/office/drawing/2014/main" id="{24D34C86-1208-472C-AC2E-8039BE51EA9E}"/>
              </a:ext>
            </a:extLst>
          </p:cNvPr>
          <p:cNvSpPr>
            <a:spLocks noGrp="1"/>
          </p:cNvSpPr>
          <p:nvPr>
            <p:ph type="sldNum" sz="quarter" idx="12"/>
          </p:nvPr>
        </p:nvSpPr>
        <p:spPr/>
        <p:txBody>
          <a:bodyPr/>
          <a:lstStyle/>
          <a:p>
            <a:fld id="{AF5AA738-DADF-48AA-8AFC-8BA3DD3ACE34}" type="slidenum">
              <a:rPr lang="en-US" smtClean="0"/>
              <a:pPr/>
              <a:t>22</a:t>
            </a:fld>
            <a:endParaRPr lang="en-US"/>
          </a:p>
        </p:txBody>
      </p:sp>
      <p:sp>
        <p:nvSpPr>
          <p:cNvPr id="4" name="Content Placeholder 3">
            <a:extLst>
              <a:ext uri="{FF2B5EF4-FFF2-40B4-BE49-F238E27FC236}">
                <a16:creationId xmlns:a16="http://schemas.microsoft.com/office/drawing/2014/main" id="{58AC46D9-DB51-4AEB-B565-ACC04D59B363}"/>
              </a:ext>
            </a:extLst>
          </p:cNvPr>
          <p:cNvSpPr>
            <a:spLocks noGrp="1"/>
          </p:cNvSpPr>
          <p:nvPr>
            <p:ph sz="quarter" idx="1"/>
          </p:nvPr>
        </p:nvSpPr>
        <p:spPr/>
        <p:txBody>
          <a:bodyPr>
            <a:normAutofit/>
          </a:bodyPr>
          <a:lstStyle/>
          <a:p>
            <a:pPr>
              <a:spcBef>
                <a:spcPts val="2400"/>
              </a:spcBef>
            </a:pPr>
            <a:r>
              <a:rPr lang="en-US" sz="3200" b="1" dirty="0">
                <a:solidFill>
                  <a:srgbClr val="FF0000"/>
                </a:solidFill>
              </a:rPr>
              <a:t>Pakistan signatory to UN Conventions</a:t>
            </a:r>
            <a:endParaRPr lang="en-US" sz="2000" dirty="0">
              <a:latin typeface="Times New Roman" panose="02020603050405020304" pitchFamily="18" charset="0"/>
              <a:cs typeface="Times New Roman" panose="02020603050405020304" pitchFamily="18" charset="0"/>
            </a:endParaRPr>
          </a:p>
          <a:p>
            <a:pPr>
              <a:spcBef>
                <a:spcPts val="1800"/>
              </a:spcBef>
            </a:pPr>
            <a:r>
              <a:rPr lang="en-US" sz="2000" dirty="0">
                <a:latin typeface="Times New Roman" panose="02020603050405020304" pitchFamily="18" charset="0"/>
                <a:cs typeface="Times New Roman" panose="02020603050405020304" pitchFamily="18" charset="0"/>
              </a:rPr>
              <a:t>Single Convention on Narcotics Drugs, 1961</a:t>
            </a:r>
          </a:p>
          <a:p>
            <a:pPr>
              <a:spcBef>
                <a:spcPts val="1800"/>
              </a:spcBef>
            </a:pPr>
            <a:r>
              <a:rPr lang="en-US" sz="2000" dirty="0">
                <a:latin typeface="Times New Roman" panose="02020603050405020304" pitchFamily="18" charset="0"/>
                <a:cs typeface="Times New Roman" panose="02020603050405020304" pitchFamily="18" charset="0"/>
              </a:rPr>
              <a:t>Convention on Psychotropic Substances, 1971</a:t>
            </a:r>
          </a:p>
          <a:p>
            <a:pPr>
              <a:spcBef>
                <a:spcPts val="1800"/>
              </a:spcBef>
            </a:pPr>
            <a:r>
              <a:rPr lang="en-US" sz="2000" dirty="0">
                <a:latin typeface="Times New Roman" panose="02020603050405020304" pitchFamily="18" charset="0"/>
                <a:cs typeface="Times New Roman" panose="02020603050405020304" pitchFamily="18" charset="0"/>
              </a:rPr>
              <a:t>Convention against Illicit Traffic in Narcotic Drugs &amp; Psychotropic Substances, 1988</a:t>
            </a:r>
          </a:p>
          <a:p>
            <a:pPr>
              <a:spcBef>
                <a:spcPts val="2400"/>
              </a:spcBef>
            </a:pPr>
            <a:r>
              <a:rPr lang="en-US" sz="2000" b="1" dirty="0">
                <a:solidFill>
                  <a:srgbClr val="FF0000"/>
                </a:solidFill>
                <a:latin typeface="Times New Roman" panose="02020603050405020304" pitchFamily="18" charset="0"/>
                <a:cs typeface="Times New Roman" panose="02020603050405020304" pitchFamily="18" charset="0"/>
              </a:rPr>
              <a:t>Law &amp; Policy</a:t>
            </a:r>
          </a:p>
          <a:p>
            <a:pPr>
              <a:spcBef>
                <a:spcPts val="2400"/>
              </a:spcBef>
            </a:pPr>
            <a:r>
              <a:rPr lang="en-US" sz="2000" dirty="0">
                <a:latin typeface="Times New Roman" panose="02020603050405020304" pitchFamily="18" charset="0"/>
                <a:cs typeface="Times New Roman" panose="02020603050405020304" pitchFamily="18" charset="0"/>
              </a:rPr>
              <a:t>Control of Narcotics Substances Act, 1997</a:t>
            </a:r>
          </a:p>
          <a:p>
            <a:pPr>
              <a:spcBef>
                <a:spcPts val="2400"/>
              </a:spcBef>
            </a:pPr>
            <a:r>
              <a:rPr lang="en-US" sz="2000" dirty="0">
                <a:latin typeface="Times New Roman" panose="02020603050405020304" pitchFamily="18" charset="0"/>
                <a:cs typeface="Times New Roman" panose="02020603050405020304" pitchFamily="18" charset="0"/>
              </a:rPr>
              <a:t>Ant-Narcotics Policy 2019</a:t>
            </a:r>
          </a:p>
        </p:txBody>
      </p:sp>
    </p:spTree>
    <p:extLst>
      <p:ext uri="{BB962C8B-B14F-4D97-AF65-F5344CB8AC3E}">
        <p14:creationId xmlns:p14="http://schemas.microsoft.com/office/powerpoint/2010/main" val="84301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B5F5-1966-4351-A159-D65172B3BB08}"/>
              </a:ext>
            </a:extLst>
          </p:cNvPr>
          <p:cNvSpPr>
            <a:spLocks noGrp="1"/>
          </p:cNvSpPr>
          <p:nvPr>
            <p:ph type="title"/>
          </p:nvPr>
        </p:nvSpPr>
        <p:spPr/>
        <p:txBody>
          <a:bodyPr/>
          <a:lstStyle/>
          <a:p>
            <a:r>
              <a:rPr lang="en-US" dirty="0"/>
              <a:t>Why we failed?</a:t>
            </a:r>
          </a:p>
        </p:txBody>
      </p:sp>
      <p:sp>
        <p:nvSpPr>
          <p:cNvPr id="3" name="Slide Number Placeholder 2">
            <a:extLst>
              <a:ext uri="{FF2B5EF4-FFF2-40B4-BE49-F238E27FC236}">
                <a16:creationId xmlns:a16="http://schemas.microsoft.com/office/drawing/2014/main" id="{083B1FD5-D839-4EA5-911D-6B8816F9833C}"/>
              </a:ext>
            </a:extLst>
          </p:cNvPr>
          <p:cNvSpPr>
            <a:spLocks noGrp="1"/>
          </p:cNvSpPr>
          <p:nvPr>
            <p:ph type="sldNum" sz="quarter" idx="12"/>
          </p:nvPr>
        </p:nvSpPr>
        <p:spPr/>
        <p:txBody>
          <a:bodyPr/>
          <a:lstStyle/>
          <a:p>
            <a:fld id="{AF5AA738-DADF-48AA-8AFC-8BA3DD3ACE34}" type="slidenum">
              <a:rPr lang="en-US" smtClean="0"/>
              <a:pPr/>
              <a:t>23</a:t>
            </a:fld>
            <a:endParaRPr lang="en-US"/>
          </a:p>
        </p:txBody>
      </p:sp>
      <p:sp>
        <p:nvSpPr>
          <p:cNvPr id="5" name="Content Placeholder 4">
            <a:extLst>
              <a:ext uri="{FF2B5EF4-FFF2-40B4-BE49-F238E27FC236}">
                <a16:creationId xmlns:a16="http://schemas.microsoft.com/office/drawing/2014/main" id="{A6E62892-2964-41EC-BA3A-0F4EB0CC9871}"/>
              </a:ext>
            </a:extLst>
          </p:cNvPr>
          <p:cNvSpPr txBox="1">
            <a:spLocks noGrp="1"/>
          </p:cNvSpPr>
          <p:nvPr>
            <p:ph sz="quarter" idx="1"/>
          </p:nvPr>
        </p:nvSpPr>
        <p:spPr>
          <a:xfrm>
            <a:off x="457200" y="1536442"/>
            <a:ext cx="8229600" cy="5016758"/>
          </a:xfrm>
          <a:prstGeom prst="rect">
            <a:avLst/>
          </a:prstGeom>
          <a:noFill/>
        </p:spPr>
        <p:txBody>
          <a:bodyPr wrap="square">
            <a:spAutoFit/>
          </a:bodyPr>
          <a:lstStyle/>
          <a:p>
            <a:pPr algn="just">
              <a:spcBef>
                <a:spcPts val="1800"/>
              </a:spcBef>
            </a:pPr>
            <a:r>
              <a:rPr lang="en-US" sz="2000" dirty="0">
                <a:latin typeface="Times New Roman" panose="02020603050405020304" pitchFamily="18" charset="0"/>
                <a:cs typeface="Times New Roman" panose="02020603050405020304" pitchFamily="18" charset="0"/>
              </a:rPr>
              <a:t>Ineffective policy method;</a:t>
            </a:r>
          </a:p>
          <a:p>
            <a:pPr algn="just">
              <a:spcBef>
                <a:spcPts val="1800"/>
              </a:spcBef>
            </a:pPr>
            <a:r>
              <a:rPr lang="en-US" sz="2000" dirty="0">
                <a:latin typeface="Times New Roman" panose="02020603050405020304" pitchFamily="18" charset="0"/>
                <a:cs typeface="Times New Roman" panose="02020603050405020304" pitchFamily="18" charset="0"/>
              </a:rPr>
              <a:t>Lack of Crime prevention programs;</a:t>
            </a:r>
          </a:p>
          <a:p>
            <a:pPr algn="just">
              <a:spcBef>
                <a:spcPts val="1800"/>
              </a:spcBef>
            </a:pPr>
            <a:r>
              <a:rPr lang="en-US" sz="2000" dirty="0">
                <a:latin typeface="Times New Roman" panose="02020603050405020304" pitchFamily="18" charset="0"/>
                <a:cs typeface="Times New Roman" panose="02020603050405020304" pitchFamily="18" charset="0"/>
              </a:rPr>
              <a:t>L</a:t>
            </a:r>
            <a:r>
              <a:rPr lang="en-US" sz="2000" b="0" i="0" dirty="0">
                <a:effectLst/>
                <a:latin typeface="Times New Roman" panose="02020603050405020304" pitchFamily="18" charset="0"/>
                <a:cs typeface="Times New Roman" panose="02020603050405020304" pitchFamily="18" charset="0"/>
              </a:rPr>
              <a:t>ack of political will in the context of drug demand reduction; </a:t>
            </a:r>
          </a:p>
          <a:p>
            <a:pPr algn="just">
              <a:spcBef>
                <a:spcPts val="1800"/>
              </a:spcBef>
            </a:pPr>
            <a:r>
              <a:rPr lang="en-US" sz="2000" dirty="0">
                <a:latin typeface="Times New Roman" panose="02020603050405020304" pitchFamily="18" charset="0"/>
                <a:cs typeface="Times New Roman" panose="02020603050405020304" pitchFamily="18" charset="0"/>
              </a:rPr>
              <a:t>L</a:t>
            </a:r>
            <a:r>
              <a:rPr lang="en-US" sz="2000" b="0" i="0" dirty="0">
                <a:effectLst/>
                <a:latin typeface="Times New Roman" panose="02020603050405020304" pitchFamily="18" charset="0"/>
                <a:cs typeface="Times New Roman" panose="02020603050405020304" pitchFamily="18" charset="0"/>
              </a:rPr>
              <a:t>ack of financial resources; </a:t>
            </a:r>
          </a:p>
          <a:p>
            <a:pPr algn="just">
              <a:spcBef>
                <a:spcPts val="1800"/>
              </a:spcBef>
            </a:pPr>
            <a:r>
              <a:rPr lang="en-US" sz="2000" dirty="0">
                <a:latin typeface="Times New Roman" panose="02020603050405020304" pitchFamily="18" charset="0"/>
                <a:cs typeface="Times New Roman" panose="02020603050405020304" pitchFamily="18" charset="0"/>
              </a:rPr>
              <a:t>L</a:t>
            </a:r>
            <a:r>
              <a:rPr lang="en-US" sz="2000" b="0" i="0" dirty="0">
                <a:effectLst/>
                <a:latin typeface="Times New Roman" panose="02020603050405020304" pitchFamily="18" charset="0"/>
                <a:cs typeface="Times New Roman" panose="02020603050405020304" pitchFamily="18" charset="0"/>
              </a:rPr>
              <a:t>ack of capacity building; </a:t>
            </a:r>
          </a:p>
          <a:p>
            <a:pPr algn="just">
              <a:spcBef>
                <a:spcPts val="1800"/>
              </a:spcBef>
            </a:pPr>
            <a:r>
              <a:rPr lang="en-US" sz="2000" dirty="0">
                <a:latin typeface="Times New Roman" panose="02020603050405020304" pitchFamily="18" charset="0"/>
                <a:cs typeface="Times New Roman" panose="02020603050405020304" pitchFamily="18" charset="0"/>
              </a:rPr>
              <a:t>L</a:t>
            </a:r>
            <a:r>
              <a:rPr lang="en-US" sz="2000" b="0" i="0" dirty="0">
                <a:effectLst/>
                <a:latin typeface="Times New Roman" panose="02020603050405020304" pitchFamily="18" charset="0"/>
                <a:cs typeface="Times New Roman" panose="02020603050405020304" pitchFamily="18" charset="0"/>
              </a:rPr>
              <a:t>ack of involvement of civil society; </a:t>
            </a:r>
          </a:p>
          <a:p>
            <a:pPr algn="just">
              <a:spcBef>
                <a:spcPts val="1800"/>
              </a:spcBef>
            </a:pPr>
            <a:r>
              <a:rPr lang="en-US" sz="2000" dirty="0">
                <a:latin typeface="Times New Roman" panose="02020603050405020304" pitchFamily="18" charset="0"/>
                <a:cs typeface="Times New Roman" panose="02020603050405020304" pitchFamily="18" charset="0"/>
              </a:rPr>
              <a:t>L</a:t>
            </a:r>
            <a:r>
              <a:rPr lang="en-US" sz="2000" b="0" i="0" dirty="0">
                <a:effectLst/>
                <a:latin typeface="Times New Roman" panose="02020603050405020304" pitchFamily="18" charset="0"/>
                <a:cs typeface="Times New Roman" panose="02020603050405020304" pitchFamily="18" charset="0"/>
              </a:rPr>
              <a:t>ack of genuine and committed non-governmental organizations; </a:t>
            </a:r>
          </a:p>
          <a:p>
            <a:pPr algn="just">
              <a:spcBef>
                <a:spcPts val="1800"/>
              </a:spcBef>
            </a:pPr>
            <a:r>
              <a:rPr lang="en-US" sz="2000" dirty="0">
                <a:latin typeface="Times New Roman" panose="02020603050405020304" pitchFamily="18" charset="0"/>
                <a:cs typeface="Times New Roman" panose="02020603050405020304" pitchFamily="18" charset="0"/>
              </a:rPr>
              <a:t>L</a:t>
            </a:r>
            <a:r>
              <a:rPr lang="en-US" sz="2000" b="0" i="0" dirty="0">
                <a:effectLst/>
                <a:latin typeface="Times New Roman" panose="02020603050405020304" pitchFamily="18" charset="0"/>
                <a:cs typeface="Times New Roman" panose="02020603050405020304" pitchFamily="18" charset="0"/>
              </a:rPr>
              <a:t>ack of hospitals and treatment facilities.</a:t>
            </a:r>
          </a:p>
          <a:p>
            <a:pPr algn="just">
              <a:spcBef>
                <a:spcPts val="1800"/>
              </a:spcBef>
            </a:pPr>
            <a:r>
              <a:rPr lang="en-US" sz="2000" b="0" i="0" dirty="0">
                <a:effectLst/>
                <a:latin typeface="Times New Roman" panose="02020603050405020304" pitchFamily="18" charset="0"/>
                <a:cs typeface="Times New Roman" panose="02020603050405020304" pitchFamily="18" charset="0"/>
              </a:rPr>
              <a:t>While health issues got devolved to the provinces, narcotics control remains a federal subject.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896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88D9-2F3A-4052-B989-2E6309FDE3C2}"/>
              </a:ext>
            </a:extLst>
          </p:cNvPr>
          <p:cNvSpPr>
            <a:spLocks noGrp="1"/>
          </p:cNvSpPr>
          <p:nvPr>
            <p:ph type="title"/>
          </p:nvPr>
        </p:nvSpPr>
        <p:spPr>
          <a:xfrm>
            <a:off x="457200" y="228600"/>
            <a:ext cx="8229600" cy="762000"/>
          </a:xfrm>
        </p:spPr>
        <p:txBody>
          <a:bodyPr/>
          <a:lstStyle/>
          <a:p>
            <a:r>
              <a:rPr lang="en-US" dirty="0"/>
              <a:t>Global Drug Policy Index</a:t>
            </a:r>
          </a:p>
        </p:txBody>
      </p:sp>
      <p:sp>
        <p:nvSpPr>
          <p:cNvPr id="3" name="Slide Number Placeholder 2">
            <a:extLst>
              <a:ext uri="{FF2B5EF4-FFF2-40B4-BE49-F238E27FC236}">
                <a16:creationId xmlns:a16="http://schemas.microsoft.com/office/drawing/2014/main" id="{39B2768A-6813-4AA7-82A0-80B44ADABECC}"/>
              </a:ext>
            </a:extLst>
          </p:cNvPr>
          <p:cNvSpPr>
            <a:spLocks noGrp="1"/>
          </p:cNvSpPr>
          <p:nvPr>
            <p:ph type="sldNum" sz="quarter" idx="12"/>
          </p:nvPr>
        </p:nvSpPr>
        <p:spPr/>
        <p:txBody>
          <a:bodyPr/>
          <a:lstStyle/>
          <a:p>
            <a:fld id="{AF5AA738-DADF-48AA-8AFC-8BA3DD3ACE34}" type="slidenum">
              <a:rPr lang="en-US" smtClean="0"/>
              <a:pPr/>
              <a:t>24</a:t>
            </a:fld>
            <a:endParaRPr lang="en-US"/>
          </a:p>
        </p:txBody>
      </p:sp>
      <p:sp>
        <p:nvSpPr>
          <p:cNvPr id="4" name="Content Placeholder 3">
            <a:extLst>
              <a:ext uri="{FF2B5EF4-FFF2-40B4-BE49-F238E27FC236}">
                <a16:creationId xmlns:a16="http://schemas.microsoft.com/office/drawing/2014/main" id="{E13514F8-5CFE-4EE8-B7E6-03B8E99897A4}"/>
              </a:ext>
            </a:extLst>
          </p:cNvPr>
          <p:cNvSpPr>
            <a:spLocks noGrp="1"/>
          </p:cNvSpPr>
          <p:nvPr>
            <p:ph sz="quarter" idx="1"/>
          </p:nvPr>
        </p:nvSpPr>
        <p:spPr>
          <a:xfrm>
            <a:off x="914400" y="1600200"/>
            <a:ext cx="7467600" cy="4572000"/>
          </a:xfrm>
        </p:spPr>
        <p:txBody>
          <a:bodyPr>
            <a:normAutofit/>
          </a:bodyPr>
          <a:lstStyle/>
          <a:p>
            <a:pPr algn="l"/>
            <a:r>
              <a:rPr lang="en-US" b="1" i="0" dirty="0">
                <a:solidFill>
                  <a:srgbClr val="FF0000"/>
                </a:solidFill>
                <a:effectLst/>
                <a:latin typeface="Work Sans" pitchFamily="2" charset="0"/>
              </a:rPr>
              <a:t>Highest ranking</a:t>
            </a:r>
          </a:p>
          <a:p>
            <a:pPr lvl="1">
              <a:spcBef>
                <a:spcPts val="1800"/>
              </a:spcBef>
            </a:pPr>
            <a:r>
              <a:rPr lang="en-US" b="1" i="0" dirty="0">
                <a:solidFill>
                  <a:srgbClr val="02204C"/>
                </a:solidFill>
                <a:effectLst/>
                <a:latin typeface="Poppins" panose="020B0502040204020203" pitchFamily="2" charset="0"/>
              </a:rPr>
              <a:t>74</a:t>
            </a:r>
            <a:r>
              <a:rPr lang="en-US" b="0" i="0" dirty="0">
                <a:solidFill>
                  <a:srgbClr val="02204C"/>
                </a:solidFill>
                <a:effectLst/>
                <a:latin typeface="Poppins" panose="020B0502040204020203" pitchFamily="2" charset="0"/>
              </a:rPr>
              <a:t>/100  </a:t>
            </a:r>
            <a:r>
              <a:rPr lang="en-US" b="0" i="0" u="none" strike="noStrike" dirty="0">
                <a:solidFill>
                  <a:srgbClr val="02204C"/>
                </a:solidFill>
                <a:effectLst/>
                <a:latin typeface="Work Sans" pitchFamily="2" charset="0"/>
                <a:hlinkClick r:id="rId2"/>
              </a:rPr>
              <a:t>Norway</a:t>
            </a:r>
            <a:endParaRPr lang="en-US" b="0" i="0" dirty="0">
              <a:solidFill>
                <a:srgbClr val="02204C"/>
              </a:solidFill>
              <a:effectLst/>
              <a:latin typeface="Work Sans" pitchFamily="2" charset="0"/>
            </a:endParaRPr>
          </a:p>
          <a:p>
            <a:pPr lvl="1">
              <a:spcBef>
                <a:spcPts val="1800"/>
              </a:spcBef>
            </a:pPr>
            <a:r>
              <a:rPr lang="en-US" b="1" i="0" dirty="0">
                <a:solidFill>
                  <a:srgbClr val="02204C"/>
                </a:solidFill>
                <a:effectLst/>
                <a:latin typeface="Poppins" panose="020B0502040204020203" pitchFamily="2" charset="0"/>
              </a:rPr>
              <a:t>71</a:t>
            </a:r>
            <a:r>
              <a:rPr lang="en-US" b="0" i="0" dirty="0">
                <a:solidFill>
                  <a:srgbClr val="02204C"/>
                </a:solidFill>
                <a:effectLst/>
                <a:latin typeface="Poppins" panose="020B0502040204020203" pitchFamily="2" charset="0"/>
              </a:rPr>
              <a:t>/100   </a:t>
            </a:r>
            <a:r>
              <a:rPr lang="en-US" b="0" i="0" u="none" strike="noStrike" dirty="0">
                <a:solidFill>
                  <a:srgbClr val="02204C"/>
                </a:solidFill>
                <a:effectLst/>
                <a:latin typeface="Work Sans" pitchFamily="2" charset="0"/>
                <a:hlinkClick r:id="rId3"/>
              </a:rPr>
              <a:t>New Zealand</a:t>
            </a:r>
            <a:endParaRPr lang="en-US" b="0" i="0" dirty="0">
              <a:solidFill>
                <a:srgbClr val="02204C"/>
              </a:solidFill>
              <a:effectLst/>
              <a:latin typeface="Work Sans" pitchFamily="2" charset="0"/>
            </a:endParaRPr>
          </a:p>
          <a:p>
            <a:pPr lvl="1">
              <a:spcBef>
                <a:spcPts val="1800"/>
              </a:spcBef>
            </a:pPr>
            <a:r>
              <a:rPr lang="en-US" b="1" i="0" dirty="0">
                <a:solidFill>
                  <a:srgbClr val="02204C"/>
                </a:solidFill>
                <a:effectLst/>
                <a:latin typeface="Poppins" panose="020B0502040204020203" pitchFamily="2" charset="0"/>
              </a:rPr>
              <a:t>70</a:t>
            </a:r>
            <a:r>
              <a:rPr lang="en-US" b="0" i="0" dirty="0">
                <a:solidFill>
                  <a:srgbClr val="02204C"/>
                </a:solidFill>
                <a:effectLst/>
                <a:latin typeface="Poppins" panose="020B0502040204020203" pitchFamily="2" charset="0"/>
              </a:rPr>
              <a:t>/100  </a:t>
            </a:r>
            <a:r>
              <a:rPr lang="en-US" b="0" i="0" u="none" strike="noStrike" dirty="0">
                <a:solidFill>
                  <a:srgbClr val="02204C"/>
                </a:solidFill>
                <a:effectLst/>
                <a:latin typeface="Work Sans" pitchFamily="2" charset="0"/>
                <a:hlinkClick r:id="rId4"/>
              </a:rPr>
              <a:t>Portugal</a:t>
            </a:r>
            <a:endParaRPr lang="en-US" b="0" i="0" dirty="0">
              <a:solidFill>
                <a:srgbClr val="02204C"/>
              </a:solidFill>
              <a:effectLst/>
              <a:latin typeface="Work Sans" pitchFamily="2" charset="0"/>
            </a:endParaRPr>
          </a:p>
          <a:p>
            <a:pPr algn="l"/>
            <a:r>
              <a:rPr lang="en-US" b="1" i="0" dirty="0">
                <a:solidFill>
                  <a:srgbClr val="FF0000"/>
                </a:solidFill>
                <a:effectLst/>
                <a:latin typeface="Work Sans" pitchFamily="2" charset="0"/>
              </a:rPr>
              <a:t>Lowest ranking</a:t>
            </a:r>
          </a:p>
          <a:p>
            <a:pPr lvl="1">
              <a:spcBef>
                <a:spcPts val="1800"/>
              </a:spcBef>
            </a:pPr>
            <a:r>
              <a:rPr lang="en-US" b="1" i="0" dirty="0">
                <a:solidFill>
                  <a:srgbClr val="02204C"/>
                </a:solidFill>
                <a:effectLst/>
                <a:latin typeface="Poppins" panose="020B0502040204020203" pitchFamily="2" charset="0"/>
              </a:rPr>
              <a:t>26</a:t>
            </a:r>
            <a:r>
              <a:rPr lang="en-US" b="0" i="0" dirty="0">
                <a:solidFill>
                  <a:srgbClr val="02204C"/>
                </a:solidFill>
                <a:effectLst/>
                <a:latin typeface="Poppins" panose="020B0502040204020203" pitchFamily="2" charset="0"/>
              </a:rPr>
              <a:t>/100  </a:t>
            </a:r>
            <a:r>
              <a:rPr lang="en-US" b="0" i="0" u="none" strike="noStrike" dirty="0">
                <a:solidFill>
                  <a:srgbClr val="02204C"/>
                </a:solidFill>
                <a:effectLst/>
                <a:latin typeface="Work Sans" pitchFamily="2" charset="0"/>
                <a:hlinkClick r:id="rId5"/>
              </a:rPr>
              <a:t>Brazil</a:t>
            </a:r>
            <a:endParaRPr lang="en-US" b="0" i="0" dirty="0">
              <a:solidFill>
                <a:srgbClr val="02204C"/>
              </a:solidFill>
              <a:effectLst/>
              <a:latin typeface="Work Sans" pitchFamily="2" charset="0"/>
            </a:endParaRPr>
          </a:p>
          <a:p>
            <a:pPr lvl="1">
              <a:spcBef>
                <a:spcPts val="1800"/>
              </a:spcBef>
            </a:pPr>
            <a:r>
              <a:rPr lang="en-US" b="1" i="0" dirty="0">
                <a:solidFill>
                  <a:srgbClr val="02204C"/>
                </a:solidFill>
                <a:effectLst/>
                <a:latin typeface="Poppins" panose="020B0502040204020203" pitchFamily="2" charset="0"/>
              </a:rPr>
              <a:t>28</a:t>
            </a:r>
            <a:r>
              <a:rPr lang="en-US" b="0" i="0" dirty="0">
                <a:solidFill>
                  <a:srgbClr val="02204C"/>
                </a:solidFill>
                <a:effectLst/>
                <a:latin typeface="Poppins" panose="020B0502040204020203" pitchFamily="2" charset="0"/>
              </a:rPr>
              <a:t>/100  </a:t>
            </a:r>
            <a:r>
              <a:rPr lang="en-US" b="0" i="0" u="none" strike="noStrike" dirty="0">
                <a:solidFill>
                  <a:srgbClr val="02204C"/>
                </a:solidFill>
                <a:effectLst/>
                <a:latin typeface="Work Sans" pitchFamily="2" charset="0"/>
                <a:hlinkClick r:id="rId6"/>
              </a:rPr>
              <a:t>Uganda</a:t>
            </a:r>
            <a:endParaRPr lang="en-US" b="0" i="0" dirty="0">
              <a:solidFill>
                <a:srgbClr val="02204C"/>
              </a:solidFill>
              <a:effectLst/>
              <a:latin typeface="Work Sans" pitchFamily="2" charset="0"/>
            </a:endParaRPr>
          </a:p>
          <a:p>
            <a:pPr lvl="1">
              <a:spcBef>
                <a:spcPts val="1800"/>
              </a:spcBef>
            </a:pPr>
            <a:r>
              <a:rPr lang="en-US" b="1" i="0" dirty="0">
                <a:solidFill>
                  <a:srgbClr val="02204C"/>
                </a:solidFill>
                <a:effectLst/>
                <a:latin typeface="Poppins" panose="020B0502040204020203" pitchFamily="2" charset="0"/>
              </a:rPr>
              <a:t>29</a:t>
            </a:r>
            <a:r>
              <a:rPr lang="en-US" b="0" i="0" dirty="0">
                <a:solidFill>
                  <a:srgbClr val="02204C"/>
                </a:solidFill>
                <a:effectLst/>
                <a:latin typeface="Poppins" panose="020B0502040204020203" pitchFamily="2" charset="0"/>
              </a:rPr>
              <a:t>/100  </a:t>
            </a:r>
            <a:r>
              <a:rPr lang="en-US" b="0" i="0" u="none" strike="noStrike" dirty="0">
                <a:solidFill>
                  <a:srgbClr val="02204C"/>
                </a:solidFill>
                <a:effectLst/>
                <a:latin typeface="Work Sans" pitchFamily="2" charset="0"/>
                <a:hlinkClick r:id="rId7"/>
              </a:rPr>
              <a:t>Indonesia</a:t>
            </a:r>
            <a:endParaRPr lang="en-US" b="0" i="0" dirty="0">
              <a:solidFill>
                <a:srgbClr val="02204C"/>
              </a:solidFill>
              <a:effectLst/>
              <a:latin typeface="Work Sans" pitchFamily="2" charset="0"/>
            </a:endParaRPr>
          </a:p>
          <a:p>
            <a:endParaRPr lang="en-US" dirty="0"/>
          </a:p>
        </p:txBody>
      </p:sp>
    </p:spTree>
    <p:extLst>
      <p:ext uri="{BB962C8B-B14F-4D97-AF65-F5344CB8AC3E}">
        <p14:creationId xmlns:p14="http://schemas.microsoft.com/office/powerpoint/2010/main" val="784851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5245-F8BB-43CA-890A-3D0F28B81174}"/>
              </a:ext>
            </a:extLst>
          </p:cNvPr>
          <p:cNvSpPr>
            <a:spLocks noGrp="1"/>
          </p:cNvSpPr>
          <p:nvPr>
            <p:ph type="title"/>
          </p:nvPr>
        </p:nvSpPr>
        <p:spPr>
          <a:xfrm>
            <a:off x="457200" y="228600"/>
            <a:ext cx="8229600" cy="762000"/>
          </a:xfrm>
        </p:spPr>
        <p:txBody>
          <a:bodyPr>
            <a:normAutofit fontScale="90000"/>
          </a:bodyPr>
          <a:lstStyle/>
          <a:p>
            <a:r>
              <a:rPr lang="en-US" dirty="0"/>
              <a:t>Parameters for Global Drug Policy Index</a:t>
            </a:r>
          </a:p>
        </p:txBody>
      </p:sp>
      <p:sp>
        <p:nvSpPr>
          <p:cNvPr id="3" name="Slide Number Placeholder 2">
            <a:extLst>
              <a:ext uri="{FF2B5EF4-FFF2-40B4-BE49-F238E27FC236}">
                <a16:creationId xmlns:a16="http://schemas.microsoft.com/office/drawing/2014/main" id="{B7F1B24B-0028-4331-B920-4D8D8858FB2E}"/>
              </a:ext>
            </a:extLst>
          </p:cNvPr>
          <p:cNvSpPr>
            <a:spLocks noGrp="1"/>
          </p:cNvSpPr>
          <p:nvPr>
            <p:ph type="sldNum" sz="quarter" idx="12"/>
          </p:nvPr>
        </p:nvSpPr>
        <p:spPr/>
        <p:txBody>
          <a:bodyPr/>
          <a:lstStyle/>
          <a:p>
            <a:fld id="{AF5AA738-DADF-48AA-8AFC-8BA3DD3ACE34}" type="slidenum">
              <a:rPr lang="en-US" smtClean="0"/>
              <a:pPr/>
              <a:t>25</a:t>
            </a:fld>
            <a:endParaRPr lang="en-US"/>
          </a:p>
        </p:txBody>
      </p:sp>
      <p:sp>
        <p:nvSpPr>
          <p:cNvPr id="4" name="Content Placeholder 3">
            <a:extLst>
              <a:ext uri="{FF2B5EF4-FFF2-40B4-BE49-F238E27FC236}">
                <a16:creationId xmlns:a16="http://schemas.microsoft.com/office/drawing/2014/main" id="{63C6A715-A164-4E27-AA96-D47FEEC86A23}"/>
              </a:ext>
            </a:extLst>
          </p:cNvPr>
          <p:cNvSpPr>
            <a:spLocks noGrp="1"/>
          </p:cNvSpPr>
          <p:nvPr>
            <p:ph sz="quarter" idx="1"/>
          </p:nvPr>
        </p:nvSpPr>
        <p:spPr>
          <a:xfrm>
            <a:off x="603504" y="1447800"/>
            <a:ext cx="8083296" cy="5029200"/>
          </a:xfrm>
        </p:spPr>
        <p:txBody>
          <a:bodyPr>
            <a:normAutofit/>
          </a:bodyPr>
          <a:lstStyle/>
          <a:p>
            <a:pPr marL="0" indent="0" algn="just">
              <a:spcBef>
                <a:spcPts val="1200"/>
              </a:spcBef>
              <a:buNone/>
            </a:pPr>
            <a:r>
              <a:rPr lang="en-US" sz="2000" b="1" dirty="0">
                <a:solidFill>
                  <a:srgbClr val="FF0000"/>
                </a:solidFill>
                <a:latin typeface="Times New Roman" panose="02020603050405020304" pitchFamily="18" charset="0"/>
                <a:cs typeface="Times New Roman" panose="02020603050405020304" pitchFamily="18" charset="0"/>
              </a:rPr>
              <a:t>Absence of Extreme Responses:</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Death penalty, Extra-judicial killings, Militarized policing, Life sentencing and non-consensual confinement for compulsory drug treatment.</a:t>
            </a:r>
            <a:endParaRPr lang="en-US" sz="2000" b="1" dirty="0">
              <a:solidFill>
                <a:schemeClr val="accent1"/>
              </a:solidFill>
              <a:latin typeface="Times New Roman" panose="02020603050405020304" pitchFamily="18" charset="0"/>
              <a:cs typeface="Times New Roman" panose="02020603050405020304" pitchFamily="18" charset="0"/>
            </a:endParaRPr>
          </a:p>
          <a:p>
            <a:pPr marL="0" indent="0" algn="just">
              <a:spcBef>
                <a:spcPts val="1200"/>
              </a:spcBef>
              <a:buNone/>
            </a:pPr>
            <a:r>
              <a:rPr lang="en-US" sz="2000" b="1" dirty="0">
                <a:solidFill>
                  <a:srgbClr val="FF0000"/>
                </a:solidFill>
                <a:latin typeface="Times New Roman" panose="02020603050405020304" pitchFamily="18" charset="0"/>
                <a:cs typeface="Times New Roman" panose="02020603050405020304" pitchFamily="18" charset="0"/>
              </a:rPr>
              <a:t>Proportionality &amp; Criminal Justice:</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Human Rights violations, Equity of impact of criminal justice response (ethnic and gender), Mandatory minimum sentencing and pre-trial detention.</a:t>
            </a:r>
            <a:endParaRPr lang="en-US" sz="2000" b="1" dirty="0">
              <a:solidFill>
                <a:schemeClr val="accent1"/>
              </a:solidFill>
              <a:latin typeface="Times New Roman" panose="02020603050405020304" pitchFamily="18" charset="0"/>
              <a:cs typeface="Times New Roman" panose="02020603050405020304" pitchFamily="18" charset="0"/>
            </a:endParaRPr>
          </a:p>
          <a:p>
            <a:pPr marL="0" indent="0" algn="just">
              <a:lnSpc>
                <a:spcPct val="120000"/>
              </a:lnSpc>
              <a:spcBef>
                <a:spcPts val="1200"/>
              </a:spcBef>
              <a:buNone/>
            </a:pPr>
            <a:r>
              <a:rPr lang="en-US" sz="2000" b="1" dirty="0">
                <a:solidFill>
                  <a:srgbClr val="FF0000"/>
                </a:solidFill>
                <a:latin typeface="Times New Roman" panose="02020603050405020304" pitchFamily="18" charset="0"/>
                <a:cs typeface="Times New Roman" panose="02020603050405020304" pitchFamily="18" charset="0"/>
              </a:rPr>
              <a:t>Harm Reduction: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Supportive reference available in the policy, People with drugs included in national strategic plan for HIV, HCV and TB etc., provision of funding as per need, one person one needle, and equity in harm reduction (ethnic and gender).</a:t>
            </a:r>
            <a:endParaRPr lang="en-US" sz="2000" b="1" dirty="0">
              <a:solidFill>
                <a:schemeClr val="accent1"/>
              </a:solidFill>
              <a:latin typeface="Times New Roman" panose="02020603050405020304" pitchFamily="18" charset="0"/>
              <a:cs typeface="Times New Roman" panose="02020603050405020304" pitchFamily="18" charset="0"/>
            </a:endParaRPr>
          </a:p>
          <a:p>
            <a:pPr marL="0" indent="0" algn="just">
              <a:lnSpc>
                <a:spcPct val="110000"/>
              </a:lnSpc>
              <a:spcBef>
                <a:spcPts val="1200"/>
              </a:spcBef>
              <a:buNone/>
            </a:pPr>
            <a:r>
              <a:rPr lang="en-US" sz="2000" b="1" dirty="0">
                <a:solidFill>
                  <a:srgbClr val="FF0000"/>
                </a:solidFill>
                <a:latin typeface="Times New Roman" panose="02020603050405020304" pitchFamily="18" charset="0"/>
                <a:cs typeface="Times New Roman" panose="02020603050405020304" pitchFamily="18" charset="0"/>
              </a:rPr>
              <a:t>Access to Medicines:</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Availability and access to controlled medicines for pain and sufferings, equity in distribution of medicines (ethnic and gender).</a:t>
            </a:r>
            <a:endParaRPr lang="en-US" sz="20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76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9256-C343-4581-8039-F5CD4A1ADC10}"/>
              </a:ext>
            </a:extLst>
          </p:cNvPr>
          <p:cNvSpPr>
            <a:spLocks noGrp="1"/>
          </p:cNvSpPr>
          <p:nvPr>
            <p:ph type="title"/>
          </p:nvPr>
        </p:nvSpPr>
        <p:spPr>
          <a:xfrm>
            <a:off x="457200" y="228600"/>
            <a:ext cx="8229600" cy="838200"/>
          </a:xfrm>
        </p:spPr>
        <p:txBody>
          <a:bodyPr>
            <a:normAutofit/>
          </a:bodyPr>
          <a:lstStyle/>
          <a:p>
            <a:r>
              <a:rPr lang="en-US" sz="3600" dirty="0"/>
              <a:t>Recommendations</a:t>
            </a:r>
          </a:p>
        </p:txBody>
      </p:sp>
      <p:sp>
        <p:nvSpPr>
          <p:cNvPr id="3" name="Slide Number Placeholder 2">
            <a:extLst>
              <a:ext uri="{FF2B5EF4-FFF2-40B4-BE49-F238E27FC236}">
                <a16:creationId xmlns:a16="http://schemas.microsoft.com/office/drawing/2014/main" id="{FB17F977-4A90-43DE-B0A7-89AFAA0E6ADD}"/>
              </a:ext>
            </a:extLst>
          </p:cNvPr>
          <p:cNvSpPr>
            <a:spLocks noGrp="1"/>
          </p:cNvSpPr>
          <p:nvPr>
            <p:ph type="sldNum" sz="quarter" idx="12"/>
          </p:nvPr>
        </p:nvSpPr>
        <p:spPr/>
        <p:txBody>
          <a:bodyPr/>
          <a:lstStyle/>
          <a:p>
            <a:fld id="{AF5AA738-DADF-48AA-8AFC-8BA3DD3ACE34}" type="slidenum">
              <a:rPr lang="en-US" smtClean="0"/>
              <a:pPr/>
              <a:t>26</a:t>
            </a:fld>
            <a:endParaRPr lang="en-US"/>
          </a:p>
        </p:txBody>
      </p:sp>
      <p:sp>
        <p:nvSpPr>
          <p:cNvPr id="4" name="Content Placeholder 3">
            <a:extLst>
              <a:ext uri="{FF2B5EF4-FFF2-40B4-BE49-F238E27FC236}">
                <a16:creationId xmlns:a16="http://schemas.microsoft.com/office/drawing/2014/main" id="{CB096B2E-389D-4A95-85C7-B01D9B6102F0}"/>
              </a:ext>
            </a:extLst>
          </p:cNvPr>
          <p:cNvSpPr>
            <a:spLocks noGrp="1"/>
          </p:cNvSpPr>
          <p:nvPr>
            <p:ph sz="quarter" idx="1"/>
          </p:nvPr>
        </p:nvSpPr>
        <p:spPr>
          <a:xfrm>
            <a:off x="533400" y="1524000"/>
            <a:ext cx="8083296" cy="4724400"/>
          </a:xfrm>
        </p:spPr>
        <p:txBody>
          <a:bodyPr>
            <a:normAutofit lnSpcReduction="10000"/>
          </a:bodyPr>
          <a:lstStyle/>
          <a:p>
            <a:pPr marL="0" marR="0" indent="0" algn="just">
              <a:lnSpc>
                <a:spcPct val="107000"/>
              </a:lnSpc>
              <a:spcBef>
                <a:spcPts val="0"/>
              </a:spcBef>
              <a:spcAft>
                <a:spcPts val="800"/>
              </a:spcAft>
              <a:buNone/>
            </a:pPr>
            <a:r>
              <a:rPr lang="en-US"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What Kind of Policies Could We Enact Instead?</a:t>
            </a:r>
          </a:p>
          <a:p>
            <a:pPr marL="0" marR="0" indent="0" algn="just">
              <a:lnSpc>
                <a:spcPct val="107000"/>
              </a:lnSpc>
              <a:spcBef>
                <a:spcPts val="0"/>
              </a:spcBef>
              <a:spcAft>
                <a:spcPts val="800"/>
              </a:spcAft>
              <a:buNone/>
            </a:pPr>
            <a:r>
              <a:rPr lang="en-US" sz="2000" b="1"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Failure of War on Drugs</a:t>
            </a:r>
            <a:r>
              <a:rPr lang="en-US" sz="2000"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 has led to new ideas and alternative models:</a:t>
            </a:r>
          </a:p>
          <a:p>
            <a:pPr marL="0" marR="0" indent="0" algn="just">
              <a:lnSpc>
                <a:spcPct val="107000"/>
              </a:lnSpc>
              <a:spcBef>
                <a:spcPts val="0"/>
              </a:spcBef>
              <a:spcAft>
                <a:spcPts val="800"/>
              </a:spcAft>
              <a:buNone/>
            </a:pPr>
            <a:r>
              <a:rPr lang="en-US"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Short Term:</a:t>
            </a:r>
          </a:p>
          <a:p>
            <a:pPr marL="342900" marR="0" lvl="0" indent="-342900" algn="just">
              <a:lnSpc>
                <a:spcPct val="107000"/>
              </a:lnSpc>
              <a:spcBef>
                <a:spcPts val="1200"/>
              </a:spcBef>
              <a:spcAft>
                <a:spcPts val="0"/>
              </a:spcAft>
              <a:buFont typeface="Symbol" panose="05050102010706020507" pitchFamily="18" charset="2"/>
              <a:buChar char=""/>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Incremental Reforms </a:t>
            </a:r>
            <a:r>
              <a:rPr lang="en-US" sz="2000" dirty="0">
                <a:latin typeface="Times New Roman" panose="02020603050405020304" pitchFamily="18" charset="0"/>
                <a:ea typeface="Calibri" panose="020F0502020204030204" pitchFamily="34" charset="0"/>
                <a:cs typeface="Times New Roman" panose="02020603050405020304" pitchFamily="18" charset="0"/>
              </a:rPr>
              <a:t>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enforcement, public health and treatment interventions (within the existing prohibition legal framework) to improve policy outcomes.</a:t>
            </a:r>
          </a:p>
          <a:p>
            <a:pPr marL="342900" marR="0" lvl="0" indent="-342900" algn="just">
              <a:lnSpc>
                <a:spcPct val="107000"/>
              </a:lnSpc>
              <a:spcBef>
                <a:spcPts val="1200"/>
              </a:spcBef>
              <a:spcAft>
                <a:spcPts val="0"/>
              </a:spcAft>
              <a:buFont typeface="Symbol" panose="05050102010706020507" pitchFamily="18" charset="2"/>
              <a:buChar char=""/>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Adequate investment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evidence-based prevention, treatment and harm reduction which should form a key pillar of drug policy under any legal framework.</a:t>
            </a:r>
          </a:p>
          <a:p>
            <a:pPr marL="342900" indent="-342900" algn="just">
              <a:lnSpc>
                <a:spcPct val="107000"/>
              </a:lnSpc>
              <a:spcBef>
                <a:spcPts val="1200"/>
              </a:spcBef>
              <a:buFont typeface="Symbol" panose="05050102010706020507" pitchFamily="18" charset="2"/>
              <a:buChar char=""/>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Re-orientation to a health based approach: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Treatment services</a:t>
            </a:r>
            <a:r>
              <a:rPr lang="en-US" sz="2000"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 can be scaled up and people are more inclined to seek medical support without fear of reprisal.</a:t>
            </a: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0"/>
              </a:spcAft>
              <a:buFont typeface="Symbol" panose="05050102010706020507" pitchFamily="18" charset="2"/>
              <a:buChar char=""/>
            </a:pP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0"/>
              </a:spcAft>
              <a:buFont typeface="Symbol" panose="05050102010706020507" pitchFamily="18" charset="2"/>
              <a:buChar char=""/>
            </a:pPr>
            <a:endParaRPr lang="en-US" sz="2000"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993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30A8-6684-413E-98DF-43B8E4F49D07}"/>
              </a:ext>
            </a:extLst>
          </p:cNvPr>
          <p:cNvSpPr>
            <a:spLocks noGrp="1"/>
          </p:cNvSpPr>
          <p:nvPr>
            <p:ph type="title"/>
          </p:nvPr>
        </p:nvSpPr>
        <p:spPr>
          <a:xfrm>
            <a:off x="457200" y="228600"/>
            <a:ext cx="8229600" cy="685800"/>
          </a:xfrm>
        </p:spPr>
        <p:txBody>
          <a:bodyPr>
            <a:normAutofit fontScale="90000"/>
          </a:bodyPr>
          <a:lstStyle/>
          <a:p>
            <a:r>
              <a:rPr lang="en-US" sz="4000" dirty="0"/>
              <a:t>Recommendations </a:t>
            </a:r>
            <a:r>
              <a:rPr lang="en-US" sz="4000" dirty="0" err="1"/>
              <a:t>contd</a:t>
            </a:r>
            <a:r>
              <a:rPr lang="en-US" sz="4000" dirty="0"/>
              <a:t>…</a:t>
            </a:r>
            <a:endParaRPr lang="en-US" dirty="0"/>
          </a:p>
        </p:txBody>
      </p:sp>
      <p:sp>
        <p:nvSpPr>
          <p:cNvPr id="3" name="Slide Number Placeholder 2">
            <a:extLst>
              <a:ext uri="{FF2B5EF4-FFF2-40B4-BE49-F238E27FC236}">
                <a16:creationId xmlns:a16="http://schemas.microsoft.com/office/drawing/2014/main" id="{DEFEE4E0-5DF1-41F8-9041-0E486277D891}"/>
              </a:ext>
            </a:extLst>
          </p:cNvPr>
          <p:cNvSpPr>
            <a:spLocks noGrp="1"/>
          </p:cNvSpPr>
          <p:nvPr>
            <p:ph type="sldNum" sz="quarter" idx="12"/>
          </p:nvPr>
        </p:nvSpPr>
        <p:spPr/>
        <p:txBody>
          <a:bodyPr/>
          <a:lstStyle/>
          <a:p>
            <a:fld id="{AF5AA738-DADF-48AA-8AFC-8BA3DD3ACE34}" type="slidenum">
              <a:rPr lang="en-US" smtClean="0"/>
              <a:pPr/>
              <a:t>27</a:t>
            </a:fld>
            <a:endParaRPr lang="en-US"/>
          </a:p>
        </p:txBody>
      </p:sp>
      <p:sp>
        <p:nvSpPr>
          <p:cNvPr id="4" name="Content Placeholder 3">
            <a:extLst>
              <a:ext uri="{FF2B5EF4-FFF2-40B4-BE49-F238E27FC236}">
                <a16:creationId xmlns:a16="http://schemas.microsoft.com/office/drawing/2014/main" id="{9D563140-4D2D-45F8-AD3D-35687ACEB7A5}"/>
              </a:ext>
            </a:extLst>
          </p:cNvPr>
          <p:cNvSpPr>
            <a:spLocks noGrp="1"/>
          </p:cNvSpPr>
          <p:nvPr>
            <p:ph sz="quarter" idx="1"/>
          </p:nvPr>
        </p:nvSpPr>
        <p:spPr>
          <a:xfrm>
            <a:off x="457200" y="1447800"/>
            <a:ext cx="8229600" cy="5181600"/>
          </a:xfrm>
        </p:spPr>
        <p:txBody>
          <a:bodyPr>
            <a:normAutofit fontScale="62500" lnSpcReduction="20000"/>
          </a:bodyPr>
          <a:lstStyle/>
          <a:p>
            <a:pPr marL="0" marR="0" lvl="0" indent="0" algn="just">
              <a:lnSpc>
                <a:spcPct val="107000"/>
              </a:lnSpc>
              <a:spcBef>
                <a:spcPts val="1200"/>
              </a:spcBef>
              <a:spcAft>
                <a:spcPts val="0"/>
              </a:spcAft>
              <a:buNone/>
            </a:pPr>
            <a:r>
              <a:rPr lang="en-US" sz="3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Long Term:</a:t>
            </a:r>
          </a:p>
          <a:p>
            <a:pPr marL="342900" marR="0" lvl="0" indent="-342900" algn="just">
              <a:lnSpc>
                <a:spcPct val="107000"/>
              </a:lnSpc>
              <a:spcBef>
                <a:spcPts val="1200"/>
              </a:spcBef>
              <a:spcAft>
                <a:spcPts val="0"/>
              </a:spcAft>
              <a:buFont typeface="Symbol" panose="05050102010706020507" pitchFamily="18" charset="2"/>
              <a:buChar char=""/>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Decriminalization: </a:t>
            </a:r>
            <a:r>
              <a:rPr lang="en-US" sz="2800" b="0" i="0" dirty="0">
                <a:solidFill>
                  <a:srgbClr val="000000"/>
                </a:solidFill>
                <a:effectLst/>
                <a:latin typeface="Times New Roman" panose="02020603050405020304" pitchFamily="18" charset="0"/>
                <a:cs typeface="Times New Roman" panose="02020603050405020304" pitchFamily="18" charset="0"/>
              </a:rPr>
              <a:t>Possessing drugs for personal use be treated as an administrative offence, no longer punishable by imprisonment and does not result in a criminal record and associated stigma. Drugs are, however, still confiscated and possession may result in administrative penalties such as fines or community service. </a:t>
            </a:r>
          </a:p>
          <a:p>
            <a:pPr marL="342900" marR="0" lvl="0" indent="-342900" algn="just">
              <a:lnSpc>
                <a:spcPct val="107000"/>
              </a:lnSpc>
              <a:spcBef>
                <a:spcPts val="1200"/>
              </a:spcBef>
              <a:spcAft>
                <a:spcPts val="800"/>
              </a:spcAft>
              <a:buFont typeface="Symbol" panose="05050102010706020507" pitchFamily="18" charset="2"/>
              <a:buChar char=""/>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Regulation of drug market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 In a regulated drug market, supply and purchase of drugs is permitted and legal under specific circumstances. It offers the potential to dramatically reduce costs associated with illegal trade but requires negotiating obstacle of the inflexible UN </a:t>
            </a:r>
            <a:r>
              <a:rPr lang="en-US" sz="2800" dirty="0">
                <a:solidFill>
                  <a:srgbClr val="141414"/>
                </a:solidFill>
                <a:latin typeface="Times New Roman" panose="02020603050405020304" pitchFamily="18" charset="0"/>
                <a:ea typeface="Calibri" panose="020F0502020204030204" pitchFamily="34" charset="0"/>
                <a:cs typeface="Times New Roman" panose="02020603050405020304" pitchFamily="18" charset="0"/>
              </a:rPr>
              <a:t>D</a:t>
            </a:r>
            <a:r>
              <a:rPr lang="en-US" sz="2800"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rug Convention. </a:t>
            </a:r>
          </a:p>
          <a:p>
            <a:pPr marL="342900" marR="0" lvl="0" indent="-342900" algn="just">
              <a:lnSpc>
                <a:spcPct val="107000"/>
              </a:lnSpc>
              <a:spcBef>
                <a:spcPts val="1200"/>
              </a:spcBef>
              <a:spcAft>
                <a:spcPts val="800"/>
              </a:spcAft>
              <a:buFont typeface="Symbol" panose="05050102010706020507" pitchFamily="18" charset="2"/>
              <a:buChar char=""/>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Some models include:</a:t>
            </a:r>
          </a:p>
          <a:p>
            <a:pPr marL="1005840" lvl="2" indent="-457200" algn="just">
              <a:lnSpc>
                <a:spcPct val="120000"/>
              </a:lnSpc>
              <a:spcBef>
                <a:spcPts val="600"/>
              </a:spcBef>
              <a:buFont typeface="Wingdings" panose="05000000000000000000" pitchFamily="2" charset="2"/>
              <a:buChar char="q"/>
            </a:pPr>
            <a:r>
              <a:rPr lang="en-US" sz="2900" dirty="0">
                <a:latin typeface="Times New Roman" panose="02020603050405020304" pitchFamily="18" charset="0"/>
                <a:ea typeface="Calibri" panose="020F0502020204030204" pitchFamily="34" charset="0"/>
                <a:cs typeface="Times New Roman" panose="02020603050405020304" pitchFamily="18" charset="0"/>
              </a:rPr>
              <a:t>M</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edical prescription, </a:t>
            </a:r>
          </a:p>
          <a:p>
            <a:pPr marL="1005840" lvl="2" indent="-457200" algn="just">
              <a:lnSpc>
                <a:spcPct val="120000"/>
              </a:lnSpc>
              <a:spcBef>
                <a:spcPts val="600"/>
              </a:spcBef>
              <a:buFont typeface="Wingdings" panose="05000000000000000000" pitchFamily="2" charset="2"/>
              <a:buChar char="q"/>
            </a:pPr>
            <a:r>
              <a:rPr lang="en-US" sz="2900" dirty="0">
                <a:latin typeface="Times New Roman" panose="02020603050405020304" pitchFamily="18" charset="0"/>
                <a:ea typeface="Calibri" panose="020F0502020204030204" pitchFamily="34" charset="0"/>
                <a:cs typeface="Times New Roman" panose="02020603050405020304" pitchFamily="18" charset="0"/>
              </a:rPr>
              <a:t>G</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overnment-run monopoly on supply and access, </a:t>
            </a:r>
          </a:p>
          <a:p>
            <a:pPr marL="1005840" lvl="2" indent="-457200" algn="just">
              <a:lnSpc>
                <a:spcPct val="120000"/>
              </a:lnSpc>
              <a:spcBef>
                <a:spcPts val="600"/>
              </a:spcBef>
              <a:buFont typeface="Wingdings" panose="05000000000000000000" pitchFamily="2" charset="2"/>
              <a:buChar char="q"/>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Non-profit user collectives, and</a:t>
            </a:r>
          </a:p>
          <a:p>
            <a:pPr marL="1005840" lvl="2" indent="-457200" algn="just">
              <a:lnSpc>
                <a:spcPct val="120000"/>
              </a:lnSpc>
              <a:spcBef>
                <a:spcPts val="600"/>
              </a:spcBef>
              <a:buFont typeface="Wingdings" panose="05000000000000000000" pitchFamily="2" charset="2"/>
              <a:buChar char="q"/>
            </a:pP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Government-licensed private operators.</a:t>
            </a:r>
          </a:p>
        </p:txBody>
      </p:sp>
    </p:spTree>
    <p:extLst>
      <p:ext uri="{BB962C8B-B14F-4D97-AF65-F5344CB8AC3E}">
        <p14:creationId xmlns:p14="http://schemas.microsoft.com/office/powerpoint/2010/main" val="902305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C7CC-2CFA-4703-ABC2-19B504B2591D}"/>
              </a:ext>
            </a:extLst>
          </p:cNvPr>
          <p:cNvSpPr>
            <a:spLocks noGrp="1"/>
          </p:cNvSpPr>
          <p:nvPr>
            <p:ph type="title"/>
          </p:nvPr>
        </p:nvSpPr>
        <p:spPr/>
        <p:txBody>
          <a:bodyPr/>
          <a:lstStyle/>
          <a:p>
            <a:r>
              <a:rPr lang="en-US" sz="4000" dirty="0"/>
              <a:t>Recommendations </a:t>
            </a:r>
            <a:r>
              <a:rPr lang="en-US" sz="4000" dirty="0" err="1"/>
              <a:t>contd</a:t>
            </a:r>
            <a:r>
              <a:rPr lang="en-US" sz="4000" dirty="0"/>
              <a:t>…</a:t>
            </a:r>
            <a:endParaRPr lang="en-US" dirty="0"/>
          </a:p>
        </p:txBody>
      </p:sp>
      <p:sp>
        <p:nvSpPr>
          <p:cNvPr id="3" name="Slide Number Placeholder 2">
            <a:extLst>
              <a:ext uri="{FF2B5EF4-FFF2-40B4-BE49-F238E27FC236}">
                <a16:creationId xmlns:a16="http://schemas.microsoft.com/office/drawing/2014/main" id="{8EB5FDCE-A83A-47F7-BB16-A81E5B5843D5}"/>
              </a:ext>
            </a:extLst>
          </p:cNvPr>
          <p:cNvSpPr>
            <a:spLocks noGrp="1"/>
          </p:cNvSpPr>
          <p:nvPr>
            <p:ph type="sldNum" sz="quarter" idx="12"/>
          </p:nvPr>
        </p:nvSpPr>
        <p:spPr/>
        <p:txBody>
          <a:bodyPr/>
          <a:lstStyle/>
          <a:p>
            <a:fld id="{AF5AA738-DADF-48AA-8AFC-8BA3DD3ACE34}" type="slidenum">
              <a:rPr lang="en-US" smtClean="0"/>
              <a:pPr/>
              <a:t>28</a:t>
            </a:fld>
            <a:endParaRPr lang="en-US"/>
          </a:p>
        </p:txBody>
      </p:sp>
      <p:sp>
        <p:nvSpPr>
          <p:cNvPr id="4" name="Content Placeholder 3">
            <a:extLst>
              <a:ext uri="{FF2B5EF4-FFF2-40B4-BE49-F238E27FC236}">
                <a16:creationId xmlns:a16="http://schemas.microsoft.com/office/drawing/2014/main" id="{69D79F6D-616E-4A5C-805A-18F87D392752}"/>
              </a:ext>
            </a:extLst>
          </p:cNvPr>
          <p:cNvSpPr>
            <a:spLocks noGrp="1"/>
          </p:cNvSpPr>
          <p:nvPr>
            <p:ph sz="quarter" idx="1"/>
          </p:nvPr>
        </p:nvSpPr>
        <p:spPr>
          <a:xfrm>
            <a:off x="914400" y="1676400"/>
            <a:ext cx="7772400" cy="4572000"/>
          </a:xfrm>
        </p:spPr>
        <p:txBody>
          <a:bodyPr>
            <a:normAutofit/>
          </a:bodyPr>
          <a:lstStyle/>
          <a:p>
            <a:pPr marL="0" indent="0">
              <a:buNone/>
            </a:pPr>
            <a:r>
              <a:rPr lang="en-US" sz="2000" b="1" u="sng" dirty="0">
                <a:solidFill>
                  <a:srgbClr val="FF0000"/>
                </a:solidFill>
                <a:latin typeface="Times New Roman" panose="02020603050405020304" pitchFamily="18" charset="0"/>
                <a:cs typeface="Times New Roman" panose="02020603050405020304" pitchFamily="18" charset="0"/>
              </a:rPr>
              <a:t>Examples of such Countries:</a:t>
            </a:r>
            <a:endParaRPr lang="en-US" sz="2000" u="sng" dirty="0">
              <a:latin typeface="Times New Roman" panose="02020603050405020304" pitchFamily="18" charset="0"/>
              <a:cs typeface="Times New Roman" panose="02020603050405020304" pitchFamily="18" charset="0"/>
            </a:endParaRPr>
          </a:p>
          <a:p>
            <a:pPr marL="0" indent="0">
              <a:spcBef>
                <a:spcPts val="1800"/>
              </a:spcBef>
              <a:buNone/>
            </a:pPr>
            <a:r>
              <a:rPr lang="en-US" sz="2000" dirty="0">
                <a:latin typeface="Times New Roman" panose="02020603050405020304" pitchFamily="18" charset="0"/>
                <a:cs typeface="Times New Roman" panose="02020603050405020304" pitchFamily="18" charset="0"/>
              </a:rPr>
              <a:t>Norway, New Zealand, Mexico, Australia, Czech Republic, Netherland, Colombia, Argentina, Norway, Portugal etc.</a:t>
            </a:r>
          </a:p>
          <a:p>
            <a:pPr>
              <a:spcBef>
                <a:spcPts val="0"/>
              </a:spcBef>
            </a:pPr>
            <a:endParaRPr lang="en-US" sz="2000" dirty="0">
              <a:latin typeface="Times New Roman" panose="02020603050405020304" pitchFamily="18" charset="0"/>
              <a:cs typeface="Times New Roman" panose="02020603050405020304" pitchFamily="18" charset="0"/>
            </a:endParaRPr>
          </a:p>
          <a:p>
            <a:pPr marL="0" indent="0">
              <a:spcBef>
                <a:spcPts val="0"/>
              </a:spcBef>
              <a:buNone/>
            </a:pPr>
            <a:r>
              <a:rPr lang="en-US" sz="2000" b="1" u="sng" dirty="0">
                <a:solidFill>
                  <a:srgbClr val="FF0000"/>
                </a:solidFill>
                <a:latin typeface="Times New Roman" panose="02020603050405020304" pitchFamily="18" charset="0"/>
                <a:cs typeface="Times New Roman" panose="02020603050405020304" pitchFamily="18" charset="0"/>
              </a:rPr>
              <a:t>Supporters of </a:t>
            </a:r>
            <a:r>
              <a:rPr lang="en-US" sz="2000" b="1" u="sng" dirty="0" err="1">
                <a:solidFill>
                  <a:srgbClr val="FF0000"/>
                </a:solidFill>
                <a:latin typeface="Times New Roman" panose="02020603050405020304" pitchFamily="18" charset="0"/>
                <a:cs typeface="Times New Roman" panose="02020603050405020304" pitchFamily="18" charset="0"/>
              </a:rPr>
              <a:t>Decriminaliztion</a:t>
            </a:r>
            <a:r>
              <a:rPr lang="en-US" sz="2000" b="1" u="sng" dirty="0">
                <a:solidFill>
                  <a:srgbClr val="FF0000"/>
                </a:solidFill>
                <a:latin typeface="Times New Roman" panose="02020603050405020304" pitchFamily="18" charset="0"/>
                <a:cs typeface="Times New Roman" panose="02020603050405020304" pitchFamily="18" charset="0"/>
              </a:rPr>
              <a:t>:</a:t>
            </a:r>
          </a:p>
          <a:p>
            <a:pPr>
              <a:spcBef>
                <a:spcPts val="1200"/>
              </a:spcBef>
            </a:pPr>
            <a:r>
              <a:rPr lang="en-US" sz="2000" dirty="0">
                <a:latin typeface="Times New Roman" panose="02020603050405020304" pitchFamily="18" charset="0"/>
                <a:cs typeface="Times New Roman" panose="02020603050405020304" pitchFamily="18" charset="0"/>
              </a:rPr>
              <a:t>WHO</a:t>
            </a:r>
          </a:p>
          <a:p>
            <a:pPr>
              <a:spcBef>
                <a:spcPts val="1200"/>
              </a:spcBef>
            </a:pPr>
            <a:r>
              <a:rPr lang="en-US" sz="2000" dirty="0">
                <a:latin typeface="Times New Roman" panose="02020603050405020304" pitchFamily="18" charset="0"/>
                <a:cs typeface="Times New Roman" panose="02020603050405020304" pitchFamily="18" charset="0"/>
              </a:rPr>
              <a:t>American Public Health Association</a:t>
            </a:r>
          </a:p>
          <a:p>
            <a:pPr>
              <a:spcBef>
                <a:spcPts val="1200"/>
              </a:spcBef>
            </a:pPr>
            <a:r>
              <a:rPr lang="en-US" sz="2000" dirty="0">
                <a:latin typeface="Times New Roman" panose="02020603050405020304" pitchFamily="18" charset="0"/>
                <a:cs typeface="Times New Roman" panose="02020603050405020304" pitchFamily="18" charset="0"/>
              </a:rPr>
              <a:t>Human Rights Watch</a:t>
            </a:r>
          </a:p>
          <a:p>
            <a:pPr>
              <a:spcBef>
                <a:spcPts val="1200"/>
              </a:spcBef>
            </a:pPr>
            <a:r>
              <a:rPr lang="en-US" sz="2000" dirty="0">
                <a:latin typeface="Times New Roman" panose="02020603050405020304" pitchFamily="18" charset="0"/>
                <a:cs typeface="Times New Roman" panose="02020603050405020304" pitchFamily="18" charset="0"/>
              </a:rPr>
              <a:t>International Federation of Red Cross &amp; Red Crescent Societies</a:t>
            </a:r>
          </a:p>
          <a:p>
            <a:pPr>
              <a:spcBef>
                <a:spcPts val="1200"/>
              </a:spcBef>
            </a:pPr>
            <a:r>
              <a:rPr lang="en-US" sz="2000" dirty="0">
                <a:latin typeface="Times New Roman" panose="02020603050405020304" pitchFamily="18" charset="0"/>
                <a:cs typeface="Times New Roman" panose="02020603050405020304" pitchFamily="18" charset="0"/>
              </a:rPr>
              <a:t>Global Commission on Drug Policy</a:t>
            </a:r>
          </a:p>
        </p:txBody>
      </p:sp>
    </p:spTree>
    <p:extLst>
      <p:ext uri="{BB962C8B-B14F-4D97-AF65-F5344CB8AC3E}">
        <p14:creationId xmlns:p14="http://schemas.microsoft.com/office/powerpoint/2010/main" val="4142721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F78F-7757-4E67-973F-34CC6C2B6A96}"/>
              </a:ext>
            </a:extLst>
          </p:cNvPr>
          <p:cNvSpPr>
            <a:spLocks noGrp="1"/>
          </p:cNvSpPr>
          <p:nvPr>
            <p:ph type="title"/>
          </p:nvPr>
        </p:nvSpPr>
        <p:spPr/>
        <p:txBody>
          <a:bodyPr/>
          <a:lstStyle/>
          <a:p>
            <a:r>
              <a:rPr lang="en-US" dirty="0"/>
              <a:t>Sources</a:t>
            </a:r>
          </a:p>
        </p:txBody>
      </p:sp>
      <p:sp>
        <p:nvSpPr>
          <p:cNvPr id="3" name="Slide Number Placeholder 2">
            <a:extLst>
              <a:ext uri="{FF2B5EF4-FFF2-40B4-BE49-F238E27FC236}">
                <a16:creationId xmlns:a16="http://schemas.microsoft.com/office/drawing/2014/main" id="{A276EC6D-580A-411D-9CE2-70FEE9C04905}"/>
              </a:ext>
            </a:extLst>
          </p:cNvPr>
          <p:cNvSpPr>
            <a:spLocks noGrp="1"/>
          </p:cNvSpPr>
          <p:nvPr>
            <p:ph type="sldNum" sz="quarter" idx="12"/>
          </p:nvPr>
        </p:nvSpPr>
        <p:spPr/>
        <p:txBody>
          <a:bodyPr/>
          <a:lstStyle/>
          <a:p>
            <a:fld id="{AF5AA738-DADF-48AA-8AFC-8BA3DD3ACE34}" type="slidenum">
              <a:rPr lang="en-US" smtClean="0"/>
              <a:pPr/>
              <a:t>29</a:t>
            </a:fld>
            <a:endParaRPr lang="en-US"/>
          </a:p>
        </p:txBody>
      </p:sp>
      <p:sp>
        <p:nvSpPr>
          <p:cNvPr id="4" name="Content Placeholder 3">
            <a:extLst>
              <a:ext uri="{FF2B5EF4-FFF2-40B4-BE49-F238E27FC236}">
                <a16:creationId xmlns:a16="http://schemas.microsoft.com/office/drawing/2014/main" id="{2CD1C28E-613C-48B8-89EC-FB65B70052C5}"/>
              </a:ext>
            </a:extLst>
          </p:cNvPr>
          <p:cNvSpPr>
            <a:spLocks noGrp="1"/>
          </p:cNvSpPr>
          <p:nvPr>
            <p:ph sz="quarter" idx="1"/>
          </p:nvPr>
        </p:nvSpPr>
        <p:spPr>
          <a:xfrm>
            <a:off x="914400" y="1752600"/>
            <a:ext cx="7772400" cy="4572000"/>
          </a:xfrm>
        </p:spPr>
        <p:txBody>
          <a:bodyPr>
            <a:normAutofit fontScale="92500" lnSpcReduction="20000"/>
          </a:bodyPr>
          <a:lstStyle/>
          <a:p>
            <a:r>
              <a:rPr lang="en-US" sz="1800" dirty="0">
                <a:latin typeface="Times New Roman" panose="02020603050405020304" pitchFamily="18" charset="0"/>
                <a:cs typeface="Times New Roman" panose="02020603050405020304" pitchFamily="18" charset="0"/>
                <a:hlinkClick r:id="rId2"/>
              </a:rPr>
              <a:t>Drug </a:t>
            </a:r>
            <a:r>
              <a:rPr lang="en-US" sz="1800" dirty="0" err="1">
                <a:latin typeface="Times New Roman" panose="02020603050405020304" pitchFamily="18" charset="0"/>
                <a:cs typeface="Times New Roman" panose="02020603050405020304" pitchFamily="18" charset="0"/>
                <a:hlinkClick r:id="rId2"/>
              </a:rPr>
              <a:t>decriminalisation</a:t>
            </a:r>
            <a:r>
              <a:rPr lang="en-US" sz="1800" dirty="0">
                <a:latin typeface="Times New Roman" panose="02020603050405020304" pitchFamily="18" charset="0"/>
                <a:cs typeface="Times New Roman" panose="02020603050405020304" pitchFamily="18" charset="0"/>
                <a:hlinkClick r:id="rId2"/>
              </a:rPr>
              <a:t> in Portugal: setting the record straight. | Transform (transformdrugs.org)</a:t>
            </a:r>
            <a:r>
              <a:rPr lang="en-US" sz="1800"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 https://globaldrugpolicyindex.net/ranking.</a:t>
            </a:r>
          </a:p>
          <a:p>
            <a:r>
              <a:rPr lang="en-US" sz="1800" dirty="0">
                <a:latin typeface="Times New Roman" panose="02020603050405020304" pitchFamily="18" charset="0"/>
                <a:cs typeface="Times New Roman" panose="02020603050405020304" pitchFamily="18" charset="0"/>
              </a:rPr>
              <a:t>Drug Use - by Hannah Ritchie and Max </a:t>
            </a:r>
            <a:r>
              <a:rPr lang="en-US" sz="1800" dirty="0" err="1">
                <a:latin typeface="Times New Roman" panose="02020603050405020304" pitchFamily="18" charset="0"/>
                <a:cs typeface="Times New Roman" panose="02020603050405020304" pitchFamily="18" charset="0"/>
              </a:rPr>
              <a:t>Roser</a:t>
            </a:r>
            <a:r>
              <a:rPr 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3"/>
              </a:rPr>
              <a:t>https://ourworldindata.org/drug-use</a:t>
            </a:r>
            <a:r>
              <a:rPr lang="en-US" sz="1800" dirty="0">
                <a:latin typeface="Times New Roman" panose="02020603050405020304" pitchFamily="18" charset="0"/>
                <a:cs typeface="Times New Roman" panose="02020603050405020304" pitchFamily="18" charset="0"/>
              </a:rPr>
              <a:t>).</a:t>
            </a:r>
          </a:p>
          <a:p>
            <a:r>
              <a:rPr lang="en-US" sz="1800" dirty="0">
                <a:solidFill>
                  <a:srgbClr val="141414"/>
                </a:solidFill>
                <a:latin typeface="Times New Roman" panose="02020603050405020304" pitchFamily="18" charset="0"/>
                <a:ea typeface="Calibri" panose="020F0502020204030204" pitchFamily="34" charset="0"/>
                <a:cs typeface="Times New Roman" panose="02020603050405020304" pitchFamily="18" charset="0"/>
              </a:rPr>
              <a:t>The War on Drugs, 2011- </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Global Commission on Drug Policy</a:t>
            </a:r>
            <a:r>
              <a:rPr lang="en-US" sz="1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Report</a:t>
            </a:r>
            <a:r>
              <a:rPr lang="en-US" sz="1800"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i="1"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hlinkClick r:id="rId5"/>
              </a:rPr>
              <a:t>https://www.globalcommissionondrugs.org/reports/the-war-on-drugs</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hlinkClick r:id="rId6"/>
              </a:rPr>
              <a:t>https://www.opensocietyfoundations.org/explainers/why-we-need-drug-policy-reform</a:t>
            </a:r>
            <a:r>
              <a:rPr lang="en-US" sz="1800"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https://reliefweb.int/report/world/unodc-world-drug-report-2022</a:t>
            </a:r>
          </a:p>
          <a:p>
            <a:r>
              <a:rPr lang="en-US" sz="1800" dirty="0">
                <a:latin typeface="Times New Roman" panose="02020603050405020304" pitchFamily="18" charset="0"/>
                <a:cs typeface="Times New Roman" panose="02020603050405020304" pitchFamily="18" charset="0"/>
                <a:hlinkClick r:id="rId7"/>
              </a:rPr>
              <a:t>AWDR-exec-summary.pdf (unodc.org)</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hlinkClick r:id="rId8"/>
              </a:rPr>
              <a:t>http://anf.gov.pk/qf.php</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hlinkClick r:id="rId9"/>
              </a:rPr>
              <a:t>https://www.pakistantoday.com.pk/2022/10/25/menace-of-drug-addiction/</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hlinkClick r:id="rId10"/>
              </a:rPr>
              <a:t>https://www.thelancet.com/journals/lancet/article/PIIS0140-6736(13)61426-9/fulltext</a:t>
            </a:r>
            <a:endParaRPr lang="en-US" sz="1800" dirty="0">
              <a:latin typeface="Times New Roman" panose="02020603050405020304" pitchFamily="18" charset="0"/>
              <a:cs typeface="Times New Roman" panose="02020603050405020304" pitchFamily="18" charset="0"/>
            </a:endParaRPr>
          </a:p>
          <a:p>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https://www.paradigmshift.com.pk/narcotics-in-pakistan/</a:t>
            </a:r>
          </a:p>
        </p:txBody>
      </p:sp>
    </p:spTree>
    <p:extLst>
      <p:ext uri="{BB962C8B-B14F-4D97-AF65-F5344CB8AC3E}">
        <p14:creationId xmlns:p14="http://schemas.microsoft.com/office/powerpoint/2010/main" val="363679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38200"/>
          </a:xfrm>
          <a:solidFill>
            <a:schemeClr val="accent1"/>
          </a:solidFill>
          <a:effectLst>
            <a:outerShdw blurRad="152400" dist="317500" dir="5400000" sx="90000" sy="-19000" rotWithShape="0">
              <a:prstClr val="black">
                <a:alpha val="15000"/>
              </a:prstClr>
            </a:outerShdw>
          </a:effectLst>
          <a:scene3d>
            <a:camera prst="obliqueBottomRight"/>
            <a:lightRig rig="threePt" dir="t"/>
          </a:scene3d>
          <a:sp3d>
            <a:bevelT/>
          </a:sp3d>
        </p:spPr>
        <p:txBody>
          <a:bodyPr anchor="ctr">
            <a:normAutofit/>
          </a:bodyPr>
          <a:lstStyle/>
          <a:p>
            <a:pPr algn="ctr"/>
            <a:r>
              <a:rPr lang="en-US"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Sequence of Presentation</a:t>
            </a:r>
          </a:p>
        </p:txBody>
      </p:sp>
      <p:sp>
        <p:nvSpPr>
          <p:cNvPr id="2" name="Slide Number Placeholder 1"/>
          <p:cNvSpPr>
            <a:spLocks noGrp="1"/>
          </p:cNvSpPr>
          <p:nvPr>
            <p:ph type="sldNum" sz="quarter" idx="12"/>
          </p:nvPr>
        </p:nvSpPr>
        <p:spPr/>
        <p:txBody>
          <a:bodyPr/>
          <a:lstStyle/>
          <a:p>
            <a:fld id="{AF5AA738-DADF-48AA-8AFC-8BA3DD3ACE34}" type="slidenum">
              <a:rPr lang="en-US" smtClean="0"/>
              <a:pPr/>
              <a:t>3</a:t>
            </a:fld>
            <a:endParaRPr lang="en-US"/>
          </a:p>
        </p:txBody>
      </p:sp>
      <p:sp>
        <p:nvSpPr>
          <p:cNvPr id="4" name="Content Placeholder 3"/>
          <p:cNvSpPr>
            <a:spLocks noGrp="1"/>
          </p:cNvSpPr>
          <p:nvPr>
            <p:ph sz="quarter" idx="1"/>
          </p:nvPr>
        </p:nvSpPr>
        <p:spPr>
          <a:xfrm>
            <a:off x="1219200" y="1676400"/>
            <a:ext cx="7010400" cy="4533900"/>
          </a:xfrm>
        </p:spPr>
        <p:txBody>
          <a:bodyPr>
            <a:normAutofit fontScale="85000" lnSpcReduction="20000"/>
          </a:bodyPr>
          <a:lstStyle/>
          <a:p>
            <a:pPr>
              <a:spcBef>
                <a:spcPts val="1800"/>
              </a:spcBef>
            </a:pPr>
            <a:r>
              <a:rPr lang="en-US" dirty="0">
                <a:latin typeface="Times New Roman" pitchFamily="18" charset="0"/>
                <a:cs typeface="Times New Roman" pitchFamily="18" charset="0"/>
              </a:rPr>
              <a:t>Introduction</a:t>
            </a:r>
          </a:p>
          <a:p>
            <a:pPr>
              <a:spcBef>
                <a:spcPts val="1800"/>
              </a:spcBef>
            </a:pPr>
            <a:r>
              <a:rPr lang="en-US" dirty="0">
                <a:latin typeface="Times New Roman" pitchFamily="18" charset="0"/>
                <a:cs typeface="Times New Roman" pitchFamily="18" charset="0"/>
              </a:rPr>
              <a:t>Problem Statement</a:t>
            </a:r>
          </a:p>
          <a:p>
            <a:pPr>
              <a:spcBef>
                <a:spcPts val="1800"/>
              </a:spcBef>
            </a:pPr>
            <a:r>
              <a:rPr lang="en-US" dirty="0">
                <a:latin typeface="Times New Roman" pitchFamily="18" charset="0"/>
                <a:cs typeface="Times New Roman" pitchFamily="18" charset="0"/>
              </a:rPr>
              <a:t>Key Questions</a:t>
            </a:r>
          </a:p>
          <a:p>
            <a:pPr>
              <a:spcBef>
                <a:spcPts val="1800"/>
              </a:spcBef>
            </a:pPr>
            <a:r>
              <a:rPr lang="en-US" dirty="0">
                <a:latin typeface="Times New Roman" pitchFamily="18" charset="0"/>
                <a:cs typeface="Times New Roman" pitchFamily="18" charset="0"/>
              </a:rPr>
              <a:t>Scope</a:t>
            </a:r>
          </a:p>
          <a:p>
            <a:pPr lvl="1">
              <a:spcBef>
                <a:spcPts val="1800"/>
              </a:spcBef>
            </a:pPr>
            <a:r>
              <a:rPr lang="en-US" dirty="0">
                <a:latin typeface="Times New Roman" pitchFamily="18" charset="0"/>
                <a:cs typeface="Times New Roman" pitchFamily="18" charset="0"/>
              </a:rPr>
              <a:t>World Situation</a:t>
            </a:r>
          </a:p>
          <a:p>
            <a:pPr lvl="1">
              <a:spcBef>
                <a:spcPts val="1800"/>
              </a:spcBef>
            </a:pPr>
            <a:r>
              <a:rPr lang="en-US" dirty="0">
                <a:latin typeface="Times New Roman" pitchFamily="18" charset="0"/>
                <a:cs typeface="Times New Roman" pitchFamily="18" charset="0"/>
              </a:rPr>
              <a:t>Situation in Pakistan</a:t>
            </a:r>
          </a:p>
          <a:p>
            <a:pPr>
              <a:spcBef>
                <a:spcPts val="1800"/>
              </a:spcBef>
            </a:pPr>
            <a:r>
              <a:rPr lang="en-US" dirty="0">
                <a:latin typeface="Times New Roman" pitchFamily="18" charset="0"/>
                <a:cs typeface="Times New Roman" pitchFamily="18" charset="0"/>
              </a:rPr>
              <a:t>Analysis</a:t>
            </a:r>
          </a:p>
          <a:p>
            <a:pPr>
              <a:spcBef>
                <a:spcPts val="1800"/>
              </a:spcBef>
            </a:pPr>
            <a:r>
              <a:rPr lang="en-US" dirty="0">
                <a:latin typeface="Times New Roman" pitchFamily="18" charset="0"/>
                <a:cs typeface="Times New Roman" pitchFamily="18" charset="0"/>
              </a:rPr>
              <a:t>Conclusion</a:t>
            </a:r>
          </a:p>
          <a:p>
            <a:pPr>
              <a:spcBef>
                <a:spcPts val="1800"/>
              </a:spcBef>
            </a:pPr>
            <a:r>
              <a:rPr lang="en-US" dirty="0">
                <a:latin typeface="Times New Roman" pitchFamily="18" charset="0"/>
                <a:cs typeface="Times New Roman" pitchFamily="18" charset="0"/>
              </a:rPr>
              <a:t>Recommendations</a:t>
            </a:r>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1775"/>
            <a:ext cx="9144000" cy="1470025"/>
          </a:xfrm>
        </p:spPr>
        <p:txBody>
          <a:bodyPr>
            <a:normAutofit/>
          </a:bodyPr>
          <a:lstStyle/>
          <a:p>
            <a:r>
              <a:rPr lang="en-US" sz="6000" dirty="0">
                <a:solidFill>
                  <a:schemeClr val="bg1"/>
                </a:solidFill>
                <a:latin typeface="Times New Roman" pitchFamily="18" charset="0"/>
                <a:cs typeface="Times New Roman" pitchFamily="18" charset="0"/>
              </a:rPr>
              <a:t>Thank</a:t>
            </a:r>
            <a:r>
              <a:rPr lang="en-US" sz="6000" b="1" dirty="0">
                <a:solidFill>
                  <a:schemeClr val="bg1"/>
                </a:solidFill>
              </a:rPr>
              <a:t> </a:t>
            </a:r>
            <a:r>
              <a:rPr lang="en-US" sz="6000" dirty="0">
                <a:solidFill>
                  <a:schemeClr val="bg1"/>
                </a:solidFill>
              </a:rPr>
              <a:t>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E0E7-6E13-42E5-B027-18024043A427}"/>
              </a:ext>
            </a:extLst>
          </p:cNvPr>
          <p:cNvSpPr>
            <a:spLocks noGrp="1"/>
          </p:cNvSpPr>
          <p:nvPr>
            <p:ph type="title"/>
          </p:nvPr>
        </p:nvSpPr>
        <p:spPr/>
        <p:txBody>
          <a:bodyPr/>
          <a:lstStyle/>
          <a:p>
            <a:r>
              <a:rPr lang="en-US" dirty="0"/>
              <a:t>Acronyms</a:t>
            </a:r>
          </a:p>
        </p:txBody>
      </p:sp>
      <p:sp>
        <p:nvSpPr>
          <p:cNvPr id="3" name="Slide Number Placeholder 2">
            <a:extLst>
              <a:ext uri="{FF2B5EF4-FFF2-40B4-BE49-F238E27FC236}">
                <a16:creationId xmlns:a16="http://schemas.microsoft.com/office/drawing/2014/main" id="{E28CFEA3-6E4C-4C3E-BCA2-2B229749E1D6}"/>
              </a:ext>
            </a:extLst>
          </p:cNvPr>
          <p:cNvSpPr>
            <a:spLocks noGrp="1"/>
          </p:cNvSpPr>
          <p:nvPr>
            <p:ph type="sldNum" sz="quarter" idx="12"/>
          </p:nvPr>
        </p:nvSpPr>
        <p:spPr/>
        <p:txBody>
          <a:bodyPr/>
          <a:lstStyle/>
          <a:p>
            <a:fld id="{AF5AA738-DADF-48AA-8AFC-8BA3DD3ACE34}" type="slidenum">
              <a:rPr lang="en-US" smtClean="0"/>
              <a:pPr/>
              <a:t>4</a:t>
            </a:fld>
            <a:endParaRPr lang="en-US"/>
          </a:p>
        </p:txBody>
      </p:sp>
      <p:sp>
        <p:nvSpPr>
          <p:cNvPr id="4" name="Content Placeholder 3">
            <a:extLst>
              <a:ext uri="{FF2B5EF4-FFF2-40B4-BE49-F238E27FC236}">
                <a16:creationId xmlns:a16="http://schemas.microsoft.com/office/drawing/2014/main" id="{02332C78-3F71-4F52-8A1B-A99E506444CE}"/>
              </a:ext>
            </a:extLst>
          </p:cNvPr>
          <p:cNvSpPr>
            <a:spLocks noGrp="1"/>
          </p:cNvSpPr>
          <p:nvPr>
            <p:ph sz="quarter" idx="1"/>
          </p:nvPr>
        </p:nvSpPr>
        <p:spPr>
          <a:xfrm>
            <a:off x="914400" y="1676400"/>
            <a:ext cx="7772400" cy="4572000"/>
          </a:xfrm>
        </p:spPr>
        <p:txBody>
          <a:bodyPr>
            <a:normAutofit lnSpcReduction="10000"/>
          </a:bodyPr>
          <a:lstStyle/>
          <a:p>
            <a:pPr>
              <a:spcBef>
                <a:spcPts val="1800"/>
              </a:spcBef>
            </a:pPr>
            <a:r>
              <a:rPr lang="en-US" sz="2000" dirty="0">
                <a:latin typeface="Times New Roman" panose="02020603050405020304" pitchFamily="18" charset="0"/>
                <a:cs typeface="Times New Roman" panose="02020603050405020304" pitchFamily="18" charset="0"/>
              </a:rPr>
              <a:t>LSD – Lysergic Acid Diethylamide</a:t>
            </a:r>
          </a:p>
          <a:p>
            <a:pPr>
              <a:spcBef>
                <a:spcPts val="1800"/>
              </a:spcBef>
            </a:pPr>
            <a:r>
              <a:rPr lang="en-US" sz="2000" dirty="0">
                <a:latin typeface="Times New Roman" panose="02020603050405020304" pitchFamily="18" charset="0"/>
                <a:cs typeface="Times New Roman" panose="02020603050405020304" pitchFamily="18" charset="0"/>
              </a:rPr>
              <a:t>PCP – </a:t>
            </a:r>
            <a:r>
              <a:rPr lang="en-US" sz="2000" dirty="0" err="1">
                <a:solidFill>
                  <a:srgbClr val="202122"/>
                </a:solidFill>
                <a:latin typeface="Times New Roman" panose="02020603050405020304" pitchFamily="18" charset="0"/>
                <a:cs typeface="Times New Roman" panose="02020603050405020304" pitchFamily="18" charset="0"/>
              </a:rPr>
              <a:t>P</a:t>
            </a:r>
            <a:r>
              <a:rPr lang="en-US" sz="2000" i="0" dirty="0" err="1">
                <a:solidFill>
                  <a:srgbClr val="202122"/>
                </a:solidFill>
                <a:effectLst/>
                <a:latin typeface="Times New Roman" panose="02020603050405020304" pitchFamily="18" charset="0"/>
                <a:cs typeface="Times New Roman" panose="02020603050405020304" pitchFamily="18" charset="0"/>
              </a:rPr>
              <a:t>henylcyclohexyl</a:t>
            </a:r>
            <a:r>
              <a:rPr lang="en-US" sz="2000" i="0" dirty="0">
                <a:solidFill>
                  <a:srgbClr val="202122"/>
                </a:solidFill>
                <a:effectLst/>
                <a:latin typeface="Times New Roman" panose="02020603050405020304" pitchFamily="18" charset="0"/>
                <a:cs typeface="Times New Roman" panose="02020603050405020304" pitchFamily="18" charset="0"/>
              </a:rPr>
              <a:t> Piperidine (Angel Dust)</a:t>
            </a:r>
            <a:endParaRPr lang="en-US" sz="2000" dirty="0">
              <a:latin typeface="Times New Roman" panose="02020603050405020304" pitchFamily="18" charset="0"/>
              <a:cs typeface="Times New Roman" panose="02020603050405020304" pitchFamily="18" charset="0"/>
            </a:endParaRPr>
          </a:p>
          <a:p>
            <a:pPr>
              <a:spcBef>
                <a:spcPts val="1800"/>
              </a:spcBef>
            </a:pPr>
            <a:r>
              <a:rPr lang="en-US" sz="2000" dirty="0">
                <a:latin typeface="Times New Roman" panose="02020603050405020304" pitchFamily="18" charset="0"/>
                <a:cs typeface="Times New Roman" panose="02020603050405020304" pitchFamily="18" charset="0"/>
              </a:rPr>
              <a:t>HIV – H</a:t>
            </a:r>
            <a:r>
              <a:rPr lang="en-US" sz="2000" b="0" i="0" dirty="0">
                <a:solidFill>
                  <a:srgbClr val="202124"/>
                </a:solidFill>
                <a:effectLst/>
                <a:latin typeface="Times New Roman" panose="02020603050405020304" pitchFamily="18" charset="0"/>
                <a:cs typeface="Times New Roman" panose="02020603050405020304" pitchFamily="18" charset="0"/>
              </a:rPr>
              <a:t>uman  </a:t>
            </a:r>
            <a:r>
              <a:rPr lang="en-US" sz="2000" dirty="0">
                <a:solidFill>
                  <a:srgbClr val="202124"/>
                </a:solidFill>
                <a:latin typeface="Times New Roman" panose="02020603050405020304" pitchFamily="18" charset="0"/>
                <a:cs typeface="Times New Roman" panose="02020603050405020304" pitchFamily="18" charset="0"/>
              </a:rPr>
              <a:t>I</a:t>
            </a:r>
            <a:r>
              <a:rPr lang="en-US" sz="2000" b="0" i="0" dirty="0">
                <a:solidFill>
                  <a:srgbClr val="202124"/>
                </a:solidFill>
                <a:effectLst/>
                <a:latin typeface="Times New Roman" panose="02020603050405020304" pitchFamily="18" charset="0"/>
                <a:cs typeface="Times New Roman" panose="02020603050405020304" pitchFamily="18" charset="0"/>
              </a:rPr>
              <a:t>mmunodeficiency Virus</a:t>
            </a:r>
            <a:endParaRPr lang="en-US" sz="2000" dirty="0">
              <a:latin typeface="Times New Roman" panose="02020603050405020304" pitchFamily="18" charset="0"/>
              <a:cs typeface="Times New Roman" panose="02020603050405020304" pitchFamily="18" charset="0"/>
            </a:endParaRPr>
          </a:p>
          <a:p>
            <a:pPr>
              <a:spcBef>
                <a:spcPts val="1800"/>
              </a:spcBef>
            </a:pPr>
            <a:r>
              <a:rPr lang="en-US" sz="2000" dirty="0">
                <a:latin typeface="Times New Roman" panose="02020603050405020304" pitchFamily="18" charset="0"/>
                <a:cs typeface="Times New Roman" panose="02020603050405020304" pitchFamily="18" charset="0"/>
              </a:rPr>
              <a:t>HCV – Hepatitis C Virus</a:t>
            </a:r>
          </a:p>
          <a:p>
            <a:pPr>
              <a:spcBef>
                <a:spcPts val="1800"/>
              </a:spcBef>
            </a:pPr>
            <a:r>
              <a:rPr lang="en-US" sz="2000" dirty="0">
                <a:latin typeface="Times New Roman" panose="02020603050405020304" pitchFamily="18" charset="0"/>
                <a:cs typeface="Times New Roman" panose="02020603050405020304" pitchFamily="18" charset="0"/>
              </a:rPr>
              <a:t>TB – Tuberculosis </a:t>
            </a:r>
          </a:p>
          <a:p>
            <a:pPr>
              <a:spcBef>
                <a:spcPts val="1800"/>
              </a:spcBef>
            </a:pPr>
            <a:r>
              <a:rPr lang="en-US" sz="2000" dirty="0">
                <a:latin typeface="Times New Roman" panose="02020603050405020304" pitchFamily="18" charset="0"/>
                <a:cs typeface="Times New Roman" panose="02020603050405020304" pitchFamily="18" charset="0"/>
              </a:rPr>
              <a:t>EU – European Union</a:t>
            </a:r>
          </a:p>
          <a:p>
            <a:pPr>
              <a:spcBef>
                <a:spcPts val="1800"/>
              </a:spcBef>
            </a:pPr>
            <a:r>
              <a:rPr lang="en-US" sz="2000" dirty="0">
                <a:latin typeface="Times New Roman" panose="02020603050405020304" pitchFamily="18" charset="0"/>
                <a:cs typeface="Times New Roman" panose="02020603050405020304" pitchFamily="18" charset="0"/>
              </a:rPr>
              <a:t>UK – United Kingdom</a:t>
            </a:r>
          </a:p>
          <a:p>
            <a:pPr>
              <a:spcBef>
                <a:spcPts val="1800"/>
              </a:spcBef>
            </a:pPr>
            <a:r>
              <a:rPr lang="en-US" sz="2000" dirty="0">
                <a:latin typeface="Times New Roman" panose="02020603050405020304" pitchFamily="18" charset="0"/>
                <a:cs typeface="Times New Roman" panose="02020603050405020304" pitchFamily="18" charset="0"/>
              </a:rPr>
              <a:t>WHO – World Health Organization</a:t>
            </a:r>
          </a:p>
          <a:p>
            <a:pPr>
              <a:spcBef>
                <a:spcPts val="1800"/>
              </a:spcBef>
            </a:pPr>
            <a:r>
              <a:rPr lang="en-US" sz="2000" dirty="0">
                <a:latin typeface="Times New Roman" panose="02020603050405020304" pitchFamily="18" charset="0"/>
                <a:cs typeface="Times New Roman" panose="02020603050405020304" pitchFamily="18" charset="0"/>
              </a:rPr>
              <a:t>UNODC – United Nations Office on Drugs &amp; Crime</a:t>
            </a:r>
          </a:p>
        </p:txBody>
      </p:sp>
    </p:spTree>
    <p:extLst>
      <p:ext uri="{BB962C8B-B14F-4D97-AF65-F5344CB8AC3E}">
        <p14:creationId xmlns:p14="http://schemas.microsoft.com/office/powerpoint/2010/main" val="116283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ADD9-FFAC-4A11-9A29-BB9F23440DFB}"/>
              </a:ext>
            </a:extLst>
          </p:cNvPr>
          <p:cNvSpPr>
            <a:spLocks noGrp="1"/>
          </p:cNvSpPr>
          <p:nvPr>
            <p:ph type="title"/>
          </p:nvPr>
        </p:nvSpPr>
        <p:spPr>
          <a:xfrm>
            <a:off x="457200" y="228600"/>
            <a:ext cx="8229600" cy="800100"/>
          </a:xfrm>
        </p:spPr>
        <p:txBody>
          <a:bodyPr/>
          <a:lstStyle/>
          <a:p>
            <a:r>
              <a:rPr lang="en-US" dirty="0"/>
              <a:t>Introduction</a:t>
            </a:r>
          </a:p>
        </p:txBody>
      </p:sp>
      <p:sp>
        <p:nvSpPr>
          <p:cNvPr id="3" name="Slide Number Placeholder 2">
            <a:extLst>
              <a:ext uri="{FF2B5EF4-FFF2-40B4-BE49-F238E27FC236}">
                <a16:creationId xmlns:a16="http://schemas.microsoft.com/office/drawing/2014/main" id="{0FF23E39-DA33-4E1F-B66F-6D0E04A241A5}"/>
              </a:ext>
            </a:extLst>
          </p:cNvPr>
          <p:cNvSpPr>
            <a:spLocks noGrp="1"/>
          </p:cNvSpPr>
          <p:nvPr>
            <p:ph type="sldNum" sz="quarter" idx="12"/>
          </p:nvPr>
        </p:nvSpPr>
        <p:spPr/>
        <p:txBody>
          <a:bodyPr/>
          <a:lstStyle/>
          <a:p>
            <a:fld id="{AF5AA738-DADF-48AA-8AFC-8BA3DD3ACE34}" type="slidenum">
              <a:rPr lang="en-US" smtClean="0"/>
              <a:pPr/>
              <a:t>5</a:t>
            </a:fld>
            <a:endParaRPr lang="en-US"/>
          </a:p>
        </p:txBody>
      </p:sp>
      <p:sp>
        <p:nvSpPr>
          <p:cNvPr id="4" name="Content Placeholder 3">
            <a:extLst>
              <a:ext uri="{FF2B5EF4-FFF2-40B4-BE49-F238E27FC236}">
                <a16:creationId xmlns:a16="http://schemas.microsoft.com/office/drawing/2014/main" id="{9DFA4A72-1B6A-4380-9F42-E9377C5BECB3}"/>
              </a:ext>
            </a:extLst>
          </p:cNvPr>
          <p:cNvSpPr>
            <a:spLocks noGrp="1"/>
          </p:cNvSpPr>
          <p:nvPr>
            <p:ph sz="quarter" idx="1"/>
          </p:nvPr>
        </p:nvSpPr>
        <p:spPr>
          <a:xfrm>
            <a:off x="457200" y="1752600"/>
            <a:ext cx="8375904" cy="4953000"/>
          </a:xfrm>
        </p:spPr>
        <p:txBody>
          <a:bodyPr>
            <a:normAutofit/>
          </a:bodyPr>
          <a:lstStyle/>
          <a:p>
            <a:pPr algn="just">
              <a:spcBef>
                <a:spcPts val="1800"/>
              </a:spcBef>
            </a:pPr>
            <a:r>
              <a:rPr lang="en-US" altLang="en-US" sz="2000" b="1" dirty="0">
                <a:solidFill>
                  <a:srgbClr val="FF0000"/>
                </a:solidFill>
                <a:latin typeface="Times New Roman" panose="02020603050405020304" pitchFamily="18" charset="0"/>
                <a:cs typeface="Times New Roman" panose="02020603050405020304" pitchFamily="18" charset="0"/>
              </a:rPr>
              <a:t>Drug</a:t>
            </a:r>
            <a:r>
              <a:rPr lang="en-US" altLang="en-US" sz="2000" dirty="0">
                <a:latin typeface="Times New Roman" panose="02020603050405020304" pitchFamily="18" charset="0"/>
                <a:cs typeface="Times New Roman" panose="02020603050405020304" pitchFamily="18" charset="0"/>
              </a:rPr>
              <a:t> originate from </a:t>
            </a:r>
            <a:r>
              <a:rPr lang="en-US" altLang="en-US" sz="2000" b="1" dirty="0">
                <a:latin typeface="Times New Roman" panose="02020603050405020304" pitchFamily="18" charset="0"/>
                <a:cs typeface="Times New Roman" panose="02020603050405020304" pitchFamily="18" charset="0"/>
              </a:rPr>
              <a:t>Old French</a:t>
            </a:r>
            <a:r>
              <a:rPr lang="en-US" altLang="en-US" sz="2000" dirty="0">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"drogue"</a:t>
            </a:r>
            <a:r>
              <a:rPr lang="en-US" altLang="en-US" sz="2000" dirty="0">
                <a:latin typeface="Times New Roman" panose="02020603050405020304" pitchFamily="18" charset="0"/>
                <a:cs typeface="Times New Roman" panose="02020603050405020304" pitchFamily="18" charset="0"/>
              </a:rPr>
              <a:t>, deriving from </a:t>
            </a:r>
            <a:r>
              <a:rPr lang="en-US" altLang="en-US" sz="2000" dirty="0">
                <a:solidFill>
                  <a:srgbClr val="FF0000"/>
                </a:solidFill>
                <a:latin typeface="Times New Roman" panose="02020603050405020304" pitchFamily="18" charset="0"/>
                <a:cs typeface="Times New Roman" panose="02020603050405020304" pitchFamily="18" charset="0"/>
              </a:rPr>
              <a:t>"</a:t>
            </a:r>
            <a:r>
              <a:rPr lang="en-US" altLang="en-US" sz="2000" dirty="0" err="1">
                <a:solidFill>
                  <a:srgbClr val="FF0000"/>
                </a:solidFill>
                <a:latin typeface="Times New Roman" panose="02020603050405020304" pitchFamily="18" charset="0"/>
                <a:cs typeface="Times New Roman" panose="02020603050405020304" pitchFamily="18" charset="0"/>
              </a:rPr>
              <a:t>droge</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vate</a:t>
            </a:r>
            <a:r>
              <a:rPr lang="en-US" altLang="en-US" sz="2000" dirty="0">
                <a:solidFill>
                  <a:srgbClr val="FF0000"/>
                </a:solidFill>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 from </a:t>
            </a:r>
            <a:r>
              <a:rPr lang="en-US" altLang="en-US" sz="2000" b="1" dirty="0">
                <a:latin typeface="Times New Roman" panose="02020603050405020304" pitchFamily="18" charset="0"/>
                <a:cs typeface="Times New Roman" panose="02020603050405020304" pitchFamily="18" charset="0"/>
              </a:rPr>
              <a:t>Middle Dutch</a:t>
            </a:r>
            <a:r>
              <a:rPr lang="en-US" altLang="en-US" sz="2000" dirty="0">
                <a:latin typeface="Times New Roman" panose="02020603050405020304" pitchFamily="18" charset="0"/>
                <a:cs typeface="Times New Roman" panose="02020603050405020304" pitchFamily="18" charset="0"/>
              </a:rPr>
              <a:t> meaning </a:t>
            </a:r>
            <a:r>
              <a:rPr lang="en-US" altLang="en-US" sz="2000" dirty="0">
                <a:solidFill>
                  <a:srgbClr val="FF0000"/>
                </a:solidFill>
                <a:latin typeface="Times New Roman" panose="02020603050405020304" pitchFamily="18" charset="0"/>
                <a:cs typeface="Times New Roman" panose="02020603050405020304" pitchFamily="18" charset="0"/>
              </a:rPr>
              <a:t>"dry (barrels)"</a:t>
            </a:r>
            <a:r>
              <a:rPr lang="en-US" altLang="en-US" sz="2000" dirty="0">
                <a:latin typeface="Times New Roman" panose="02020603050405020304" pitchFamily="18" charset="0"/>
                <a:cs typeface="Times New Roman" panose="02020603050405020304" pitchFamily="18" charset="0"/>
              </a:rPr>
              <a:t>, referring to medicinal plants preserved as dry matter in barrels.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800"/>
              </a:spcBef>
            </a:pPr>
            <a:r>
              <a:rPr lang="en-US" sz="2000" dirty="0">
                <a:solidFill>
                  <a:srgbClr val="FF0000"/>
                </a:solidFill>
                <a:latin typeface="Times New Roman" panose="02020603050405020304" pitchFamily="18" charset="0"/>
                <a:cs typeface="Times New Roman" panose="02020603050405020304" pitchFamily="18" charset="0"/>
              </a:rPr>
              <a:t>D</a:t>
            </a:r>
            <a:r>
              <a:rPr lang="en-US" sz="2000" b="1" i="0" dirty="0">
                <a:solidFill>
                  <a:srgbClr val="FF0000"/>
                </a:solidFill>
                <a:effectLst/>
                <a:latin typeface="Times New Roman" panose="02020603050405020304" pitchFamily="18" charset="0"/>
                <a:cs typeface="Times New Roman" panose="02020603050405020304" pitchFamily="18" charset="0"/>
              </a:rPr>
              <a:t>rug</a:t>
            </a:r>
            <a:r>
              <a:rPr lang="en-US" sz="2000" b="0" i="0" dirty="0">
                <a:effectLst/>
                <a:latin typeface="Times New Roman" panose="02020603050405020304" pitchFamily="18" charset="0"/>
                <a:cs typeface="Times New Roman" panose="02020603050405020304" pitchFamily="18" charset="0"/>
              </a:rPr>
              <a:t> is a </a:t>
            </a:r>
            <a:r>
              <a:rPr lang="en-US" sz="2000" b="0" i="0" strike="noStrike" dirty="0">
                <a:solidFill>
                  <a:srgbClr val="FF000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chemical substance</a:t>
            </a:r>
            <a:r>
              <a:rPr lang="en-US" sz="2000" b="0" i="0" dirty="0">
                <a:effectLst/>
                <a:latin typeface="Times New Roman" panose="02020603050405020304" pitchFamily="18" charset="0"/>
                <a:cs typeface="Times New Roman" panose="02020603050405020304" pitchFamily="18" charset="0"/>
              </a:rPr>
              <a:t> that causes a change in an organism's </a:t>
            </a:r>
            <a:r>
              <a:rPr lang="en-US" sz="2000" b="1"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physiology</a:t>
            </a:r>
            <a:r>
              <a:rPr lang="en-US" sz="2000" b="0" i="0" dirty="0">
                <a:effectLst/>
                <a:latin typeface="Times New Roman" panose="02020603050405020304" pitchFamily="18" charset="0"/>
                <a:cs typeface="Times New Roman" panose="02020603050405020304" pitchFamily="18" charset="0"/>
              </a:rPr>
              <a:t> or </a:t>
            </a:r>
            <a:r>
              <a:rPr lang="en-US" sz="2000" b="1"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psychology</a:t>
            </a:r>
            <a:r>
              <a:rPr lang="en-US" sz="2000" b="0" i="0" dirty="0">
                <a:effectLst/>
                <a:latin typeface="Times New Roman" panose="02020603050405020304" pitchFamily="18" charset="0"/>
                <a:cs typeface="Times New Roman" panose="02020603050405020304" pitchFamily="18" charset="0"/>
              </a:rPr>
              <a:t> when consumed.</a:t>
            </a:r>
          </a:p>
          <a:p>
            <a:pPr algn="just">
              <a:spcBef>
                <a:spcPts val="1800"/>
              </a:spcBef>
            </a:pP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Drug addiction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is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 chronic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often </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relapsing brain disease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that causes compulsive drug seeking and use.</a:t>
            </a:r>
          </a:p>
          <a:p>
            <a:pPr algn="just">
              <a:spcBef>
                <a:spcPts val="1800"/>
              </a:spcBef>
            </a:pP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 medicine</a:t>
            </a:r>
            <a:r>
              <a:rPr lang="en-US" sz="20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Friedrich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Serturner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(1804), a </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German researcher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separated the chemical from opium and named it </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Morphium</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after the </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Greek god of dreams, Morpheus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1800"/>
              </a:spcBef>
            </a:pPr>
            <a:endParaRPr lang="en-US" sz="2000" dirty="0">
              <a:latin typeface="Times New Roman" panose="02020603050405020304" pitchFamily="18" charset="0"/>
              <a:cs typeface="Times New Roman" panose="02020603050405020304" pitchFamily="18" charset="0"/>
            </a:endParaRPr>
          </a:p>
        </p:txBody>
      </p:sp>
      <p:pic>
        <p:nvPicPr>
          <p:cNvPr id="5" name="Picture 2" descr="Image result for morpheus">
            <a:extLst>
              <a:ext uri="{FF2B5EF4-FFF2-40B4-BE49-F238E27FC236}">
                <a16:creationId xmlns:a16="http://schemas.microsoft.com/office/drawing/2014/main" id="{39DE873D-935F-478D-B90A-596160FE65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799" y="5334000"/>
            <a:ext cx="1295401"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84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34C097-773F-4463-A49D-B4857A651298}"/>
              </a:ext>
            </a:extLst>
          </p:cNvPr>
          <p:cNvSpPr>
            <a:spLocks noGrp="1"/>
          </p:cNvSpPr>
          <p:nvPr>
            <p:ph type="sldNum" sz="quarter" idx="12"/>
          </p:nvPr>
        </p:nvSpPr>
        <p:spPr/>
        <p:txBody>
          <a:bodyPr/>
          <a:lstStyle/>
          <a:p>
            <a:fld id="{AF5AA738-DADF-48AA-8AFC-8BA3DD3ACE34}" type="slidenum">
              <a:rPr lang="en-US" smtClean="0"/>
              <a:pPr/>
              <a:t>6</a:t>
            </a:fld>
            <a:endParaRPr lang="en-US"/>
          </a:p>
        </p:txBody>
      </p:sp>
      <p:pic>
        <p:nvPicPr>
          <p:cNvPr id="12" name="Content Placeholder 11">
            <a:extLst>
              <a:ext uri="{FF2B5EF4-FFF2-40B4-BE49-F238E27FC236}">
                <a16:creationId xmlns:a16="http://schemas.microsoft.com/office/drawing/2014/main" id="{062F90E2-3ECB-4054-8AC2-79052B92C8BE}"/>
              </a:ext>
            </a:extLst>
          </p:cNvPr>
          <p:cNvPicPr>
            <a:picLocks noGrp="1" noChangeAspect="1"/>
          </p:cNvPicPr>
          <p:nvPr>
            <p:ph sz="quarter" idx="1"/>
          </p:nvPr>
        </p:nvPicPr>
        <p:blipFill>
          <a:blip r:embed="rId2"/>
          <a:stretch>
            <a:fillRect/>
          </a:stretch>
        </p:blipFill>
        <p:spPr>
          <a:xfrm>
            <a:off x="0" y="-76200"/>
            <a:ext cx="9144000" cy="6934200"/>
          </a:xfrm>
        </p:spPr>
      </p:pic>
      <p:sp>
        <p:nvSpPr>
          <p:cNvPr id="2" name="Title 1">
            <a:extLst>
              <a:ext uri="{FF2B5EF4-FFF2-40B4-BE49-F238E27FC236}">
                <a16:creationId xmlns:a16="http://schemas.microsoft.com/office/drawing/2014/main" id="{7B454520-D852-42B4-9414-21C4DD601441}"/>
              </a:ext>
            </a:extLst>
          </p:cNvPr>
          <p:cNvSpPr>
            <a:spLocks noGrp="1"/>
          </p:cNvSpPr>
          <p:nvPr>
            <p:ph type="title"/>
          </p:nvPr>
        </p:nvSpPr>
        <p:spPr>
          <a:xfrm>
            <a:off x="381000" y="304800"/>
            <a:ext cx="8229600" cy="838200"/>
          </a:xfrm>
        </p:spPr>
        <p:txBody>
          <a:bodyPr/>
          <a:lstStyle/>
          <a:p>
            <a:r>
              <a:rPr lang="en-US" dirty="0"/>
              <a:t>Why people try drugs</a:t>
            </a:r>
          </a:p>
        </p:txBody>
      </p:sp>
    </p:spTree>
    <p:extLst>
      <p:ext uri="{BB962C8B-B14F-4D97-AF65-F5344CB8AC3E}">
        <p14:creationId xmlns:p14="http://schemas.microsoft.com/office/powerpoint/2010/main" val="424518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DC718-918E-44B3-B62F-CCC3AD3C8E56}"/>
              </a:ext>
            </a:extLst>
          </p:cNvPr>
          <p:cNvSpPr>
            <a:spLocks noGrp="1"/>
          </p:cNvSpPr>
          <p:nvPr>
            <p:ph type="title"/>
          </p:nvPr>
        </p:nvSpPr>
        <p:spPr>
          <a:xfrm>
            <a:off x="457200" y="228600"/>
            <a:ext cx="8229600" cy="838200"/>
          </a:xfrm>
        </p:spPr>
        <p:txBody>
          <a:bodyPr/>
          <a:lstStyle/>
          <a:p>
            <a:r>
              <a:rPr lang="en-US" dirty="0"/>
              <a:t>Problem Statement</a:t>
            </a:r>
          </a:p>
        </p:txBody>
      </p:sp>
      <p:sp>
        <p:nvSpPr>
          <p:cNvPr id="3" name="Slide Number Placeholder 2">
            <a:extLst>
              <a:ext uri="{FF2B5EF4-FFF2-40B4-BE49-F238E27FC236}">
                <a16:creationId xmlns:a16="http://schemas.microsoft.com/office/drawing/2014/main" id="{59A48A9D-0373-4572-9ECF-B81B6C1C7EE8}"/>
              </a:ext>
            </a:extLst>
          </p:cNvPr>
          <p:cNvSpPr>
            <a:spLocks noGrp="1"/>
          </p:cNvSpPr>
          <p:nvPr>
            <p:ph type="sldNum" sz="quarter" idx="12"/>
          </p:nvPr>
        </p:nvSpPr>
        <p:spPr/>
        <p:txBody>
          <a:bodyPr/>
          <a:lstStyle/>
          <a:p>
            <a:fld id="{AF5AA738-DADF-48AA-8AFC-8BA3DD3ACE34}" type="slidenum">
              <a:rPr lang="en-US" smtClean="0"/>
              <a:pPr/>
              <a:t>7</a:t>
            </a:fld>
            <a:endParaRPr lang="en-US"/>
          </a:p>
        </p:txBody>
      </p:sp>
      <p:sp>
        <p:nvSpPr>
          <p:cNvPr id="4" name="Content Placeholder 3">
            <a:extLst>
              <a:ext uri="{FF2B5EF4-FFF2-40B4-BE49-F238E27FC236}">
                <a16:creationId xmlns:a16="http://schemas.microsoft.com/office/drawing/2014/main" id="{7F5C8F50-1002-4B78-9E93-17DF8E679FB6}"/>
              </a:ext>
            </a:extLst>
          </p:cNvPr>
          <p:cNvSpPr>
            <a:spLocks noGrp="1"/>
          </p:cNvSpPr>
          <p:nvPr>
            <p:ph sz="quarter" idx="1"/>
          </p:nvPr>
        </p:nvSpPr>
        <p:spPr>
          <a:xfrm>
            <a:off x="609600" y="1524000"/>
            <a:ext cx="8077200" cy="4572000"/>
          </a:xfrm>
        </p:spPr>
        <p:txBody>
          <a:bodyPr>
            <a:normAutofit/>
          </a:bodyPr>
          <a:lstStyle/>
          <a:p>
            <a:pPr marL="0" marR="0" indent="0" algn="just">
              <a:lnSpc>
                <a:spcPct val="200000"/>
              </a:lnSpc>
              <a:spcBef>
                <a:spcPts val="0"/>
              </a:spcBef>
              <a:buNone/>
            </a:pPr>
            <a:r>
              <a:rPr lang="en-US" sz="2000"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The supply and use of drugs hasn’t just increased—it has created a massive illicit market that contributes to violence, amplifies conflict, and breeds corruption. Poorly designed drug policies, the criminalization of people who use drugs and harsh enforcement measures have fueled social marginalization, health crises, and mass incarceration.</a:t>
            </a: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344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8CAA-75D9-438A-ADB3-0FCA0BCCF527}"/>
              </a:ext>
            </a:extLst>
          </p:cNvPr>
          <p:cNvSpPr>
            <a:spLocks noGrp="1"/>
          </p:cNvSpPr>
          <p:nvPr>
            <p:ph type="title"/>
          </p:nvPr>
        </p:nvSpPr>
        <p:spPr>
          <a:xfrm>
            <a:off x="457200" y="228600"/>
            <a:ext cx="8229600" cy="838200"/>
          </a:xfrm>
        </p:spPr>
        <p:txBody>
          <a:bodyPr/>
          <a:lstStyle/>
          <a:p>
            <a:r>
              <a:rPr lang="en-US" dirty="0"/>
              <a:t>Key Question</a:t>
            </a:r>
          </a:p>
        </p:txBody>
      </p:sp>
      <p:sp>
        <p:nvSpPr>
          <p:cNvPr id="3" name="Slide Number Placeholder 2">
            <a:extLst>
              <a:ext uri="{FF2B5EF4-FFF2-40B4-BE49-F238E27FC236}">
                <a16:creationId xmlns:a16="http://schemas.microsoft.com/office/drawing/2014/main" id="{A3DA37A0-61AD-42A7-BDDC-96C39AD50340}"/>
              </a:ext>
            </a:extLst>
          </p:cNvPr>
          <p:cNvSpPr>
            <a:spLocks noGrp="1"/>
          </p:cNvSpPr>
          <p:nvPr>
            <p:ph type="sldNum" sz="quarter" idx="12"/>
          </p:nvPr>
        </p:nvSpPr>
        <p:spPr/>
        <p:txBody>
          <a:bodyPr/>
          <a:lstStyle/>
          <a:p>
            <a:fld id="{AF5AA738-DADF-48AA-8AFC-8BA3DD3ACE34}" type="slidenum">
              <a:rPr lang="en-US" smtClean="0"/>
              <a:pPr/>
              <a:t>8</a:t>
            </a:fld>
            <a:endParaRPr lang="en-US"/>
          </a:p>
        </p:txBody>
      </p:sp>
      <p:sp>
        <p:nvSpPr>
          <p:cNvPr id="4" name="Content Placeholder 3">
            <a:extLst>
              <a:ext uri="{FF2B5EF4-FFF2-40B4-BE49-F238E27FC236}">
                <a16:creationId xmlns:a16="http://schemas.microsoft.com/office/drawing/2014/main" id="{EBEC5B9C-DD23-4B14-9B92-4DD9AAF6B6D5}"/>
              </a:ext>
            </a:extLst>
          </p:cNvPr>
          <p:cNvSpPr>
            <a:spLocks noGrp="1"/>
          </p:cNvSpPr>
          <p:nvPr>
            <p:ph sz="quarter" idx="1"/>
          </p:nvPr>
        </p:nvSpPr>
        <p:spPr>
          <a:xfrm>
            <a:off x="838200" y="1905000"/>
            <a:ext cx="7848600" cy="3733800"/>
          </a:xfrm>
        </p:spPr>
        <p:txBody>
          <a:bodyPr/>
          <a:lstStyle/>
          <a:p>
            <a:pPr>
              <a:lnSpc>
                <a:spcPct val="150000"/>
              </a:lnSpc>
              <a:spcBef>
                <a:spcPts val="2400"/>
              </a:spcBef>
              <a:buFont typeface="Arial" panose="020B0604020202020204" pitchFamily="34" charset="0"/>
              <a:buChar char="•"/>
            </a:pPr>
            <a:r>
              <a:rPr lang="en-US" dirty="0"/>
              <a:t>Why we failed to tackle the influx of drugs and increasing rate of drug addiction?</a:t>
            </a:r>
          </a:p>
          <a:p>
            <a:pPr>
              <a:lnSpc>
                <a:spcPct val="150000"/>
              </a:lnSpc>
              <a:spcBef>
                <a:spcPts val="2400"/>
              </a:spcBef>
              <a:buFont typeface="Arial" panose="020B0604020202020204" pitchFamily="34" charset="0"/>
              <a:buChar char="•"/>
            </a:pPr>
            <a:r>
              <a:rPr lang="en-US" dirty="0"/>
              <a:t>Is there any new approach to deal with it?</a:t>
            </a:r>
          </a:p>
        </p:txBody>
      </p:sp>
    </p:spTree>
    <p:extLst>
      <p:ext uri="{BB962C8B-B14F-4D97-AF65-F5344CB8AC3E}">
        <p14:creationId xmlns:p14="http://schemas.microsoft.com/office/powerpoint/2010/main" val="442388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AA738-DADF-48AA-8AFC-8BA3DD3ACE34}" type="slidenum">
              <a:rPr lang="en-US" smtClean="0"/>
              <a:pPr/>
              <a:t>9</a:t>
            </a:fld>
            <a:endParaRPr lang="en-US"/>
          </a:p>
        </p:txBody>
      </p:sp>
      <p:sp>
        <p:nvSpPr>
          <p:cNvPr id="3" name="Content Placeholder 2">
            <a:extLst>
              <a:ext uri="{FF2B5EF4-FFF2-40B4-BE49-F238E27FC236}">
                <a16:creationId xmlns:a16="http://schemas.microsoft.com/office/drawing/2014/main" id="{50715598-9ACB-40DA-9B15-A7D3E0AB963A}"/>
              </a:ext>
            </a:extLst>
          </p:cNvPr>
          <p:cNvSpPr>
            <a:spLocks noGrp="1"/>
          </p:cNvSpPr>
          <p:nvPr>
            <p:ph sz="quarter" idx="1"/>
          </p:nvPr>
        </p:nvSpPr>
        <p:spPr>
          <a:xfrm>
            <a:off x="304800" y="1219200"/>
            <a:ext cx="8458200" cy="5257800"/>
          </a:xfrm>
        </p:spPr>
        <p:txBody>
          <a:bodyPr>
            <a:noAutofit/>
          </a:bodyPr>
          <a:lstStyle/>
          <a:p>
            <a:pPr marL="0" indent="0" algn="just">
              <a:lnSpc>
                <a:spcPct val="170000"/>
              </a:lnSpc>
              <a:spcBef>
                <a:spcPts val="0"/>
              </a:spcBef>
              <a:buNone/>
            </a:pPr>
            <a:r>
              <a:rPr lang="en-US" sz="3200" dirty="0">
                <a:solidFill>
                  <a:srgbClr val="FF0000"/>
                </a:solidFill>
                <a:cs typeface="Times New Roman" panose="02020603050405020304" pitchFamily="18" charset="0"/>
              </a:rPr>
              <a:t>The War on Drugs</a:t>
            </a:r>
            <a:endParaRPr lang="en-US" sz="20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70000"/>
              </a:lnSpc>
              <a:spcBef>
                <a:spcPts val="0"/>
              </a:spcBef>
              <a:buNone/>
            </a:pPr>
            <a:r>
              <a:rPr lang="en-US" sz="2000" i="1"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“When the </a:t>
            </a:r>
            <a:r>
              <a:rPr lang="en-US" sz="2000"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United Nations Single Convention on Narcotic Drugs came into being</a:t>
            </a:r>
            <a:r>
              <a:rPr lang="en-US" sz="2000" i="1"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 [60] years ago, and when </a:t>
            </a:r>
            <a:r>
              <a:rPr lang="en-US" sz="2000"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President Nixon launched the U.S. government’s war on drugs</a:t>
            </a:r>
            <a:r>
              <a:rPr lang="en-US" sz="2000" i="1"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 [50] years ago, policymakers believed that harsh law enforcement action against those involved in drug production, distribution and use would lead to an ever-diminishing market in controlled drugs such as heroin, cocaine and cannabis, and the </a:t>
            </a:r>
            <a:r>
              <a:rPr lang="en-US" sz="2000"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eventual achievement of a </a:t>
            </a:r>
            <a:r>
              <a:rPr lang="en-US" sz="2000" b="1"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“drug free world”.</a:t>
            </a:r>
            <a:r>
              <a:rPr lang="en-US" sz="2000" b="1" i="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In practice, the global scale of illegal drug markets</a:t>
            </a:r>
            <a:r>
              <a:rPr lang="en-US" sz="2000" i="1"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—largely controlled by organized crime—</a:t>
            </a:r>
            <a:r>
              <a:rPr lang="en-US" sz="2000"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has grown dramatically over this period”</a:t>
            </a:r>
            <a:r>
              <a:rPr lang="en-US" sz="2000" i="1"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r">
              <a:lnSpc>
                <a:spcPct val="170000"/>
              </a:lnSpc>
              <a:spcBef>
                <a:spcPts val="0"/>
              </a:spcBef>
              <a:buNone/>
            </a:pPr>
            <a:r>
              <a:rPr lang="en-US" sz="1400" b="1" u="sng" dirty="0">
                <a:solidFill>
                  <a:srgbClr val="141414"/>
                </a:solidFill>
                <a:latin typeface="Times New Roman" panose="02020603050405020304" pitchFamily="18" charset="0"/>
                <a:ea typeface="Calibri" panose="020F0502020204030204" pitchFamily="34" charset="0"/>
                <a:cs typeface="Times New Roman" panose="02020603050405020304" pitchFamily="18" charset="0"/>
              </a:rPr>
              <a:t>The War on Drugs:</a:t>
            </a:r>
            <a:r>
              <a:rPr lang="en-US" sz="1400" u="sng" dirty="0">
                <a:solidFill>
                  <a:srgbClr val="141414"/>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Global Commission on Drug Policy</a:t>
            </a:r>
            <a:r>
              <a:rPr lang="en-US" sz="14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Report</a:t>
            </a:r>
            <a:endParaRPr lang="en-US" sz="1400" i="1"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en-US" sz="2000" i="1" dirty="0">
              <a:solidFill>
                <a:srgbClr val="141414"/>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en-US" sz="2000" i="1"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en-US" sz="2000" i="1" dirty="0">
              <a:solidFill>
                <a:srgbClr val="141414"/>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en-US" sz="2000" i="1"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US" sz="2000"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0"/>
              </a:spcBef>
            </a:pPr>
            <a:endParaRPr lang="en-US" sz="20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D983316-F462-4CD4-B199-A0B33246931E}"/>
              </a:ext>
            </a:extLst>
          </p:cNvPr>
          <p:cNvSpPr>
            <a:spLocks noGrp="1"/>
          </p:cNvSpPr>
          <p:nvPr>
            <p:ph type="title"/>
          </p:nvPr>
        </p:nvSpPr>
        <p:spPr>
          <a:xfrm>
            <a:off x="486508" y="228600"/>
            <a:ext cx="8229600" cy="838200"/>
          </a:xfrm>
        </p:spPr>
        <p:txBody>
          <a:bodyPr>
            <a:normAutofit/>
          </a:bodyPr>
          <a:lstStyle/>
          <a:p>
            <a:r>
              <a:rPr lang="en-US" dirty="0">
                <a:cs typeface="Times New Roman" panose="02020603050405020304" pitchFamily="18" charset="0"/>
              </a:rPr>
              <a:t>Analysis</a:t>
            </a:r>
          </a:p>
        </p:txBody>
      </p:sp>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4731</TotalTime>
  <Words>2024</Words>
  <Application>Microsoft Office PowerPoint</Application>
  <PresentationFormat>On-screen Show (4:3)</PresentationFormat>
  <Paragraphs>205</Paragraphs>
  <Slides>30</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Calibri</vt:lpstr>
      <vt:lpstr>Calibri Light</vt:lpstr>
      <vt:lpstr>Franklin Gothic Book</vt:lpstr>
      <vt:lpstr>Perpetua</vt:lpstr>
      <vt:lpstr>Poppins</vt:lpstr>
      <vt:lpstr>Roboto</vt:lpstr>
      <vt:lpstr>Symbol</vt:lpstr>
      <vt:lpstr>Times New Roman</vt:lpstr>
      <vt:lpstr>Wingdings</vt:lpstr>
      <vt:lpstr>Wingdings 2</vt:lpstr>
      <vt:lpstr>Work Sans</vt:lpstr>
      <vt:lpstr>Equity</vt:lpstr>
      <vt:lpstr>PowerPoint Presentation</vt:lpstr>
      <vt:lpstr>   Why we have failed to tackle the influx of drugs and the increasing rate of drug addiction?</vt:lpstr>
      <vt:lpstr>Sequence of Presentation</vt:lpstr>
      <vt:lpstr>Acronyms</vt:lpstr>
      <vt:lpstr>Introduction</vt:lpstr>
      <vt:lpstr>Why people try drugs</vt:lpstr>
      <vt:lpstr>Problem Statement</vt:lpstr>
      <vt:lpstr>Key Question</vt:lpstr>
      <vt:lpstr>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UNODC Drug Report 2022</vt:lpstr>
      <vt:lpstr>UNODC Drug Report 2022</vt:lpstr>
      <vt:lpstr>Situation in Pakistan</vt:lpstr>
      <vt:lpstr>Situation in Pakistan</vt:lpstr>
      <vt:lpstr>Situation in Pakistan</vt:lpstr>
      <vt:lpstr>Situation in Pakistan</vt:lpstr>
      <vt:lpstr>Why we failed?</vt:lpstr>
      <vt:lpstr>Global Drug Policy Index</vt:lpstr>
      <vt:lpstr>Parameters for Global Drug Policy Index</vt:lpstr>
      <vt:lpstr>Recommendations</vt:lpstr>
      <vt:lpstr>Recommendations contd…</vt:lpstr>
      <vt:lpstr>Recommendations contd…</vt:lpstr>
      <vt:lpstr>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HP</cp:lastModifiedBy>
  <cp:revision>951</cp:revision>
  <dcterms:created xsi:type="dcterms:W3CDTF">2014-03-01T11:01:09Z</dcterms:created>
  <dcterms:modified xsi:type="dcterms:W3CDTF">2022-11-24T03:28:01Z</dcterms:modified>
</cp:coreProperties>
</file>