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5" r:id="rId2"/>
    <p:sldId id="257" r:id="rId3"/>
    <p:sldId id="290" r:id="rId4"/>
    <p:sldId id="273" r:id="rId5"/>
    <p:sldId id="262" r:id="rId6"/>
    <p:sldId id="272" r:id="rId7"/>
    <p:sldId id="271" r:id="rId8"/>
    <p:sldId id="258" r:id="rId9"/>
    <p:sldId id="552" r:id="rId10"/>
    <p:sldId id="2443" r:id="rId11"/>
    <p:sldId id="2444" r:id="rId12"/>
    <p:sldId id="2445" r:id="rId13"/>
    <p:sldId id="260" r:id="rId14"/>
    <p:sldId id="2446" r:id="rId15"/>
    <p:sldId id="547" r:id="rId16"/>
    <p:sldId id="2447" r:id="rId17"/>
    <p:sldId id="2448" r:id="rId18"/>
    <p:sldId id="2449" r:id="rId19"/>
    <p:sldId id="2450" r:id="rId20"/>
    <p:sldId id="2451" r:id="rId21"/>
    <p:sldId id="265" r:id="rId22"/>
    <p:sldId id="266" r:id="rId23"/>
    <p:sldId id="542" r:id="rId24"/>
    <p:sldId id="55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97" autoAdjust="0"/>
    <p:restoredTop sz="86508" autoAdjust="0"/>
  </p:normalViewPr>
  <p:slideViewPr>
    <p:cSldViewPr snapToGrid="0">
      <p:cViewPr varScale="1">
        <p:scale>
          <a:sx n="59" d="100"/>
          <a:sy n="59" d="100"/>
        </p:scale>
        <p:origin x="28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496"/>
    </p:cViewPr>
  </p:sorterViewPr>
  <p:notesViewPr>
    <p:cSldViewPr snapToGrid="0">
      <p:cViewPr varScale="1">
        <p:scale>
          <a:sx n="51" d="100"/>
          <a:sy n="51" d="100"/>
        </p:scale>
        <p:origin x="297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solidFill>
                  <a:schemeClr val="tx1"/>
                </a:solidFill>
              </a:rPr>
              <a:t>Overseas Employment 1971-2022</a:t>
            </a:r>
          </a:p>
        </c:rich>
      </c:tx>
      <c:overlay val="0"/>
      <c:spPr>
        <a:noFill/>
        <a:ln>
          <a:noFill/>
        </a:ln>
        <a:effectLst/>
      </c:spPr>
      <c:txPr>
        <a:bodyPr rot="0" spcFirstLastPara="1" vertOverflow="ellipsis" vert="horz" wrap="square" anchor="ctr" anchorCtr="1"/>
        <a:lstStyle/>
        <a:p>
          <a:pPr>
            <a:defRPr sz="288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tx>
            <c:strRef>
              <c:f>Sheet1!$B$1</c:f>
              <c:strCache>
                <c:ptCount val="1"/>
                <c:pt idx="0">
                  <c:v>Overseas Employment</c:v>
                </c:pt>
              </c:strCache>
            </c:strRef>
          </c:tx>
          <c:explosion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538-4367-80E2-02A162A6015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538-4367-80E2-02A162A6015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538-4367-80E2-02A162A6015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538-4367-80E2-02A162A60156}"/>
              </c:ext>
            </c:extLst>
          </c:dPt>
          <c:dLbls>
            <c:dLbl>
              <c:idx val="3"/>
              <c:layout>
                <c:manualLayout>
                  <c:x val="3.7154229740723119E-2"/>
                  <c:y val="0.1452941393635757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538-4367-80E2-02A162A6015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24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Unskilled Labour</c:v>
                </c:pt>
                <c:pt idx="1">
                  <c:v>Semi-Skilled Labour</c:v>
                </c:pt>
                <c:pt idx="2">
                  <c:v>Skilled Labour</c:v>
                </c:pt>
                <c:pt idx="3">
                  <c:v>Highly Qualified &amp; Skilled</c:v>
                </c:pt>
              </c:strCache>
            </c:strRef>
          </c:cat>
          <c:val>
            <c:numRef>
              <c:f>Sheet1!$B$2:$B$5</c:f>
              <c:numCache>
                <c:formatCode>General</c:formatCode>
                <c:ptCount val="4"/>
                <c:pt idx="0">
                  <c:v>43</c:v>
                </c:pt>
                <c:pt idx="1">
                  <c:v>39</c:v>
                </c:pt>
                <c:pt idx="2">
                  <c:v>10</c:v>
                </c:pt>
                <c:pt idx="3">
                  <c:v>8</c:v>
                </c:pt>
              </c:numCache>
            </c:numRef>
          </c:val>
          <c:extLst>
            <c:ext xmlns:c16="http://schemas.microsoft.com/office/drawing/2014/chart" uri="{C3380CC4-5D6E-409C-BE32-E72D297353CC}">
              <c16:uniqueId val="{00000000-C773-40E5-AE90-4BDD1EFA119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sz="2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stacked"/>
        <c:varyColors val="0"/>
        <c:ser>
          <c:idx val="0"/>
          <c:order val="0"/>
          <c:tx>
            <c:strRef>
              <c:f>Sheet1!$B$1</c:f>
              <c:strCache>
                <c:ptCount val="1"/>
                <c:pt idx="0">
                  <c:v>1971-2022</c:v>
                </c:pt>
              </c:strCache>
            </c:strRef>
          </c:tx>
          <c:spPr>
            <a:solidFill>
              <a:schemeClr val="accent1"/>
            </a:solidFill>
            <a:ln>
              <a:noFill/>
            </a:ln>
            <a:effectLst/>
          </c:spPr>
          <c:invertIfNegative val="0"/>
          <c:dPt>
            <c:idx val="1"/>
            <c:invertIfNegative val="0"/>
            <c:bubble3D val="0"/>
            <c:spPr>
              <a:solidFill>
                <a:srgbClr val="FFC000"/>
              </a:solidFill>
              <a:ln>
                <a:noFill/>
              </a:ln>
              <a:effectLst/>
            </c:spPr>
            <c:extLst>
              <c:ext xmlns:c16="http://schemas.microsoft.com/office/drawing/2014/chart" uri="{C3380CC4-5D6E-409C-BE32-E72D297353CC}">
                <c16:uniqueId val="{00000001-602D-4F39-890D-57D22EE67F80}"/>
              </c:ext>
            </c:extLst>
          </c:dPt>
          <c:dPt>
            <c:idx val="2"/>
            <c:invertIfNegative val="0"/>
            <c:bubble3D val="0"/>
            <c:spPr>
              <a:solidFill>
                <a:srgbClr val="00B050"/>
              </a:solidFill>
              <a:ln>
                <a:noFill/>
              </a:ln>
              <a:effectLst/>
            </c:spPr>
            <c:extLst>
              <c:ext xmlns:c16="http://schemas.microsoft.com/office/drawing/2014/chart" uri="{C3380CC4-5D6E-409C-BE32-E72D297353CC}">
                <c16:uniqueId val="{00000003-602D-4F39-890D-57D22EE67F80}"/>
              </c:ext>
            </c:extLst>
          </c:dPt>
          <c:dPt>
            <c:idx val="3"/>
            <c:invertIfNegative val="0"/>
            <c:bubble3D val="0"/>
            <c:spPr>
              <a:solidFill>
                <a:srgbClr val="FF0000"/>
              </a:solidFill>
              <a:ln>
                <a:noFill/>
              </a:ln>
              <a:effectLst/>
            </c:spPr>
            <c:extLst>
              <c:ext xmlns:c16="http://schemas.microsoft.com/office/drawing/2014/chart" uri="{C3380CC4-5D6E-409C-BE32-E72D297353CC}">
                <c16:uniqueId val="{00000005-602D-4F39-890D-57D22EE67F80}"/>
              </c:ext>
            </c:extLst>
          </c:dPt>
          <c:cat>
            <c:strRef>
              <c:f>Sheet1!$A$2:$A$5</c:f>
              <c:strCache>
                <c:ptCount val="4"/>
                <c:pt idx="0">
                  <c:v>Highly Qualified &amp; Skilled</c:v>
                </c:pt>
                <c:pt idx="1">
                  <c:v>Semi-Skilled </c:v>
                </c:pt>
                <c:pt idx="2">
                  <c:v>Skilled</c:v>
                </c:pt>
                <c:pt idx="3">
                  <c:v>Unskilled</c:v>
                </c:pt>
              </c:strCache>
            </c:strRef>
          </c:cat>
          <c:val>
            <c:numRef>
              <c:f>Sheet1!$B$2:$B$5</c:f>
              <c:numCache>
                <c:formatCode>General</c:formatCode>
                <c:ptCount val="4"/>
                <c:pt idx="0" formatCode="#,##0">
                  <c:v>600000</c:v>
                </c:pt>
                <c:pt idx="1">
                  <c:v>5257903</c:v>
                </c:pt>
                <c:pt idx="2">
                  <c:v>11422557</c:v>
                </c:pt>
                <c:pt idx="3">
                  <c:v>5222591</c:v>
                </c:pt>
              </c:numCache>
            </c:numRef>
          </c:val>
          <c:extLst>
            <c:ext xmlns:c16="http://schemas.microsoft.com/office/drawing/2014/chart" uri="{C3380CC4-5D6E-409C-BE32-E72D297353CC}">
              <c16:uniqueId val="{00000006-602D-4F39-890D-57D22EE67F80}"/>
            </c:ext>
          </c:extLst>
        </c:ser>
        <c:dLbls>
          <c:showLegendKey val="0"/>
          <c:showVal val="0"/>
          <c:showCatName val="0"/>
          <c:showSerName val="0"/>
          <c:showPercent val="0"/>
          <c:showBubbleSize val="0"/>
        </c:dLbls>
        <c:gapWidth val="219"/>
        <c:overlap val="100"/>
        <c:axId val="121127039"/>
        <c:axId val="121127871"/>
      </c:barChart>
      <c:catAx>
        <c:axId val="1211270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1127871"/>
        <c:crosses val="autoZero"/>
        <c:auto val="1"/>
        <c:lblAlgn val="ctr"/>
        <c:lblOffset val="100"/>
        <c:noMultiLvlLbl val="0"/>
      </c:catAx>
      <c:valAx>
        <c:axId val="12112787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1127039"/>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t>Profession Wise Migration</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870554461942258"/>
          <c:y val="0.13760949803149605"/>
          <c:w val="0.88129445538057738"/>
          <c:h val="0.68998203740157482"/>
        </c:manualLayout>
      </c:layout>
      <c:barChart>
        <c:barDir val="col"/>
        <c:grouping val="clustered"/>
        <c:varyColors val="0"/>
        <c:ser>
          <c:idx val="0"/>
          <c:order val="0"/>
          <c:tx>
            <c:strRef>
              <c:f>Sheet1!$B$1</c:f>
              <c:strCache>
                <c:ptCount val="1"/>
                <c:pt idx="0">
                  <c:v>Doctors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Sheet1!$B$2</c:f>
              <c:numCache>
                <c:formatCode>#,##0</c:formatCode>
                <c:ptCount val="1"/>
                <c:pt idx="0">
                  <c:v>30940</c:v>
                </c:pt>
              </c:numCache>
            </c:numRef>
          </c:val>
          <c:extLst>
            <c:ext xmlns:c16="http://schemas.microsoft.com/office/drawing/2014/chart" uri="{C3380CC4-5D6E-409C-BE32-E72D297353CC}">
              <c16:uniqueId val="{00000000-AF95-4C33-B7FE-266E8C49CFE4}"/>
            </c:ext>
          </c:extLst>
        </c:ser>
        <c:ser>
          <c:idx val="1"/>
          <c:order val="1"/>
          <c:tx>
            <c:strRef>
              <c:f>Sheet1!$C$1</c:f>
              <c:strCache>
                <c:ptCount val="1"/>
                <c:pt idx="0">
                  <c:v>Engineers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Sheet1!$C$2</c:f>
              <c:numCache>
                <c:formatCode>#,##0</c:formatCode>
                <c:ptCount val="1"/>
                <c:pt idx="0">
                  <c:v>89812</c:v>
                </c:pt>
              </c:numCache>
            </c:numRef>
          </c:val>
          <c:extLst>
            <c:ext xmlns:c16="http://schemas.microsoft.com/office/drawing/2014/chart" uri="{C3380CC4-5D6E-409C-BE32-E72D297353CC}">
              <c16:uniqueId val="{00000001-AF95-4C33-B7FE-266E8C49CFE4}"/>
            </c:ext>
          </c:extLst>
        </c:ser>
        <c:ser>
          <c:idx val="2"/>
          <c:order val="2"/>
          <c:tx>
            <c:strRef>
              <c:f>Sheet1!$D$1</c:f>
              <c:strCache>
                <c:ptCount val="1"/>
                <c:pt idx="0">
                  <c:v>IT Professionals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Sheet1!$D$2</c:f>
              <c:numCache>
                <c:formatCode>#,##0</c:formatCode>
                <c:ptCount val="1"/>
                <c:pt idx="0">
                  <c:v>31594</c:v>
                </c:pt>
              </c:numCache>
            </c:numRef>
          </c:val>
          <c:extLst>
            <c:ext xmlns:c16="http://schemas.microsoft.com/office/drawing/2014/chart" uri="{C3380CC4-5D6E-409C-BE32-E72D297353CC}">
              <c16:uniqueId val="{00000002-AF95-4C33-B7FE-266E8C49CFE4}"/>
            </c:ext>
          </c:extLst>
        </c:ser>
        <c:ser>
          <c:idx val="3"/>
          <c:order val="3"/>
          <c:tx>
            <c:strRef>
              <c:f>Sheet1!$E$1</c:f>
              <c:strCache>
                <c:ptCount val="1"/>
                <c:pt idx="0">
                  <c:v>Accountants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Sheet1!$E$2</c:f>
              <c:numCache>
                <c:formatCode>#,##0</c:formatCode>
                <c:ptCount val="1"/>
                <c:pt idx="0">
                  <c:v>69036</c:v>
                </c:pt>
              </c:numCache>
            </c:numRef>
          </c:val>
          <c:extLst>
            <c:ext xmlns:c16="http://schemas.microsoft.com/office/drawing/2014/chart" uri="{C3380CC4-5D6E-409C-BE32-E72D297353CC}">
              <c16:uniqueId val="{00000004-AF95-4C33-B7FE-266E8C49CFE4}"/>
            </c:ext>
          </c:extLst>
        </c:ser>
        <c:ser>
          <c:idx val="4"/>
          <c:order val="4"/>
          <c:tx>
            <c:strRef>
              <c:f>Sheet1!$F$1</c:f>
              <c:strCache>
                <c:ptCount val="1"/>
                <c:pt idx="0">
                  <c:v>Nurses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Sheet1!$F$2</c:f>
              <c:numCache>
                <c:formatCode>#,##0</c:formatCode>
                <c:ptCount val="1"/>
                <c:pt idx="0">
                  <c:v>12481</c:v>
                </c:pt>
              </c:numCache>
            </c:numRef>
          </c:val>
          <c:extLst>
            <c:ext xmlns:c16="http://schemas.microsoft.com/office/drawing/2014/chart" uri="{C3380CC4-5D6E-409C-BE32-E72D297353CC}">
              <c16:uniqueId val="{00000001-FE92-48C8-8B29-66080A6FF23D}"/>
            </c:ext>
          </c:extLst>
        </c:ser>
        <c:ser>
          <c:idx val="5"/>
          <c:order val="5"/>
          <c:tx>
            <c:strRef>
              <c:f>Sheet1!$G$1</c:f>
              <c:strCache>
                <c:ptCount val="1"/>
                <c:pt idx="0">
                  <c:v>Finance</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1971 - 2022</c:v>
                </c:pt>
              </c:strCache>
            </c:strRef>
          </c:cat>
          <c:val>
            <c:numRef>
              <c:f>Sheet1!$G$2</c:f>
              <c:numCache>
                <c:formatCode>#,##0</c:formatCode>
                <c:ptCount val="1"/>
                <c:pt idx="0">
                  <c:v>95993</c:v>
                </c:pt>
              </c:numCache>
            </c:numRef>
          </c:val>
          <c:extLst>
            <c:ext xmlns:c16="http://schemas.microsoft.com/office/drawing/2014/chart" uri="{C3380CC4-5D6E-409C-BE32-E72D297353CC}">
              <c16:uniqueId val="{00000002-FE92-48C8-8B29-66080A6FF23D}"/>
            </c:ext>
          </c:extLst>
        </c:ser>
        <c:dLbls>
          <c:dLblPos val="outEnd"/>
          <c:showLegendKey val="0"/>
          <c:showVal val="1"/>
          <c:showCatName val="0"/>
          <c:showSerName val="0"/>
          <c:showPercent val="0"/>
          <c:showBubbleSize val="0"/>
        </c:dLbls>
        <c:gapWidth val="219"/>
        <c:overlap val="-27"/>
        <c:axId val="121314527"/>
        <c:axId val="121315775"/>
      </c:barChart>
      <c:catAx>
        <c:axId val="121314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1315775"/>
        <c:crosses val="autoZero"/>
        <c:auto val="1"/>
        <c:lblAlgn val="ctr"/>
        <c:lblOffset val="100"/>
        <c:noMultiLvlLbl val="0"/>
      </c:catAx>
      <c:valAx>
        <c:axId val="1213157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1314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3BAAC1-1504-4237-8034-FA861B05FE98}" type="datetimeFigureOut">
              <a:rPr lang="en-US" smtClean="0"/>
              <a:t>11/24/2022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8724F-0179-4F2E-A076-4D26DCD1295B}" type="slidenum">
              <a:rPr lang="en-US" smtClean="0"/>
              <a:t>‹#›</a:t>
            </a:fld>
            <a:endParaRPr lang="en-US" dirty="0"/>
          </a:p>
        </p:txBody>
      </p:sp>
    </p:spTree>
    <p:extLst>
      <p:ext uri="{BB962C8B-B14F-4D97-AF65-F5344CB8AC3E}">
        <p14:creationId xmlns:p14="http://schemas.microsoft.com/office/powerpoint/2010/main" val="129318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3</a:t>
            </a:fld>
            <a:endParaRPr lang="en-US" dirty="0"/>
          </a:p>
        </p:txBody>
      </p:sp>
    </p:spTree>
    <p:extLst>
      <p:ext uri="{BB962C8B-B14F-4D97-AF65-F5344CB8AC3E}">
        <p14:creationId xmlns:p14="http://schemas.microsoft.com/office/powerpoint/2010/main" val="87499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4</a:t>
            </a:fld>
            <a:endParaRPr lang="en-US" dirty="0"/>
          </a:p>
        </p:txBody>
      </p:sp>
    </p:spTree>
    <p:extLst>
      <p:ext uri="{BB962C8B-B14F-4D97-AF65-F5344CB8AC3E}">
        <p14:creationId xmlns:p14="http://schemas.microsoft.com/office/powerpoint/2010/main" val="281612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sz="2800" kern="1200" dirty="0">
              <a:solidFill>
                <a:schemeClr val="tx1"/>
              </a:solidFill>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AF98724F-0179-4F2E-A076-4D26DCD1295B}" type="slidenum">
              <a:rPr lang="en-US" smtClean="0"/>
              <a:t>5</a:t>
            </a:fld>
            <a:endParaRPr lang="en-US" dirty="0"/>
          </a:p>
        </p:txBody>
      </p:sp>
    </p:spTree>
    <p:extLst>
      <p:ext uri="{BB962C8B-B14F-4D97-AF65-F5344CB8AC3E}">
        <p14:creationId xmlns:p14="http://schemas.microsoft.com/office/powerpoint/2010/main" val="2912271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7</a:t>
            </a:fld>
            <a:endParaRPr lang="en-US" dirty="0"/>
          </a:p>
        </p:txBody>
      </p:sp>
    </p:spTree>
    <p:extLst>
      <p:ext uri="{BB962C8B-B14F-4D97-AF65-F5344CB8AC3E}">
        <p14:creationId xmlns:p14="http://schemas.microsoft.com/office/powerpoint/2010/main" val="339275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8</a:t>
            </a:fld>
            <a:endParaRPr lang="en-US" dirty="0"/>
          </a:p>
        </p:txBody>
      </p:sp>
    </p:spTree>
    <p:extLst>
      <p:ext uri="{BB962C8B-B14F-4D97-AF65-F5344CB8AC3E}">
        <p14:creationId xmlns:p14="http://schemas.microsoft.com/office/powerpoint/2010/main" val="3569551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13</a:t>
            </a:fld>
            <a:endParaRPr lang="en-US" dirty="0"/>
          </a:p>
        </p:txBody>
      </p:sp>
    </p:spTree>
    <p:extLst>
      <p:ext uri="{BB962C8B-B14F-4D97-AF65-F5344CB8AC3E}">
        <p14:creationId xmlns:p14="http://schemas.microsoft.com/office/powerpoint/2010/main" val="77073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15</a:t>
            </a:fld>
            <a:endParaRPr lang="en-US" dirty="0"/>
          </a:p>
        </p:txBody>
      </p:sp>
    </p:spTree>
    <p:extLst>
      <p:ext uri="{BB962C8B-B14F-4D97-AF65-F5344CB8AC3E}">
        <p14:creationId xmlns:p14="http://schemas.microsoft.com/office/powerpoint/2010/main" val="144410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21</a:t>
            </a:fld>
            <a:endParaRPr lang="en-US" dirty="0"/>
          </a:p>
        </p:txBody>
      </p:sp>
    </p:spTree>
    <p:extLst>
      <p:ext uri="{BB962C8B-B14F-4D97-AF65-F5344CB8AC3E}">
        <p14:creationId xmlns:p14="http://schemas.microsoft.com/office/powerpoint/2010/main" val="505930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24F-0179-4F2E-A076-4D26DCD1295B}" type="slidenum">
              <a:rPr lang="en-US" smtClean="0"/>
              <a:t>22</a:t>
            </a:fld>
            <a:endParaRPr lang="en-US" dirty="0"/>
          </a:p>
        </p:txBody>
      </p:sp>
    </p:spTree>
    <p:extLst>
      <p:ext uri="{BB962C8B-B14F-4D97-AF65-F5344CB8AC3E}">
        <p14:creationId xmlns:p14="http://schemas.microsoft.com/office/powerpoint/2010/main" val="351935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4D7351-FBF5-4812-9A1B-447148825B69}" type="datetime1">
              <a:rPr lang="en-US" smtClean="0"/>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95798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D71A5-5238-431A-8AEA-DDC4A110986D}" type="datetime1">
              <a:rPr lang="en-US" smtClean="0"/>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411370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FE9BB-8997-44F6-8B44-D0F282BC451A}" type="datetime1">
              <a:rPr lang="en-US" smtClean="0"/>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36073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FED78E-2950-4A27-A0E2-8451C580E492}" type="datetime1">
              <a:rPr lang="en-US" smtClean="0"/>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10881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58DE3-EC94-4EB9-9A7E-558B8C283FCD}" type="datetime1">
              <a:rPr lang="en-US" smtClean="0"/>
              <a:t>11/24/2022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367748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509F2-22D5-4454-BAD0-AFA6D845EF4A}" type="datetime1">
              <a:rPr lang="en-US" smtClean="0"/>
              <a:t>11/24/2022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197086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764693-B2A0-475B-B708-7B09AB74A5FD}" type="datetime1">
              <a:rPr lang="en-US" smtClean="0"/>
              <a:t>11/24/2022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375102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0320B-B49D-4100-9749-692B476EA8FE}" type="datetime1">
              <a:rPr lang="en-US" smtClean="0"/>
              <a:t>11/24/2022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2065397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94BD1-1582-4967-9FBA-BB59405D7A3F}" type="datetime1">
              <a:rPr lang="en-US" smtClean="0"/>
              <a:t>11/24/2022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39606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FD6C6F-8527-422B-84AC-E5E5E070BAD7}" type="datetime1">
              <a:rPr lang="en-US" smtClean="0"/>
              <a:t>11/24/2022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414110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F476F3-1466-43C5-AA75-6FFB8A377EB9}" type="datetime1">
              <a:rPr lang="en-US" smtClean="0"/>
              <a:t>11/24/2022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5776E-88BA-4EA4-8483-7F09711CF253}" type="slidenum">
              <a:rPr lang="en-US" smtClean="0"/>
              <a:t>‹#›</a:t>
            </a:fld>
            <a:endParaRPr lang="en-US" dirty="0"/>
          </a:p>
        </p:txBody>
      </p:sp>
    </p:spTree>
    <p:extLst>
      <p:ext uri="{BB962C8B-B14F-4D97-AF65-F5344CB8AC3E}">
        <p14:creationId xmlns:p14="http://schemas.microsoft.com/office/powerpoint/2010/main" val="325673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3428"/>
            <a:ext cx="9144000" cy="11119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67286" y="1350498"/>
            <a:ext cx="8693834" cy="4826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78170-80B7-46A3-8CBC-22CFD048B1E5}" type="datetime1">
              <a:rPr lang="en-US" smtClean="0"/>
              <a:t>11/24/2022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800" b="1">
                <a:solidFill>
                  <a:schemeClr val="tx1"/>
                </a:solidFill>
                <a:latin typeface="Times New Roman" panose="02020603050405020304" pitchFamily="18" charset="0"/>
                <a:cs typeface="Times New Roman" panose="02020603050405020304" pitchFamily="18" charset="0"/>
              </a:defRPr>
            </a:lvl1pPr>
          </a:lstStyle>
          <a:p>
            <a:fld id="{C5F5776E-88BA-4EA4-8483-7F09711CF253}" type="slidenum">
              <a:rPr lang="en-US" smtClean="0"/>
              <a:pPr/>
              <a:t>‹#›</a:t>
            </a:fld>
            <a:endParaRPr lang="en-US" dirty="0"/>
          </a:p>
        </p:txBody>
      </p:sp>
      <p:cxnSp>
        <p:nvCxnSpPr>
          <p:cNvPr id="8" name="Straight Connector 7">
            <a:extLst>
              <a:ext uri="{FF2B5EF4-FFF2-40B4-BE49-F238E27FC236}">
                <a16:creationId xmlns:a16="http://schemas.microsoft.com/office/drawing/2014/main" id="{003C02F0-7B30-451F-AA36-0733B2ABC6B5}"/>
              </a:ext>
            </a:extLst>
          </p:cNvPr>
          <p:cNvCxnSpPr/>
          <p:nvPr userDrawn="1"/>
        </p:nvCxnSpPr>
        <p:spPr>
          <a:xfrm>
            <a:off x="0" y="1125415"/>
            <a:ext cx="9144000"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596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40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avtec.gov.pk/" TargetMode="External"/><Relationship Id="rId2" Type="http://schemas.openxmlformats.org/officeDocument/2006/relationships/hyperlink" Target="http://www.hec.gov.p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eoe.gov.pk/reports-and-statistics" TargetMode="External"/><Relationship Id="rId2" Type="http://schemas.openxmlformats.org/officeDocument/2006/relationships/hyperlink" Target="https://data.worldbank.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493E182-A407-481D-BC6F-DC77995CCACB}"/>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B848E53D-44CE-4C01-A4D0-45BD144291E6}"/>
              </a:ext>
            </a:extLst>
          </p:cNvPr>
          <p:cNvSpPr>
            <a:spLocks noGrp="1"/>
          </p:cNvSpPr>
          <p:nvPr>
            <p:ph type="sldNum" sz="quarter" idx="12"/>
          </p:nvPr>
        </p:nvSpPr>
        <p:spPr/>
        <p:txBody>
          <a:bodyPr/>
          <a:lstStyle/>
          <a:p>
            <a:fld id="{E6E40152-D63F-4C52-BAEF-DEF93FBA6DF6}" type="slidenum">
              <a:rPr lang="en-US" smtClean="0"/>
              <a:t>1</a:t>
            </a:fld>
            <a:endParaRPr lang="en-US" dirty="0"/>
          </a:p>
        </p:txBody>
      </p:sp>
      <p:pic>
        <p:nvPicPr>
          <p:cNvPr id="1028" name="Picture 4" descr="Arabic calligraphy of bismillah Royalty Free Vector Image">
            <a:extLst>
              <a:ext uri="{FF2B5EF4-FFF2-40B4-BE49-F238E27FC236}">
                <a16:creationId xmlns:a16="http://schemas.microsoft.com/office/drawing/2014/main" id="{788CB10B-245C-4B8C-9211-7C7FCD31DB35}"/>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1196102"/>
            <a:ext cx="9144000" cy="4275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73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DC307-9555-4BB2-BAF7-069DC8BA7819}"/>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DEDA03BF-55B3-424E-9611-07BB99F87880}"/>
              </a:ext>
            </a:extLst>
          </p:cNvPr>
          <p:cNvSpPr>
            <a:spLocks noGrp="1"/>
          </p:cNvSpPr>
          <p:nvPr>
            <p:ph idx="1"/>
          </p:nvPr>
        </p:nvSpPr>
        <p:spPr>
          <a:xfrm>
            <a:off x="267286" y="1125415"/>
            <a:ext cx="8693834" cy="5391763"/>
          </a:xfrm>
        </p:spPr>
        <p:txBody>
          <a:bodyPr>
            <a:normAutofit/>
          </a:bodyPr>
          <a:lstStyle/>
          <a:p>
            <a:pPr marL="0" indent="0">
              <a:lnSpc>
                <a:spcPct val="130000"/>
              </a:lnSpc>
              <a:buNone/>
            </a:pPr>
            <a:r>
              <a:rPr lang="en-US" b="1" u="sng" dirty="0"/>
              <a:t>Educational Landscape</a:t>
            </a:r>
          </a:p>
          <a:p>
            <a:pPr algn="just">
              <a:lnSpc>
                <a:spcPct val="130000"/>
              </a:lnSpc>
            </a:pPr>
            <a:r>
              <a:rPr lang="en-US" sz="2800" dirty="0"/>
              <a:t>Burgeoning Population – est. at 224(M) in 2022*</a:t>
            </a:r>
          </a:p>
          <a:p>
            <a:pPr algn="just">
              <a:lnSpc>
                <a:spcPct val="130000"/>
              </a:lnSpc>
            </a:pPr>
            <a:r>
              <a:rPr lang="en-US" sz="2800" dirty="0"/>
              <a:t>“Youth Bulge” at 60% (15 to 30 yrs.)(6</a:t>
            </a:r>
            <a:r>
              <a:rPr lang="en-US" sz="2800" baseline="30000" dirty="0"/>
              <a:t>th</a:t>
            </a:r>
            <a:r>
              <a:rPr lang="en-US" sz="2800" dirty="0"/>
              <a:t> Census Pak.)</a:t>
            </a:r>
          </a:p>
          <a:p>
            <a:pPr algn="just">
              <a:lnSpc>
                <a:spcPct val="130000"/>
              </a:lnSpc>
            </a:pPr>
            <a:r>
              <a:rPr lang="en-US" sz="2800" dirty="0"/>
              <a:t> 244 Universities / 3634 Technical Institutes**</a:t>
            </a:r>
          </a:p>
          <a:p>
            <a:pPr algn="just">
              <a:lnSpc>
                <a:spcPct val="130000"/>
              </a:lnSpc>
            </a:pPr>
            <a:r>
              <a:rPr lang="en-US" sz="2800" dirty="0"/>
              <a:t>Churning out 400,000 graduates including 32,000 Doctors, 25,000 Engineers &amp; 25,000 IT specialists.*** </a:t>
            </a:r>
          </a:p>
          <a:p>
            <a:pPr algn="just">
              <a:lnSpc>
                <a:spcPct val="130000"/>
              </a:lnSpc>
              <a:spcBef>
                <a:spcPts val="450"/>
              </a:spcBef>
            </a:pPr>
            <a:r>
              <a:rPr lang="en-US" sz="2800" dirty="0"/>
              <a:t>101,000 Technically skilled graduates from NAVTEC and Provincial technical institutes****</a:t>
            </a:r>
          </a:p>
        </p:txBody>
      </p:sp>
      <p:sp>
        <p:nvSpPr>
          <p:cNvPr id="4" name="Slide Number Placeholder 3">
            <a:extLst>
              <a:ext uri="{FF2B5EF4-FFF2-40B4-BE49-F238E27FC236}">
                <a16:creationId xmlns:a16="http://schemas.microsoft.com/office/drawing/2014/main" id="{2725482C-2911-4DDF-9484-C293924D13C9}"/>
              </a:ext>
            </a:extLst>
          </p:cNvPr>
          <p:cNvSpPr>
            <a:spLocks noGrp="1"/>
          </p:cNvSpPr>
          <p:nvPr>
            <p:ph type="sldNum" sz="quarter" idx="12"/>
          </p:nvPr>
        </p:nvSpPr>
        <p:spPr/>
        <p:txBody>
          <a:bodyPr/>
          <a:lstStyle/>
          <a:p>
            <a:fld id="{C5F5776E-88BA-4EA4-8483-7F09711CF253}" type="slidenum">
              <a:rPr lang="en-US" smtClean="0"/>
              <a:t>10</a:t>
            </a:fld>
            <a:endParaRPr lang="en-US" dirty="0"/>
          </a:p>
        </p:txBody>
      </p:sp>
      <p:sp>
        <p:nvSpPr>
          <p:cNvPr id="5" name="TextBox 4">
            <a:extLst>
              <a:ext uri="{FF2B5EF4-FFF2-40B4-BE49-F238E27FC236}">
                <a16:creationId xmlns:a16="http://schemas.microsoft.com/office/drawing/2014/main" id="{AF71FF12-2B16-4414-B252-0CE4772A95E3}"/>
              </a:ext>
            </a:extLst>
          </p:cNvPr>
          <p:cNvSpPr txBox="1"/>
          <p:nvPr/>
        </p:nvSpPr>
        <p:spPr>
          <a:xfrm>
            <a:off x="216132" y="6201295"/>
            <a:ext cx="7963592"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Source :*Economic Survey of Pakistan 2021-22  ** HEC Website – </a:t>
            </a:r>
            <a:r>
              <a:rPr lang="en-US" sz="1600" dirty="0">
                <a:latin typeface="Times New Roman" panose="02020603050405020304" pitchFamily="18" charset="0"/>
                <a:cs typeface="Times New Roman" panose="02020603050405020304" pitchFamily="18" charset="0"/>
                <a:hlinkClick r:id="rId2"/>
              </a:rPr>
              <a:t>www.hec.gov.pk</a:t>
            </a:r>
            <a:r>
              <a:rPr lang="en-US" sz="1600" dirty="0">
                <a:latin typeface="Times New Roman" panose="02020603050405020304" pitchFamily="18" charset="0"/>
                <a:cs typeface="Times New Roman" panose="02020603050405020304" pitchFamily="18" charset="0"/>
              </a:rPr>
              <a:t>  2022  	      *** Based on estimates appearing in various newspapers. ****.</a:t>
            </a:r>
            <a:r>
              <a:rPr lang="en-US" sz="1600" i="1" dirty="0">
                <a:latin typeface="Times New Roman" panose="02020603050405020304" pitchFamily="18" charset="0"/>
                <a:cs typeface="Times New Roman" panose="02020603050405020304" pitchFamily="18" charset="0"/>
                <a:hlinkClick r:id="rId3"/>
              </a:rPr>
              <a:t>https://navtec.gov.pk/</a:t>
            </a:r>
            <a:r>
              <a:rPr lang="en-US" sz="1600" i="1" dirty="0">
                <a:latin typeface="Times New Roman" panose="02020603050405020304" pitchFamily="18" charset="0"/>
                <a:cs typeface="Times New Roman" panose="02020603050405020304" pitchFamily="18" charset="0"/>
              </a:rPr>
              <a:t> 2022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023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52CE5-E863-4CC0-ADC5-732585425563}"/>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B619F16D-4CB2-4C45-B430-4BE199BC284C}"/>
              </a:ext>
            </a:extLst>
          </p:cNvPr>
          <p:cNvSpPr>
            <a:spLocks noGrp="1"/>
          </p:cNvSpPr>
          <p:nvPr>
            <p:ph idx="1"/>
          </p:nvPr>
        </p:nvSpPr>
        <p:spPr/>
        <p:txBody>
          <a:bodyPr/>
          <a:lstStyle/>
          <a:p>
            <a:pPr marL="0" indent="0">
              <a:lnSpc>
                <a:spcPct val="200000"/>
              </a:lnSpc>
              <a:spcBef>
                <a:spcPts val="450"/>
              </a:spcBef>
              <a:buNone/>
            </a:pPr>
            <a:r>
              <a:rPr lang="en-US" b="1" u="sng" dirty="0"/>
              <a:t>Educational Landscape</a:t>
            </a:r>
          </a:p>
          <a:p>
            <a:pPr algn="just">
              <a:lnSpc>
                <a:spcPct val="200000"/>
              </a:lnSpc>
              <a:spcBef>
                <a:spcPts val="450"/>
              </a:spcBef>
            </a:pPr>
            <a:r>
              <a:rPr lang="en-US" dirty="0"/>
              <a:t>50,000 Students studying abroad (Est.)</a:t>
            </a:r>
          </a:p>
          <a:p>
            <a:pPr algn="just">
              <a:lnSpc>
                <a:spcPct val="200000"/>
              </a:lnSpc>
              <a:spcBef>
                <a:spcPts val="450"/>
              </a:spcBef>
            </a:pPr>
            <a:r>
              <a:rPr lang="en-US" dirty="0"/>
              <a:t>HEC - 445 students foreign scholarships in 2020 -21**</a:t>
            </a:r>
          </a:p>
          <a:p>
            <a:pPr algn="just">
              <a:lnSpc>
                <a:spcPct val="200000"/>
              </a:lnSpc>
              <a:spcBef>
                <a:spcPts val="450"/>
              </a:spcBef>
            </a:pPr>
            <a:r>
              <a:rPr lang="en-US" dirty="0"/>
              <a:t>273 for PhDs**</a:t>
            </a:r>
          </a:p>
        </p:txBody>
      </p:sp>
      <p:sp>
        <p:nvSpPr>
          <p:cNvPr id="4" name="Slide Number Placeholder 3">
            <a:extLst>
              <a:ext uri="{FF2B5EF4-FFF2-40B4-BE49-F238E27FC236}">
                <a16:creationId xmlns:a16="http://schemas.microsoft.com/office/drawing/2014/main" id="{0135B83F-4DD5-4D3F-8170-E1E55F030EB7}"/>
              </a:ext>
            </a:extLst>
          </p:cNvPr>
          <p:cNvSpPr>
            <a:spLocks noGrp="1"/>
          </p:cNvSpPr>
          <p:nvPr>
            <p:ph type="sldNum" sz="quarter" idx="12"/>
          </p:nvPr>
        </p:nvSpPr>
        <p:spPr/>
        <p:txBody>
          <a:bodyPr/>
          <a:lstStyle/>
          <a:p>
            <a:fld id="{C5F5776E-88BA-4EA4-8483-7F09711CF253}" type="slidenum">
              <a:rPr lang="en-US" smtClean="0"/>
              <a:t>11</a:t>
            </a:fld>
            <a:endParaRPr lang="en-US" dirty="0"/>
          </a:p>
        </p:txBody>
      </p:sp>
      <p:sp>
        <p:nvSpPr>
          <p:cNvPr id="5" name="TextBox 4">
            <a:extLst>
              <a:ext uri="{FF2B5EF4-FFF2-40B4-BE49-F238E27FC236}">
                <a16:creationId xmlns:a16="http://schemas.microsoft.com/office/drawing/2014/main" id="{5F153D34-40F9-4E7F-A277-CD19513313D5}"/>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
        <p:nvSpPr>
          <p:cNvPr id="6" name="TextBox 5">
            <a:extLst>
              <a:ext uri="{FF2B5EF4-FFF2-40B4-BE49-F238E27FC236}">
                <a16:creationId xmlns:a16="http://schemas.microsoft.com/office/drawing/2014/main" id="{7BE077B1-DD0E-45A6-9407-9F7A0DCB9D5A}"/>
              </a:ext>
            </a:extLst>
          </p:cNvPr>
          <p:cNvSpPr txBox="1"/>
          <p:nvPr/>
        </p:nvSpPr>
        <p:spPr>
          <a:xfrm>
            <a:off x="149629" y="6123542"/>
            <a:ext cx="8645236"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Source: </a:t>
            </a:r>
            <a:r>
              <a:rPr lang="en-US"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**HEC Yearbook 2020-2021</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0227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E6359-9B90-45B5-B99B-8E1D6783F704}"/>
              </a:ext>
            </a:extLst>
          </p:cNvPr>
          <p:cNvSpPr>
            <a:spLocks noGrp="1"/>
          </p:cNvSpPr>
          <p:nvPr>
            <p:ph type="title"/>
          </p:nvPr>
        </p:nvSpPr>
        <p:spPr/>
        <p:txBody>
          <a:bodyPr/>
          <a:lstStyle/>
          <a:p>
            <a:r>
              <a:rPr lang="en-US" dirty="0"/>
              <a:t>Analysis</a:t>
            </a:r>
          </a:p>
        </p:txBody>
      </p:sp>
      <p:sp>
        <p:nvSpPr>
          <p:cNvPr id="4" name="Slide Number Placeholder 3">
            <a:extLst>
              <a:ext uri="{FF2B5EF4-FFF2-40B4-BE49-F238E27FC236}">
                <a16:creationId xmlns:a16="http://schemas.microsoft.com/office/drawing/2014/main" id="{337B052C-85F9-40FB-AA57-9A519DC060FC}"/>
              </a:ext>
            </a:extLst>
          </p:cNvPr>
          <p:cNvSpPr>
            <a:spLocks noGrp="1"/>
          </p:cNvSpPr>
          <p:nvPr>
            <p:ph type="sldNum" sz="quarter" idx="12"/>
          </p:nvPr>
        </p:nvSpPr>
        <p:spPr/>
        <p:txBody>
          <a:bodyPr/>
          <a:lstStyle/>
          <a:p>
            <a:fld id="{C5F5776E-88BA-4EA4-8483-7F09711CF253}" type="slidenum">
              <a:rPr lang="en-US" smtClean="0"/>
              <a:t>12</a:t>
            </a:fld>
            <a:endParaRPr lang="en-US" dirty="0"/>
          </a:p>
        </p:txBody>
      </p:sp>
      <p:sp>
        <p:nvSpPr>
          <p:cNvPr id="5" name="TextBox 4">
            <a:extLst>
              <a:ext uri="{FF2B5EF4-FFF2-40B4-BE49-F238E27FC236}">
                <a16:creationId xmlns:a16="http://schemas.microsoft.com/office/drawing/2014/main" id="{71D2CA43-E193-4B40-9852-AFBD330FAD15}"/>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pic>
        <p:nvPicPr>
          <p:cNvPr id="6" name="Content Placeholder 6">
            <a:extLst>
              <a:ext uri="{FF2B5EF4-FFF2-40B4-BE49-F238E27FC236}">
                <a16:creationId xmlns:a16="http://schemas.microsoft.com/office/drawing/2014/main" id="{4573E0C0-4C70-4D2B-ACC0-0BD69C5856E5}"/>
              </a:ext>
            </a:extLst>
          </p:cNvPr>
          <p:cNvPicPr>
            <a:picLocks noGrp="1" noChangeAspect="1"/>
          </p:cNvPicPr>
          <p:nvPr>
            <p:ph idx="1"/>
          </p:nvPr>
        </p:nvPicPr>
        <p:blipFill>
          <a:blip r:embed="rId2"/>
          <a:stretch>
            <a:fillRect/>
          </a:stretch>
        </p:blipFill>
        <p:spPr>
          <a:xfrm>
            <a:off x="663582" y="1350963"/>
            <a:ext cx="7900973" cy="4826000"/>
          </a:xfrm>
        </p:spPr>
      </p:pic>
      <p:sp>
        <p:nvSpPr>
          <p:cNvPr id="7" name="TextBox 6">
            <a:extLst>
              <a:ext uri="{FF2B5EF4-FFF2-40B4-BE49-F238E27FC236}">
                <a16:creationId xmlns:a16="http://schemas.microsoft.com/office/drawing/2014/main" id="{55DA2802-6BF7-4230-AF82-11C212BED2BB}"/>
              </a:ext>
            </a:extLst>
          </p:cNvPr>
          <p:cNvSpPr txBox="1"/>
          <p:nvPr/>
        </p:nvSpPr>
        <p:spPr>
          <a:xfrm>
            <a:off x="515155" y="6123542"/>
            <a:ext cx="8113690"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Source: Daily Times 19-03-2022</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13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3" y="-166254"/>
            <a:ext cx="8392341" cy="1856944"/>
          </a:xfrm>
        </p:spPr>
        <p:txBody>
          <a:bodyPr>
            <a:normAutofit/>
          </a:bodyPr>
          <a:lstStyle/>
          <a:p>
            <a:pPr algn="ctr"/>
            <a:r>
              <a:rPr lang="en-US" dirty="0"/>
              <a:t>Overseas Employment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2276" y="1365161"/>
            <a:ext cx="8392342" cy="4753006"/>
          </a:xfrm>
        </p:spPr>
        <p:txBody>
          <a:bodyPr>
            <a:normAutofit/>
          </a:bodyPr>
          <a:lstStyle/>
          <a:p>
            <a:pPr indent="-342900" algn="just">
              <a:lnSpc>
                <a:spcPct val="170000"/>
              </a:lnSpc>
              <a:spcBef>
                <a:spcPts val="450"/>
              </a:spcBef>
            </a:pPr>
            <a:endParaRPr lang="en-US" dirty="0">
              <a:latin typeface="Times New Roman" panose="02020603050405020304" pitchFamily="18" charset="0"/>
              <a:cs typeface="Times New Roman" panose="02020603050405020304" pitchFamily="18" charset="0"/>
            </a:endParaRPr>
          </a:p>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13</a:t>
            </a:fld>
            <a:endParaRPr lang="en-US" dirty="0"/>
          </a:p>
        </p:txBody>
      </p:sp>
      <p:graphicFrame>
        <p:nvGraphicFramePr>
          <p:cNvPr id="9" name="Chart 8">
            <a:extLst>
              <a:ext uri="{FF2B5EF4-FFF2-40B4-BE49-F238E27FC236}">
                <a16:creationId xmlns:a16="http://schemas.microsoft.com/office/drawing/2014/main" id="{01F44670-9B83-494D-8E41-F07D286A33E1}"/>
              </a:ext>
            </a:extLst>
          </p:cNvPr>
          <p:cNvGraphicFramePr/>
          <p:nvPr>
            <p:extLst>
              <p:ext uri="{D42A27DB-BD31-4B8C-83A1-F6EECF244321}">
                <p14:modId xmlns:p14="http://schemas.microsoft.com/office/powerpoint/2010/main" val="2389968941"/>
              </p:ext>
            </p:extLst>
          </p:nvPr>
        </p:nvGraphicFramePr>
        <p:xfrm>
          <a:off x="123009" y="1397000"/>
          <a:ext cx="8904612" cy="460479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3BD8C8A-4842-4EAF-9CB4-8EB5025E796E}"/>
              </a:ext>
            </a:extLst>
          </p:cNvPr>
          <p:cNvSpPr txBox="1"/>
          <p:nvPr/>
        </p:nvSpPr>
        <p:spPr>
          <a:xfrm>
            <a:off x="814647" y="6140219"/>
            <a:ext cx="6400800"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Source: BEOE Website: www.</a:t>
            </a:r>
            <a:r>
              <a:rPr lang="en-US" sz="1400" i="1" dirty="0">
                <a:latin typeface="Times New Roman" panose="02020603050405020304" pitchFamily="18" charset="0"/>
                <a:cs typeface="Times New Roman" panose="02020603050405020304" pitchFamily="18" charset="0"/>
              </a:rPr>
              <a:t>beoe.gov.pk/reports-and-statistics</a:t>
            </a:r>
          </a:p>
        </p:txBody>
      </p:sp>
    </p:spTree>
    <p:extLst>
      <p:ext uri="{BB962C8B-B14F-4D97-AF65-F5344CB8AC3E}">
        <p14:creationId xmlns:p14="http://schemas.microsoft.com/office/powerpoint/2010/main" val="1737903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DB39-721C-443A-9AD5-22D244FD86FD}"/>
              </a:ext>
            </a:extLst>
          </p:cNvPr>
          <p:cNvSpPr>
            <a:spLocks noGrp="1"/>
          </p:cNvSpPr>
          <p:nvPr>
            <p:ph type="title"/>
          </p:nvPr>
        </p:nvSpPr>
        <p:spPr/>
        <p:txBody>
          <a:bodyPr/>
          <a:lstStyle/>
          <a:p>
            <a:r>
              <a:rPr lang="en-US" dirty="0"/>
              <a:t>Overseas Employment</a:t>
            </a:r>
          </a:p>
        </p:txBody>
      </p:sp>
      <p:sp>
        <p:nvSpPr>
          <p:cNvPr id="4" name="Slide Number Placeholder 3">
            <a:extLst>
              <a:ext uri="{FF2B5EF4-FFF2-40B4-BE49-F238E27FC236}">
                <a16:creationId xmlns:a16="http://schemas.microsoft.com/office/drawing/2014/main" id="{B0033B3B-94A2-4360-9144-3385EBFBB25F}"/>
              </a:ext>
            </a:extLst>
          </p:cNvPr>
          <p:cNvSpPr>
            <a:spLocks noGrp="1"/>
          </p:cNvSpPr>
          <p:nvPr>
            <p:ph type="sldNum" sz="quarter" idx="12"/>
          </p:nvPr>
        </p:nvSpPr>
        <p:spPr/>
        <p:txBody>
          <a:bodyPr/>
          <a:lstStyle/>
          <a:p>
            <a:fld id="{C5F5776E-88BA-4EA4-8483-7F09711CF253}" type="slidenum">
              <a:rPr lang="en-US" smtClean="0"/>
              <a:t>14</a:t>
            </a:fld>
            <a:endParaRPr lang="en-US" dirty="0"/>
          </a:p>
        </p:txBody>
      </p:sp>
      <p:sp>
        <p:nvSpPr>
          <p:cNvPr id="5" name="TextBox 4">
            <a:extLst>
              <a:ext uri="{FF2B5EF4-FFF2-40B4-BE49-F238E27FC236}">
                <a16:creationId xmlns:a16="http://schemas.microsoft.com/office/drawing/2014/main" id="{B9BEDB48-EA25-445E-A909-EBE10EF8169E}"/>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graphicFrame>
        <p:nvGraphicFramePr>
          <p:cNvPr id="6" name="Content Placeholder 5">
            <a:extLst>
              <a:ext uri="{FF2B5EF4-FFF2-40B4-BE49-F238E27FC236}">
                <a16:creationId xmlns:a16="http://schemas.microsoft.com/office/drawing/2014/main" id="{6230590C-A231-4A6D-A639-3C753CF066AD}"/>
              </a:ext>
            </a:extLst>
          </p:cNvPr>
          <p:cNvGraphicFramePr>
            <a:graphicFrameLocks noGrp="1"/>
          </p:cNvGraphicFramePr>
          <p:nvPr>
            <p:ph idx="1"/>
            <p:extLst>
              <p:ext uri="{D42A27DB-BD31-4B8C-83A1-F6EECF244321}">
                <p14:modId xmlns:p14="http://schemas.microsoft.com/office/powerpoint/2010/main" val="2858932935"/>
              </p:ext>
            </p:extLst>
          </p:nvPr>
        </p:nvGraphicFramePr>
        <p:xfrm>
          <a:off x="0" y="1350963"/>
          <a:ext cx="9144000" cy="482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FB79AF2-4AD3-4120-A509-2EEF4DEED665}"/>
              </a:ext>
            </a:extLst>
          </p:cNvPr>
          <p:cNvSpPr txBox="1"/>
          <p:nvPr/>
        </p:nvSpPr>
        <p:spPr>
          <a:xfrm>
            <a:off x="764771" y="6150004"/>
            <a:ext cx="6400800"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Source: BEOE Website: www.</a:t>
            </a:r>
            <a:r>
              <a:rPr lang="en-US" sz="1400" i="1" dirty="0">
                <a:latin typeface="Times New Roman" panose="02020603050405020304" pitchFamily="18" charset="0"/>
                <a:cs typeface="Times New Roman" panose="02020603050405020304" pitchFamily="18" charset="0"/>
              </a:rPr>
              <a:t>beoe.gov.pk/reports-and-statistics</a:t>
            </a:r>
          </a:p>
        </p:txBody>
      </p:sp>
    </p:spTree>
    <p:extLst>
      <p:ext uri="{BB962C8B-B14F-4D97-AF65-F5344CB8AC3E}">
        <p14:creationId xmlns:p14="http://schemas.microsoft.com/office/powerpoint/2010/main" val="3574317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HQ &amp; HS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2276" y="1365161"/>
            <a:ext cx="8392342" cy="4753006"/>
          </a:xfrm>
        </p:spPr>
        <p:txBody>
          <a:bodyPr>
            <a:normAutofit/>
          </a:bodyPr>
          <a:lstStyle/>
          <a:p>
            <a:pPr indent="-342900" algn="just">
              <a:lnSpc>
                <a:spcPct val="170000"/>
              </a:lnSpc>
              <a:spcBef>
                <a:spcPts val="450"/>
              </a:spcBef>
            </a:pPr>
            <a:endParaRPr lang="en-US" dirty="0">
              <a:latin typeface="Times New Roman" panose="02020603050405020304" pitchFamily="18" charset="0"/>
              <a:cs typeface="Times New Roman" panose="02020603050405020304" pitchFamily="18" charset="0"/>
            </a:endParaRPr>
          </a:p>
          <a:p>
            <a:endParaRPr lang="en-US" dirty="0"/>
          </a:p>
        </p:txBody>
      </p:sp>
      <p:sp>
        <p:nvSpPr>
          <p:cNvPr id="6" name="Slide Number Placeholder 5"/>
          <p:cNvSpPr>
            <a:spLocks noGrp="1"/>
          </p:cNvSpPr>
          <p:nvPr>
            <p:ph type="sldNum" sz="quarter" idx="12"/>
          </p:nvPr>
        </p:nvSpPr>
        <p:spPr/>
        <p:txBody>
          <a:bodyPr/>
          <a:lstStyle/>
          <a:p>
            <a:fld id="{C5F5776E-88BA-4EA4-8483-7F09711CF253}" type="slidenum">
              <a:rPr lang="en-US" smtClean="0"/>
              <a:t>15</a:t>
            </a:fld>
            <a:endParaRPr lang="en-US" dirty="0"/>
          </a:p>
        </p:txBody>
      </p:sp>
      <p:sp>
        <p:nvSpPr>
          <p:cNvPr id="10" name="TextBox 9">
            <a:extLst>
              <a:ext uri="{FF2B5EF4-FFF2-40B4-BE49-F238E27FC236}">
                <a16:creationId xmlns:a16="http://schemas.microsoft.com/office/drawing/2014/main" id="{93BD8C8A-4842-4EAF-9CB4-8EB5025E796E}"/>
              </a:ext>
            </a:extLst>
          </p:cNvPr>
          <p:cNvSpPr txBox="1"/>
          <p:nvPr/>
        </p:nvSpPr>
        <p:spPr>
          <a:xfrm>
            <a:off x="764771" y="6150004"/>
            <a:ext cx="6400800"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Source: BEOE Website: www.</a:t>
            </a:r>
            <a:r>
              <a:rPr lang="en-US" sz="1400" i="1" dirty="0">
                <a:latin typeface="Times New Roman" panose="02020603050405020304" pitchFamily="18" charset="0"/>
                <a:cs typeface="Times New Roman" panose="02020603050405020304" pitchFamily="18" charset="0"/>
              </a:rPr>
              <a:t>beoe.gov.pk/reports-and-statistics</a:t>
            </a:r>
          </a:p>
        </p:txBody>
      </p:sp>
      <p:graphicFrame>
        <p:nvGraphicFramePr>
          <p:cNvPr id="8" name="Chart 7">
            <a:extLst>
              <a:ext uri="{FF2B5EF4-FFF2-40B4-BE49-F238E27FC236}">
                <a16:creationId xmlns:a16="http://schemas.microsoft.com/office/drawing/2014/main" id="{A04F2550-3377-409D-AB90-BA783B1C6B1B}"/>
              </a:ext>
            </a:extLst>
          </p:cNvPr>
          <p:cNvGraphicFramePr/>
          <p:nvPr>
            <p:extLst>
              <p:ext uri="{D42A27DB-BD31-4B8C-83A1-F6EECF244321}">
                <p14:modId xmlns:p14="http://schemas.microsoft.com/office/powerpoint/2010/main" val="1680476246"/>
              </p:ext>
            </p:extLst>
          </p:nvPr>
        </p:nvGraphicFramePr>
        <p:xfrm>
          <a:off x="0" y="1396999"/>
          <a:ext cx="9144000" cy="44893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77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5903-7D33-4674-82DF-C3FEA3F0F4D9}"/>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B6B93493-3016-40C2-8B2A-2EE16644232F}"/>
              </a:ext>
            </a:extLst>
          </p:cNvPr>
          <p:cNvSpPr>
            <a:spLocks noGrp="1"/>
          </p:cNvSpPr>
          <p:nvPr>
            <p:ph idx="1"/>
          </p:nvPr>
        </p:nvSpPr>
        <p:spPr/>
        <p:txBody>
          <a:bodyPr/>
          <a:lstStyle/>
          <a:p>
            <a:pPr algn="just">
              <a:lnSpc>
                <a:spcPct val="170000"/>
              </a:lnSpc>
              <a:spcBef>
                <a:spcPts val="450"/>
              </a:spcBef>
            </a:pPr>
            <a:r>
              <a:rPr lang="en-US" sz="2800" dirty="0"/>
              <a:t>Pakistan ranked at 77/177 in Global Brain Drain Index*</a:t>
            </a:r>
            <a:endParaRPr lang="en-US" sz="2800" dirty="0">
              <a:latin typeface="Times New Roman" panose="02020603050405020304" pitchFamily="18" charset="0"/>
              <a:cs typeface="Times New Roman" panose="02020603050405020304" pitchFamily="18" charset="0"/>
            </a:endParaRPr>
          </a:p>
          <a:p>
            <a:pPr algn="just">
              <a:lnSpc>
                <a:spcPct val="170000"/>
              </a:lnSpc>
              <a:spcBef>
                <a:spcPts val="450"/>
              </a:spcBef>
            </a:pPr>
            <a:r>
              <a:rPr lang="en-US" sz="2800" dirty="0"/>
              <a:t>Intellectual migration is usually permanent</a:t>
            </a:r>
          </a:p>
          <a:p>
            <a:pPr algn="just">
              <a:lnSpc>
                <a:spcPct val="170000"/>
              </a:lnSpc>
              <a:spcBef>
                <a:spcPts val="450"/>
              </a:spcBef>
            </a:pPr>
            <a:r>
              <a:rPr lang="en-US" sz="2800" dirty="0"/>
              <a:t>Class Issue: Elite / Upper Middle vs Middle </a:t>
            </a:r>
          </a:p>
          <a:p>
            <a:pPr algn="just">
              <a:lnSpc>
                <a:spcPct val="170000"/>
              </a:lnSpc>
              <a:spcBef>
                <a:spcPts val="450"/>
              </a:spcBef>
            </a:pPr>
            <a:r>
              <a:rPr lang="en-US" sz="2800" dirty="0"/>
              <a:t>Contribution to foreign remittances hence Govt. indifference</a:t>
            </a:r>
          </a:p>
          <a:p>
            <a:pPr algn="just">
              <a:lnSpc>
                <a:spcPct val="170000"/>
              </a:lnSpc>
              <a:spcBef>
                <a:spcPts val="450"/>
              </a:spcBef>
            </a:pPr>
            <a:r>
              <a:rPr lang="en-US" sz="2800" dirty="0"/>
              <a:t>Desire for migration remains inelastic</a:t>
            </a:r>
            <a:endParaRPr lang="en-US" dirty="0"/>
          </a:p>
        </p:txBody>
      </p:sp>
      <p:sp>
        <p:nvSpPr>
          <p:cNvPr id="4" name="Slide Number Placeholder 3">
            <a:extLst>
              <a:ext uri="{FF2B5EF4-FFF2-40B4-BE49-F238E27FC236}">
                <a16:creationId xmlns:a16="http://schemas.microsoft.com/office/drawing/2014/main" id="{271C17C6-4CBD-46DB-9600-F1C58F6698AD}"/>
              </a:ext>
            </a:extLst>
          </p:cNvPr>
          <p:cNvSpPr>
            <a:spLocks noGrp="1"/>
          </p:cNvSpPr>
          <p:nvPr>
            <p:ph type="sldNum" sz="quarter" idx="12"/>
          </p:nvPr>
        </p:nvSpPr>
        <p:spPr/>
        <p:txBody>
          <a:bodyPr/>
          <a:lstStyle/>
          <a:p>
            <a:fld id="{C5F5776E-88BA-4EA4-8483-7F09711CF253}" type="slidenum">
              <a:rPr lang="en-US" smtClean="0"/>
              <a:t>16</a:t>
            </a:fld>
            <a:endParaRPr lang="en-US" dirty="0"/>
          </a:p>
        </p:txBody>
      </p:sp>
      <p:sp>
        <p:nvSpPr>
          <p:cNvPr id="5" name="TextBox 4">
            <a:extLst>
              <a:ext uri="{FF2B5EF4-FFF2-40B4-BE49-F238E27FC236}">
                <a16:creationId xmlns:a16="http://schemas.microsoft.com/office/drawing/2014/main" id="{C69ED3A1-C1CF-4555-A9D5-1759CF37D836}"/>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
        <p:nvSpPr>
          <p:cNvPr id="6" name="TextBox 5">
            <a:extLst>
              <a:ext uri="{FF2B5EF4-FFF2-40B4-BE49-F238E27FC236}">
                <a16:creationId xmlns:a16="http://schemas.microsoft.com/office/drawing/2014/main" id="{859F80C8-81DE-41A6-98AB-A560592C7DF0}"/>
              </a:ext>
            </a:extLst>
          </p:cNvPr>
          <p:cNvSpPr txBox="1"/>
          <p:nvPr/>
        </p:nvSpPr>
        <p:spPr>
          <a:xfrm>
            <a:off x="196369" y="6075145"/>
            <a:ext cx="8172467" cy="923330"/>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      Source: * Fund for Peace – www.fragilestatesindex.org</a:t>
            </a:r>
          </a:p>
          <a:p>
            <a:r>
              <a:rPr lang="en-US"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544837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7B44-A9DE-4DF1-B8D2-4203A76D2327}"/>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C9F874C2-4316-4BB5-B94F-F31EE30D5421}"/>
              </a:ext>
            </a:extLst>
          </p:cNvPr>
          <p:cNvSpPr>
            <a:spLocks noGrp="1"/>
          </p:cNvSpPr>
          <p:nvPr>
            <p:ph idx="1"/>
          </p:nvPr>
        </p:nvSpPr>
        <p:spPr>
          <a:xfrm>
            <a:off x="267286" y="1167623"/>
            <a:ext cx="8693834" cy="5233182"/>
          </a:xfrm>
        </p:spPr>
        <p:txBody>
          <a:bodyPr>
            <a:normAutofit lnSpcReduction="10000"/>
          </a:bodyPr>
          <a:lstStyle/>
          <a:p>
            <a:pPr algn="just">
              <a:lnSpc>
                <a:spcPct val="150000"/>
              </a:lnSpc>
              <a:spcBef>
                <a:spcPts val="450"/>
              </a:spcBef>
            </a:pPr>
            <a:r>
              <a:rPr lang="en-US" sz="2800" dirty="0"/>
              <a:t>Human Smuggling  - (Est.) yearly 200,000 leave or attempt to leave Pakistan each year*</a:t>
            </a:r>
          </a:p>
          <a:p>
            <a:pPr algn="just">
              <a:lnSpc>
                <a:spcPct val="150000"/>
              </a:lnSpc>
              <a:spcBef>
                <a:spcPts val="450"/>
              </a:spcBef>
            </a:pPr>
            <a:r>
              <a:rPr lang="en-US" sz="2800" dirty="0"/>
              <a:t>681,000 illegal Pakistanis deported from 2015-2021 (FIA)</a:t>
            </a:r>
          </a:p>
          <a:p>
            <a:pPr algn="just">
              <a:lnSpc>
                <a:spcPct val="150000"/>
              </a:lnSpc>
              <a:spcBef>
                <a:spcPts val="450"/>
              </a:spcBef>
            </a:pPr>
            <a:r>
              <a:rPr lang="en-US" sz="2800" dirty="0"/>
              <a:t>No data on their qualifications </a:t>
            </a:r>
          </a:p>
          <a:p>
            <a:pPr algn="just">
              <a:lnSpc>
                <a:spcPct val="150000"/>
              </a:lnSpc>
              <a:spcBef>
                <a:spcPts val="450"/>
              </a:spcBef>
            </a:pPr>
            <a:r>
              <a:rPr lang="en-US" sz="2800" dirty="0">
                <a:latin typeface="Times New Roman" panose="02020603050405020304" pitchFamily="18" charset="0"/>
                <a:cs typeface="Times New Roman" panose="02020603050405020304" pitchFamily="18" charset="0"/>
              </a:rPr>
              <a:t>Migration through marriage</a:t>
            </a:r>
          </a:p>
          <a:p>
            <a:pPr algn="just">
              <a:lnSpc>
                <a:spcPct val="150000"/>
              </a:lnSpc>
              <a:spcBef>
                <a:spcPts val="450"/>
              </a:spcBef>
            </a:pPr>
            <a:r>
              <a:rPr lang="en-US" sz="2800" dirty="0"/>
              <a:t>Migration through special immigration schemes by US, Canada &amp; Europe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9E9F46-28BD-4607-A665-D267F32C0638}"/>
              </a:ext>
            </a:extLst>
          </p:cNvPr>
          <p:cNvSpPr>
            <a:spLocks noGrp="1"/>
          </p:cNvSpPr>
          <p:nvPr>
            <p:ph type="sldNum" sz="quarter" idx="12"/>
          </p:nvPr>
        </p:nvSpPr>
        <p:spPr/>
        <p:txBody>
          <a:bodyPr/>
          <a:lstStyle/>
          <a:p>
            <a:fld id="{C5F5776E-88BA-4EA4-8483-7F09711CF253}" type="slidenum">
              <a:rPr lang="en-US" smtClean="0"/>
              <a:t>17</a:t>
            </a:fld>
            <a:endParaRPr lang="en-US" dirty="0"/>
          </a:p>
        </p:txBody>
      </p:sp>
      <p:sp>
        <p:nvSpPr>
          <p:cNvPr id="7" name="TextBox 6">
            <a:extLst>
              <a:ext uri="{FF2B5EF4-FFF2-40B4-BE49-F238E27FC236}">
                <a16:creationId xmlns:a16="http://schemas.microsoft.com/office/drawing/2014/main" id="{D4DED789-C526-4D84-925C-F48A77D7A17C}"/>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
        <p:nvSpPr>
          <p:cNvPr id="8" name="TextBox 7">
            <a:extLst>
              <a:ext uri="{FF2B5EF4-FFF2-40B4-BE49-F238E27FC236}">
                <a16:creationId xmlns:a16="http://schemas.microsoft.com/office/drawing/2014/main" id="{204B9578-5D80-4367-B83E-9D424F5150E3}"/>
              </a:ext>
            </a:extLst>
          </p:cNvPr>
          <p:cNvSpPr txBox="1"/>
          <p:nvPr/>
        </p:nvSpPr>
        <p:spPr>
          <a:xfrm>
            <a:off x="18071" y="6171685"/>
            <a:ext cx="7513260" cy="646331"/>
          </a:xfrm>
          <a:prstGeom prst="rect">
            <a:avLst/>
          </a:prstGeom>
          <a:noFill/>
        </p:spPr>
        <p:txBody>
          <a:bodyPr wrap="square" rtlCol="0">
            <a:spAutoFit/>
          </a:bodyPr>
          <a:lstStyle/>
          <a:p>
            <a:r>
              <a:rPr lang="en-US" dirty="0"/>
              <a:t>*</a:t>
            </a:r>
            <a:r>
              <a:rPr lang="en-US" dirty="0">
                <a:latin typeface="Times New Roman" panose="02020603050405020304" pitchFamily="18" charset="0"/>
                <a:cs typeface="Times New Roman" panose="02020603050405020304" pitchFamily="18" charset="0"/>
              </a:rPr>
              <a:t>Source : A Migrant’s Journey for Better Opportunities: The Case of Pakistan. </a:t>
            </a:r>
          </a:p>
          <a:p>
            <a:r>
              <a:rPr lang="en-US" dirty="0">
                <a:latin typeface="Times New Roman" panose="02020603050405020304" pitchFamily="18" charset="0"/>
                <a:cs typeface="Times New Roman" panose="02020603050405020304" pitchFamily="18" charset="0"/>
              </a:rPr>
              <a:t>                World Bank Report, 2019</a:t>
            </a:r>
          </a:p>
        </p:txBody>
      </p:sp>
    </p:spTree>
    <p:extLst>
      <p:ext uri="{BB962C8B-B14F-4D97-AF65-F5344CB8AC3E}">
        <p14:creationId xmlns:p14="http://schemas.microsoft.com/office/powerpoint/2010/main" val="414674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7C81E-9CDE-4B5B-A561-0BC60A4C62EC}"/>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7746326B-1028-4B12-933C-3152F8E485C4}"/>
              </a:ext>
            </a:extLst>
          </p:cNvPr>
          <p:cNvSpPr>
            <a:spLocks noGrp="1"/>
          </p:cNvSpPr>
          <p:nvPr>
            <p:ph idx="1"/>
          </p:nvPr>
        </p:nvSpPr>
        <p:spPr>
          <a:xfrm>
            <a:off x="267286" y="1350498"/>
            <a:ext cx="8693834" cy="5005853"/>
          </a:xfrm>
        </p:spPr>
        <p:txBody>
          <a:bodyPr>
            <a:normAutofit/>
          </a:bodyPr>
          <a:lstStyle/>
          <a:p>
            <a:pPr marL="0" indent="0">
              <a:lnSpc>
                <a:spcPct val="150000"/>
              </a:lnSpc>
              <a:spcBef>
                <a:spcPts val="450"/>
              </a:spcBef>
              <a:buNone/>
            </a:pPr>
            <a:r>
              <a:rPr lang="en-US" sz="2800" b="1" u="sng" dirty="0">
                <a:latin typeface="Times New Roman" panose="02020603050405020304" pitchFamily="18" charset="0"/>
                <a:cs typeface="Times New Roman" panose="02020603050405020304" pitchFamily="18" charset="0"/>
              </a:rPr>
              <a:t>Push Factors</a:t>
            </a:r>
          </a:p>
          <a:p>
            <a:pPr algn="just">
              <a:lnSpc>
                <a:spcPct val="150000"/>
              </a:lnSpc>
              <a:spcBef>
                <a:spcPts val="450"/>
              </a:spcBef>
            </a:pPr>
            <a:r>
              <a:rPr lang="en-US" sz="2800" dirty="0"/>
              <a:t>Limited Economy – Incapacity to absorb</a:t>
            </a:r>
          </a:p>
          <a:p>
            <a:pPr algn="just">
              <a:lnSpc>
                <a:spcPct val="150000"/>
              </a:lnSpc>
              <a:spcBef>
                <a:spcPts val="450"/>
              </a:spcBef>
            </a:pPr>
            <a:r>
              <a:rPr lang="en-US" sz="2800" dirty="0"/>
              <a:t>Low compensation</a:t>
            </a:r>
          </a:p>
          <a:p>
            <a:pPr algn="just">
              <a:lnSpc>
                <a:spcPct val="150000"/>
              </a:lnSpc>
              <a:spcBef>
                <a:spcPts val="450"/>
              </a:spcBef>
            </a:pPr>
            <a:r>
              <a:rPr lang="en-US" sz="2800" dirty="0"/>
              <a:t>Socio-political despondency  - Nepotism / Political Instability (World Happiness Index 121/146)  </a:t>
            </a:r>
            <a:endParaRPr lang="en-US" sz="2800" dirty="0">
              <a:latin typeface="Times New Roman" panose="02020603050405020304" pitchFamily="18" charset="0"/>
              <a:cs typeface="Times New Roman" panose="02020603050405020304" pitchFamily="18" charset="0"/>
            </a:endParaRPr>
          </a:p>
          <a:p>
            <a:pPr algn="just">
              <a:lnSpc>
                <a:spcPct val="150000"/>
              </a:lnSpc>
              <a:spcBef>
                <a:spcPts val="450"/>
              </a:spcBef>
            </a:pPr>
            <a:r>
              <a:rPr lang="en-US" sz="2800" dirty="0">
                <a:latin typeface="Times New Roman" panose="02020603050405020304" pitchFamily="18" charset="0"/>
                <a:cs typeface="Times New Roman" panose="02020603050405020304" pitchFamily="18" charset="0"/>
              </a:rPr>
              <a:t>Lack of recognition and respect – Wealth a virtue</a:t>
            </a:r>
            <a:endParaRPr lang="en-US" sz="2800" dirty="0"/>
          </a:p>
          <a:p>
            <a:pPr algn="just">
              <a:lnSpc>
                <a:spcPct val="150000"/>
              </a:lnSpc>
              <a:spcBef>
                <a:spcPts val="450"/>
              </a:spcBef>
            </a:pPr>
            <a:r>
              <a:rPr lang="en-US" sz="2800" dirty="0"/>
              <a:t>Lack of an academic research base </a:t>
            </a:r>
          </a:p>
        </p:txBody>
      </p:sp>
      <p:sp>
        <p:nvSpPr>
          <p:cNvPr id="4" name="Slide Number Placeholder 3">
            <a:extLst>
              <a:ext uri="{FF2B5EF4-FFF2-40B4-BE49-F238E27FC236}">
                <a16:creationId xmlns:a16="http://schemas.microsoft.com/office/drawing/2014/main" id="{A79A7541-337C-407B-B49C-3662A016A962}"/>
              </a:ext>
            </a:extLst>
          </p:cNvPr>
          <p:cNvSpPr>
            <a:spLocks noGrp="1"/>
          </p:cNvSpPr>
          <p:nvPr>
            <p:ph type="sldNum" sz="quarter" idx="12"/>
          </p:nvPr>
        </p:nvSpPr>
        <p:spPr/>
        <p:txBody>
          <a:bodyPr/>
          <a:lstStyle/>
          <a:p>
            <a:fld id="{C5F5776E-88BA-4EA4-8483-7F09711CF253}" type="slidenum">
              <a:rPr lang="en-US" smtClean="0"/>
              <a:t>18</a:t>
            </a:fld>
            <a:endParaRPr lang="en-US" dirty="0"/>
          </a:p>
        </p:txBody>
      </p:sp>
      <p:sp>
        <p:nvSpPr>
          <p:cNvPr id="5" name="TextBox 4">
            <a:extLst>
              <a:ext uri="{FF2B5EF4-FFF2-40B4-BE49-F238E27FC236}">
                <a16:creationId xmlns:a16="http://schemas.microsoft.com/office/drawing/2014/main" id="{2EC06A52-62DD-4FE3-9ECE-1B5A2AA96392}"/>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3556684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BC48-0E6C-4157-852A-E530C4543D82}"/>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574DA57D-E87F-4976-8337-02CDD1E260C7}"/>
              </a:ext>
            </a:extLst>
          </p:cNvPr>
          <p:cNvSpPr>
            <a:spLocks noGrp="1"/>
          </p:cNvSpPr>
          <p:nvPr>
            <p:ph idx="1"/>
          </p:nvPr>
        </p:nvSpPr>
        <p:spPr>
          <a:xfrm>
            <a:off x="267286" y="1313411"/>
            <a:ext cx="8693834" cy="5408065"/>
          </a:xfrm>
        </p:spPr>
        <p:txBody>
          <a:bodyPr>
            <a:normAutofit/>
          </a:bodyPr>
          <a:lstStyle/>
          <a:p>
            <a:pPr marL="0" indent="0">
              <a:lnSpc>
                <a:spcPct val="150000"/>
              </a:lnSpc>
              <a:spcBef>
                <a:spcPts val="450"/>
              </a:spcBef>
              <a:buNone/>
            </a:pPr>
            <a:r>
              <a:rPr lang="en-US" sz="2800" b="1" u="sng" dirty="0">
                <a:latin typeface="Times New Roman" panose="02020603050405020304" pitchFamily="18" charset="0"/>
                <a:cs typeface="Times New Roman" panose="02020603050405020304" pitchFamily="18" charset="0"/>
              </a:rPr>
              <a:t>Pull Factors</a:t>
            </a:r>
          </a:p>
          <a:p>
            <a:pPr algn="just">
              <a:lnSpc>
                <a:spcPct val="150000"/>
              </a:lnSpc>
              <a:spcBef>
                <a:spcPts val="450"/>
              </a:spcBef>
            </a:pPr>
            <a:r>
              <a:rPr lang="en-US" sz="2800" dirty="0"/>
              <a:t>Better quality of life</a:t>
            </a:r>
          </a:p>
          <a:p>
            <a:pPr algn="just">
              <a:lnSpc>
                <a:spcPct val="150000"/>
              </a:lnSpc>
              <a:spcBef>
                <a:spcPts val="450"/>
              </a:spcBef>
            </a:pPr>
            <a:r>
              <a:rPr lang="en-US" sz="2800" dirty="0"/>
              <a:t>Social Safety Net – welfare and pensions </a:t>
            </a:r>
          </a:p>
          <a:p>
            <a:pPr algn="just">
              <a:lnSpc>
                <a:spcPct val="150000"/>
              </a:lnSpc>
              <a:spcBef>
                <a:spcPts val="450"/>
              </a:spcBef>
            </a:pPr>
            <a:r>
              <a:rPr lang="en-US" sz="2800" dirty="0"/>
              <a:t>Social Mobility abroad and at home</a:t>
            </a:r>
          </a:p>
          <a:p>
            <a:pPr algn="just">
              <a:lnSpc>
                <a:spcPct val="150000"/>
              </a:lnSpc>
              <a:spcBef>
                <a:spcPts val="450"/>
              </a:spcBef>
            </a:pPr>
            <a:r>
              <a:rPr lang="en-US" sz="2800" dirty="0" err="1"/>
              <a:t>Econo</a:t>
            </a:r>
            <a:r>
              <a:rPr lang="en-US" sz="2800" dirty="0"/>
              <a:t>-logic – weighing of skill set and compensation</a:t>
            </a:r>
          </a:p>
          <a:p>
            <a:pPr algn="just">
              <a:lnSpc>
                <a:spcPct val="150000"/>
              </a:lnSpc>
              <a:spcBef>
                <a:spcPts val="450"/>
              </a:spcBef>
            </a:pPr>
            <a:r>
              <a:rPr lang="en-US" sz="2800" dirty="0"/>
              <a:t>Attractive immigration schemes such as H1B &amp; FSW</a:t>
            </a:r>
          </a:p>
          <a:p>
            <a:pPr algn="just">
              <a:lnSpc>
                <a:spcPct val="150000"/>
              </a:lnSpc>
              <a:spcBef>
                <a:spcPts val="450"/>
              </a:spcBef>
            </a:pPr>
            <a:r>
              <a:rPr lang="en-US" sz="2800" dirty="0"/>
              <a:t>Opportunities for further specialization</a:t>
            </a:r>
          </a:p>
          <a:p>
            <a:endParaRPr lang="en-US" dirty="0"/>
          </a:p>
        </p:txBody>
      </p:sp>
      <p:sp>
        <p:nvSpPr>
          <p:cNvPr id="4" name="Slide Number Placeholder 3">
            <a:extLst>
              <a:ext uri="{FF2B5EF4-FFF2-40B4-BE49-F238E27FC236}">
                <a16:creationId xmlns:a16="http://schemas.microsoft.com/office/drawing/2014/main" id="{CFB2487B-9314-421E-9BA1-A8A5794F1A52}"/>
              </a:ext>
            </a:extLst>
          </p:cNvPr>
          <p:cNvSpPr>
            <a:spLocks noGrp="1"/>
          </p:cNvSpPr>
          <p:nvPr>
            <p:ph type="sldNum" sz="quarter" idx="12"/>
          </p:nvPr>
        </p:nvSpPr>
        <p:spPr/>
        <p:txBody>
          <a:bodyPr/>
          <a:lstStyle/>
          <a:p>
            <a:fld id="{C5F5776E-88BA-4EA4-8483-7F09711CF253}" type="slidenum">
              <a:rPr lang="en-US" smtClean="0"/>
              <a:t>19</a:t>
            </a:fld>
            <a:endParaRPr lang="en-US" dirty="0"/>
          </a:p>
        </p:txBody>
      </p:sp>
      <p:sp>
        <p:nvSpPr>
          <p:cNvPr id="5" name="TextBox 4">
            <a:extLst>
              <a:ext uri="{FF2B5EF4-FFF2-40B4-BE49-F238E27FC236}">
                <a16:creationId xmlns:a16="http://schemas.microsoft.com/office/drawing/2014/main" id="{809AA3F8-095F-4A3B-93FC-D9A750F1C595}"/>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419016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5AEB-EC29-434A-9042-4607D61BC919}"/>
              </a:ext>
            </a:extLst>
          </p:cNvPr>
          <p:cNvSpPr>
            <a:spLocks noGrp="1"/>
          </p:cNvSpPr>
          <p:nvPr>
            <p:ph type="title"/>
          </p:nvPr>
        </p:nvSpPr>
        <p:spPr/>
        <p:txBody>
          <a:bodyPr>
            <a:noAutofit/>
          </a:bodyPr>
          <a:lstStyle/>
          <a:p>
            <a:pPr algn="ctr"/>
            <a:r>
              <a:rPr lang="en-US" sz="3600" dirty="0">
                <a:latin typeface="Times New Roman" panose="02020603050405020304" pitchFamily="18" charset="0"/>
                <a:cs typeface="Times New Roman" panose="02020603050405020304" pitchFamily="18" charset="0"/>
              </a:rPr>
              <a:t>NATIONAL MANAGEMENT COLLEGE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117</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National Management Course </a:t>
            </a:r>
          </a:p>
        </p:txBody>
      </p:sp>
      <p:sp>
        <p:nvSpPr>
          <p:cNvPr id="3" name="Content Placeholder 2">
            <a:extLst>
              <a:ext uri="{FF2B5EF4-FFF2-40B4-BE49-F238E27FC236}">
                <a16:creationId xmlns:a16="http://schemas.microsoft.com/office/drawing/2014/main" id="{2A51E264-FC4D-4827-84C3-2B5C2CCE4A58}"/>
              </a:ext>
            </a:extLst>
          </p:cNvPr>
          <p:cNvSpPr>
            <a:spLocks noGrp="1"/>
          </p:cNvSpPr>
          <p:nvPr>
            <p:ph idx="1"/>
          </p:nvPr>
        </p:nvSpPr>
        <p:spPr>
          <a:xfrm>
            <a:off x="103239" y="2425675"/>
            <a:ext cx="8922774" cy="3792231"/>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Contemporary Issue Series Presentation </a:t>
            </a:r>
          </a:p>
          <a:p>
            <a:pPr marL="0" indent="0" algn="ctr">
              <a:buNone/>
            </a:pPr>
            <a:r>
              <a:rPr lang="en-US" sz="3600" b="1" u="sng" dirty="0">
                <a:latin typeface="Times New Roman" panose="02020603050405020304" pitchFamily="18" charset="0"/>
                <a:cs typeface="Times New Roman" panose="02020603050405020304" pitchFamily="18" charset="0"/>
              </a:rPr>
              <a:t>Brain Drain – Is it a Myth or Reality?</a:t>
            </a:r>
            <a:r>
              <a:rPr lang="en-US" sz="2800" b="1" u="sng" dirty="0">
                <a:latin typeface="Times New Roman" panose="02020603050405020304" pitchFamily="18" charset="0"/>
                <a:cs typeface="Times New Roman" panose="02020603050405020304" pitchFamily="18" charset="0"/>
              </a:rPr>
              <a:t> </a:t>
            </a:r>
            <a:endParaRPr lang="en-US" sz="2800" b="1" u="sng" dirty="0"/>
          </a:p>
          <a:p>
            <a:pPr marL="0" indent="0" algn="ctr">
              <a:buNone/>
            </a:pPr>
            <a:r>
              <a:rPr lang="en-US" b="1" dirty="0">
                <a:latin typeface="Times New Roman" panose="02020603050405020304" pitchFamily="18" charset="0"/>
                <a:cs typeface="Times New Roman" panose="02020603050405020304" pitchFamily="18" charset="0"/>
              </a:rPr>
              <a:t> </a:t>
            </a:r>
          </a:p>
          <a:p>
            <a:pPr marL="0" indent="0" algn="ctr">
              <a:buNone/>
            </a:pPr>
            <a:r>
              <a:rPr lang="en-US" sz="3200" dirty="0"/>
              <a:t>Sajjad </a:t>
            </a:r>
            <a:r>
              <a:rPr lang="en-US" sz="3200" dirty="0" err="1"/>
              <a:t>Taslim</a:t>
            </a:r>
            <a:r>
              <a:rPr lang="en-US" sz="3200" dirty="0"/>
              <a:t> Azam</a:t>
            </a: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a:t>
            </a:r>
            <a:r>
              <a:rPr lang="en-US" sz="3200" dirty="0"/>
              <a:t>IRS</a:t>
            </a:r>
            <a:r>
              <a:rPr lang="en-US" sz="3200" dirty="0">
                <a:latin typeface="Times New Roman" panose="02020603050405020304" pitchFamily="18" charset="0"/>
                <a:cs typeface="Times New Roman" panose="02020603050405020304" pitchFamily="18" charset="0"/>
              </a:rPr>
              <a:t>)</a:t>
            </a:r>
          </a:p>
          <a:p>
            <a:pPr marL="0" indent="0" algn="ctr">
              <a:buNone/>
            </a:pPr>
            <a:endParaRPr lang="en-US" b="1" dirty="0">
              <a:latin typeface="Times New Roman" panose="02020603050405020304" pitchFamily="18" charset="0"/>
              <a:cs typeface="Times New Roman" panose="02020603050405020304" pitchFamily="18" charset="0"/>
            </a:endParaRPr>
          </a:p>
        </p:txBody>
      </p:sp>
      <p:pic>
        <p:nvPicPr>
          <p:cNvPr id="4" name="Picture 3" descr="C:\Documents and Settings\Administrator\Desktop\LOGO NMC GREEN.jpg">
            <a:extLst>
              <a:ext uri="{FF2B5EF4-FFF2-40B4-BE49-F238E27FC236}">
                <a16:creationId xmlns:a16="http://schemas.microsoft.com/office/drawing/2014/main" id="{A56FC0D1-9CA0-4EAB-9C7F-7249CE8D6255}"/>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3990063" y="1520089"/>
            <a:ext cx="1163873"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CBD846F6-230C-436D-9A78-2BDD5EB136E5}"/>
              </a:ext>
            </a:extLst>
          </p:cNvPr>
          <p:cNvSpPr>
            <a:spLocks noGrp="1"/>
          </p:cNvSpPr>
          <p:nvPr>
            <p:ph type="sldNum" sz="quarter" idx="12"/>
          </p:nvPr>
        </p:nvSpPr>
        <p:spPr/>
        <p:txBody>
          <a:bodyPr/>
          <a:lstStyle/>
          <a:p>
            <a:fld id="{E6E40152-D63F-4C52-BAEF-DEF93FBA6DF6}" type="slidenum">
              <a:rPr lang="en-US" smtClean="0"/>
              <a:t>2</a:t>
            </a:fld>
            <a:endParaRPr lang="en-US" dirty="0"/>
          </a:p>
        </p:txBody>
      </p:sp>
      <p:sp>
        <p:nvSpPr>
          <p:cNvPr id="6" name="Rectangle 5">
            <a:extLst>
              <a:ext uri="{FF2B5EF4-FFF2-40B4-BE49-F238E27FC236}">
                <a16:creationId xmlns:a16="http://schemas.microsoft.com/office/drawing/2014/main" id="{617BD1C9-33A4-46EA-BC46-D761B2BB5895}"/>
              </a:ext>
            </a:extLst>
          </p:cNvPr>
          <p:cNvSpPr/>
          <p:nvPr/>
        </p:nvSpPr>
        <p:spPr>
          <a:xfrm>
            <a:off x="0" y="5767717"/>
            <a:ext cx="9144000" cy="954107"/>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Sponsor DS: Dr. Naveed Ahmad Chaudhry  </a:t>
            </a:r>
          </a:p>
          <a:p>
            <a:pPr algn="ctr"/>
            <a:r>
              <a:rPr lang="en-US" sz="2400" b="1" dirty="0">
                <a:latin typeface="Times New Roman" panose="02020603050405020304" pitchFamily="18" charset="0"/>
                <a:cs typeface="Times New Roman" panose="02020603050405020304" pitchFamily="18" charset="0"/>
              </a:rPr>
              <a:t>Dated: 24 November 2022</a:t>
            </a:r>
          </a:p>
        </p:txBody>
      </p:sp>
    </p:spTree>
    <p:extLst>
      <p:ext uri="{BB962C8B-B14F-4D97-AF65-F5344CB8AC3E}">
        <p14:creationId xmlns:p14="http://schemas.microsoft.com/office/powerpoint/2010/main" val="1451767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BC48-0E6C-4157-852A-E530C4543D82}"/>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574DA57D-E87F-4976-8337-02CDD1E260C7}"/>
              </a:ext>
            </a:extLst>
          </p:cNvPr>
          <p:cNvSpPr>
            <a:spLocks noGrp="1"/>
          </p:cNvSpPr>
          <p:nvPr>
            <p:ph idx="1"/>
          </p:nvPr>
        </p:nvSpPr>
        <p:spPr/>
        <p:txBody>
          <a:bodyPr>
            <a:normAutofit lnSpcReduction="10000"/>
          </a:bodyPr>
          <a:lstStyle/>
          <a:p>
            <a:pPr marL="0" indent="0" algn="just">
              <a:lnSpc>
                <a:spcPct val="150000"/>
              </a:lnSpc>
              <a:spcBef>
                <a:spcPts val="450"/>
              </a:spcBef>
              <a:buNone/>
            </a:pPr>
            <a:r>
              <a:rPr lang="en-US" b="1" u="sng" dirty="0"/>
              <a:t>Implications</a:t>
            </a:r>
          </a:p>
          <a:p>
            <a:pPr algn="just">
              <a:lnSpc>
                <a:spcPct val="150000"/>
              </a:lnSpc>
              <a:spcBef>
                <a:spcPts val="450"/>
              </a:spcBef>
            </a:pPr>
            <a:r>
              <a:rPr lang="en-US" dirty="0"/>
              <a:t>Loss of investment in the individual </a:t>
            </a:r>
          </a:p>
          <a:p>
            <a:pPr algn="just">
              <a:lnSpc>
                <a:spcPct val="150000"/>
              </a:lnSpc>
              <a:spcBef>
                <a:spcPts val="450"/>
              </a:spcBef>
            </a:pPr>
            <a:r>
              <a:rPr lang="en-US" dirty="0"/>
              <a:t>Limits educational stimulation  </a:t>
            </a:r>
          </a:p>
          <a:p>
            <a:pPr algn="just">
              <a:lnSpc>
                <a:spcPct val="150000"/>
              </a:lnSpc>
              <a:spcBef>
                <a:spcPts val="450"/>
              </a:spcBef>
            </a:pPr>
            <a:r>
              <a:rPr lang="en-US" dirty="0"/>
              <a:t>Affects Economic growth and development</a:t>
            </a:r>
          </a:p>
          <a:p>
            <a:pPr algn="just">
              <a:lnSpc>
                <a:spcPct val="150000"/>
              </a:lnSpc>
              <a:spcBef>
                <a:spcPts val="450"/>
              </a:spcBef>
            </a:pPr>
            <a:r>
              <a:rPr lang="en-US" dirty="0">
                <a:latin typeface="Times New Roman" panose="02020603050405020304" pitchFamily="18" charset="0"/>
                <a:cs typeface="Times New Roman" panose="02020603050405020304" pitchFamily="18" charset="0"/>
              </a:rPr>
              <a:t>Loss of important skills and </a:t>
            </a:r>
            <a:r>
              <a:rPr lang="en-US" dirty="0"/>
              <a:t>expertise</a:t>
            </a:r>
            <a:endParaRPr lang="en-US" dirty="0">
              <a:latin typeface="Times New Roman" panose="02020603050405020304" pitchFamily="18" charset="0"/>
              <a:cs typeface="Times New Roman" panose="02020603050405020304" pitchFamily="18" charset="0"/>
            </a:endParaRPr>
          </a:p>
          <a:p>
            <a:pPr algn="just">
              <a:lnSpc>
                <a:spcPct val="150000"/>
              </a:lnSpc>
              <a:spcBef>
                <a:spcPts val="450"/>
              </a:spcBef>
            </a:pPr>
            <a:r>
              <a:rPr lang="en-US" dirty="0">
                <a:latin typeface="Times New Roman" panose="02020603050405020304" pitchFamily="18" charset="0"/>
                <a:cs typeface="Times New Roman" panose="02020603050405020304" pitchFamily="18" charset="0"/>
              </a:rPr>
              <a:t>Research base remains deficie</a:t>
            </a:r>
            <a:r>
              <a:rPr lang="en-US" dirty="0"/>
              <a:t>nt</a:t>
            </a:r>
          </a:p>
          <a:p>
            <a:pPr algn="just">
              <a:lnSpc>
                <a:spcPct val="150000"/>
              </a:lnSpc>
              <a:spcBef>
                <a:spcPts val="450"/>
              </a:spcBef>
            </a:pPr>
            <a:r>
              <a:rPr lang="en-US" dirty="0">
                <a:latin typeface="Times New Roman" panose="02020603050405020304" pitchFamily="18" charset="0"/>
                <a:cs typeface="Times New Roman" panose="02020603050405020304" pitchFamily="18" charset="0"/>
              </a:rPr>
              <a:t>Limits capacity </a:t>
            </a:r>
            <a:r>
              <a:rPr lang="en-US" dirty="0"/>
              <a:t>for innovation  - </a:t>
            </a:r>
            <a:r>
              <a:rPr lang="en-US" dirty="0" err="1"/>
              <a:t>G.I.Index</a:t>
            </a:r>
            <a:r>
              <a:rPr lang="en-US" dirty="0"/>
              <a:t> 87/132</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FB2487B-9314-421E-9BA1-A8A5794F1A52}"/>
              </a:ext>
            </a:extLst>
          </p:cNvPr>
          <p:cNvSpPr>
            <a:spLocks noGrp="1"/>
          </p:cNvSpPr>
          <p:nvPr>
            <p:ph type="sldNum" sz="quarter" idx="12"/>
          </p:nvPr>
        </p:nvSpPr>
        <p:spPr/>
        <p:txBody>
          <a:bodyPr/>
          <a:lstStyle/>
          <a:p>
            <a:fld id="{C5F5776E-88BA-4EA4-8483-7F09711CF253}" type="slidenum">
              <a:rPr lang="en-US" smtClean="0"/>
              <a:t>20</a:t>
            </a:fld>
            <a:endParaRPr lang="en-US" dirty="0"/>
          </a:p>
        </p:txBody>
      </p:sp>
      <p:sp>
        <p:nvSpPr>
          <p:cNvPr id="5" name="TextBox 4">
            <a:extLst>
              <a:ext uri="{FF2B5EF4-FFF2-40B4-BE49-F238E27FC236}">
                <a16:creationId xmlns:a16="http://schemas.microsoft.com/office/drawing/2014/main" id="{809AA3F8-095F-4A3B-93FC-D9A750F1C595}"/>
              </a:ext>
            </a:extLst>
          </p:cNvPr>
          <p:cNvSpPr txBox="1"/>
          <p:nvPr/>
        </p:nvSpPr>
        <p:spPr>
          <a:xfrm>
            <a:off x="7614458" y="13428"/>
            <a:ext cx="1529542" cy="523220"/>
          </a:xfrm>
          <a:prstGeom prst="rect">
            <a:avLst/>
          </a:prstGeom>
          <a:noFill/>
        </p:spPr>
        <p:txBody>
          <a:bodyPr wrap="square" rtlCol="0">
            <a:spAutoFit/>
          </a:bodyPr>
          <a:lstStyle/>
          <a:p>
            <a:pPr algn="r"/>
            <a:r>
              <a:rPr lang="en-US" sz="2800" b="1" i="1" dirty="0">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652796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437883" y="1330960"/>
            <a:ext cx="8306872" cy="5100320"/>
          </a:xfrm>
        </p:spPr>
        <p:txBody>
          <a:bodyPr>
            <a:noAutofit/>
          </a:bodyPr>
          <a:lstStyle/>
          <a:p>
            <a:pPr marL="0" indent="0" algn="just">
              <a:lnSpc>
                <a:spcPct val="150000"/>
              </a:lnSpc>
              <a:spcBef>
                <a:spcPts val="450"/>
              </a:spcBef>
              <a:buNone/>
            </a:pPr>
            <a:r>
              <a:rPr lang="en-US" dirty="0"/>
              <a:t>Pakistan has faced a significant brain drain over a considerable period of time and the country’s socio-economic conditions are not conducive enough to attract back our intellectual talent from abroad. The Government needs to promote an environment which utilizes their potential for the uplift of the country. </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5F5776E-88BA-4EA4-8483-7F09711CF253}" type="slidenum">
              <a:rPr lang="en-US" smtClean="0"/>
              <a:t>21</a:t>
            </a:fld>
            <a:endParaRPr lang="en-US" dirty="0"/>
          </a:p>
        </p:txBody>
      </p:sp>
    </p:spTree>
    <p:extLst>
      <p:ext uri="{BB962C8B-B14F-4D97-AF65-F5344CB8AC3E}">
        <p14:creationId xmlns:p14="http://schemas.microsoft.com/office/powerpoint/2010/main" val="1425598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28"/>
            <a:ext cx="9144000" cy="1111987"/>
          </a:xfrm>
        </p:spPr>
        <p:txBody>
          <a:bodyPr>
            <a:normAutofit/>
          </a:bodyPr>
          <a:lstStyle/>
          <a:p>
            <a:r>
              <a:rPr lang="en-US" dirty="0"/>
              <a:t>Recommendations</a:t>
            </a:r>
          </a:p>
        </p:txBody>
      </p:sp>
      <p:sp>
        <p:nvSpPr>
          <p:cNvPr id="3" name="Content Placeholder 2"/>
          <p:cNvSpPr>
            <a:spLocks noGrp="1"/>
          </p:cNvSpPr>
          <p:nvPr>
            <p:ph idx="1"/>
          </p:nvPr>
        </p:nvSpPr>
        <p:spPr>
          <a:xfrm>
            <a:off x="266700" y="1125538"/>
            <a:ext cx="8694738" cy="5595937"/>
          </a:xfrm>
        </p:spPr>
        <p:txBody>
          <a:bodyPr>
            <a:noAutofit/>
          </a:bodyPr>
          <a:lstStyle/>
          <a:p>
            <a:pPr algn="just">
              <a:lnSpc>
                <a:spcPct val="100000"/>
              </a:lnSpc>
              <a:spcAft>
                <a:spcPts val="1200"/>
              </a:spcAft>
            </a:pPr>
            <a:r>
              <a:rPr lang="en-US" dirty="0"/>
              <a:t>Govt. must end apathy on the issue and promote schemes </a:t>
            </a:r>
          </a:p>
          <a:p>
            <a:pPr algn="just">
              <a:lnSpc>
                <a:spcPct val="100000"/>
              </a:lnSpc>
              <a:spcAft>
                <a:spcPts val="1200"/>
              </a:spcAft>
            </a:pPr>
            <a:r>
              <a:rPr lang="en-US" dirty="0"/>
              <a:t>Fair recruitment and respect for merit </a:t>
            </a:r>
          </a:p>
          <a:p>
            <a:pPr algn="just">
              <a:lnSpc>
                <a:spcPct val="100000"/>
              </a:lnSpc>
              <a:spcAft>
                <a:spcPts val="1200"/>
              </a:spcAft>
            </a:pPr>
            <a:r>
              <a:rPr lang="en-US" dirty="0"/>
              <a:t>Greater job opportunities and job security - Investment</a:t>
            </a:r>
          </a:p>
          <a:p>
            <a:pPr algn="just">
              <a:lnSpc>
                <a:spcPct val="100000"/>
              </a:lnSpc>
              <a:spcAft>
                <a:spcPts val="1200"/>
              </a:spcAft>
            </a:pPr>
            <a:r>
              <a:rPr lang="en-US" dirty="0"/>
              <a:t>Better economic reward system</a:t>
            </a:r>
          </a:p>
          <a:p>
            <a:pPr algn="just">
              <a:lnSpc>
                <a:spcPct val="100000"/>
              </a:lnSpc>
              <a:spcAft>
                <a:spcPts val="1200"/>
              </a:spcAft>
            </a:pPr>
            <a:r>
              <a:rPr lang="en-US" dirty="0"/>
              <a:t>Search for talent be institutionalized</a:t>
            </a:r>
          </a:p>
          <a:p>
            <a:pPr algn="just">
              <a:lnSpc>
                <a:spcPct val="100000"/>
              </a:lnSpc>
              <a:spcAft>
                <a:spcPts val="1200"/>
              </a:spcAft>
            </a:pPr>
            <a:r>
              <a:rPr lang="en-US" dirty="0"/>
              <a:t>Develop more cities apart from Provincial capitals</a:t>
            </a:r>
          </a:p>
          <a:p>
            <a:pPr algn="just">
              <a:lnSpc>
                <a:spcPct val="100000"/>
              </a:lnSpc>
              <a:spcAft>
                <a:spcPts val="1200"/>
              </a:spcAft>
            </a:pPr>
            <a:r>
              <a:rPr lang="en-US" dirty="0"/>
              <a:t>Follow India / China Models – actively  promoted “reverse brain drain” by investing in research and    technology – led to tech hubs</a:t>
            </a:r>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smtClean="0"/>
              <a:pPr/>
              <a:t>22</a:t>
            </a:fld>
            <a:endParaRPr lang="en-US" dirty="0"/>
          </a:p>
        </p:txBody>
      </p:sp>
    </p:spTree>
    <p:extLst>
      <p:ext uri="{BB962C8B-B14F-4D97-AF65-F5344CB8AC3E}">
        <p14:creationId xmlns:p14="http://schemas.microsoft.com/office/powerpoint/2010/main" val="1899449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Bibliography</a:t>
            </a:r>
          </a:p>
        </p:txBody>
      </p:sp>
      <p:sp>
        <p:nvSpPr>
          <p:cNvPr id="3" name="Content Placeholder 2"/>
          <p:cNvSpPr>
            <a:spLocks noGrp="1"/>
          </p:cNvSpPr>
          <p:nvPr>
            <p:ph idx="1"/>
          </p:nvPr>
        </p:nvSpPr>
        <p:spPr>
          <a:xfrm>
            <a:off x="132947" y="1319367"/>
            <a:ext cx="8863965" cy="5036984"/>
          </a:xfrm>
        </p:spPr>
        <p:txBody>
          <a:bodyPr>
            <a:noAutofit/>
          </a:bodyPr>
          <a:lstStyle/>
          <a:p>
            <a:pPr>
              <a:buFont typeface="Wingdings" panose="05000000000000000000" pitchFamily="2" charset="2"/>
              <a:buChar char="§"/>
            </a:pPr>
            <a:endParaRPr lang="en-US" sz="900" dirty="0">
              <a:ln w="6350" cap="flat">
                <a:noFill/>
                <a:miter lim="800000"/>
              </a:ln>
              <a:solidFill>
                <a:srgbClr val="000000"/>
              </a:solidFill>
            </a:endParaRPr>
          </a:p>
          <a:p>
            <a:pPr>
              <a:buFont typeface="Wingdings" panose="05000000000000000000" pitchFamily="2" charset="2"/>
              <a:buChar char="§"/>
            </a:pPr>
            <a:r>
              <a:rPr lang="en-US" sz="1600" dirty="0"/>
              <a:t>World Bank Open data available at: </a:t>
            </a:r>
            <a:r>
              <a:rPr lang="en-US" sz="1600" dirty="0">
                <a:hlinkClick r:id="rId2"/>
              </a:rPr>
              <a:t>https://data.worldbank.org/</a:t>
            </a:r>
            <a:endParaRPr lang="en-US" sz="1600" dirty="0"/>
          </a:p>
          <a:p>
            <a:pPr>
              <a:buFont typeface="Wingdings" panose="05000000000000000000" pitchFamily="2" charset="2"/>
              <a:buChar char="§"/>
            </a:pPr>
            <a:r>
              <a:rPr lang="en-US" sz="1600" dirty="0"/>
              <a:t>Ul Haque, Nadeem. (2005) </a:t>
            </a:r>
            <a:r>
              <a:rPr lang="en-US" sz="1600" i="1" dirty="0"/>
              <a:t>Brain Drain or Human Capital Flight,</a:t>
            </a:r>
            <a:r>
              <a:rPr lang="en-US" sz="1600" dirty="0"/>
              <a:t> PIDE</a:t>
            </a:r>
          </a:p>
          <a:p>
            <a:pPr>
              <a:buFont typeface="Wingdings" panose="05000000000000000000" pitchFamily="2" charset="2"/>
              <a:buChar char="§"/>
            </a:pPr>
            <a:r>
              <a:rPr lang="en-US" sz="1600" dirty="0">
                <a:ln w="6350" cap="flat">
                  <a:noFill/>
                  <a:miter lim="800000"/>
                </a:ln>
                <a:solidFill>
                  <a:srgbClr val="000000"/>
                </a:solidFill>
              </a:rPr>
              <a:t>Pakistan Bureau of Statistics available at website </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3"/>
              </a:rPr>
              <a:t>www.</a:t>
            </a:r>
            <a:r>
              <a:rPr lang="en-US" sz="1600" i="1" dirty="0">
                <a:latin typeface="Times New Roman" panose="02020603050405020304" pitchFamily="18" charset="0"/>
                <a:cs typeface="Times New Roman" panose="02020603050405020304" pitchFamily="18" charset="0"/>
                <a:hlinkClick r:id="rId3"/>
              </a:rPr>
              <a:t>beoe.gov.pk/reports-and-statistics</a:t>
            </a:r>
            <a:endParaRPr lang="en-US" sz="1600" i="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http:/pkusembassy.gov</a:t>
            </a:r>
          </a:p>
          <a:p>
            <a:r>
              <a:rPr lang="en-US" sz="1600" dirty="0">
                <a:latin typeface="Times New Roman" panose="02020603050405020304" pitchFamily="18" charset="0"/>
                <a:cs typeface="Times New Roman" panose="02020603050405020304" pitchFamily="18" charset="0"/>
              </a:rPr>
              <a:t> </a:t>
            </a:r>
            <a:r>
              <a:rPr lang="en-US" sz="1600" dirty="0"/>
              <a:t>https://canadaimmigrants.com</a:t>
            </a:r>
            <a:endParaRPr lang="en-US" sz="1600" dirty="0">
              <a:latin typeface="Times New Roman" panose="02020603050405020304" pitchFamily="18" charset="0"/>
              <a:cs typeface="Times New Roman" panose="02020603050405020304" pitchFamily="18" charset="0"/>
            </a:endParaRPr>
          </a:p>
          <a:p>
            <a:r>
              <a:rPr lang="en-US" sz="1600" dirty="0"/>
              <a:t>HEC  Yearbook 2020-2021 available at www.hec.gov.pk</a:t>
            </a:r>
          </a:p>
          <a:p>
            <a:r>
              <a:rPr lang="en-US" sz="1600" dirty="0"/>
              <a:t>A Migrant’s Journey for Better Opportunities: The Case of Pakistan. World Bank Report, 2019</a:t>
            </a:r>
          </a:p>
          <a:p>
            <a:r>
              <a:rPr lang="en-US" sz="1600" dirty="0"/>
              <a:t>Sajjad, Nadia. (2011)  </a:t>
            </a:r>
            <a:r>
              <a:rPr lang="en-US" sz="1600" i="1" dirty="0"/>
              <a:t>Causes and Solutions to Intellectual Brain Drain in Pakistan </a:t>
            </a:r>
            <a:r>
              <a:rPr lang="en-US" sz="1600" dirty="0"/>
              <a:t>The Dialogue Vol. VI No.1</a:t>
            </a:r>
            <a:endParaRPr lang="en-US" sz="1600" i="1" dirty="0"/>
          </a:p>
          <a:p>
            <a:r>
              <a:rPr lang="en-US" sz="1600" dirty="0"/>
              <a:t>Ul-Haque, Siraj &amp; Chandio, Javed. (May, 2013) </a:t>
            </a:r>
            <a:r>
              <a:rPr lang="en-US" sz="1600" i="1" dirty="0"/>
              <a:t>Human Capital Flight in Pakistan: Strategies for Coping Brain Drain Situation </a:t>
            </a:r>
            <a:r>
              <a:rPr lang="en-US" sz="1100" i="1" dirty="0"/>
              <a:t>   </a:t>
            </a:r>
            <a:r>
              <a:rPr lang="en-US" sz="1600" dirty="0"/>
              <a:t>IJEBMS Vol. 2, No.2 75-82</a:t>
            </a:r>
          </a:p>
          <a:p>
            <a:r>
              <a:rPr lang="en-US" sz="1600" dirty="0">
                <a:latin typeface="Times New Roman" panose="02020603050405020304" pitchFamily="18" charset="0"/>
                <a:cs typeface="Times New Roman" panose="02020603050405020304" pitchFamily="18" charset="0"/>
              </a:rPr>
              <a:t>Economic Survey of Pakistan 2021-22</a:t>
            </a:r>
            <a:endParaRPr lang="en-US" sz="16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Ul-Haque &amp; </a:t>
            </a:r>
            <a:r>
              <a:rPr lang="en-US" sz="1600" dirty="0" err="1">
                <a:latin typeface="Times New Roman" panose="02020603050405020304" pitchFamily="18" charset="0"/>
                <a:cs typeface="Times New Roman" panose="02020603050405020304" pitchFamily="18" charset="0"/>
              </a:rPr>
              <a:t>Nayab</a:t>
            </a:r>
            <a:r>
              <a:rPr lang="en-US" sz="1600" dirty="0">
                <a:latin typeface="Times New Roman" panose="02020603050405020304" pitchFamily="18" charset="0"/>
                <a:cs typeface="Times New Roman" panose="02020603050405020304" pitchFamily="18" charset="0"/>
              </a:rPr>
              <a:t>: Pakistan Opportunity to Excel; Now and The Future – Pakistan Institute of Development Economics – 2022</a:t>
            </a:r>
          </a:p>
          <a:p>
            <a:pPr>
              <a:buFont typeface="Wingdings" panose="05000000000000000000" pitchFamily="2" charset="2"/>
              <a:buChar char="§"/>
            </a:pPr>
            <a:r>
              <a:rPr lang="en-US" sz="1600" dirty="0"/>
              <a:t>Ume Laila: Impact of brain drain on economic growth in Pakistan, 2018</a:t>
            </a:r>
            <a:endParaRPr lang="en-US" sz="1600" dirty="0">
              <a:ln w="6350" cap="flat">
                <a:noFill/>
                <a:miter lim="800000"/>
              </a:ln>
              <a:solidFill>
                <a:srgbClr val="000000"/>
              </a:solidFill>
            </a:endParaRPr>
          </a:p>
          <a:p>
            <a:pPr marL="0" indent="0">
              <a:buNone/>
            </a:pPr>
            <a:endParaRPr lang="en-US" sz="1200" dirty="0"/>
          </a:p>
        </p:txBody>
      </p:sp>
      <p:sp>
        <p:nvSpPr>
          <p:cNvPr id="5" name="Slide Number Placeholder 4"/>
          <p:cNvSpPr>
            <a:spLocks noGrp="1"/>
          </p:cNvSpPr>
          <p:nvPr>
            <p:ph type="sldNum" sz="quarter" idx="12"/>
          </p:nvPr>
        </p:nvSpPr>
        <p:spPr/>
        <p:txBody>
          <a:bodyPr/>
          <a:lstStyle/>
          <a:p>
            <a:fld id="{E6AFDD3D-E1F5-4B3E-98E3-C7999D8EA369}" type="slidenum">
              <a:rPr lang="en-US" smtClean="0"/>
              <a:t>23</a:t>
            </a:fld>
            <a:endParaRPr lang="en-US"/>
          </a:p>
        </p:txBody>
      </p:sp>
    </p:spTree>
    <p:extLst>
      <p:ext uri="{BB962C8B-B14F-4D97-AF65-F5344CB8AC3E}">
        <p14:creationId xmlns:p14="http://schemas.microsoft.com/office/powerpoint/2010/main" val="1002123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EBE894-C2AF-467A-BE4B-5BF66D557724}"/>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DD830CAD-4999-4800-B85B-16580EC3097A}"/>
              </a:ext>
            </a:extLst>
          </p:cNvPr>
          <p:cNvSpPr>
            <a:spLocks noGrp="1"/>
          </p:cNvSpPr>
          <p:nvPr>
            <p:ph idx="1"/>
          </p:nvPr>
        </p:nvSpPr>
        <p:spPr>
          <a:xfrm>
            <a:off x="83130" y="1413161"/>
            <a:ext cx="8961119" cy="4863552"/>
          </a:xfrm>
        </p:spPr>
        <p:txBody>
          <a:bodyPr>
            <a:normAutofit fontScale="70000" lnSpcReduction="20000"/>
          </a:bodyPr>
          <a:lstStyle/>
          <a:p>
            <a:pPr marL="0" indent="0" algn="ctr">
              <a:buNone/>
            </a:pPr>
            <a:r>
              <a:rPr lang="en-US" sz="9600" b="1" dirty="0"/>
              <a:t>Thank You</a:t>
            </a:r>
          </a:p>
          <a:p>
            <a:pPr algn="just">
              <a:lnSpc>
                <a:spcPct val="150000"/>
              </a:lnSpc>
            </a:pPr>
            <a:r>
              <a:rPr lang="en-US" sz="6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“Ask not what your country can do for you; ask what you can do for your country”    </a:t>
            </a:r>
          </a:p>
          <a:p>
            <a:pPr marL="0" indent="0" algn="just">
              <a:lnSpc>
                <a:spcPct val="150000"/>
              </a:lnSpc>
              <a:buNone/>
            </a:pPr>
            <a:r>
              <a:rPr lang="en-US" sz="5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J.F.Kennedy–Former US President</a:t>
            </a:r>
            <a:endParaRPr lang="en-US" sz="5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endParaRPr lang="en-US" sz="6000" dirty="0"/>
          </a:p>
        </p:txBody>
      </p:sp>
      <p:sp>
        <p:nvSpPr>
          <p:cNvPr id="4" name="Slide Number Placeholder 3">
            <a:extLst>
              <a:ext uri="{FF2B5EF4-FFF2-40B4-BE49-F238E27FC236}">
                <a16:creationId xmlns:a16="http://schemas.microsoft.com/office/drawing/2014/main" id="{8ECC0F4D-643E-4C1A-874B-86A92F9A158A}"/>
              </a:ext>
            </a:extLst>
          </p:cNvPr>
          <p:cNvSpPr>
            <a:spLocks noGrp="1"/>
          </p:cNvSpPr>
          <p:nvPr>
            <p:ph type="sldNum" sz="quarter" idx="12"/>
          </p:nvPr>
        </p:nvSpPr>
        <p:spPr/>
        <p:txBody>
          <a:bodyPr/>
          <a:lstStyle/>
          <a:p>
            <a:fld id="{C5F5776E-88BA-4EA4-8483-7F09711CF253}" type="slidenum">
              <a:rPr lang="en-US" smtClean="0"/>
              <a:t>24</a:t>
            </a:fld>
            <a:endParaRPr lang="en-US" dirty="0"/>
          </a:p>
        </p:txBody>
      </p:sp>
    </p:spTree>
    <p:extLst>
      <p:ext uri="{BB962C8B-B14F-4D97-AF65-F5344CB8AC3E}">
        <p14:creationId xmlns:p14="http://schemas.microsoft.com/office/powerpoint/2010/main" val="167331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525"/>
            <a:ext cx="7886700" cy="717618"/>
          </a:xfrm>
        </p:spPr>
        <p:txBody>
          <a:bodyPr>
            <a:normAutofit/>
          </a:bodyPr>
          <a:lstStyle/>
          <a:p>
            <a:pPr algn="ctr"/>
            <a:r>
              <a:rPr lang="en-US" dirty="0"/>
              <a:t>Acronyms </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a:pPr/>
              <a:t>3</a:t>
            </a:fld>
            <a:endParaRPr lang="en-US" dirty="0"/>
          </a:p>
        </p:txBody>
      </p:sp>
      <p:sp>
        <p:nvSpPr>
          <p:cNvPr id="5" name="Content Placeholder 4"/>
          <p:cNvSpPr>
            <a:spLocks noGrp="1"/>
          </p:cNvSpPr>
          <p:nvPr>
            <p:ph idx="1"/>
          </p:nvPr>
        </p:nvSpPr>
        <p:spPr>
          <a:xfrm>
            <a:off x="332509" y="1148079"/>
            <a:ext cx="8578735" cy="5573395"/>
          </a:xfrm>
        </p:spPr>
        <p:txBody>
          <a:bodyPr>
            <a:no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BE&amp;OE</a:t>
            </a:r>
            <a:r>
              <a:rPr lang="en-US" sz="2000" dirty="0">
                <a:effectLst/>
                <a:ea typeface="Calibri" panose="020F0502020204030204" pitchFamily="34" charset="0"/>
              </a:rPr>
              <a:t>		Bureau of Emigration &amp; Overseas Employment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FIA</a:t>
            </a:r>
            <a:r>
              <a:rPr lang="en-US" sz="2000" dirty="0">
                <a:effectLst/>
                <a:ea typeface="Calibri" panose="020F0502020204030204" pitchFamily="34" charset="0"/>
              </a:rPr>
              <a:t> 			Federal Investigation Agency</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HEC	</a:t>
            </a:r>
            <a:r>
              <a:rPr lang="en-US" sz="2000" dirty="0">
                <a:effectLst/>
                <a:ea typeface="Calibri" panose="020F0502020204030204" pitchFamily="34" charset="0"/>
              </a:rPr>
              <a:t>		Higher Education Commission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HQ	</a:t>
            </a:r>
            <a:r>
              <a:rPr lang="en-US" sz="2000" dirty="0">
                <a:effectLst/>
                <a:ea typeface="Calibri" panose="020F0502020204030204" pitchFamily="34" charset="0"/>
              </a:rPr>
              <a:t>		Highly Qualified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HS</a:t>
            </a:r>
            <a:r>
              <a:rPr lang="en-US" sz="2000" dirty="0">
                <a:effectLst/>
                <a:ea typeface="Calibri" panose="020F0502020204030204" pitchFamily="34" charset="0"/>
              </a:rPr>
              <a:t>			Highly Skilled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IT</a:t>
            </a:r>
            <a:r>
              <a:rPr lang="en-US" sz="2000" dirty="0">
                <a:effectLst/>
                <a:ea typeface="Calibri" panose="020F0502020204030204" pitchFamily="34" charset="0"/>
              </a:rPr>
              <a:t>			Information Technology</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M/o OP &amp; HRD    	</a:t>
            </a:r>
            <a:r>
              <a:rPr lang="en-US" sz="2000" dirty="0">
                <a:effectLst/>
                <a:ea typeface="Calibri" panose="020F0502020204030204" pitchFamily="34" charset="0"/>
              </a:rPr>
              <a:t>Ministry of Overseas Pakistanis &amp; Human Resource 					Development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NAVTEC</a:t>
            </a:r>
            <a:r>
              <a:rPr lang="en-US" sz="2000" dirty="0">
                <a:effectLst/>
                <a:ea typeface="Calibri" panose="020F0502020204030204" pitchFamily="34" charset="0"/>
              </a:rPr>
              <a:t>		National Vocational &amp; Technical Training Commission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PBS	</a:t>
            </a:r>
            <a:r>
              <a:rPr lang="en-US" sz="2000" dirty="0">
                <a:effectLst/>
                <a:ea typeface="Calibri" panose="020F0502020204030204" pitchFamily="34" charset="0"/>
              </a:rPr>
              <a:t>		Pakistan Bureau of Statistics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UK	</a:t>
            </a:r>
            <a:r>
              <a:rPr lang="en-US" sz="2000" dirty="0">
                <a:effectLst/>
                <a:ea typeface="Calibri" panose="020F0502020204030204" pitchFamily="34" charset="0"/>
              </a:rPr>
              <a:t>		United Kingdom</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USA	</a:t>
            </a:r>
            <a:r>
              <a:rPr lang="en-US" sz="2000" dirty="0">
                <a:effectLst/>
                <a:ea typeface="Calibri" panose="020F0502020204030204" pitchFamily="34" charset="0"/>
              </a:rPr>
              <a:t>		United States of America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1" dirty="0">
                <a:effectLst/>
                <a:ea typeface="Calibri" panose="020F0502020204030204" pitchFamily="34" charset="0"/>
              </a:rPr>
              <a:t>WW-II</a:t>
            </a:r>
            <a:r>
              <a:rPr lang="en-US" sz="2000" dirty="0">
                <a:effectLst/>
                <a:ea typeface="Calibri" panose="020F0502020204030204" pitchFamily="34" charset="0"/>
              </a:rPr>
              <a:t>		World War -II</a:t>
            </a:r>
            <a:endParaRPr lang="en-US" sz="2000" dirty="0"/>
          </a:p>
          <a:p>
            <a:endParaRPr lang="en-US" sz="2000" dirty="0"/>
          </a:p>
          <a:p>
            <a:r>
              <a:rPr lang="en-US" sz="2000" b="1" i="0" dirty="0">
                <a:solidFill>
                  <a:srgbClr val="FFFFFF"/>
                </a:solidFill>
                <a:effectLst/>
              </a:rPr>
              <a:t>NAL VOCATIONAL &amp; TECHNICAL TRAINING COMMISSION</a:t>
            </a:r>
            <a:endParaRPr lang="en-US" sz="2000" b="1" i="0" dirty="0">
              <a:effectLst/>
            </a:endParaRPr>
          </a:p>
          <a:p>
            <a:r>
              <a:rPr lang="en-US" sz="2000" b="1" i="0" dirty="0">
                <a:solidFill>
                  <a:srgbClr val="FFFFFF"/>
                </a:solidFill>
                <a:effectLst/>
              </a:rPr>
              <a:t>NATIONAL VOCATIONAL &amp; TECHNICAL TRAINING COMMISSION</a:t>
            </a:r>
            <a:endParaRPr lang="en-US" sz="2000" b="1" i="0" dirty="0">
              <a:effectLst/>
            </a:endParaRPr>
          </a:p>
          <a:p>
            <a:r>
              <a:rPr lang="en-US" sz="2000" b="1" i="0" dirty="0">
                <a:solidFill>
                  <a:srgbClr val="FFFFFF"/>
                </a:solidFill>
                <a:effectLst/>
              </a:rPr>
              <a:t>NATIONAL VOCATIONAL &amp; TECHNICAL TRAINING COMMISSION</a:t>
            </a:r>
            <a:endParaRPr lang="en-US" sz="2000" b="1" i="0" dirty="0">
              <a:effectLst/>
            </a:endParaRPr>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90895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28"/>
            <a:ext cx="9144000" cy="1111987"/>
          </a:xfrm>
        </p:spPr>
        <p:txBody>
          <a:bodyPr>
            <a:normAutofit/>
          </a:bodyPr>
          <a:lstStyle/>
          <a:p>
            <a:r>
              <a:rPr lang="en-US" dirty="0"/>
              <a:t>Sequence</a:t>
            </a:r>
          </a:p>
        </p:txBody>
      </p:sp>
      <p:sp>
        <p:nvSpPr>
          <p:cNvPr id="3" name="Content Placeholder 2"/>
          <p:cNvSpPr>
            <a:spLocks noGrp="1"/>
          </p:cNvSpPr>
          <p:nvPr>
            <p:ph idx="1"/>
          </p:nvPr>
        </p:nvSpPr>
        <p:spPr>
          <a:xfrm>
            <a:off x="266700" y="1296786"/>
            <a:ext cx="8694738" cy="5548514"/>
          </a:xfrm>
        </p:spPr>
        <p:txBody>
          <a:bodyPr>
            <a:noAutofit/>
          </a:bodyPr>
          <a:lstStyle/>
          <a:p>
            <a:r>
              <a:rPr lang="en-US" dirty="0"/>
              <a:t>Introduction</a:t>
            </a:r>
          </a:p>
          <a:p>
            <a:r>
              <a:rPr lang="en-US" dirty="0"/>
              <a:t>Scope</a:t>
            </a:r>
          </a:p>
          <a:p>
            <a:r>
              <a:rPr lang="en-US" dirty="0"/>
              <a:t>Statement of Problem</a:t>
            </a:r>
          </a:p>
          <a:p>
            <a:r>
              <a:rPr lang="en-US" dirty="0"/>
              <a:t>Key Research Questions</a:t>
            </a:r>
          </a:p>
          <a:p>
            <a:r>
              <a:rPr lang="en-US" dirty="0"/>
              <a:t>Analysis </a:t>
            </a:r>
          </a:p>
          <a:p>
            <a:pPr lvl="1"/>
            <a:r>
              <a:rPr lang="en-US" sz="2800" dirty="0"/>
              <a:t>Education Landscape</a:t>
            </a:r>
          </a:p>
          <a:p>
            <a:pPr lvl="1"/>
            <a:r>
              <a:rPr lang="en-US" sz="2800" dirty="0"/>
              <a:t>Push Factors </a:t>
            </a:r>
          </a:p>
          <a:p>
            <a:pPr lvl="1"/>
            <a:r>
              <a:rPr lang="en-US" sz="2800" dirty="0"/>
              <a:t>Pull Factors</a:t>
            </a:r>
          </a:p>
          <a:p>
            <a:pPr lvl="1"/>
            <a:r>
              <a:rPr lang="en-US" sz="2800" dirty="0"/>
              <a:t>Implications</a:t>
            </a:r>
          </a:p>
          <a:p>
            <a:r>
              <a:rPr lang="en-US" dirty="0"/>
              <a:t>Conclusion </a:t>
            </a:r>
          </a:p>
          <a:p>
            <a:r>
              <a:rPr lang="en-US" dirty="0"/>
              <a:t>Recommendations </a:t>
            </a:r>
          </a:p>
          <a:p>
            <a:endParaRPr lang="en-US" dirty="0"/>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a:pPr/>
              <a:t>4</a:t>
            </a:fld>
            <a:endParaRPr lang="en-US" dirty="0"/>
          </a:p>
        </p:txBody>
      </p:sp>
    </p:spTree>
    <p:extLst>
      <p:ext uri="{BB962C8B-B14F-4D97-AF65-F5344CB8AC3E}">
        <p14:creationId xmlns:p14="http://schemas.microsoft.com/office/powerpoint/2010/main" val="205761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28"/>
            <a:ext cx="9144000" cy="1111987"/>
          </a:xfrm>
        </p:spPr>
        <p:txBody>
          <a:bodyPr>
            <a:normAutofit/>
          </a:bodyPr>
          <a:lstStyle/>
          <a:p>
            <a:r>
              <a:rPr lang="en-US" dirty="0"/>
              <a:t>Introduction</a:t>
            </a:r>
          </a:p>
        </p:txBody>
      </p:sp>
      <p:sp>
        <p:nvSpPr>
          <p:cNvPr id="3" name="Content Placeholder 2"/>
          <p:cNvSpPr>
            <a:spLocks noGrp="1"/>
          </p:cNvSpPr>
          <p:nvPr>
            <p:ph idx="1"/>
          </p:nvPr>
        </p:nvSpPr>
        <p:spPr>
          <a:xfrm>
            <a:off x="267286" y="1350498"/>
            <a:ext cx="8693834" cy="4826465"/>
          </a:xfrm>
        </p:spPr>
        <p:txBody>
          <a:bodyPr>
            <a:normAutofit/>
          </a:bodyPr>
          <a:lstStyle/>
          <a:p>
            <a:pPr algn="just">
              <a:lnSpc>
                <a:spcPct val="150000"/>
              </a:lnSpc>
            </a:pPr>
            <a:r>
              <a:rPr lang="en-US" dirty="0"/>
              <a:t>“Brain Drain” is an informal term</a:t>
            </a:r>
          </a:p>
          <a:p>
            <a:pPr algn="just">
              <a:lnSpc>
                <a:spcPct val="150000"/>
              </a:lnSpc>
            </a:pPr>
            <a:r>
              <a:rPr lang="en-US" dirty="0"/>
              <a:t>Flight of Intellectual Human Capital across borders</a:t>
            </a:r>
          </a:p>
          <a:p>
            <a:pPr algn="just">
              <a:lnSpc>
                <a:spcPct val="150000"/>
              </a:lnSpc>
            </a:pPr>
            <a:r>
              <a:rPr lang="en-US" dirty="0"/>
              <a:t>Refers to Highly qualified &amp; highly skilled individuals</a:t>
            </a:r>
          </a:p>
          <a:p>
            <a:pPr algn="just">
              <a:lnSpc>
                <a:spcPct val="150000"/>
              </a:lnSpc>
            </a:pPr>
            <a:r>
              <a:rPr lang="en-US" dirty="0"/>
              <a:t>Denotes specialized knowledge and skill set</a:t>
            </a:r>
          </a:p>
          <a:p>
            <a:pPr algn="just">
              <a:lnSpc>
                <a:spcPct val="150000"/>
              </a:lnSpc>
            </a:pPr>
            <a:r>
              <a:rPr lang="en-US" dirty="0"/>
              <a:t>In any society, it is an engine of growth</a:t>
            </a:r>
          </a:p>
          <a:p>
            <a:pPr algn="just">
              <a:lnSpc>
                <a:spcPct val="150000"/>
              </a:lnSpc>
            </a:pPr>
            <a:r>
              <a:rPr lang="en-US" dirty="0"/>
              <a:t>Gift of Globalization especially after WW-II </a:t>
            </a:r>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smtClean="0"/>
              <a:pPr/>
              <a:t>5</a:t>
            </a:fld>
            <a:endParaRPr lang="en-US" dirty="0"/>
          </a:p>
        </p:txBody>
      </p:sp>
    </p:spTree>
    <p:extLst>
      <p:ext uri="{BB962C8B-B14F-4D97-AF65-F5344CB8AC3E}">
        <p14:creationId xmlns:p14="http://schemas.microsoft.com/office/powerpoint/2010/main" val="4190300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28"/>
            <a:ext cx="9144000" cy="1111987"/>
          </a:xfrm>
        </p:spPr>
        <p:txBody>
          <a:bodyPr>
            <a:normAutofit/>
          </a:bodyPr>
          <a:lstStyle/>
          <a:p>
            <a:r>
              <a:rPr lang="en-US" dirty="0"/>
              <a:t>Scope</a:t>
            </a:r>
          </a:p>
        </p:txBody>
      </p:sp>
      <p:sp>
        <p:nvSpPr>
          <p:cNvPr id="3" name="Content Placeholder 2"/>
          <p:cNvSpPr>
            <a:spLocks noGrp="1"/>
          </p:cNvSpPr>
          <p:nvPr>
            <p:ph idx="1"/>
          </p:nvPr>
        </p:nvSpPr>
        <p:spPr>
          <a:xfrm>
            <a:off x="266700" y="1350963"/>
            <a:ext cx="8694738" cy="5370512"/>
          </a:xfrm>
        </p:spPr>
        <p:txBody>
          <a:bodyPr>
            <a:normAutofit/>
          </a:bodyPr>
          <a:lstStyle/>
          <a:p>
            <a:pPr algn="just">
              <a:lnSpc>
                <a:spcPct val="100000"/>
              </a:lnSpc>
              <a:spcBef>
                <a:spcPts val="1200"/>
              </a:spcBef>
              <a:spcAft>
                <a:spcPts val="1200"/>
              </a:spcAft>
            </a:pPr>
            <a:r>
              <a:rPr lang="en-US" dirty="0"/>
              <a:t>Pakistan context </a:t>
            </a:r>
          </a:p>
          <a:p>
            <a:pPr algn="just">
              <a:lnSpc>
                <a:spcPct val="100000"/>
              </a:lnSpc>
              <a:spcBef>
                <a:spcPts val="1200"/>
              </a:spcBef>
              <a:spcAft>
                <a:spcPts val="1200"/>
              </a:spcAft>
            </a:pPr>
            <a:r>
              <a:rPr lang="en-US" dirty="0"/>
              <a:t>Highly qualified and highly skilled migrants</a:t>
            </a:r>
          </a:p>
          <a:p>
            <a:pPr algn="just">
              <a:lnSpc>
                <a:spcPct val="100000"/>
              </a:lnSpc>
              <a:spcBef>
                <a:spcPts val="1200"/>
              </a:spcBef>
              <a:spcAft>
                <a:spcPts val="1200"/>
              </a:spcAft>
            </a:pPr>
            <a:r>
              <a:rPr lang="en-US" dirty="0"/>
              <a:t>HQ – Doctors, Engineers, IT and Finance Professionals, 	  Professors, Agriculture specialists </a:t>
            </a:r>
            <a:r>
              <a:rPr lang="en-US" dirty="0" err="1"/>
              <a:t>etc</a:t>
            </a:r>
            <a:r>
              <a:rPr lang="en-US" dirty="0"/>
              <a:t> </a:t>
            </a:r>
          </a:p>
          <a:p>
            <a:pPr algn="just">
              <a:lnSpc>
                <a:spcPct val="100000"/>
              </a:lnSpc>
              <a:spcBef>
                <a:spcPts val="1200"/>
              </a:spcBef>
              <a:spcAft>
                <a:spcPts val="1200"/>
              </a:spcAft>
            </a:pPr>
            <a:r>
              <a:rPr lang="en-US" dirty="0"/>
              <a:t>HS – Industry Managers, Nurses, Skilled Industrial 		  workers etc.</a:t>
            </a:r>
          </a:p>
          <a:p>
            <a:pPr algn="just">
              <a:lnSpc>
                <a:spcPct val="100000"/>
              </a:lnSpc>
              <a:spcBef>
                <a:spcPts val="1200"/>
              </a:spcBef>
              <a:spcAft>
                <a:spcPts val="1200"/>
              </a:spcAft>
            </a:pPr>
            <a:r>
              <a:rPr lang="en-US" dirty="0"/>
              <a:t>Due to data constraints - migration through legal channels</a:t>
            </a:r>
          </a:p>
          <a:p>
            <a:pPr>
              <a:lnSpc>
                <a:spcPct val="100000"/>
              </a:lnSpc>
              <a:spcBef>
                <a:spcPts val="1200"/>
              </a:spcBef>
              <a:spcAft>
                <a:spcPts val="1200"/>
              </a:spcAft>
            </a:pPr>
            <a:endParaRPr lang="en-US" dirty="0"/>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smtClean="0"/>
              <a:pPr/>
              <a:t>6</a:t>
            </a:fld>
            <a:endParaRPr lang="en-US" dirty="0"/>
          </a:p>
        </p:txBody>
      </p:sp>
    </p:spTree>
    <p:extLst>
      <p:ext uri="{BB962C8B-B14F-4D97-AF65-F5344CB8AC3E}">
        <p14:creationId xmlns:p14="http://schemas.microsoft.com/office/powerpoint/2010/main" val="1656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28"/>
            <a:ext cx="9144000" cy="1111987"/>
          </a:xfrm>
        </p:spPr>
        <p:txBody>
          <a:bodyPr>
            <a:normAutofit/>
          </a:bodyPr>
          <a:lstStyle/>
          <a:p>
            <a:r>
              <a:rPr lang="en-US" dirty="0"/>
              <a:t>Statement of Problem</a:t>
            </a:r>
          </a:p>
        </p:txBody>
      </p:sp>
      <p:sp>
        <p:nvSpPr>
          <p:cNvPr id="3" name="Content Placeholder 2"/>
          <p:cNvSpPr>
            <a:spLocks noGrp="1"/>
          </p:cNvSpPr>
          <p:nvPr>
            <p:ph idx="1"/>
          </p:nvPr>
        </p:nvSpPr>
        <p:spPr>
          <a:xfrm>
            <a:off x="267286" y="1350498"/>
            <a:ext cx="8693834" cy="4826465"/>
          </a:xfrm>
        </p:spPr>
        <p:txBody>
          <a:bodyPr>
            <a:noAutofit/>
          </a:bodyPr>
          <a:lstStyle/>
          <a:p>
            <a:pPr marL="0" indent="0" algn="just">
              <a:lnSpc>
                <a:spcPct val="200000"/>
              </a:lnSpc>
              <a:buNone/>
            </a:pPr>
            <a:r>
              <a:rPr lang="en-US" dirty="0"/>
              <a:t>Flight of Pakistan’s highly qualified and highly skilled human resource is posing a challenge for the development of the country</a:t>
            </a:r>
          </a:p>
        </p:txBody>
      </p:sp>
      <p:sp>
        <p:nvSpPr>
          <p:cNvPr id="6" name="Slide Number Placeholder 5"/>
          <p:cNvSpPr>
            <a:spLocks noGrp="1"/>
          </p:cNvSpPr>
          <p:nvPr>
            <p:ph type="sldNum" sz="quarter" idx="12"/>
          </p:nvPr>
        </p:nvSpPr>
        <p:spPr>
          <a:xfrm>
            <a:off x="6457950" y="6356351"/>
            <a:ext cx="2057400" cy="365125"/>
          </a:xfrm>
        </p:spPr>
        <p:txBody>
          <a:bodyPr/>
          <a:lstStyle/>
          <a:p>
            <a:fld id="{C5F5776E-88BA-4EA4-8483-7F09711CF253}" type="slidenum">
              <a:rPr lang="en-US" smtClean="0"/>
              <a:pPr/>
              <a:t>7</a:t>
            </a:fld>
            <a:endParaRPr lang="en-US" dirty="0"/>
          </a:p>
        </p:txBody>
      </p:sp>
    </p:spTree>
    <p:extLst>
      <p:ext uri="{BB962C8B-B14F-4D97-AF65-F5344CB8AC3E}">
        <p14:creationId xmlns:p14="http://schemas.microsoft.com/office/powerpoint/2010/main" val="198713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Key Research Questions</a:t>
            </a:r>
          </a:p>
        </p:txBody>
      </p:sp>
      <p:sp>
        <p:nvSpPr>
          <p:cNvPr id="3" name="Content Placeholder 2"/>
          <p:cNvSpPr>
            <a:spLocks noGrp="1"/>
          </p:cNvSpPr>
          <p:nvPr>
            <p:ph idx="1"/>
          </p:nvPr>
        </p:nvSpPr>
        <p:spPr/>
        <p:txBody>
          <a:bodyPr/>
          <a:lstStyle/>
          <a:p>
            <a:pPr marL="0" indent="0" algn="just">
              <a:buNone/>
            </a:pPr>
            <a:endParaRPr lang="en-US" dirty="0"/>
          </a:p>
          <a:p>
            <a:pPr marL="0" indent="0" algn="just">
              <a:lnSpc>
                <a:spcPct val="150000"/>
              </a:lnSpc>
              <a:spcBef>
                <a:spcPts val="450"/>
              </a:spcBef>
              <a:buNone/>
            </a:pPr>
            <a:r>
              <a:rPr lang="en-US" dirty="0"/>
              <a:t>1. What are the factors leading to brain drain</a:t>
            </a:r>
            <a:r>
              <a:rPr lang="en-US" dirty="0">
                <a:latin typeface="Times New Roman" panose="02020603050405020304" pitchFamily="18" charset="0"/>
                <a:cs typeface="Times New Roman" panose="02020603050405020304" pitchFamily="18" charset="0"/>
              </a:rPr>
              <a:t>? </a:t>
            </a:r>
          </a:p>
          <a:p>
            <a:pPr marL="0" indent="0" algn="just">
              <a:lnSpc>
                <a:spcPct val="150000"/>
              </a:lnSpc>
              <a:spcBef>
                <a:spcPts val="450"/>
              </a:spcBef>
              <a:buNone/>
            </a:pPr>
            <a:endParaRPr lang="en-US" dirty="0">
              <a:latin typeface="Times New Roman" panose="02020603050405020304" pitchFamily="18" charset="0"/>
              <a:cs typeface="Times New Roman" panose="02020603050405020304" pitchFamily="18" charset="0"/>
            </a:endParaRPr>
          </a:p>
          <a:p>
            <a:pPr marL="0" indent="0" algn="just">
              <a:lnSpc>
                <a:spcPct val="150000"/>
              </a:lnSpc>
              <a:spcBef>
                <a:spcPts val="450"/>
              </a:spcBef>
              <a:buNone/>
            </a:pPr>
            <a:r>
              <a:rPr lang="en-US" dirty="0">
                <a:latin typeface="Times New Roman" panose="02020603050405020304" pitchFamily="18" charset="0"/>
                <a:cs typeface="Times New Roman" panose="02020603050405020304" pitchFamily="18" charset="0"/>
              </a:rPr>
              <a:t>2. How can Pakistan promote “reverse brain drain” ?</a:t>
            </a:r>
          </a:p>
        </p:txBody>
      </p:sp>
      <p:sp>
        <p:nvSpPr>
          <p:cNvPr id="6" name="Slide Number Placeholder 5"/>
          <p:cNvSpPr>
            <a:spLocks noGrp="1"/>
          </p:cNvSpPr>
          <p:nvPr>
            <p:ph type="sldNum" sz="quarter" idx="12"/>
          </p:nvPr>
        </p:nvSpPr>
        <p:spPr/>
        <p:txBody>
          <a:bodyPr/>
          <a:lstStyle/>
          <a:p>
            <a:fld id="{C5F5776E-88BA-4EA4-8483-7F09711CF253}" type="slidenum">
              <a:rPr lang="en-US" smtClean="0"/>
              <a:t>8</a:t>
            </a:fld>
            <a:endParaRPr lang="en-US" dirty="0"/>
          </a:p>
        </p:txBody>
      </p:sp>
    </p:spTree>
    <p:extLst>
      <p:ext uri="{BB962C8B-B14F-4D97-AF65-F5344CB8AC3E}">
        <p14:creationId xmlns:p14="http://schemas.microsoft.com/office/powerpoint/2010/main" val="2580583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80655"/>
          </a:xfrm>
        </p:spPr>
        <p:txBody>
          <a:bodyPr>
            <a:normAutofit/>
          </a:bodyPr>
          <a:lstStyle/>
          <a:p>
            <a:pPr algn="ctr"/>
            <a:r>
              <a:rPr lang="en-US" dirty="0"/>
              <a:t>Brain Drain – Problem at Hand </a:t>
            </a:r>
            <a:endParaRPr lang="en-US"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E9DA58AD-C808-46E2-9D0E-32482F0E70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136" y="1313411"/>
            <a:ext cx="8477574" cy="5042939"/>
          </a:xfrm>
        </p:spPr>
      </p:pic>
      <p:sp>
        <p:nvSpPr>
          <p:cNvPr id="6" name="Slide Number Placeholder 5"/>
          <p:cNvSpPr>
            <a:spLocks noGrp="1"/>
          </p:cNvSpPr>
          <p:nvPr>
            <p:ph type="sldNum" sz="quarter" idx="12"/>
          </p:nvPr>
        </p:nvSpPr>
        <p:spPr/>
        <p:txBody>
          <a:bodyPr/>
          <a:lstStyle/>
          <a:p>
            <a:fld id="{C5F5776E-88BA-4EA4-8483-7F09711CF253}" type="slidenum">
              <a:rPr lang="en-US" smtClean="0"/>
              <a:t>9</a:t>
            </a:fld>
            <a:endParaRPr lang="en-US" dirty="0"/>
          </a:p>
        </p:txBody>
      </p:sp>
    </p:spTree>
    <p:extLst>
      <p:ext uri="{BB962C8B-B14F-4D97-AF65-F5344CB8AC3E}">
        <p14:creationId xmlns:p14="http://schemas.microsoft.com/office/powerpoint/2010/main" val="2417473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15307</TotalTime>
  <Words>1165</Words>
  <Application>Microsoft Office PowerPoint</Application>
  <PresentationFormat>On-screen Show (4:3)</PresentationFormat>
  <Paragraphs>201</Paragraphs>
  <Slides>24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PowerPoint Presentation</vt:lpstr>
      <vt:lpstr>NATIONAL MANAGEMENT COLLEGE  117th National Management Course </vt:lpstr>
      <vt:lpstr>Acronyms </vt:lpstr>
      <vt:lpstr>Sequence</vt:lpstr>
      <vt:lpstr>Introduction</vt:lpstr>
      <vt:lpstr>Scope</vt:lpstr>
      <vt:lpstr>Statement of Problem</vt:lpstr>
      <vt:lpstr>Key Research Questions</vt:lpstr>
      <vt:lpstr>Brain Drain – Problem at Hand </vt:lpstr>
      <vt:lpstr>Analysis</vt:lpstr>
      <vt:lpstr>Analysis</vt:lpstr>
      <vt:lpstr>Analysis</vt:lpstr>
      <vt:lpstr>Overseas Employment</vt:lpstr>
      <vt:lpstr>Overseas Employment</vt:lpstr>
      <vt:lpstr>HQ &amp; HS </vt:lpstr>
      <vt:lpstr>Analysis</vt:lpstr>
      <vt:lpstr>Analysis</vt:lpstr>
      <vt:lpstr>Analysis</vt:lpstr>
      <vt:lpstr>Analysis</vt:lpstr>
      <vt:lpstr>Analysis</vt:lpstr>
      <vt:lpstr>Conclusion</vt:lpstr>
      <vt:lpstr>Recommendations</vt:lpstr>
      <vt:lpstr>Bibliography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HP</cp:lastModifiedBy>
  <cp:revision>438</cp:revision>
  <dcterms:created xsi:type="dcterms:W3CDTF">2022-10-27T19:13:25Z</dcterms:created>
  <dcterms:modified xsi:type="dcterms:W3CDTF">2022-11-24T03:27:50Z</dcterms:modified>
</cp:coreProperties>
</file>