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jpg"/>
  <Override PartName="/ppt/media/image5.jpg" ContentType="image/jpg"/>
  <Override PartName="/ppt/media/image6.jpg" ContentType="image/jpg"/>
  <Override PartName="/ppt/media/image8.jpg" ContentType="image/jpg"/>
  <Override PartName="/ppt/media/image9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64" r:id="rId2"/>
    <p:sldId id="257" r:id="rId3"/>
    <p:sldId id="304" r:id="rId4"/>
    <p:sldId id="312" r:id="rId5"/>
    <p:sldId id="305" r:id="rId6"/>
    <p:sldId id="563" r:id="rId7"/>
    <p:sldId id="591" r:id="rId8"/>
    <p:sldId id="306" r:id="rId9"/>
    <p:sldId id="259" r:id="rId10"/>
    <p:sldId id="592" r:id="rId11"/>
    <p:sldId id="568" r:id="rId12"/>
    <p:sldId id="570" r:id="rId13"/>
    <p:sldId id="572" r:id="rId14"/>
    <p:sldId id="573" r:id="rId15"/>
    <p:sldId id="593" r:id="rId16"/>
    <p:sldId id="574" r:id="rId17"/>
    <p:sldId id="575" r:id="rId18"/>
    <p:sldId id="576" r:id="rId19"/>
    <p:sldId id="577" r:id="rId20"/>
    <p:sldId id="585" r:id="rId21"/>
    <p:sldId id="595" r:id="rId22"/>
    <p:sldId id="581" r:id="rId23"/>
    <p:sldId id="601" r:id="rId24"/>
    <p:sldId id="602" r:id="rId25"/>
    <p:sldId id="273" r:id="rId26"/>
    <p:sldId id="269" r:id="rId27"/>
    <p:sldId id="265" r:id="rId28"/>
    <p:sldId id="586" r:id="rId29"/>
    <p:sldId id="587" r:id="rId30"/>
    <p:sldId id="272" r:id="rId31"/>
    <p:sldId id="596" r:id="rId32"/>
    <p:sldId id="598" r:id="rId33"/>
    <p:sldId id="599" r:id="rId34"/>
    <p:sldId id="588" r:id="rId35"/>
    <p:sldId id="590" r:id="rId36"/>
    <p:sldId id="594" r:id="rId37"/>
    <p:sldId id="436" r:id="rId38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ticipant" initials="P" lastIdx="17" clrIdx="0">
    <p:extLst>
      <p:ext uri="{19B8F6BF-5375-455C-9EA6-DF929625EA0E}">
        <p15:presenceInfo xmlns:p15="http://schemas.microsoft.com/office/powerpoint/2012/main" userId="Participant" providerId="None"/>
      </p:ext>
    </p:extLst>
  </p:cmAuthor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Users on the Dark Web Country wise</a:t>
            </a:r>
          </a:p>
        </c:rich>
      </c:tx>
      <c:layout>
        <c:manualLayout>
          <c:xMode val="edge"/>
          <c:yMode val="edge"/>
          <c:x val="0.10103456922950231"/>
          <c:y val="2.2701791867393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United States</c:v>
                </c:pt>
                <c:pt idx="1">
                  <c:v>Russia</c:v>
                </c:pt>
                <c:pt idx="2">
                  <c:v>Germany</c:v>
                </c:pt>
                <c:pt idx="3">
                  <c:v>Netherlands</c:v>
                </c:pt>
                <c:pt idx="4">
                  <c:v>France</c:v>
                </c:pt>
                <c:pt idx="5">
                  <c:v>Other Countries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0.34810000000000002</c:v>
                </c:pt>
                <c:pt idx="1">
                  <c:v>0.11459999999999999</c:v>
                </c:pt>
                <c:pt idx="2">
                  <c:v>7.1599999999999997E-2</c:v>
                </c:pt>
                <c:pt idx="3">
                  <c:v>6.9199999999999998E-2</c:v>
                </c:pt>
                <c:pt idx="4">
                  <c:v>3.2899999999999999E-2</c:v>
                </c:pt>
                <c:pt idx="5">
                  <c:v>0.36359999999999998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D-4040-B766-796FA7309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032208"/>
        <c:axId val="263725120"/>
      </c:barChart>
      <c:catAx>
        <c:axId val="30403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3725120"/>
        <c:crosses val="autoZero"/>
        <c:auto val="1"/>
        <c:lblAlgn val="ctr"/>
        <c:lblOffset val="100"/>
        <c:noMultiLvlLbl val="0"/>
      </c:catAx>
      <c:valAx>
        <c:axId val="26372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403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2188E-3062-4632-9489-55CD4B73952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E4D6-CC98-4EAB-86D2-9F8285C4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0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9D91B-CC9B-4E3D-A05F-9BAD41B30C2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78DC-2CC5-4DE3-88B2-B86CE6E6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E78DC-2CC5-4DE3-88B2-B86CE6E67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D807A-816D-4DA9-B9EE-22777367C9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4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D807A-816D-4DA9-B9EE-22777367C9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D807A-816D-4DA9-B9EE-22777367C9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E78DC-2CC5-4DE3-88B2-B86CE6E679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93EB-85AF-4F73-AC27-F4F8DB61E7BE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7B29-A8C1-4223-824C-5556887FFFE4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43E-2328-4990-AE8F-4E5F10CDEBB3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 sz="2400"/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BB8D82D6-E1A2-412E-8D01-CD6B8DA49F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38C-DCF3-4CD3-86A5-EE53B1AEF203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0D5C-1E4D-479A-AB16-E3A0BD77D266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3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8D61-94EA-4443-BCBC-C67C2BCCD765}" type="datetime1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68C-E32A-4942-87A7-AAD437806D92}" type="datetime1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E99-79E1-4FDF-AF9D-4B0BE1868094}" type="datetime1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B257-F28B-499B-90A1-2BABB734CC48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12A6-0CD5-4A64-AFEC-91E988D6FD53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194" y="1541421"/>
            <a:ext cx="8647612" cy="463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A117-4501-40F1-8D07-EA220FB79E83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B8D82D6-E1A2-412E-8D01-CD6B8DA49F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719243-7AD2-4F36-A195-069F6AF9AF0E}"/>
              </a:ext>
            </a:extLst>
          </p:cNvPr>
          <p:cNvCxnSpPr/>
          <p:nvPr userDrawn="1"/>
        </p:nvCxnSpPr>
        <p:spPr>
          <a:xfrm>
            <a:off x="0" y="1254034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FFF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Desktop\LOGO%20NMC%20GREEN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j.ojp.gov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17CC-9F80-42E2-A6BF-7EED298743F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https://upload.wikimedia.org/wikipedia/commons/thumb/d/d3/Bismillah_Calligraphy24.svg/1000px-Bismillah_Calligraphy24.svg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1" y="1323554"/>
            <a:ext cx="8117143" cy="533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7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41AE-FCC0-4FC9-B57F-37DABC06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Web vs Deep Web vs Dark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2DB43-0A94-4C91-A1BB-177433CF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BC6EA-6806-4771-A590-21597C11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278"/>
            <a:ext cx="9144000" cy="5547297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9FCD376A-82AC-429D-BFD2-9B5DF348D7D8}"/>
              </a:ext>
            </a:extLst>
          </p:cNvPr>
          <p:cNvSpPr/>
          <p:nvPr/>
        </p:nvSpPr>
        <p:spPr>
          <a:xfrm>
            <a:off x="7062636" y="1508255"/>
            <a:ext cx="135731" cy="1464469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70DE4-878A-4956-8A2D-BC87E4D315D1}"/>
              </a:ext>
            </a:extLst>
          </p:cNvPr>
          <p:cNvSpPr txBox="1"/>
          <p:nvPr/>
        </p:nvSpPr>
        <p:spPr>
          <a:xfrm>
            <a:off x="7619312" y="1630011"/>
            <a:ext cx="110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D2818-D8B1-4FE3-B163-103F299E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4" y="1832049"/>
            <a:ext cx="3679038" cy="114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Surface Web is only </a:t>
            </a:r>
            <a:r>
              <a:rPr lang="en-US" sz="2400" b="1" dirty="0">
                <a:latin typeface="+mj-lt"/>
              </a:rPr>
              <a:t>4%</a:t>
            </a:r>
            <a:r>
              <a:rPr lang="en-US" sz="2400" dirty="0">
                <a:latin typeface="+mj-lt"/>
              </a:rPr>
              <a:t> of WWW content (legitimate website we all use)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5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4D68-D194-4102-B211-AE6B65C5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a typeface="+mn-ea"/>
              </a:rPr>
              <a:t>Surface (Open) Web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E5365-457C-48DD-8489-09C5BB76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95CE19CD-36C0-4929-8929-064530D694D2}"/>
              </a:ext>
            </a:extLst>
          </p:cNvPr>
          <p:cNvGrpSpPr/>
          <p:nvPr/>
        </p:nvGrpSpPr>
        <p:grpSpPr>
          <a:xfrm>
            <a:off x="-1" y="1254034"/>
            <a:ext cx="9143999" cy="5591541"/>
            <a:chOff x="1888744" y="1838070"/>
            <a:chExt cx="8084820" cy="5567680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71873C8-D549-4AD9-91B1-231512F4004E}"/>
                </a:ext>
              </a:extLst>
            </p:cNvPr>
            <p:cNvSpPr/>
            <p:nvPr/>
          </p:nvSpPr>
          <p:spPr>
            <a:xfrm>
              <a:off x="1899437" y="1848611"/>
              <a:ext cx="6222491" cy="33086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9E7E76C6-8EEF-4702-BA50-828508B74FEA}"/>
                </a:ext>
              </a:extLst>
            </p:cNvPr>
            <p:cNvSpPr/>
            <p:nvPr/>
          </p:nvSpPr>
          <p:spPr>
            <a:xfrm>
              <a:off x="1888744" y="1838070"/>
              <a:ext cx="6243955" cy="3329940"/>
            </a:xfrm>
            <a:custGeom>
              <a:avLst/>
              <a:gdLst/>
              <a:ahLst/>
              <a:cxnLst/>
              <a:rect l="l" t="t" r="r" b="b"/>
              <a:pathLst>
                <a:path w="6243955" h="3329940">
                  <a:moveTo>
                    <a:pt x="6242304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3326891"/>
                  </a:lnTo>
                  <a:lnTo>
                    <a:pt x="3048" y="3329940"/>
                  </a:lnTo>
                  <a:lnTo>
                    <a:pt x="6242304" y="3329940"/>
                  </a:lnTo>
                  <a:lnTo>
                    <a:pt x="6243828" y="3326891"/>
                  </a:lnTo>
                  <a:lnTo>
                    <a:pt x="6243828" y="3323843"/>
                  </a:lnTo>
                  <a:lnTo>
                    <a:pt x="10668" y="3323843"/>
                  </a:lnTo>
                  <a:lnTo>
                    <a:pt x="6095" y="3319272"/>
                  </a:lnTo>
                  <a:lnTo>
                    <a:pt x="10668" y="3319271"/>
                  </a:lnTo>
                  <a:lnTo>
                    <a:pt x="10668" y="10667"/>
                  </a:lnTo>
                  <a:lnTo>
                    <a:pt x="6095" y="10667"/>
                  </a:lnTo>
                  <a:lnTo>
                    <a:pt x="10668" y="6095"/>
                  </a:lnTo>
                  <a:lnTo>
                    <a:pt x="6243828" y="6095"/>
                  </a:lnTo>
                  <a:lnTo>
                    <a:pt x="6243828" y="3048"/>
                  </a:lnTo>
                  <a:lnTo>
                    <a:pt x="6242304" y="0"/>
                  </a:lnTo>
                  <a:close/>
                </a:path>
                <a:path w="6243955" h="3329940">
                  <a:moveTo>
                    <a:pt x="10668" y="3319272"/>
                  </a:moveTo>
                  <a:lnTo>
                    <a:pt x="6095" y="3319272"/>
                  </a:lnTo>
                  <a:lnTo>
                    <a:pt x="10668" y="3323843"/>
                  </a:lnTo>
                  <a:lnTo>
                    <a:pt x="10668" y="3319272"/>
                  </a:lnTo>
                  <a:close/>
                </a:path>
                <a:path w="6243955" h="3329940">
                  <a:moveTo>
                    <a:pt x="6233159" y="3319272"/>
                  </a:moveTo>
                  <a:lnTo>
                    <a:pt x="10668" y="3319272"/>
                  </a:lnTo>
                  <a:lnTo>
                    <a:pt x="10668" y="3323843"/>
                  </a:lnTo>
                  <a:lnTo>
                    <a:pt x="6233159" y="3323843"/>
                  </a:lnTo>
                  <a:lnTo>
                    <a:pt x="6233159" y="3319272"/>
                  </a:lnTo>
                  <a:close/>
                </a:path>
                <a:path w="6243955" h="3329940">
                  <a:moveTo>
                    <a:pt x="6233159" y="6095"/>
                  </a:moveTo>
                  <a:lnTo>
                    <a:pt x="6233159" y="3323843"/>
                  </a:lnTo>
                  <a:lnTo>
                    <a:pt x="6239256" y="3319272"/>
                  </a:lnTo>
                  <a:lnTo>
                    <a:pt x="6243828" y="3319272"/>
                  </a:lnTo>
                  <a:lnTo>
                    <a:pt x="6243828" y="10667"/>
                  </a:lnTo>
                  <a:lnTo>
                    <a:pt x="6239256" y="10667"/>
                  </a:lnTo>
                  <a:lnTo>
                    <a:pt x="6233159" y="6095"/>
                  </a:lnTo>
                  <a:close/>
                </a:path>
                <a:path w="6243955" h="3329940">
                  <a:moveTo>
                    <a:pt x="6243828" y="3319272"/>
                  </a:moveTo>
                  <a:lnTo>
                    <a:pt x="6239256" y="3319272"/>
                  </a:lnTo>
                  <a:lnTo>
                    <a:pt x="6233159" y="3323843"/>
                  </a:lnTo>
                  <a:lnTo>
                    <a:pt x="6243828" y="3323843"/>
                  </a:lnTo>
                  <a:lnTo>
                    <a:pt x="6243828" y="3319272"/>
                  </a:lnTo>
                  <a:close/>
                </a:path>
                <a:path w="6243955" h="3329940">
                  <a:moveTo>
                    <a:pt x="10668" y="6095"/>
                  </a:moveTo>
                  <a:lnTo>
                    <a:pt x="6095" y="10667"/>
                  </a:lnTo>
                  <a:lnTo>
                    <a:pt x="10668" y="10667"/>
                  </a:lnTo>
                  <a:lnTo>
                    <a:pt x="10668" y="6095"/>
                  </a:lnTo>
                  <a:close/>
                </a:path>
                <a:path w="6243955" h="3329940">
                  <a:moveTo>
                    <a:pt x="6233159" y="6095"/>
                  </a:moveTo>
                  <a:lnTo>
                    <a:pt x="10668" y="6095"/>
                  </a:lnTo>
                  <a:lnTo>
                    <a:pt x="10668" y="10667"/>
                  </a:lnTo>
                  <a:lnTo>
                    <a:pt x="6233159" y="10667"/>
                  </a:lnTo>
                  <a:lnTo>
                    <a:pt x="6233159" y="6095"/>
                  </a:lnTo>
                  <a:close/>
                </a:path>
                <a:path w="6243955" h="3329940">
                  <a:moveTo>
                    <a:pt x="6243828" y="6095"/>
                  </a:moveTo>
                  <a:lnTo>
                    <a:pt x="6233159" y="6095"/>
                  </a:lnTo>
                  <a:lnTo>
                    <a:pt x="6239256" y="10667"/>
                  </a:lnTo>
                  <a:lnTo>
                    <a:pt x="6243828" y="10667"/>
                  </a:lnTo>
                  <a:lnTo>
                    <a:pt x="6243828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DBAA0D5-54FA-49D0-AFBC-7566A1650D23}"/>
                </a:ext>
              </a:extLst>
            </p:cNvPr>
            <p:cNvSpPr/>
            <p:nvPr/>
          </p:nvSpPr>
          <p:spPr>
            <a:xfrm>
              <a:off x="5006873" y="3948721"/>
              <a:ext cx="4956073" cy="3445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9F89B717-3AF5-4EEB-ABBD-A77066F9E26C}"/>
                </a:ext>
              </a:extLst>
            </p:cNvPr>
            <p:cNvSpPr/>
            <p:nvPr/>
          </p:nvSpPr>
          <p:spPr>
            <a:xfrm>
              <a:off x="4996179" y="3938142"/>
              <a:ext cx="4977765" cy="3467100"/>
            </a:xfrm>
            <a:custGeom>
              <a:avLst/>
              <a:gdLst/>
              <a:ahLst/>
              <a:cxnLst/>
              <a:rect l="l" t="t" r="r" b="b"/>
              <a:pathLst>
                <a:path w="4977765" h="3467100">
                  <a:moveTo>
                    <a:pt x="4974336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3465576"/>
                  </a:lnTo>
                  <a:lnTo>
                    <a:pt x="3048" y="3467100"/>
                  </a:lnTo>
                  <a:lnTo>
                    <a:pt x="4974336" y="3467100"/>
                  </a:lnTo>
                  <a:lnTo>
                    <a:pt x="4977384" y="3465576"/>
                  </a:lnTo>
                  <a:lnTo>
                    <a:pt x="4977384" y="3462528"/>
                  </a:lnTo>
                  <a:lnTo>
                    <a:pt x="10668" y="3462528"/>
                  </a:lnTo>
                  <a:lnTo>
                    <a:pt x="6096" y="3456432"/>
                  </a:lnTo>
                  <a:lnTo>
                    <a:pt x="10668" y="3456432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4977384" y="4572"/>
                  </a:lnTo>
                  <a:lnTo>
                    <a:pt x="4977384" y="3048"/>
                  </a:lnTo>
                  <a:lnTo>
                    <a:pt x="4974336" y="0"/>
                  </a:lnTo>
                  <a:close/>
                </a:path>
                <a:path w="4977765" h="3467100">
                  <a:moveTo>
                    <a:pt x="10668" y="3456432"/>
                  </a:moveTo>
                  <a:lnTo>
                    <a:pt x="6096" y="3456432"/>
                  </a:lnTo>
                  <a:lnTo>
                    <a:pt x="10668" y="3462528"/>
                  </a:lnTo>
                  <a:lnTo>
                    <a:pt x="10668" y="3456432"/>
                  </a:lnTo>
                  <a:close/>
                </a:path>
                <a:path w="4977765" h="3467100">
                  <a:moveTo>
                    <a:pt x="4966716" y="3456432"/>
                  </a:moveTo>
                  <a:lnTo>
                    <a:pt x="10668" y="3456432"/>
                  </a:lnTo>
                  <a:lnTo>
                    <a:pt x="10668" y="3462528"/>
                  </a:lnTo>
                  <a:lnTo>
                    <a:pt x="4966716" y="3462528"/>
                  </a:lnTo>
                  <a:lnTo>
                    <a:pt x="4966716" y="3456432"/>
                  </a:lnTo>
                  <a:close/>
                </a:path>
                <a:path w="4977765" h="3467100">
                  <a:moveTo>
                    <a:pt x="4966716" y="4572"/>
                  </a:moveTo>
                  <a:lnTo>
                    <a:pt x="4966716" y="3462528"/>
                  </a:lnTo>
                  <a:lnTo>
                    <a:pt x="4972812" y="3456432"/>
                  </a:lnTo>
                  <a:lnTo>
                    <a:pt x="4977384" y="3456432"/>
                  </a:lnTo>
                  <a:lnTo>
                    <a:pt x="4977384" y="10668"/>
                  </a:lnTo>
                  <a:lnTo>
                    <a:pt x="4972812" y="10668"/>
                  </a:lnTo>
                  <a:lnTo>
                    <a:pt x="4966716" y="4572"/>
                  </a:lnTo>
                  <a:close/>
                </a:path>
                <a:path w="4977765" h="3467100">
                  <a:moveTo>
                    <a:pt x="4977384" y="3456432"/>
                  </a:moveTo>
                  <a:lnTo>
                    <a:pt x="4972812" y="3456432"/>
                  </a:lnTo>
                  <a:lnTo>
                    <a:pt x="4966716" y="3462528"/>
                  </a:lnTo>
                  <a:lnTo>
                    <a:pt x="4977384" y="3462528"/>
                  </a:lnTo>
                  <a:lnTo>
                    <a:pt x="4977384" y="3456432"/>
                  </a:lnTo>
                  <a:close/>
                </a:path>
                <a:path w="4977765" h="3467100">
                  <a:moveTo>
                    <a:pt x="10668" y="4572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4977765" h="3467100">
                  <a:moveTo>
                    <a:pt x="4966716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4966716" y="10668"/>
                  </a:lnTo>
                  <a:lnTo>
                    <a:pt x="4966716" y="4572"/>
                  </a:lnTo>
                  <a:close/>
                </a:path>
                <a:path w="4977765" h="3467100">
                  <a:moveTo>
                    <a:pt x="4977384" y="4572"/>
                  </a:moveTo>
                  <a:lnTo>
                    <a:pt x="4966716" y="4572"/>
                  </a:lnTo>
                  <a:lnTo>
                    <a:pt x="4972812" y="10668"/>
                  </a:lnTo>
                  <a:lnTo>
                    <a:pt x="4977384" y="10668"/>
                  </a:lnTo>
                  <a:lnTo>
                    <a:pt x="497738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93C1A7A-0F59-4F0B-8981-8FFEAA5420FD}"/>
                </a:ext>
              </a:extLst>
            </p:cNvPr>
            <p:cNvSpPr/>
            <p:nvPr/>
          </p:nvSpPr>
          <p:spPr>
            <a:xfrm>
              <a:off x="3822700" y="2094102"/>
              <a:ext cx="1353820" cy="1854835"/>
            </a:xfrm>
            <a:custGeom>
              <a:avLst/>
              <a:gdLst/>
              <a:ahLst/>
              <a:cxnLst/>
              <a:rect l="l" t="t" r="r" b="b"/>
              <a:pathLst>
                <a:path w="1353820" h="1854835">
                  <a:moveTo>
                    <a:pt x="1294774" y="1793074"/>
                  </a:moveTo>
                  <a:lnTo>
                    <a:pt x="1269491" y="1812036"/>
                  </a:lnTo>
                  <a:lnTo>
                    <a:pt x="1353312" y="1854708"/>
                  </a:lnTo>
                  <a:lnTo>
                    <a:pt x="1344242" y="1804416"/>
                  </a:lnTo>
                  <a:lnTo>
                    <a:pt x="1303020" y="1804416"/>
                  </a:lnTo>
                  <a:lnTo>
                    <a:pt x="1294774" y="1793074"/>
                  </a:lnTo>
                  <a:close/>
                </a:path>
                <a:path w="1353820" h="1854835">
                  <a:moveTo>
                    <a:pt x="1311418" y="1780591"/>
                  </a:moveTo>
                  <a:lnTo>
                    <a:pt x="1294774" y="1793074"/>
                  </a:lnTo>
                  <a:lnTo>
                    <a:pt x="1303020" y="1804416"/>
                  </a:lnTo>
                  <a:lnTo>
                    <a:pt x="1319784" y="1792097"/>
                  </a:lnTo>
                  <a:lnTo>
                    <a:pt x="1311418" y="1780591"/>
                  </a:lnTo>
                  <a:close/>
                </a:path>
                <a:path w="1353820" h="1854835">
                  <a:moveTo>
                    <a:pt x="1336548" y="1761744"/>
                  </a:moveTo>
                  <a:lnTo>
                    <a:pt x="1311418" y="1780591"/>
                  </a:lnTo>
                  <a:lnTo>
                    <a:pt x="1319784" y="1792097"/>
                  </a:lnTo>
                  <a:lnTo>
                    <a:pt x="1303020" y="1804416"/>
                  </a:lnTo>
                  <a:lnTo>
                    <a:pt x="1344242" y="1804416"/>
                  </a:lnTo>
                  <a:lnTo>
                    <a:pt x="1336548" y="1761744"/>
                  </a:lnTo>
                  <a:close/>
                </a:path>
                <a:path w="1353820" h="1854835">
                  <a:moveTo>
                    <a:pt x="16763" y="0"/>
                  </a:moveTo>
                  <a:lnTo>
                    <a:pt x="0" y="12192"/>
                  </a:lnTo>
                  <a:lnTo>
                    <a:pt x="1294774" y="1793074"/>
                  </a:lnTo>
                  <a:lnTo>
                    <a:pt x="1311418" y="1780591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95853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E4F6-F3DC-4550-BA7E-0459E791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a typeface="+mn-ea"/>
              </a:rPr>
              <a:t>Deep Web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573D8-D121-4112-99B9-89D68CF5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584AF0C-304B-4CB2-A550-E3A9E921BEFF}"/>
              </a:ext>
            </a:extLst>
          </p:cNvPr>
          <p:cNvGrpSpPr/>
          <p:nvPr/>
        </p:nvGrpSpPr>
        <p:grpSpPr>
          <a:xfrm>
            <a:off x="337" y="1264611"/>
            <a:ext cx="9143663" cy="4829020"/>
            <a:chOff x="2560827" y="1911223"/>
            <a:chExt cx="5984875" cy="356044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CB0A83B-A60C-490E-A13C-18A2CF8FE324}"/>
                </a:ext>
              </a:extLst>
            </p:cNvPr>
            <p:cNvSpPr/>
            <p:nvPr/>
          </p:nvSpPr>
          <p:spPr>
            <a:xfrm>
              <a:off x="2571495" y="1921776"/>
              <a:ext cx="5963437" cy="3538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7C48FC0-F3D4-4634-824B-3B0F14D900B6}"/>
                </a:ext>
              </a:extLst>
            </p:cNvPr>
            <p:cNvSpPr/>
            <p:nvPr/>
          </p:nvSpPr>
          <p:spPr>
            <a:xfrm>
              <a:off x="2560827" y="1911223"/>
              <a:ext cx="5984875" cy="3560445"/>
            </a:xfrm>
            <a:custGeom>
              <a:avLst/>
              <a:gdLst/>
              <a:ahLst/>
              <a:cxnLst/>
              <a:rect l="l" t="t" r="r" b="b"/>
              <a:pathLst>
                <a:path w="5984875" h="3560445">
                  <a:moveTo>
                    <a:pt x="5983224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3557016"/>
                  </a:lnTo>
                  <a:lnTo>
                    <a:pt x="3048" y="3560064"/>
                  </a:lnTo>
                  <a:lnTo>
                    <a:pt x="5983224" y="3560064"/>
                  </a:lnTo>
                  <a:lnTo>
                    <a:pt x="5984748" y="3557016"/>
                  </a:lnTo>
                  <a:lnTo>
                    <a:pt x="5984748" y="3553968"/>
                  </a:lnTo>
                  <a:lnTo>
                    <a:pt x="10668" y="3553968"/>
                  </a:lnTo>
                  <a:lnTo>
                    <a:pt x="4572" y="3549396"/>
                  </a:lnTo>
                  <a:lnTo>
                    <a:pt x="10668" y="3549396"/>
                  </a:lnTo>
                  <a:lnTo>
                    <a:pt x="10668" y="10668"/>
                  </a:lnTo>
                  <a:lnTo>
                    <a:pt x="4571" y="10668"/>
                  </a:lnTo>
                  <a:lnTo>
                    <a:pt x="10668" y="4572"/>
                  </a:lnTo>
                  <a:lnTo>
                    <a:pt x="5984748" y="4572"/>
                  </a:lnTo>
                  <a:lnTo>
                    <a:pt x="5984748" y="1524"/>
                  </a:lnTo>
                  <a:lnTo>
                    <a:pt x="5983224" y="0"/>
                  </a:lnTo>
                  <a:close/>
                </a:path>
                <a:path w="5984875" h="3560445">
                  <a:moveTo>
                    <a:pt x="10668" y="3549396"/>
                  </a:moveTo>
                  <a:lnTo>
                    <a:pt x="4572" y="3549396"/>
                  </a:lnTo>
                  <a:lnTo>
                    <a:pt x="10668" y="3553968"/>
                  </a:lnTo>
                  <a:lnTo>
                    <a:pt x="10668" y="3549396"/>
                  </a:lnTo>
                  <a:close/>
                </a:path>
                <a:path w="5984875" h="3560445">
                  <a:moveTo>
                    <a:pt x="5974080" y="3549396"/>
                  </a:moveTo>
                  <a:lnTo>
                    <a:pt x="10668" y="3549396"/>
                  </a:lnTo>
                  <a:lnTo>
                    <a:pt x="10668" y="3553968"/>
                  </a:lnTo>
                  <a:lnTo>
                    <a:pt x="5974080" y="3553968"/>
                  </a:lnTo>
                  <a:lnTo>
                    <a:pt x="5974080" y="3549396"/>
                  </a:lnTo>
                  <a:close/>
                </a:path>
                <a:path w="5984875" h="3560445">
                  <a:moveTo>
                    <a:pt x="5974080" y="4572"/>
                  </a:moveTo>
                  <a:lnTo>
                    <a:pt x="5974080" y="3553968"/>
                  </a:lnTo>
                  <a:lnTo>
                    <a:pt x="5980176" y="3549396"/>
                  </a:lnTo>
                  <a:lnTo>
                    <a:pt x="5984748" y="3549396"/>
                  </a:lnTo>
                  <a:lnTo>
                    <a:pt x="5984748" y="10668"/>
                  </a:lnTo>
                  <a:lnTo>
                    <a:pt x="5980176" y="10668"/>
                  </a:lnTo>
                  <a:lnTo>
                    <a:pt x="5974080" y="4572"/>
                  </a:lnTo>
                  <a:close/>
                </a:path>
                <a:path w="5984875" h="3560445">
                  <a:moveTo>
                    <a:pt x="5984748" y="3549396"/>
                  </a:moveTo>
                  <a:lnTo>
                    <a:pt x="5980176" y="3549396"/>
                  </a:lnTo>
                  <a:lnTo>
                    <a:pt x="5974080" y="3553968"/>
                  </a:lnTo>
                  <a:lnTo>
                    <a:pt x="5984748" y="3553968"/>
                  </a:lnTo>
                  <a:lnTo>
                    <a:pt x="5984748" y="3549396"/>
                  </a:lnTo>
                  <a:close/>
                </a:path>
                <a:path w="5984875" h="3560445">
                  <a:moveTo>
                    <a:pt x="10668" y="4572"/>
                  </a:moveTo>
                  <a:lnTo>
                    <a:pt x="4571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5984875" h="3560445">
                  <a:moveTo>
                    <a:pt x="5974080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5974080" y="10668"/>
                  </a:lnTo>
                  <a:lnTo>
                    <a:pt x="5974080" y="4572"/>
                  </a:lnTo>
                  <a:close/>
                </a:path>
                <a:path w="5984875" h="3560445">
                  <a:moveTo>
                    <a:pt x="5984748" y="4572"/>
                  </a:moveTo>
                  <a:lnTo>
                    <a:pt x="5974080" y="4572"/>
                  </a:lnTo>
                  <a:lnTo>
                    <a:pt x="5980176" y="10668"/>
                  </a:lnTo>
                  <a:lnTo>
                    <a:pt x="5984748" y="10668"/>
                  </a:lnTo>
                  <a:lnTo>
                    <a:pt x="5984748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F993F8E-F8A1-4AD7-AAA8-FB7C986AC18B}"/>
                </a:ext>
              </a:extLst>
            </p:cNvPr>
            <p:cNvSpPr/>
            <p:nvPr/>
          </p:nvSpPr>
          <p:spPr>
            <a:xfrm>
              <a:off x="3904995" y="2343531"/>
              <a:ext cx="3884929" cy="523240"/>
            </a:xfrm>
            <a:custGeom>
              <a:avLst/>
              <a:gdLst/>
              <a:ahLst/>
              <a:cxnLst/>
              <a:rect l="l" t="t" r="r" b="b"/>
              <a:pathLst>
                <a:path w="3884929" h="523239">
                  <a:moveTo>
                    <a:pt x="1941576" y="0"/>
                  </a:moveTo>
                  <a:lnTo>
                    <a:pt x="1552955" y="3810"/>
                  </a:lnTo>
                  <a:lnTo>
                    <a:pt x="1458467" y="7619"/>
                  </a:lnTo>
                  <a:lnTo>
                    <a:pt x="1367027" y="10160"/>
                  </a:lnTo>
                  <a:lnTo>
                    <a:pt x="1277112" y="15239"/>
                  </a:lnTo>
                  <a:lnTo>
                    <a:pt x="1190243" y="19050"/>
                  </a:lnTo>
                  <a:lnTo>
                    <a:pt x="1103376" y="24129"/>
                  </a:lnTo>
                  <a:lnTo>
                    <a:pt x="1021079" y="30479"/>
                  </a:lnTo>
                  <a:lnTo>
                    <a:pt x="940307" y="35560"/>
                  </a:lnTo>
                  <a:lnTo>
                    <a:pt x="861059" y="41910"/>
                  </a:lnTo>
                  <a:lnTo>
                    <a:pt x="574548" y="72389"/>
                  </a:lnTo>
                  <a:lnTo>
                    <a:pt x="510539" y="81279"/>
                  </a:lnTo>
                  <a:lnTo>
                    <a:pt x="449579" y="91439"/>
                  </a:lnTo>
                  <a:lnTo>
                    <a:pt x="391667" y="100329"/>
                  </a:lnTo>
                  <a:lnTo>
                    <a:pt x="338327" y="110489"/>
                  </a:lnTo>
                  <a:lnTo>
                    <a:pt x="288036" y="121919"/>
                  </a:lnTo>
                  <a:lnTo>
                    <a:pt x="240791" y="132079"/>
                  </a:lnTo>
                  <a:lnTo>
                    <a:pt x="198119" y="142239"/>
                  </a:lnTo>
                  <a:lnTo>
                    <a:pt x="158495" y="153669"/>
                  </a:lnTo>
                  <a:lnTo>
                    <a:pt x="92963" y="177800"/>
                  </a:lnTo>
                  <a:lnTo>
                    <a:pt x="42671" y="201929"/>
                  </a:lnTo>
                  <a:lnTo>
                    <a:pt x="25907" y="214629"/>
                  </a:lnTo>
                  <a:lnTo>
                    <a:pt x="25907" y="215900"/>
                  </a:lnTo>
                  <a:lnTo>
                    <a:pt x="24383" y="215900"/>
                  </a:lnTo>
                  <a:lnTo>
                    <a:pt x="12191" y="228600"/>
                  </a:lnTo>
                  <a:lnTo>
                    <a:pt x="12191" y="229869"/>
                  </a:lnTo>
                  <a:lnTo>
                    <a:pt x="10667" y="231139"/>
                  </a:lnTo>
                  <a:lnTo>
                    <a:pt x="3048" y="243839"/>
                  </a:lnTo>
                  <a:lnTo>
                    <a:pt x="3048" y="246379"/>
                  </a:lnTo>
                  <a:lnTo>
                    <a:pt x="0" y="260350"/>
                  </a:lnTo>
                  <a:lnTo>
                    <a:pt x="0" y="262889"/>
                  </a:lnTo>
                  <a:lnTo>
                    <a:pt x="3048" y="276860"/>
                  </a:lnTo>
                  <a:lnTo>
                    <a:pt x="3048" y="279400"/>
                  </a:lnTo>
                  <a:lnTo>
                    <a:pt x="10667" y="292100"/>
                  </a:lnTo>
                  <a:lnTo>
                    <a:pt x="12191" y="293369"/>
                  </a:lnTo>
                  <a:lnTo>
                    <a:pt x="12191" y="294639"/>
                  </a:lnTo>
                  <a:lnTo>
                    <a:pt x="24383" y="307339"/>
                  </a:lnTo>
                  <a:lnTo>
                    <a:pt x="25907" y="307339"/>
                  </a:lnTo>
                  <a:lnTo>
                    <a:pt x="25907" y="308610"/>
                  </a:lnTo>
                  <a:lnTo>
                    <a:pt x="67055" y="335279"/>
                  </a:lnTo>
                  <a:lnTo>
                    <a:pt x="124967" y="359410"/>
                  </a:lnTo>
                  <a:lnTo>
                    <a:pt x="160019" y="369569"/>
                  </a:lnTo>
                  <a:lnTo>
                    <a:pt x="198119" y="381000"/>
                  </a:lnTo>
                  <a:lnTo>
                    <a:pt x="240791" y="392429"/>
                  </a:lnTo>
                  <a:lnTo>
                    <a:pt x="288036" y="403860"/>
                  </a:lnTo>
                  <a:lnTo>
                    <a:pt x="393191" y="422910"/>
                  </a:lnTo>
                  <a:lnTo>
                    <a:pt x="510539" y="441960"/>
                  </a:lnTo>
                  <a:lnTo>
                    <a:pt x="574548" y="450850"/>
                  </a:lnTo>
                  <a:lnTo>
                    <a:pt x="641603" y="458469"/>
                  </a:lnTo>
                  <a:lnTo>
                    <a:pt x="711707" y="467360"/>
                  </a:lnTo>
                  <a:lnTo>
                    <a:pt x="784859" y="473710"/>
                  </a:lnTo>
                  <a:lnTo>
                    <a:pt x="861059" y="481329"/>
                  </a:lnTo>
                  <a:lnTo>
                    <a:pt x="940307" y="487679"/>
                  </a:lnTo>
                  <a:lnTo>
                    <a:pt x="1021079" y="492760"/>
                  </a:lnTo>
                  <a:lnTo>
                    <a:pt x="1103376" y="499110"/>
                  </a:lnTo>
                  <a:lnTo>
                    <a:pt x="1367027" y="513079"/>
                  </a:lnTo>
                  <a:lnTo>
                    <a:pt x="1458467" y="515619"/>
                  </a:lnTo>
                  <a:lnTo>
                    <a:pt x="1552955" y="519429"/>
                  </a:lnTo>
                  <a:lnTo>
                    <a:pt x="1943100" y="523239"/>
                  </a:lnTo>
                  <a:lnTo>
                    <a:pt x="2331719" y="519429"/>
                  </a:lnTo>
                  <a:lnTo>
                    <a:pt x="2426207" y="515619"/>
                  </a:lnTo>
                  <a:lnTo>
                    <a:pt x="2517648" y="513079"/>
                  </a:lnTo>
                  <a:lnTo>
                    <a:pt x="2682022" y="504189"/>
                  </a:lnTo>
                  <a:lnTo>
                    <a:pt x="1941576" y="504189"/>
                  </a:lnTo>
                  <a:lnTo>
                    <a:pt x="1744979" y="502919"/>
                  </a:lnTo>
                  <a:lnTo>
                    <a:pt x="1459991" y="495300"/>
                  </a:lnTo>
                  <a:lnTo>
                    <a:pt x="1368552" y="491489"/>
                  </a:lnTo>
                  <a:lnTo>
                    <a:pt x="1278636" y="488950"/>
                  </a:lnTo>
                  <a:lnTo>
                    <a:pt x="1190243" y="483869"/>
                  </a:lnTo>
                  <a:lnTo>
                    <a:pt x="1104900" y="477519"/>
                  </a:lnTo>
                  <a:lnTo>
                    <a:pt x="1022603" y="473710"/>
                  </a:lnTo>
                  <a:lnTo>
                    <a:pt x="941831" y="467360"/>
                  </a:lnTo>
                  <a:lnTo>
                    <a:pt x="862583" y="459739"/>
                  </a:lnTo>
                  <a:lnTo>
                    <a:pt x="787907" y="453389"/>
                  </a:lnTo>
                  <a:lnTo>
                    <a:pt x="644651" y="438150"/>
                  </a:lnTo>
                  <a:lnTo>
                    <a:pt x="513588" y="420369"/>
                  </a:lnTo>
                  <a:lnTo>
                    <a:pt x="452627" y="411479"/>
                  </a:lnTo>
                  <a:lnTo>
                    <a:pt x="396239" y="401319"/>
                  </a:lnTo>
                  <a:lnTo>
                    <a:pt x="342900" y="392429"/>
                  </a:lnTo>
                  <a:lnTo>
                    <a:pt x="292607" y="382269"/>
                  </a:lnTo>
                  <a:lnTo>
                    <a:pt x="202691" y="360679"/>
                  </a:lnTo>
                  <a:lnTo>
                    <a:pt x="164591" y="350519"/>
                  </a:lnTo>
                  <a:lnTo>
                    <a:pt x="131063" y="337819"/>
                  </a:lnTo>
                  <a:lnTo>
                    <a:pt x="100583" y="327660"/>
                  </a:lnTo>
                  <a:lnTo>
                    <a:pt x="76200" y="314960"/>
                  </a:lnTo>
                  <a:lnTo>
                    <a:pt x="54863" y="302260"/>
                  </a:lnTo>
                  <a:lnTo>
                    <a:pt x="38100" y="292100"/>
                  </a:lnTo>
                  <a:lnTo>
                    <a:pt x="39624" y="292100"/>
                  </a:lnTo>
                  <a:lnTo>
                    <a:pt x="29870" y="281939"/>
                  </a:lnTo>
                  <a:lnTo>
                    <a:pt x="28955" y="281939"/>
                  </a:lnTo>
                  <a:lnTo>
                    <a:pt x="21336" y="269239"/>
                  </a:lnTo>
                  <a:lnTo>
                    <a:pt x="22521" y="269239"/>
                  </a:lnTo>
                  <a:lnTo>
                    <a:pt x="21674" y="262889"/>
                  </a:lnTo>
                  <a:lnTo>
                    <a:pt x="21336" y="262889"/>
                  </a:lnTo>
                  <a:lnTo>
                    <a:pt x="21336" y="260350"/>
                  </a:lnTo>
                  <a:lnTo>
                    <a:pt x="21674" y="260350"/>
                  </a:lnTo>
                  <a:lnTo>
                    <a:pt x="22521" y="254000"/>
                  </a:lnTo>
                  <a:lnTo>
                    <a:pt x="21336" y="254000"/>
                  </a:lnTo>
                  <a:lnTo>
                    <a:pt x="28955" y="241300"/>
                  </a:lnTo>
                  <a:lnTo>
                    <a:pt x="29870" y="241300"/>
                  </a:lnTo>
                  <a:lnTo>
                    <a:pt x="39624" y="231139"/>
                  </a:lnTo>
                  <a:lnTo>
                    <a:pt x="38100" y="231139"/>
                  </a:lnTo>
                  <a:lnTo>
                    <a:pt x="56387" y="218439"/>
                  </a:lnTo>
                  <a:lnTo>
                    <a:pt x="76200" y="208279"/>
                  </a:lnTo>
                  <a:lnTo>
                    <a:pt x="102107" y="195579"/>
                  </a:lnTo>
                  <a:lnTo>
                    <a:pt x="131063" y="185419"/>
                  </a:lnTo>
                  <a:lnTo>
                    <a:pt x="166115" y="172719"/>
                  </a:lnTo>
                  <a:lnTo>
                    <a:pt x="204215" y="162560"/>
                  </a:lnTo>
                  <a:lnTo>
                    <a:pt x="292607" y="140969"/>
                  </a:lnTo>
                  <a:lnTo>
                    <a:pt x="342900" y="130810"/>
                  </a:lnTo>
                  <a:lnTo>
                    <a:pt x="396239" y="121919"/>
                  </a:lnTo>
                  <a:lnTo>
                    <a:pt x="452627" y="111760"/>
                  </a:lnTo>
                  <a:lnTo>
                    <a:pt x="577595" y="93979"/>
                  </a:lnTo>
                  <a:lnTo>
                    <a:pt x="644651" y="86360"/>
                  </a:lnTo>
                  <a:lnTo>
                    <a:pt x="714755" y="77469"/>
                  </a:lnTo>
                  <a:lnTo>
                    <a:pt x="787907" y="69850"/>
                  </a:lnTo>
                  <a:lnTo>
                    <a:pt x="941831" y="57150"/>
                  </a:lnTo>
                  <a:lnTo>
                    <a:pt x="1104900" y="45719"/>
                  </a:lnTo>
                  <a:lnTo>
                    <a:pt x="1278636" y="35560"/>
                  </a:lnTo>
                  <a:lnTo>
                    <a:pt x="1459991" y="27939"/>
                  </a:lnTo>
                  <a:lnTo>
                    <a:pt x="1744979" y="20319"/>
                  </a:lnTo>
                  <a:lnTo>
                    <a:pt x="2716148" y="20319"/>
                  </a:lnTo>
                  <a:lnTo>
                    <a:pt x="2694431" y="19050"/>
                  </a:lnTo>
                  <a:lnTo>
                    <a:pt x="2607563" y="15239"/>
                  </a:lnTo>
                  <a:lnTo>
                    <a:pt x="2517648" y="10160"/>
                  </a:lnTo>
                  <a:lnTo>
                    <a:pt x="2331719" y="3810"/>
                  </a:lnTo>
                  <a:lnTo>
                    <a:pt x="1941576" y="0"/>
                  </a:lnTo>
                  <a:close/>
                </a:path>
                <a:path w="3884929" h="523239">
                  <a:moveTo>
                    <a:pt x="3857244" y="279400"/>
                  </a:moveTo>
                  <a:lnTo>
                    <a:pt x="3828287" y="304800"/>
                  </a:lnTo>
                  <a:lnTo>
                    <a:pt x="3782568" y="327660"/>
                  </a:lnTo>
                  <a:lnTo>
                    <a:pt x="3718559" y="350519"/>
                  </a:lnTo>
                  <a:lnTo>
                    <a:pt x="3680459" y="360679"/>
                  </a:lnTo>
                  <a:lnTo>
                    <a:pt x="3637787" y="370839"/>
                  </a:lnTo>
                  <a:lnTo>
                    <a:pt x="3592068" y="382269"/>
                  </a:lnTo>
                  <a:lnTo>
                    <a:pt x="3541776" y="392429"/>
                  </a:lnTo>
                  <a:lnTo>
                    <a:pt x="3488435" y="401319"/>
                  </a:lnTo>
                  <a:lnTo>
                    <a:pt x="3432048" y="411479"/>
                  </a:lnTo>
                  <a:lnTo>
                    <a:pt x="3371087" y="420369"/>
                  </a:lnTo>
                  <a:lnTo>
                    <a:pt x="3240024" y="438150"/>
                  </a:lnTo>
                  <a:lnTo>
                    <a:pt x="3096768" y="453389"/>
                  </a:lnTo>
                  <a:lnTo>
                    <a:pt x="3022092" y="459739"/>
                  </a:lnTo>
                  <a:lnTo>
                    <a:pt x="2942844" y="467360"/>
                  </a:lnTo>
                  <a:lnTo>
                    <a:pt x="2862072" y="473710"/>
                  </a:lnTo>
                  <a:lnTo>
                    <a:pt x="2779776" y="477519"/>
                  </a:lnTo>
                  <a:lnTo>
                    <a:pt x="2694431" y="483869"/>
                  </a:lnTo>
                  <a:lnTo>
                    <a:pt x="2606039" y="488950"/>
                  </a:lnTo>
                  <a:lnTo>
                    <a:pt x="2516124" y="491489"/>
                  </a:lnTo>
                  <a:lnTo>
                    <a:pt x="2424683" y="495300"/>
                  </a:lnTo>
                  <a:lnTo>
                    <a:pt x="2139695" y="502919"/>
                  </a:lnTo>
                  <a:lnTo>
                    <a:pt x="1941576" y="504189"/>
                  </a:lnTo>
                  <a:lnTo>
                    <a:pt x="2682022" y="504189"/>
                  </a:lnTo>
                  <a:lnTo>
                    <a:pt x="2781300" y="499110"/>
                  </a:lnTo>
                  <a:lnTo>
                    <a:pt x="2863596" y="492760"/>
                  </a:lnTo>
                  <a:lnTo>
                    <a:pt x="2944368" y="487679"/>
                  </a:lnTo>
                  <a:lnTo>
                    <a:pt x="3023615" y="481329"/>
                  </a:lnTo>
                  <a:lnTo>
                    <a:pt x="3099815" y="473710"/>
                  </a:lnTo>
                  <a:lnTo>
                    <a:pt x="3172968" y="467360"/>
                  </a:lnTo>
                  <a:lnTo>
                    <a:pt x="3243072" y="458469"/>
                  </a:lnTo>
                  <a:lnTo>
                    <a:pt x="3310128" y="450850"/>
                  </a:lnTo>
                  <a:lnTo>
                    <a:pt x="3374135" y="441960"/>
                  </a:lnTo>
                  <a:lnTo>
                    <a:pt x="3435096" y="431800"/>
                  </a:lnTo>
                  <a:lnTo>
                    <a:pt x="3493007" y="422910"/>
                  </a:lnTo>
                  <a:lnTo>
                    <a:pt x="3546348" y="412750"/>
                  </a:lnTo>
                  <a:lnTo>
                    <a:pt x="3596639" y="403860"/>
                  </a:lnTo>
                  <a:lnTo>
                    <a:pt x="3643883" y="392429"/>
                  </a:lnTo>
                  <a:lnTo>
                    <a:pt x="3686555" y="381000"/>
                  </a:lnTo>
                  <a:lnTo>
                    <a:pt x="3726179" y="369569"/>
                  </a:lnTo>
                  <a:lnTo>
                    <a:pt x="3791711" y="346710"/>
                  </a:lnTo>
                  <a:lnTo>
                    <a:pt x="3840479" y="321310"/>
                  </a:lnTo>
                  <a:lnTo>
                    <a:pt x="3858768" y="308610"/>
                  </a:lnTo>
                  <a:lnTo>
                    <a:pt x="3858768" y="307339"/>
                  </a:lnTo>
                  <a:lnTo>
                    <a:pt x="3872483" y="294639"/>
                  </a:lnTo>
                  <a:lnTo>
                    <a:pt x="3872483" y="293369"/>
                  </a:lnTo>
                  <a:lnTo>
                    <a:pt x="3874007" y="292100"/>
                  </a:lnTo>
                  <a:lnTo>
                    <a:pt x="3878884" y="281939"/>
                  </a:lnTo>
                  <a:lnTo>
                    <a:pt x="3855720" y="281939"/>
                  </a:lnTo>
                  <a:lnTo>
                    <a:pt x="3857244" y="279400"/>
                  </a:lnTo>
                  <a:close/>
                </a:path>
                <a:path w="3884929" h="523239">
                  <a:moveTo>
                    <a:pt x="27432" y="279400"/>
                  </a:moveTo>
                  <a:lnTo>
                    <a:pt x="28955" y="281939"/>
                  </a:lnTo>
                  <a:lnTo>
                    <a:pt x="29870" y="281939"/>
                  </a:lnTo>
                  <a:lnTo>
                    <a:pt x="27432" y="279400"/>
                  </a:lnTo>
                  <a:close/>
                </a:path>
                <a:path w="3884929" h="523239">
                  <a:moveTo>
                    <a:pt x="3883290" y="269239"/>
                  </a:moveTo>
                  <a:lnTo>
                    <a:pt x="3863339" y="269239"/>
                  </a:lnTo>
                  <a:lnTo>
                    <a:pt x="3855720" y="281939"/>
                  </a:lnTo>
                  <a:lnTo>
                    <a:pt x="3878884" y="281939"/>
                  </a:lnTo>
                  <a:lnTo>
                    <a:pt x="3880104" y="279400"/>
                  </a:lnTo>
                  <a:lnTo>
                    <a:pt x="3881628" y="278129"/>
                  </a:lnTo>
                  <a:lnTo>
                    <a:pt x="3881628" y="276860"/>
                  </a:lnTo>
                  <a:lnTo>
                    <a:pt x="3883290" y="269239"/>
                  </a:lnTo>
                  <a:close/>
                </a:path>
                <a:path w="3884929" h="523239">
                  <a:moveTo>
                    <a:pt x="22521" y="269239"/>
                  </a:moveTo>
                  <a:lnTo>
                    <a:pt x="21336" y="269239"/>
                  </a:lnTo>
                  <a:lnTo>
                    <a:pt x="22860" y="271780"/>
                  </a:lnTo>
                  <a:lnTo>
                    <a:pt x="22521" y="269239"/>
                  </a:lnTo>
                  <a:close/>
                </a:path>
                <a:path w="3884929" h="523239">
                  <a:moveTo>
                    <a:pt x="3863170" y="261620"/>
                  </a:moveTo>
                  <a:lnTo>
                    <a:pt x="3861815" y="271780"/>
                  </a:lnTo>
                  <a:lnTo>
                    <a:pt x="3863339" y="269239"/>
                  </a:lnTo>
                  <a:lnTo>
                    <a:pt x="3883290" y="269239"/>
                  </a:lnTo>
                  <a:lnTo>
                    <a:pt x="3884676" y="262889"/>
                  </a:lnTo>
                  <a:lnTo>
                    <a:pt x="3863339" y="262889"/>
                  </a:lnTo>
                  <a:lnTo>
                    <a:pt x="3863170" y="261620"/>
                  </a:lnTo>
                  <a:close/>
                </a:path>
                <a:path w="3884929" h="523239">
                  <a:moveTo>
                    <a:pt x="21336" y="260350"/>
                  </a:moveTo>
                  <a:lnTo>
                    <a:pt x="21336" y="262889"/>
                  </a:lnTo>
                  <a:lnTo>
                    <a:pt x="21505" y="261620"/>
                  </a:lnTo>
                  <a:lnTo>
                    <a:pt x="21336" y="260350"/>
                  </a:lnTo>
                  <a:close/>
                </a:path>
                <a:path w="3884929" h="523239">
                  <a:moveTo>
                    <a:pt x="21505" y="261620"/>
                  </a:moveTo>
                  <a:lnTo>
                    <a:pt x="21336" y="262889"/>
                  </a:lnTo>
                  <a:lnTo>
                    <a:pt x="21674" y="262889"/>
                  </a:lnTo>
                  <a:lnTo>
                    <a:pt x="21505" y="261620"/>
                  </a:lnTo>
                  <a:close/>
                </a:path>
                <a:path w="3884929" h="523239">
                  <a:moveTo>
                    <a:pt x="3863339" y="260350"/>
                  </a:moveTo>
                  <a:lnTo>
                    <a:pt x="3863170" y="261620"/>
                  </a:lnTo>
                  <a:lnTo>
                    <a:pt x="3863339" y="262889"/>
                  </a:lnTo>
                  <a:lnTo>
                    <a:pt x="3863339" y="260350"/>
                  </a:lnTo>
                  <a:close/>
                </a:path>
                <a:path w="3884929" h="523239">
                  <a:moveTo>
                    <a:pt x="3884676" y="260350"/>
                  </a:moveTo>
                  <a:lnTo>
                    <a:pt x="3863339" y="260350"/>
                  </a:lnTo>
                  <a:lnTo>
                    <a:pt x="3863339" y="262889"/>
                  </a:lnTo>
                  <a:lnTo>
                    <a:pt x="3884676" y="262889"/>
                  </a:lnTo>
                  <a:lnTo>
                    <a:pt x="3884676" y="260350"/>
                  </a:lnTo>
                  <a:close/>
                </a:path>
                <a:path w="3884929" h="523239">
                  <a:moveTo>
                    <a:pt x="21674" y="260350"/>
                  </a:moveTo>
                  <a:lnTo>
                    <a:pt x="21336" y="260350"/>
                  </a:lnTo>
                  <a:lnTo>
                    <a:pt x="21505" y="261620"/>
                  </a:lnTo>
                  <a:lnTo>
                    <a:pt x="21674" y="260350"/>
                  </a:lnTo>
                  <a:close/>
                </a:path>
                <a:path w="3884929" h="523239">
                  <a:moveTo>
                    <a:pt x="3861815" y="251460"/>
                  </a:moveTo>
                  <a:lnTo>
                    <a:pt x="3863170" y="261620"/>
                  </a:lnTo>
                  <a:lnTo>
                    <a:pt x="3863339" y="260350"/>
                  </a:lnTo>
                  <a:lnTo>
                    <a:pt x="3884676" y="260350"/>
                  </a:lnTo>
                  <a:lnTo>
                    <a:pt x="3883290" y="254000"/>
                  </a:lnTo>
                  <a:lnTo>
                    <a:pt x="3863339" y="254000"/>
                  </a:lnTo>
                  <a:lnTo>
                    <a:pt x="3861815" y="251460"/>
                  </a:lnTo>
                  <a:close/>
                </a:path>
                <a:path w="3884929" h="523239">
                  <a:moveTo>
                    <a:pt x="22859" y="251460"/>
                  </a:moveTo>
                  <a:lnTo>
                    <a:pt x="21336" y="254000"/>
                  </a:lnTo>
                  <a:lnTo>
                    <a:pt x="22521" y="254000"/>
                  </a:lnTo>
                  <a:lnTo>
                    <a:pt x="22859" y="251460"/>
                  </a:lnTo>
                  <a:close/>
                </a:path>
                <a:path w="3884929" h="523239">
                  <a:moveTo>
                    <a:pt x="3878884" y="241300"/>
                  </a:moveTo>
                  <a:lnTo>
                    <a:pt x="3855720" y="241300"/>
                  </a:lnTo>
                  <a:lnTo>
                    <a:pt x="3863339" y="254000"/>
                  </a:lnTo>
                  <a:lnTo>
                    <a:pt x="3883290" y="254000"/>
                  </a:lnTo>
                  <a:lnTo>
                    <a:pt x="3881628" y="246379"/>
                  </a:lnTo>
                  <a:lnTo>
                    <a:pt x="3881628" y="245110"/>
                  </a:lnTo>
                  <a:lnTo>
                    <a:pt x="3880104" y="243839"/>
                  </a:lnTo>
                  <a:lnTo>
                    <a:pt x="3878884" y="241300"/>
                  </a:lnTo>
                  <a:close/>
                </a:path>
                <a:path w="3884929" h="523239">
                  <a:moveTo>
                    <a:pt x="29870" y="241300"/>
                  </a:moveTo>
                  <a:lnTo>
                    <a:pt x="28955" y="241300"/>
                  </a:lnTo>
                  <a:lnTo>
                    <a:pt x="27431" y="243839"/>
                  </a:lnTo>
                  <a:lnTo>
                    <a:pt x="29870" y="241300"/>
                  </a:lnTo>
                  <a:close/>
                </a:path>
                <a:path w="3884929" h="523239">
                  <a:moveTo>
                    <a:pt x="2716148" y="20319"/>
                  </a:moveTo>
                  <a:lnTo>
                    <a:pt x="2139695" y="20319"/>
                  </a:lnTo>
                  <a:lnTo>
                    <a:pt x="2424683" y="27939"/>
                  </a:lnTo>
                  <a:lnTo>
                    <a:pt x="2606039" y="35560"/>
                  </a:lnTo>
                  <a:lnTo>
                    <a:pt x="2779776" y="45719"/>
                  </a:lnTo>
                  <a:lnTo>
                    <a:pt x="2942844" y="57150"/>
                  </a:lnTo>
                  <a:lnTo>
                    <a:pt x="3096768" y="69850"/>
                  </a:lnTo>
                  <a:lnTo>
                    <a:pt x="3169920" y="77469"/>
                  </a:lnTo>
                  <a:lnTo>
                    <a:pt x="3240024" y="86360"/>
                  </a:lnTo>
                  <a:lnTo>
                    <a:pt x="3307079" y="93979"/>
                  </a:lnTo>
                  <a:lnTo>
                    <a:pt x="3432048" y="111760"/>
                  </a:lnTo>
                  <a:lnTo>
                    <a:pt x="3488435" y="121919"/>
                  </a:lnTo>
                  <a:lnTo>
                    <a:pt x="3541776" y="130810"/>
                  </a:lnTo>
                  <a:lnTo>
                    <a:pt x="3592068" y="140969"/>
                  </a:lnTo>
                  <a:lnTo>
                    <a:pt x="3720083" y="172719"/>
                  </a:lnTo>
                  <a:lnTo>
                    <a:pt x="3753611" y="185419"/>
                  </a:lnTo>
                  <a:lnTo>
                    <a:pt x="3784092" y="195579"/>
                  </a:lnTo>
                  <a:lnTo>
                    <a:pt x="3808476" y="208279"/>
                  </a:lnTo>
                  <a:lnTo>
                    <a:pt x="3829811" y="220979"/>
                  </a:lnTo>
                  <a:lnTo>
                    <a:pt x="3845052" y="231139"/>
                  </a:lnTo>
                  <a:lnTo>
                    <a:pt x="3857244" y="243839"/>
                  </a:lnTo>
                  <a:lnTo>
                    <a:pt x="3855720" y="241300"/>
                  </a:lnTo>
                  <a:lnTo>
                    <a:pt x="3878884" y="241300"/>
                  </a:lnTo>
                  <a:lnTo>
                    <a:pt x="3874007" y="231139"/>
                  </a:lnTo>
                  <a:lnTo>
                    <a:pt x="3872483" y="229869"/>
                  </a:lnTo>
                  <a:lnTo>
                    <a:pt x="3872483" y="228600"/>
                  </a:lnTo>
                  <a:lnTo>
                    <a:pt x="3858768" y="215900"/>
                  </a:lnTo>
                  <a:lnTo>
                    <a:pt x="3858768" y="214629"/>
                  </a:lnTo>
                  <a:lnTo>
                    <a:pt x="3840479" y="201929"/>
                  </a:lnTo>
                  <a:lnTo>
                    <a:pt x="3817620" y="190500"/>
                  </a:lnTo>
                  <a:lnTo>
                    <a:pt x="3791711" y="176529"/>
                  </a:lnTo>
                  <a:lnTo>
                    <a:pt x="3759707" y="165100"/>
                  </a:lnTo>
                  <a:lnTo>
                    <a:pt x="3724655" y="153669"/>
                  </a:lnTo>
                  <a:lnTo>
                    <a:pt x="3686555" y="142239"/>
                  </a:lnTo>
                  <a:lnTo>
                    <a:pt x="3643883" y="132079"/>
                  </a:lnTo>
                  <a:lnTo>
                    <a:pt x="3596639" y="121919"/>
                  </a:lnTo>
                  <a:lnTo>
                    <a:pt x="3546348" y="110489"/>
                  </a:lnTo>
                  <a:lnTo>
                    <a:pt x="3491483" y="100329"/>
                  </a:lnTo>
                  <a:lnTo>
                    <a:pt x="3374135" y="81279"/>
                  </a:lnTo>
                  <a:lnTo>
                    <a:pt x="3310128" y="72389"/>
                  </a:lnTo>
                  <a:lnTo>
                    <a:pt x="3023615" y="41910"/>
                  </a:lnTo>
                  <a:lnTo>
                    <a:pt x="2944368" y="35560"/>
                  </a:lnTo>
                  <a:lnTo>
                    <a:pt x="2863596" y="30479"/>
                  </a:lnTo>
                  <a:lnTo>
                    <a:pt x="2781300" y="24129"/>
                  </a:lnTo>
                  <a:lnTo>
                    <a:pt x="2716148" y="203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8D72D28-8BDE-4CEA-AC8F-4B3CF6F4328D}"/>
              </a:ext>
            </a:extLst>
          </p:cNvPr>
          <p:cNvSpPr txBox="1">
            <a:spLocks/>
          </p:cNvSpPr>
          <p:nvPr/>
        </p:nvSpPr>
        <p:spPr>
          <a:xfrm>
            <a:off x="192062" y="6093631"/>
            <a:ext cx="7890054" cy="6278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Results from text box-based search on travel site  not accessible via search engine (not linked).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781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9E9D-97C1-42A9-9D57-8B64AA52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a typeface="+mn-ea"/>
              </a:rPr>
              <a:t>Dark Web / Dark Net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D2676-2970-472D-B006-562A96684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4" y="1291262"/>
            <a:ext cx="9109446" cy="4835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826E4-CFFE-4597-B6A0-00992172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983D6-F07B-467C-B6FB-8464265590FC}"/>
              </a:ext>
            </a:extLst>
          </p:cNvPr>
          <p:cNvSpPr/>
          <p:nvPr/>
        </p:nvSpPr>
        <p:spPr>
          <a:xfrm>
            <a:off x="1315135" y="6030622"/>
            <a:ext cx="654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homepage of Agora, a popular dark market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EF46E-7716-4050-97FF-EDB6A07788F8}"/>
              </a:ext>
            </a:extLst>
          </p:cNvPr>
          <p:cNvSpPr/>
          <p:nvPr/>
        </p:nvSpPr>
        <p:spPr>
          <a:xfrm>
            <a:off x="22122" y="6508595"/>
            <a:ext cx="732994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525">
              <a:spcBef>
                <a:spcPts val="698"/>
              </a:spcBef>
            </a:pPr>
            <a:r>
              <a:rPr lang="en-US" sz="1400" b="1" spc="-4" dirty="0">
                <a:solidFill>
                  <a:srgbClr val="44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http://www.coindesk.com/dark-markets-grow-bigger-bolder-year-since-silk-road-bust/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4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7FF7-BD33-433C-826F-ACBFE917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ea"/>
              </a:rPr>
              <a:t>NETWORK (TOR)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2FE9-3115-4A09-AFFD-92734BE1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5" y="1313025"/>
            <a:ext cx="5296556" cy="5043325"/>
          </a:xfrm>
        </p:spPr>
        <p:txBody>
          <a:bodyPr>
            <a:noAutofit/>
          </a:bodyPr>
          <a:lstStyle/>
          <a:p>
            <a:r>
              <a:rPr lang="en-US" dirty="0"/>
              <a:t>Short for “The Onion Router” (TOR);</a:t>
            </a:r>
          </a:p>
          <a:p>
            <a:r>
              <a:rPr lang="en-US" dirty="0"/>
              <a:t>The most famous anonymous network, which can  be accessed using the TOR browser;</a:t>
            </a:r>
          </a:p>
          <a:p>
            <a:r>
              <a:rPr lang="en-US" dirty="0"/>
              <a:t>TOR browser allows users to surf the dark web  anonymously by directing traffic through a  network of intermediaries (adding layers)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B7592-D2A0-4766-BB27-4401BC3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C3A2B19F-408F-44B8-8687-2FFC1A0744D7}"/>
              </a:ext>
            </a:extLst>
          </p:cNvPr>
          <p:cNvGrpSpPr/>
          <p:nvPr/>
        </p:nvGrpSpPr>
        <p:grpSpPr>
          <a:xfrm>
            <a:off x="5414546" y="1254034"/>
            <a:ext cx="3670459" cy="5102316"/>
            <a:chOff x="3100323" y="4828159"/>
            <a:chExt cx="4893945" cy="232283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2909944-902A-48D0-89BE-9BFBA8577B96}"/>
                </a:ext>
              </a:extLst>
            </p:cNvPr>
            <p:cNvSpPr/>
            <p:nvPr/>
          </p:nvSpPr>
          <p:spPr>
            <a:xfrm>
              <a:off x="3110991" y="4838712"/>
              <a:ext cx="4872227" cy="2301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B962055-C252-4C35-8F3F-9BCC2B06AE7D}"/>
                </a:ext>
              </a:extLst>
            </p:cNvPr>
            <p:cNvSpPr/>
            <p:nvPr/>
          </p:nvSpPr>
          <p:spPr>
            <a:xfrm>
              <a:off x="3100323" y="4828159"/>
              <a:ext cx="4893945" cy="2322830"/>
            </a:xfrm>
            <a:custGeom>
              <a:avLst/>
              <a:gdLst/>
              <a:ahLst/>
              <a:cxnLst/>
              <a:rect l="l" t="t" r="r" b="b"/>
              <a:pathLst>
                <a:path w="4893945" h="2322829">
                  <a:moveTo>
                    <a:pt x="4890516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321052"/>
                  </a:lnTo>
                  <a:lnTo>
                    <a:pt x="3048" y="2322576"/>
                  </a:lnTo>
                  <a:lnTo>
                    <a:pt x="4890516" y="2322576"/>
                  </a:lnTo>
                  <a:lnTo>
                    <a:pt x="4893564" y="2321052"/>
                  </a:lnTo>
                  <a:lnTo>
                    <a:pt x="4893564" y="2318004"/>
                  </a:lnTo>
                  <a:lnTo>
                    <a:pt x="10667" y="2318004"/>
                  </a:lnTo>
                  <a:lnTo>
                    <a:pt x="6096" y="2311908"/>
                  </a:lnTo>
                  <a:lnTo>
                    <a:pt x="10667" y="2311908"/>
                  </a:lnTo>
                  <a:lnTo>
                    <a:pt x="10667" y="10541"/>
                  </a:lnTo>
                  <a:lnTo>
                    <a:pt x="6096" y="10541"/>
                  </a:lnTo>
                  <a:lnTo>
                    <a:pt x="10667" y="4572"/>
                  </a:lnTo>
                  <a:lnTo>
                    <a:pt x="4893564" y="4572"/>
                  </a:lnTo>
                  <a:lnTo>
                    <a:pt x="4893564" y="3048"/>
                  </a:lnTo>
                  <a:lnTo>
                    <a:pt x="4890516" y="0"/>
                  </a:lnTo>
                  <a:close/>
                </a:path>
                <a:path w="4893945" h="2322829">
                  <a:moveTo>
                    <a:pt x="10667" y="2311908"/>
                  </a:moveTo>
                  <a:lnTo>
                    <a:pt x="6096" y="2311908"/>
                  </a:lnTo>
                  <a:lnTo>
                    <a:pt x="10667" y="2318004"/>
                  </a:lnTo>
                  <a:lnTo>
                    <a:pt x="10667" y="2311908"/>
                  </a:lnTo>
                  <a:close/>
                </a:path>
                <a:path w="4893945" h="2322829">
                  <a:moveTo>
                    <a:pt x="4882896" y="2311908"/>
                  </a:moveTo>
                  <a:lnTo>
                    <a:pt x="10667" y="2311908"/>
                  </a:lnTo>
                  <a:lnTo>
                    <a:pt x="10667" y="2318004"/>
                  </a:lnTo>
                  <a:lnTo>
                    <a:pt x="4882896" y="2318004"/>
                  </a:lnTo>
                  <a:lnTo>
                    <a:pt x="4882896" y="2311908"/>
                  </a:lnTo>
                  <a:close/>
                </a:path>
                <a:path w="4893945" h="2322829">
                  <a:moveTo>
                    <a:pt x="4882896" y="4572"/>
                  </a:moveTo>
                  <a:lnTo>
                    <a:pt x="4882896" y="2318004"/>
                  </a:lnTo>
                  <a:lnTo>
                    <a:pt x="4887468" y="2311908"/>
                  </a:lnTo>
                  <a:lnTo>
                    <a:pt x="4893564" y="2311908"/>
                  </a:lnTo>
                  <a:lnTo>
                    <a:pt x="4893564" y="10541"/>
                  </a:lnTo>
                  <a:lnTo>
                    <a:pt x="4887468" y="10541"/>
                  </a:lnTo>
                  <a:lnTo>
                    <a:pt x="4882896" y="4572"/>
                  </a:lnTo>
                  <a:close/>
                </a:path>
                <a:path w="4893945" h="2322829">
                  <a:moveTo>
                    <a:pt x="4893564" y="2311908"/>
                  </a:moveTo>
                  <a:lnTo>
                    <a:pt x="4887468" y="2311908"/>
                  </a:lnTo>
                  <a:lnTo>
                    <a:pt x="4882896" y="2318004"/>
                  </a:lnTo>
                  <a:lnTo>
                    <a:pt x="4893564" y="2318004"/>
                  </a:lnTo>
                  <a:lnTo>
                    <a:pt x="4893564" y="2311908"/>
                  </a:lnTo>
                  <a:close/>
                </a:path>
                <a:path w="4893945" h="2322829">
                  <a:moveTo>
                    <a:pt x="10667" y="4572"/>
                  </a:moveTo>
                  <a:lnTo>
                    <a:pt x="6096" y="10541"/>
                  </a:lnTo>
                  <a:lnTo>
                    <a:pt x="10667" y="10541"/>
                  </a:lnTo>
                  <a:lnTo>
                    <a:pt x="10667" y="4572"/>
                  </a:lnTo>
                  <a:close/>
                </a:path>
                <a:path w="4893945" h="2322829">
                  <a:moveTo>
                    <a:pt x="4882896" y="4572"/>
                  </a:moveTo>
                  <a:lnTo>
                    <a:pt x="10667" y="4572"/>
                  </a:lnTo>
                  <a:lnTo>
                    <a:pt x="10667" y="10541"/>
                  </a:lnTo>
                  <a:lnTo>
                    <a:pt x="4882896" y="10541"/>
                  </a:lnTo>
                  <a:lnTo>
                    <a:pt x="4882896" y="4572"/>
                  </a:lnTo>
                  <a:close/>
                </a:path>
                <a:path w="4893945" h="2322829">
                  <a:moveTo>
                    <a:pt x="4893564" y="4572"/>
                  </a:moveTo>
                  <a:lnTo>
                    <a:pt x="4882896" y="4572"/>
                  </a:lnTo>
                  <a:lnTo>
                    <a:pt x="4887468" y="10541"/>
                  </a:lnTo>
                  <a:lnTo>
                    <a:pt x="4893564" y="10541"/>
                  </a:lnTo>
                  <a:lnTo>
                    <a:pt x="489356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78D0A0E-3CE6-480A-9999-2E22250C6A8A}"/>
              </a:ext>
            </a:extLst>
          </p:cNvPr>
          <p:cNvSpPr/>
          <p:nvPr/>
        </p:nvSpPr>
        <p:spPr>
          <a:xfrm>
            <a:off x="29495" y="6528020"/>
            <a:ext cx="756592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525">
              <a:spcBef>
                <a:spcPts val="698"/>
              </a:spcBef>
            </a:pPr>
            <a:r>
              <a:rPr lang="en-US" sz="1400" b="1" spc="-4" dirty="0">
                <a:solidFill>
                  <a:srgbClr val="44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http://www.coindesk.com/dark-markets-grow-bigger-bolder-year-since-silk-road-bust/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4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5847-19E7-426E-9BA3-3FDC434F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>
                <a:solidFill>
                  <a:srgbClr val="FFFF00"/>
                </a:solidFill>
                <a:ea typeface="+mn-ea"/>
              </a:rPr>
              <a:t>Cont’d….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611F-1EC6-4CBD-B27A-FF474E8A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83" y="1358858"/>
            <a:ext cx="4972735" cy="5180055"/>
          </a:xfrm>
        </p:spPr>
        <p:txBody>
          <a:bodyPr/>
          <a:lstStyle/>
          <a:p>
            <a:pPr algn="just"/>
            <a:r>
              <a:rPr lang="en-GB" altLang="en-US" dirty="0"/>
              <a:t>TOR has an estimated 200,000 to 400,000 websites</a:t>
            </a:r>
          </a:p>
          <a:p>
            <a:pPr lvl="1" algn="just"/>
            <a:r>
              <a:rPr lang="en-GB" altLang="en-US" sz="2800" dirty="0"/>
              <a:t>Websites are hosted on hidden servers</a:t>
            </a:r>
          </a:p>
          <a:p>
            <a:pPr lvl="2" algn="just"/>
            <a:r>
              <a:rPr lang="en-GB" altLang="en-US" sz="2800" dirty="0"/>
              <a:t>Thanks to encryption and virtual private networks </a:t>
            </a:r>
            <a:r>
              <a:rPr lang="en-US" altLang="en-US" sz="2800" dirty="0"/>
              <a:t>(VPN)</a:t>
            </a:r>
          </a:p>
          <a:p>
            <a:pPr algn="just"/>
            <a:r>
              <a:rPr lang="en-US" altLang="en-US" dirty="0"/>
              <a:t>TOR websites are extremely </a:t>
            </a:r>
            <a:r>
              <a:rPr lang="en-GB" altLang="en-US" dirty="0"/>
              <a:t>difficult to shut down</a:t>
            </a:r>
          </a:p>
          <a:p>
            <a:pPr lvl="1" algn="just"/>
            <a:r>
              <a:rPr lang="en-GB" altLang="en-US" sz="2800" dirty="0"/>
              <a:t>80% of traffic to TOR hidden services are related to child abuse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75E7-3EE0-4F5E-914D-FCD25287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B8E60D08-563B-471A-B0AE-81FE0D714B56}"/>
              </a:ext>
            </a:extLst>
          </p:cNvPr>
          <p:cNvGrpSpPr/>
          <p:nvPr/>
        </p:nvGrpSpPr>
        <p:grpSpPr>
          <a:xfrm>
            <a:off x="5414546" y="1254034"/>
            <a:ext cx="3670459" cy="5102316"/>
            <a:chOff x="3100323" y="4828159"/>
            <a:chExt cx="4893945" cy="232283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559F6A2-D25C-4011-8B2F-7DAA3AB938C4}"/>
                </a:ext>
              </a:extLst>
            </p:cNvPr>
            <p:cNvSpPr/>
            <p:nvPr/>
          </p:nvSpPr>
          <p:spPr>
            <a:xfrm>
              <a:off x="3110991" y="4838712"/>
              <a:ext cx="4872227" cy="2301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93A5023-7F8C-4A41-A3F5-6C511404131B}"/>
                </a:ext>
              </a:extLst>
            </p:cNvPr>
            <p:cNvSpPr/>
            <p:nvPr/>
          </p:nvSpPr>
          <p:spPr>
            <a:xfrm>
              <a:off x="3100323" y="4828159"/>
              <a:ext cx="4893945" cy="2322830"/>
            </a:xfrm>
            <a:custGeom>
              <a:avLst/>
              <a:gdLst/>
              <a:ahLst/>
              <a:cxnLst/>
              <a:rect l="l" t="t" r="r" b="b"/>
              <a:pathLst>
                <a:path w="4893945" h="2322829">
                  <a:moveTo>
                    <a:pt x="4890516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321052"/>
                  </a:lnTo>
                  <a:lnTo>
                    <a:pt x="3048" y="2322576"/>
                  </a:lnTo>
                  <a:lnTo>
                    <a:pt x="4890516" y="2322576"/>
                  </a:lnTo>
                  <a:lnTo>
                    <a:pt x="4893564" y="2321052"/>
                  </a:lnTo>
                  <a:lnTo>
                    <a:pt x="4893564" y="2318004"/>
                  </a:lnTo>
                  <a:lnTo>
                    <a:pt x="10667" y="2318004"/>
                  </a:lnTo>
                  <a:lnTo>
                    <a:pt x="6096" y="2311908"/>
                  </a:lnTo>
                  <a:lnTo>
                    <a:pt x="10667" y="2311908"/>
                  </a:lnTo>
                  <a:lnTo>
                    <a:pt x="10667" y="10541"/>
                  </a:lnTo>
                  <a:lnTo>
                    <a:pt x="6096" y="10541"/>
                  </a:lnTo>
                  <a:lnTo>
                    <a:pt x="10667" y="4572"/>
                  </a:lnTo>
                  <a:lnTo>
                    <a:pt x="4893564" y="4572"/>
                  </a:lnTo>
                  <a:lnTo>
                    <a:pt x="4893564" y="3048"/>
                  </a:lnTo>
                  <a:lnTo>
                    <a:pt x="4890516" y="0"/>
                  </a:lnTo>
                  <a:close/>
                </a:path>
                <a:path w="4893945" h="2322829">
                  <a:moveTo>
                    <a:pt x="10667" y="2311908"/>
                  </a:moveTo>
                  <a:lnTo>
                    <a:pt x="6096" y="2311908"/>
                  </a:lnTo>
                  <a:lnTo>
                    <a:pt x="10667" y="2318004"/>
                  </a:lnTo>
                  <a:lnTo>
                    <a:pt x="10667" y="2311908"/>
                  </a:lnTo>
                  <a:close/>
                </a:path>
                <a:path w="4893945" h="2322829">
                  <a:moveTo>
                    <a:pt x="4882896" y="2311908"/>
                  </a:moveTo>
                  <a:lnTo>
                    <a:pt x="10667" y="2311908"/>
                  </a:lnTo>
                  <a:lnTo>
                    <a:pt x="10667" y="2318004"/>
                  </a:lnTo>
                  <a:lnTo>
                    <a:pt x="4882896" y="2318004"/>
                  </a:lnTo>
                  <a:lnTo>
                    <a:pt x="4882896" y="2311908"/>
                  </a:lnTo>
                  <a:close/>
                </a:path>
                <a:path w="4893945" h="2322829">
                  <a:moveTo>
                    <a:pt x="4882896" y="4572"/>
                  </a:moveTo>
                  <a:lnTo>
                    <a:pt x="4882896" y="2318004"/>
                  </a:lnTo>
                  <a:lnTo>
                    <a:pt x="4887468" y="2311908"/>
                  </a:lnTo>
                  <a:lnTo>
                    <a:pt x="4893564" y="2311908"/>
                  </a:lnTo>
                  <a:lnTo>
                    <a:pt x="4893564" y="10541"/>
                  </a:lnTo>
                  <a:lnTo>
                    <a:pt x="4887468" y="10541"/>
                  </a:lnTo>
                  <a:lnTo>
                    <a:pt x="4882896" y="4572"/>
                  </a:lnTo>
                  <a:close/>
                </a:path>
                <a:path w="4893945" h="2322829">
                  <a:moveTo>
                    <a:pt x="4893564" y="2311908"/>
                  </a:moveTo>
                  <a:lnTo>
                    <a:pt x="4887468" y="2311908"/>
                  </a:lnTo>
                  <a:lnTo>
                    <a:pt x="4882896" y="2318004"/>
                  </a:lnTo>
                  <a:lnTo>
                    <a:pt x="4893564" y="2318004"/>
                  </a:lnTo>
                  <a:lnTo>
                    <a:pt x="4893564" y="2311908"/>
                  </a:lnTo>
                  <a:close/>
                </a:path>
                <a:path w="4893945" h="2322829">
                  <a:moveTo>
                    <a:pt x="10667" y="4572"/>
                  </a:moveTo>
                  <a:lnTo>
                    <a:pt x="6096" y="10541"/>
                  </a:lnTo>
                  <a:lnTo>
                    <a:pt x="10667" y="10541"/>
                  </a:lnTo>
                  <a:lnTo>
                    <a:pt x="10667" y="4572"/>
                  </a:lnTo>
                  <a:close/>
                </a:path>
                <a:path w="4893945" h="2322829">
                  <a:moveTo>
                    <a:pt x="4882896" y="4572"/>
                  </a:moveTo>
                  <a:lnTo>
                    <a:pt x="10667" y="4572"/>
                  </a:lnTo>
                  <a:lnTo>
                    <a:pt x="10667" y="10541"/>
                  </a:lnTo>
                  <a:lnTo>
                    <a:pt x="4882896" y="10541"/>
                  </a:lnTo>
                  <a:lnTo>
                    <a:pt x="4882896" y="4572"/>
                  </a:lnTo>
                  <a:close/>
                </a:path>
                <a:path w="4893945" h="2322829">
                  <a:moveTo>
                    <a:pt x="4893564" y="4572"/>
                  </a:moveTo>
                  <a:lnTo>
                    <a:pt x="4882896" y="4572"/>
                  </a:lnTo>
                  <a:lnTo>
                    <a:pt x="4887468" y="10541"/>
                  </a:lnTo>
                  <a:lnTo>
                    <a:pt x="4893564" y="10541"/>
                  </a:lnTo>
                  <a:lnTo>
                    <a:pt x="489356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F3147A-8650-4D82-A7D7-DB1C125311F6}"/>
              </a:ext>
            </a:extLst>
          </p:cNvPr>
          <p:cNvSpPr/>
          <p:nvPr/>
        </p:nvSpPr>
        <p:spPr>
          <a:xfrm>
            <a:off x="29495" y="6528020"/>
            <a:ext cx="756592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525">
              <a:spcBef>
                <a:spcPts val="698"/>
              </a:spcBef>
            </a:pPr>
            <a:r>
              <a:rPr lang="en-US" sz="1400" b="1" spc="-4" dirty="0">
                <a:solidFill>
                  <a:srgbClr val="44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http://www.coindesk.com/dark-markets-grow-bigger-bolder-year-since-silk-road-bust/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171D-6CB9-42FC-8D70-F72AF643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ea"/>
              </a:rPr>
              <a:t>Medium of Exchange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555E-817A-49EE-A284-8A2B6A88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5061225" cy="46355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Medium of exchange is based on use of cryptography; a  type of digital currency (e.g., Bitcoin)</a:t>
            </a:r>
          </a:p>
          <a:p>
            <a:r>
              <a:rPr lang="en-US" sz="2800" dirty="0"/>
              <a:t>First came to be known in 2011</a:t>
            </a:r>
          </a:p>
          <a:p>
            <a:r>
              <a:rPr lang="en-US" sz="2800" dirty="0"/>
              <a:t>Typically decentralized,  as opposed to  centralized systems like  PayPal</a:t>
            </a:r>
          </a:p>
          <a:p>
            <a:r>
              <a:rPr lang="en-US" sz="2800" dirty="0"/>
              <a:t>Favorite of the dark web  markets; </a:t>
            </a:r>
          </a:p>
          <a:p>
            <a:r>
              <a:rPr lang="en-US" dirty="0"/>
              <a:t>A</a:t>
            </a:r>
            <a:r>
              <a:rPr lang="en-US" sz="2800" dirty="0"/>
              <a:t>llows for  anonymous  transactions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A651-F8AE-4C82-9B38-5A69715C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1F71CCC7-9C83-4950-BF5E-C41C2F63CFA4}"/>
              </a:ext>
            </a:extLst>
          </p:cNvPr>
          <p:cNvGrpSpPr/>
          <p:nvPr/>
        </p:nvGrpSpPr>
        <p:grpSpPr>
          <a:xfrm>
            <a:off x="5309419" y="1541421"/>
            <a:ext cx="3716594" cy="4814930"/>
            <a:chOff x="2140204" y="3523615"/>
            <a:chExt cx="3633470" cy="245237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828E166-D839-404A-8373-5347DF22A253}"/>
                </a:ext>
              </a:extLst>
            </p:cNvPr>
            <p:cNvSpPr/>
            <p:nvPr/>
          </p:nvSpPr>
          <p:spPr>
            <a:xfrm>
              <a:off x="2150910" y="3534181"/>
              <a:ext cx="3611905" cy="24308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C81B576-70CA-497B-B718-E58D64A3A2DE}"/>
                </a:ext>
              </a:extLst>
            </p:cNvPr>
            <p:cNvSpPr/>
            <p:nvPr/>
          </p:nvSpPr>
          <p:spPr>
            <a:xfrm>
              <a:off x="2140204" y="3523615"/>
              <a:ext cx="3633470" cy="2452370"/>
            </a:xfrm>
            <a:custGeom>
              <a:avLst/>
              <a:gdLst/>
              <a:ahLst/>
              <a:cxnLst/>
              <a:rect l="l" t="t" r="r" b="b"/>
              <a:pathLst>
                <a:path w="3633470" h="2452370">
                  <a:moveTo>
                    <a:pt x="3631692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2449068"/>
                  </a:lnTo>
                  <a:lnTo>
                    <a:pt x="3047" y="2452116"/>
                  </a:lnTo>
                  <a:lnTo>
                    <a:pt x="3631692" y="2452116"/>
                  </a:lnTo>
                  <a:lnTo>
                    <a:pt x="3633216" y="2449068"/>
                  </a:lnTo>
                  <a:lnTo>
                    <a:pt x="3633216" y="2446020"/>
                  </a:lnTo>
                  <a:lnTo>
                    <a:pt x="10668" y="2446020"/>
                  </a:lnTo>
                  <a:lnTo>
                    <a:pt x="6095" y="2441448"/>
                  </a:lnTo>
                  <a:lnTo>
                    <a:pt x="10668" y="2441448"/>
                  </a:lnTo>
                  <a:lnTo>
                    <a:pt x="10668" y="10668"/>
                  </a:lnTo>
                  <a:lnTo>
                    <a:pt x="6095" y="10668"/>
                  </a:lnTo>
                  <a:lnTo>
                    <a:pt x="10668" y="6096"/>
                  </a:lnTo>
                  <a:lnTo>
                    <a:pt x="3633216" y="6096"/>
                  </a:lnTo>
                  <a:lnTo>
                    <a:pt x="3633216" y="3048"/>
                  </a:lnTo>
                  <a:lnTo>
                    <a:pt x="3631692" y="0"/>
                  </a:lnTo>
                  <a:close/>
                </a:path>
                <a:path w="3633470" h="2452370">
                  <a:moveTo>
                    <a:pt x="10668" y="2441448"/>
                  </a:moveTo>
                  <a:lnTo>
                    <a:pt x="6095" y="2441448"/>
                  </a:lnTo>
                  <a:lnTo>
                    <a:pt x="10668" y="2446020"/>
                  </a:lnTo>
                  <a:lnTo>
                    <a:pt x="10668" y="2441448"/>
                  </a:lnTo>
                  <a:close/>
                </a:path>
                <a:path w="3633470" h="2452370">
                  <a:moveTo>
                    <a:pt x="3622548" y="2441448"/>
                  </a:moveTo>
                  <a:lnTo>
                    <a:pt x="10668" y="2441448"/>
                  </a:lnTo>
                  <a:lnTo>
                    <a:pt x="10668" y="2446020"/>
                  </a:lnTo>
                  <a:lnTo>
                    <a:pt x="3622548" y="2446020"/>
                  </a:lnTo>
                  <a:lnTo>
                    <a:pt x="3622548" y="2441448"/>
                  </a:lnTo>
                  <a:close/>
                </a:path>
                <a:path w="3633470" h="2452370">
                  <a:moveTo>
                    <a:pt x="3622548" y="6096"/>
                  </a:moveTo>
                  <a:lnTo>
                    <a:pt x="3622548" y="2446020"/>
                  </a:lnTo>
                  <a:lnTo>
                    <a:pt x="3628644" y="2441448"/>
                  </a:lnTo>
                  <a:lnTo>
                    <a:pt x="3633216" y="2441447"/>
                  </a:lnTo>
                  <a:lnTo>
                    <a:pt x="3633216" y="10668"/>
                  </a:lnTo>
                  <a:lnTo>
                    <a:pt x="3628644" y="10668"/>
                  </a:lnTo>
                  <a:lnTo>
                    <a:pt x="3622548" y="6096"/>
                  </a:lnTo>
                  <a:close/>
                </a:path>
                <a:path w="3633470" h="2452370">
                  <a:moveTo>
                    <a:pt x="3633216" y="2441447"/>
                  </a:moveTo>
                  <a:lnTo>
                    <a:pt x="3628644" y="2441448"/>
                  </a:lnTo>
                  <a:lnTo>
                    <a:pt x="3622548" y="2446020"/>
                  </a:lnTo>
                  <a:lnTo>
                    <a:pt x="3633216" y="2446020"/>
                  </a:lnTo>
                  <a:lnTo>
                    <a:pt x="3633216" y="2441447"/>
                  </a:lnTo>
                  <a:close/>
                </a:path>
                <a:path w="3633470" h="2452370">
                  <a:moveTo>
                    <a:pt x="10668" y="6096"/>
                  </a:moveTo>
                  <a:lnTo>
                    <a:pt x="6095" y="10668"/>
                  </a:lnTo>
                  <a:lnTo>
                    <a:pt x="10668" y="10668"/>
                  </a:lnTo>
                  <a:lnTo>
                    <a:pt x="10668" y="6096"/>
                  </a:lnTo>
                  <a:close/>
                </a:path>
                <a:path w="3633470" h="2452370">
                  <a:moveTo>
                    <a:pt x="3622548" y="6096"/>
                  </a:moveTo>
                  <a:lnTo>
                    <a:pt x="10668" y="6096"/>
                  </a:lnTo>
                  <a:lnTo>
                    <a:pt x="10668" y="10668"/>
                  </a:lnTo>
                  <a:lnTo>
                    <a:pt x="3622548" y="10668"/>
                  </a:lnTo>
                  <a:lnTo>
                    <a:pt x="3622548" y="6096"/>
                  </a:lnTo>
                  <a:close/>
                </a:path>
                <a:path w="3633470" h="2452370">
                  <a:moveTo>
                    <a:pt x="3633216" y="6096"/>
                  </a:moveTo>
                  <a:lnTo>
                    <a:pt x="3622548" y="6096"/>
                  </a:lnTo>
                  <a:lnTo>
                    <a:pt x="3628644" y="10668"/>
                  </a:lnTo>
                  <a:lnTo>
                    <a:pt x="3633216" y="10668"/>
                  </a:lnTo>
                  <a:lnTo>
                    <a:pt x="3633216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9">
            <a:extLst>
              <a:ext uri="{FF2B5EF4-FFF2-40B4-BE49-F238E27FC236}">
                <a16:creationId xmlns:a16="http://schemas.microsoft.com/office/drawing/2014/main" id="{36C6B08A-561F-4726-BD81-1C816C98113C}"/>
              </a:ext>
            </a:extLst>
          </p:cNvPr>
          <p:cNvSpPr txBox="1"/>
          <p:nvPr/>
        </p:nvSpPr>
        <p:spPr>
          <a:xfrm>
            <a:off x="111140" y="6566367"/>
            <a:ext cx="6540381" cy="225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n-US" sz="1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sz="1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http://silkroaddrugs.org/winning-bidders-in-the-silk-  road-bitcoin-auction/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3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604B-9155-47EC-93B8-93A09553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The Dark Web Actors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09562-E145-4FF9-9F3C-26C86A17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B933C2-A325-43A4-B2F2-2717A5DF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" y="1298350"/>
            <a:ext cx="9114499" cy="55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0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5273-414B-4450-9568-668BAA8B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The Dark Web Sectors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52BC2-8098-43BF-A819-6AFDE253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2DDB88B-6A85-49CD-AD94-80F2AEC1E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9243" r="4038" b="38518"/>
          <a:stretch/>
        </p:blipFill>
        <p:spPr bwMode="auto">
          <a:xfrm>
            <a:off x="21432" y="1285513"/>
            <a:ext cx="9122568" cy="557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5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11E-13CA-42F7-9AF7-9EB19060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a typeface="+mn-ea"/>
              </a:rPr>
              <a:t>Timeline of the Dark  Web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E892-546C-4E8E-8814-E9FBD7C7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7" y="1379188"/>
            <a:ext cx="8895806" cy="534228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2002 – Tor Network developed by US Naval Research  Laboratory</a:t>
            </a:r>
          </a:p>
          <a:p>
            <a:r>
              <a:rPr lang="en-US" sz="2800" dirty="0"/>
              <a:t>2003 – The I2P peer-to-peer network developed</a:t>
            </a:r>
          </a:p>
          <a:p>
            <a:r>
              <a:rPr lang="en-US" sz="2800" dirty="0"/>
              <a:t>2006 – Tor becomes a non-profit organization</a:t>
            </a:r>
          </a:p>
          <a:p>
            <a:r>
              <a:rPr lang="en-US" sz="2800" dirty="0"/>
              <a:t>2009 – “Satoshi Nakamoto” started Bitcoin digital currency</a:t>
            </a:r>
          </a:p>
          <a:p>
            <a:r>
              <a:rPr lang="en-US" sz="2800" dirty="0"/>
              <a:t>2011 – Silk Road Market launches</a:t>
            </a:r>
          </a:p>
          <a:p>
            <a:r>
              <a:rPr lang="en-US" sz="2800" dirty="0"/>
              <a:t>2012 – Experts estimate earnings of $22M for SR</a:t>
            </a:r>
          </a:p>
          <a:p>
            <a:r>
              <a:rPr lang="en-US" sz="2800" dirty="0"/>
              <a:t>2013 – Silk Road shut down (earnings &gt; $1B)</a:t>
            </a:r>
          </a:p>
          <a:p>
            <a:r>
              <a:rPr lang="en-US" sz="2800" dirty="0"/>
              <a:t>2014 – Other dark web markets proliferate (Agora, Evolution)</a:t>
            </a:r>
          </a:p>
          <a:p>
            <a:r>
              <a:rPr lang="en-US" sz="2800" dirty="0"/>
              <a:t>2015 – Ross Ulbricht founder of Silk Road) sentenced to life; Evolution exit scam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7669A-6588-483C-96EA-AEFF13CB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5D12-8D44-48DA-B9ED-3BD7D5BC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MANAGEMENT COLLEGE </a:t>
            </a:r>
            <a:br>
              <a:rPr lang="en-US" dirty="0"/>
            </a:br>
            <a:r>
              <a:rPr lang="en-US" dirty="0"/>
              <a:t>117</a:t>
            </a:r>
            <a:r>
              <a:rPr lang="en-US" baseline="30000" dirty="0"/>
              <a:t>th</a:t>
            </a:r>
            <a:r>
              <a:rPr lang="en-US" dirty="0"/>
              <a:t> National Management Course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18A04-FCDA-41FB-B893-59355C91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2686929"/>
            <a:ext cx="8647612" cy="3490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Contemporary Issue Series Presentation</a:t>
            </a:r>
          </a:p>
          <a:p>
            <a:pPr marL="0" indent="0" algn="ctr">
              <a:buNone/>
            </a:pPr>
            <a:r>
              <a:rPr lang="en-US" b="1" u="sng" spc="300" dirty="0">
                <a:solidFill>
                  <a:srgbClr val="FFFF00"/>
                </a:solidFill>
              </a:rPr>
              <a:t>USE OF DARK WEB IN PAKISTAN’S CRIME SCENE: DRUGS, ARMS AND HUMAN TRAFFICKING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spc="300" dirty="0"/>
              <a:t>By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/>
              <a:t>SHARJIL </a:t>
            </a:r>
            <a:r>
              <a:rPr lang="en-US" sz="3000" b="1" dirty="0" err="1"/>
              <a:t>Kharal</a:t>
            </a:r>
            <a:endParaRPr lang="en-US" sz="3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(PSP)</a:t>
            </a:r>
          </a:p>
        </p:txBody>
      </p:sp>
      <p:pic>
        <p:nvPicPr>
          <p:cNvPr id="4" name="Picture 3" descr="C:\Documents and Settings\Administrator\Desktop\LOGO NMC GREEN.jpg">
            <a:extLst>
              <a:ext uri="{FF2B5EF4-FFF2-40B4-BE49-F238E27FC236}">
                <a16:creationId xmlns:a16="http://schemas.microsoft.com/office/drawing/2014/main" id="{DB248782-2C0C-4620-99CC-A11CC6835C77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870" y="1297748"/>
            <a:ext cx="116387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444F9-7B00-4050-A822-ABF3519B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1E1AB-91ED-47EA-A0D1-55DDCC70ECE0}"/>
              </a:ext>
            </a:extLst>
          </p:cNvPr>
          <p:cNvSpPr txBox="1"/>
          <p:nvPr/>
        </p:nvSpPr>
        <p:spPr>
          <a:xfrm>
            <a:off x="0" y="582762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 DS: Mr. Nadeem Mahbub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Dated: 24</a:t>
            </a:r>
            <a:r>
              <a:rPr lang="en-US" sz="30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November, 2022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0FA9-CF24-42FE-8F51-49DF518B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a typeface="+mn-ea"/>
              </a:rPr>
              <a:t>Users on Dark Web (Global Estimates)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2776D-C58F-4E92-ABBF-96A84C33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D4859600-C611-4C2B-AE9E-E9A2FE0D1F3E}"/>
              </a:ext>
            </a:extLst>
          </p:cNvPr>
          <p:cNvGraphicFramePr>
            <a:graphicFrameLocks/>
          </p:cNvGraphicFramePr>
          <p:nvPr/>
        </p:nvGraphicFramePr>
        <p:xfrm>
          <a:off x="-1" y="1254033"/>
          <a:ext cx="9143999" cy="559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6787A2-9D78-4503-A0E0-EC77422C4398}"/>
              </a:ext>
            </a:extLst>
          </p:cNvPr>
          <p:cNvSpPr txBox="1"/>
          <p:nvPr/>
        </p:nvSpPr>
        <p:spPr>
          <a:xfrm>
            <a:off x="329766" y="6454850"/>
            <a:ext cx="2666002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www.statista.com</a:t>
            </a:r>
          </a:p>
        </p:txBody>
      </p:sp>
    </p:spTree>
    <p:extLst>
      <p:ext uri="{BB962C8B-B14F-4D97-AF65-F5344CB8AC3E}">
        <p14:creationId xmlns:p14="http://schemas.microsoft.com/office/powerpoint/2010/main" val="418217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8DE7A8-B51B-4E78-9B36-4DE3F169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Illegal Activities on Dark Web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FE92-CF2E-4EBC-9135-DC90A574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1371600"/>
            <a:ext cx="5297744" cy="5349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Illegal Drug Sales</a:t>
            </a:r>
          </a:p>
          <a:p>
            <a:pPr>
              <a:lnSpc>
                <a:spcPct val="100000"/>
              </a:lnSpc>
            </a:pPr>
            <a:r>
              <a:rPr lang="en-US" dirty="0"/>
              <a:t>Illegal Arms Sales</a:t>
            </a:r>
          </a:p>
          <a:p>
            <a:pPr>
              <a:lnSpc>
                <a:spcPct val="100000"/>
              </a:lnSpc>
            </a:pPr>
            <a:r>
              <a:rPr lang="en-US" dirty="0"/>
              <a:t>Murder for Hire/Contract Killings</a:t>
            </a:r>
          </a:p>
          <a:p>
            <a:pPr>
              <a:lnSpc>
                <a:spcPct val="100000"/>
              </a:lnSpc>
            </a:pPr>
            <a:r>
              <a:rPr lang="en-US" dirty="0"/>
              <a:t>Blackmail/Extortion </a:t>
            </a:r>
          </a:p>
          <a:p>
            <a:pPr>
              <a:lnSpc>
                <a:spcPct val="100000"/>
              </a:lnSpc>
            </a:pPr>
            <a:r>
              <a:rPr lang="en-US" dirty="0"/>
              <a:t>Sex Trafficking</a:t>
            </a:r>
          </a:p>
          <a:p>
            <a:pPr>
              <a:lnSpc>
                <a:spcPct val="100000"/>
              </a:lnSpc>
            </a:pPr>
            <a:r>
              <a:rPr lang="en-US" dirty="0"/>
              <a:t>Terrorism</a:t>
            </a:r>
          </a:p>
          <a:p>
            <a:pPr>
              <a:lnSpc>
                <a:spcPct val="100000"/>
              </a:lnSpc>
            </a:pPr>
            <a:r>
              <a:rPr lang="en-US" dirty="0"/>
              <a:t>Child Pornography </a:t>
            </a:r>
          </a:p>
          <a:p>
            <a:pPr>
              <a:lnSpc>
                <a:spcPct val="100000"/>
              </a:lnSpc>
            </a:pPr>
            <a:r>
              <a:rPr lang="en-US" dirty="0"/>
              <a:t>Financing, Fraud Services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E84E4-C50A-43B8-BCA6-8500A9DB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8D82D6-E1A2-412E-8D01-CD6B8DA49F18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885005-77FC-4905-A634-313356FD4337}"/>
              </a:ext>
            </a:extLst>
          </p:cNvPr>
          <p:cNvGrpSpPr/>
          <p:nvPr/>
        </p:nvGrpSpPr>
        <p:grpSpPr>
          <a:xfrm>
            <a:off x="4719484" y="1371600"/>
            <a:ext cx="4275000" cy="5235677"/>
            <a:chOff x="2731763" y="1486255"/>
            <a:chExt cx="5594436" cy="4870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8E635E-CB0A-41D9-9F16-96A40097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314" y="4568817"/>
              <a:ext cx="3122516" cy="17875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BBA962-60D1-41DB-8D59-BBC846FA2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3474">
              <a:off x="2731763" y="3114941"/>
              <a:ext cx="2365514" cy="15770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1153AC-99D0-44AC-AF1E-82769F9CD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3567" y="1486255"/>
              <a:ext cx="2352584" cy="14703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FD6ABE-5EEE-473C-B2B4-9F098D10B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t="12182" r="17054" b="4859"/>
            <a:stretch/>
          </p:blipFill>
          <p:spPr>
            <a:xfrm>
              <a:off x="6346102" y="1569046"/>
              <a:ext cx="1980097" cy="13249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54AE27-8364-4DCD-8A95-AC2EEF75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527" y="3270467"/>
              <a:ext cx="2549506" cy="15297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2767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F6D7-0C60-4822-AD2D-3A45EA67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FF00"/>
                </a:solidFill>
              </a:rPr>
              <a:t>Drugs on the Dark Web Market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ED24C-C924-439E-AE03-84F343A8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B7E35-4712-4765-BC6F-A5F3E15DED3C}"/>
              </a:ext>
            </a:extLst>
          </p:cNvPr>
          <p:cNvSpPr txBox="1"/>
          <p:nvPr/>
        </p:nvSpPr>
        <p:spPr>
          <a:xfrm>
            <a:off x="235744" y="2305615"/>
            <a:ext cx="8760772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Monitoring Centre for Drugs and Drug Addiction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(EMCDDA)*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are estimated to account for around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THIRD (2/3)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Darknet market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4183A-FE79-4F1A-B5C7-11DB45AD6D8D}"/>
              </a:ext>
            </a:extLst>
          </p:cNvPr>
          <p:cNvSpPr txBox="1"/>
          <p:nvPr/>
        </p:nvSpPr>
        <p:spPr>
          <a:xfrm>
            <a:off x="20049" y="6305079"/>
            <a:ext cx="826854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Source:EMCDDA:https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://www.europol.europa.eu/publications-documents/drugs-and-darknet-perspectives-for-enforcement-research-and-policy</a:t>
            </a:r>
          </a:p>
        </p:txBody>
      </p:sp>
    </p:spTree>
    <p:extLst>
      <p:ext uri="{BB962C8B-B14F-4D97-AF65-F5344CB8AC3E}">
        <p14:creationId xmlns:p14="http://schemas.microsoft.com/office/powerpoint/2010/main" val="52916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A2A5-7186-42B9-8B7A-B970E4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Pakistan’s Crime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40DBF-42ED-4A15-86A6-9ACD9660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Known market for flourishing Organized Crime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</a:rPr>
              <a:t>Drugs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</a:rPr>
              <a:t>Arms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</a:rPr>
              <a:t>Human Trafficking</a:t>
            </a:r>
          </a:p>
          <a:p>
            <a:pPr>
              <a:lnSpc>
                <a:spcPct val="150000"/>
              </a:lnSpc>
            </a:pPr>
            <a:r>
              <a:rPr lang="en-US" dirty="0"/>
              <a:t>All three categories are transnational hence all the more need for the cartels and rackets to go beyond borders in search for lucrative on and off line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53AAD-9C46-464A-9A90-5200CB5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90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0D4A-8255-4686-A653-065EE822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Pakistan’s Crime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C459-E78C-41E8-8E58-9D474FCA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LEAs potential to arrest the misuse of Dark Web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Still not a priority so the procedures have not followed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FIA- lead agency but yet to develop guidelines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Equipment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Trained human resource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International Coordination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Legal shortcomings (PECA)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B6A15-4A91-4EA0-A885-A0DE70F8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9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Users on Dark Web (Pakistan)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" y="1261246"/>
            <a:ext cx="9073330" cy="5460229"/>
          </a:xfrm>
        </p:spPr>
        <p:txBody>
          <a:bodyPr>
            <a:noAutofit/>
          </a:bodyPr>
          <a:lstStyle/>
          <a:p>
            <a:r>
              <a:rPr lang="en-US" sz="2700" dirty="0"/>
              <a:t>Pakistan became the country with the highest number of dark web related queries on the internet in 2018</a:t>
            </a:r>
          </a:p>
          <a:p>
            <a:r>
              <a:rPr lang="en-US" sz="2700" dirty="0"/>
              <a:t>According to the FIA,  more than 1.3 million users searched terms related to the dark web after Zainab, the 7-year old from Kasur, was raped and murdered</a:t>
            </a:r>
          </a:p>
          <a:p>
            <a:r>
              <a:rPr lang="en-US" sz="2700" dirty="0"/>
              <a:t>It started when a big pedophilic ring was exposed in August 2015 and dozens of child pornographic material was recovered from Hussain </a:t>
            </a:r>
            <a:r>
              <a:rPr lang="en-US" sz="2700" dirty="0" err="1"/>
              <a:t>Khanwala</a:t>
            </a:r>
            <a:r>
              <a:rPr lang="en-US" sz="2700" dirty="0"/>
              <a:t>, a village of Kasur district</a:t>
            </a:r>
          </a:p>
          <a:p>
            <a:r>
              <a:rPr lang="en-US" sz="2700" dirty="0"/>
              <a:t>The theory that a certain group in Pakistan was involved in shooting and selling child pornography online enraged the public and some even embraced a mission to find such content by themselves and report it to the concerned authorities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7E70-D689-4689-B1B5-C9959635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939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3E5E-70FA-4B8E-9854-F2BFEEE8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Case Study: Misuse of Dark Web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EDA909-2152-4319-949D-60FD064A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4125"/>
            <a:ext cx="9026014" cy="54673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Accused </a:t>
            </a:r>
            <a:r>
              <a:rPr lang="en-US" dirty="0" err="1"/>
              <a:t>Sohail</a:t>
            </a:r>
            <a:r>
              <a:rPr lang="en-US" dirty="0"/>
              <a:t> Ayaz abducted and sexually assaulted a 13 year old boy in Rawat, near Rawalpindi </a:t>
            </a:r>
          </a:p>
          <a:p>
            <a:pPr>
              <a:lnSpc>
                <a:spcPct val="100000"/>
              </a:lnSpc>
            </a:pPr>
            <a:r>
              <a:rPr lang="en-US" dirty="0"/>
              <a:t>Co-accused Khurram Tahir also arrested </a:t>
            </a:r>
          </a:p>
          <a:p>
            <a:pPr>
              <a:lnSpc>
                <a:spcPct val="100000"/>
              </a:lnSpc>
            </a:pPr>
            <a:r>
              <a:rPr lang="en-US" dirty="0"/>
              <a:t>Death sentence to </a:t>
            </a:r>
            <a:r>
              <a:rPr lang="en-US" dirty="0" err="1"/>
              <a:t>Sohail</a:t>
            </a:r>
            <a:r>
              <a:rPr lang="en-US" dirty="0"/>
              <a:t> Ayaz and 7 years imprisonment to Khurram Tahir (2020)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Confessed that he was a convicted pedophile deported from the UK and Italy</a:t>
            </a:r>
          </a:p>
          <a:p>
            <a:pPr>
              <a:lnSpc>
                <a:spcPct val="100000"/>
              </a:lnSpc>
            </a:pPr>
            <a:r>
              <a:rPr lang="en-US" dirty="0"/>
              <a:t>Ayaz had raped over 30 children and uploaded videos of assault on Dark Web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94BDE-2B85-4CC7-B75F-311A8CA5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5425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7CA8-100C-4262-8D68-92C4C20B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Case Study: Misuse of Dark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E9E6-8991-4D6F-9F97-46D9E8B4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8647612" cy="4635542"/>
          </a:xfrm>
        </p:spPr>
        <p:txBody>
          <a:bodyPr>
            <a:normAutofit/>
          </a:bodyPr>
          <a:lstStyle/>
          <a:p>
            <a:r>
              <a:rPr lang="en-US" dirty="0"/>
              <a:t>Saadat Amin convicted under sec 22 of PECA 2016 and imposed Rs.1.2(m) fine (2018)</a:t>
            </a:r>
          </a:p>
          <a:p>
            <a:r>
              <a:rPr lang="en-US" dirty="0"/>
              <a:t>Arrested by FIA on the complaint of Norwegian embassy </a:t>
            </a:r>
          </a:p>
          <a:p>
            <a:r>
              <a:rPr lang="en-US" dirty="0"/>
              <a:t>Active member of international racket operating online from Pakistan</a:t>
            </a:r>
          </a:p>
          <a:p>
            <a:r>
              <a:rPr lang="en-US" dirty="0"/>
              <a:t>Used to sell pornographic videos / pictures of the victims abroad</a:t>
            </a:r>
          </a:p>
          <a:p>
            <a:r>
              <a:rPr lang="en-US" dirty="0"/>
              <a:t>More than 65000 pictures and videos recovered </a:t>
            </a:r>
          </a:p>
          <a:p>
            <a:r>
              <a:rPr lang="en-US" dirty="0"/>
              <a:t>Hands in glove with international gangs involved in  child pornography  on Dark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EEF54-F456-4321-B7E2-BC326F3B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29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6E38-40BB-4FD3-B4A8-205ADD36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Landscape in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6370-EFF0-44B3-A5BF-2A95AD0E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87421"/>
            <a:ext cx="8647612" cy="46355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Cyber Security regime has evolved in the last two decades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Electronic Transaction Ordinance 2002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Electronic and cyber crime bill 2007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Investigation for Fair Trial Act 2013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Prevention of Electronic Crimes Act 2016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National Cyber Security Policy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F43DF-E8CC-4FC8-AEAC-EE81F2DB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9656-EB67-4779-B651-49488429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/>
          <a:lstStyle/>
          <a:p>
            <a:r>
              <a:rPr lang="en-US" dirty="0"/>
              <a:t>National Cyber Security Policy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BCC17-A0DF-4FD6-A336-766F076C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27865"/>
            <a:ext cx="8648700" cy="53203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mitigate IT security vulnerabilities, a comprehensive Cyber Security policy is a baseline mechanism to address the risks and challenges globally</a:t>
            </a:r>
          </a:p>
          <a:p>
            <a:r>
              <a:rPr lang="en-US" dirty="0"/>
              <a:t>All actions be driven to protect on line data privacy and security of citizens and enhance national and public prosperity in the digital domain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 objective of Cyber Security Policy 2021:</a:t>
            </a:r>
          </a:p>
          <a:p>
            <a:r>
              <a:rPr lang="en-US" dirty="0"/>
              <a:t>To establish governance and institutional framework for a secure cyber ecosystem.</a:t>
            </a:r>
          </a:p>
          <a:p>
            <a:r>
              <a:rPr lang="en-US" dirty="0"/>
              <a:t>To enhance the security of national information systems and infrastructure</a:t>
            </a:r>
          </a:p>
          <a:p>
            <a:r>
              <a:rPr lang="en-US" dirty="0"/>
              <a:t>A Cyber Governance Policy Committee (CGPC) has been constituted for strategic oversight over national Cyber Security issues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7A33-00F3-4FFF-9281-AA85EEB3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8D82D6-E1A2-412E-8D01-CD6B8DA49F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Acronyms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364483"/>
            <a:ext cx="8937521" cy="46355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CGPC</a:t>
            </a:r>
            <a:r>
              <a:rPr lang="en-US" dirty="0"/>
              <a:t> 		Cyber Governance Policy Committee </a:t>
            </a:r>
          </a:p>
          <a:p>
            <a:r>
              <a:rPr lang="en-US" dirty="0">
                <a:solidFill>
                  <a:srgbClr val="FFFF00"/>
                </a:solidFill>
              </a:rPr>
              <a:t>CNSA</a:t>
            </a:r>
            <a:r>
              <a:rPr lang="en-US" dirty="0"/>
              <a:t>		Control of Narcotics Substances Act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EMCDDA</a:t>
            </a:r>
            <a:r>
              <a:rPr lang="en-US" altLang="en-US" dirty="0"/>
              <a:t>		European Monitoring Centre for Drugs 			and Drug Addiction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EUROPOL</a:t>
            </a:r>
            <a:r>
              <a:rPr lang="en-US" dirty="0"/>
              <a:t> 	European Union Agency for Law 				Enforcement 	Cooperation</a:t>
            </a:r>
          </a:p>
          <a:p>
            <a:r>
              <a:rPr lang="en-US" dirty="0">
                <a:solidFill>
                  <a:srgbClr val="FFFF00"/>
                </a:solidFill>
              </a:rPr>
              <a:t>FIA</a:t>
            </a:r>
            <a:r>
              <a:rPr lang="en-US" dirty="0"/>
              <a:t>			Federal Investigation Agency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ICTs</a:t>
            </a:r>
            <a:r>
              <a:rPr lang="en-US" sz="2800" dirty="0"/>
              <a:t> 		Information and Communication 				Technologies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INTERPOL</a:t>
            </a:r>
            <a:r>
              <a:rPr lang="en-US" dirty="0"/>
              <a:t>	International Criminal Police 					Organization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F5776E-88BA-4EA4-8483-7F09711CF2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92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Prevention of Electronic Crimes Act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125"/>
            <a:ext cx="9144000" cy="4635500"/>
          </a:xfrm>
        </p:spPr>
        <p:txBody>
          <a:bodyPr>
            <a:noAutofit/>
          </a:bodyPr>
          <a:lstStyle/>
          <a:p>
            <a:r>
              <a:rPr lang="en-US" dirty="0"/>
              <a:t>Means to prevent and detect offences relating to cyber world</a:t>
            </a:r>
          </a:p>
          <a:p>
            <a:r>
              <a:rPr lang="en-US" dirty="0"/>
              <a:t>Federal government can designate any agency to take cognizance of cyber crime but only FIA has been empowered </a:t>
            </a:r>
          </a:p>
          <a:p>
            <a:r>
              <a:rPr lang="en-US" dirty="0"/>
              <a:t>“whoever with dishonest intention….” (Essence of PECA, criminalizes the act)</a:t>
            </a:r>
          </a:p>
          <a:p>
            <a:r>
              <a:rPr lang="en-US" dirty="0"/>
              <a:t>Sections 10, 18, 19, 19A are cognizable, non bailable, and non compoundable (Section 22-Pornography)</a:t>
            </a:r>
          </a:p>
          <a:p>
            <a:r>
              <a:rPr lang="en-US" dirty="0"/>
              <a:t>What about offences of drugs, arm dealing, and human trafficking on Dark web??</a:t>
            </a:r>
          </a:p>
          <a:p>
            <a:r>
              <a:rPr lang="en-US" dirty="0"/>
              <a:t>Applied in conjunction with the existing CJ legislations (PPC, </a:t>
            </a:r>
            <a:r>
              <a:rPr lang="en-US" dirty="0" err="1"/>
              <a:t>CrPC</a:t>
            </a:r>
            <a:r>
              <a:rPr lang="en-US" dirty="0"/>
              <a:t>, </a:t>
            </a:r>
            <a:r>
              <a:rPr lang="en-US" dirty="0" err="1"/>
              <a:t>Qanun</a:t>
            </a:r>
            <a:r>
              <a:rPr lang="en-US" dirty="0"/>
              <a:t> e </a:t>
            </a:r>
            <a:r>
              <a:rPr lang="en-US" dirty="0" err="1"/>
              <a:t>Shahdat</a:t>
            </a:r>
            <a:r>
              <a:rPr lang="en-US" dirty="0"/>
              <a:t>, CNSA)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49630-70FA-4311-BCEA-61A5C4AF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6071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D892-E1AF-49A2-8C9F-B951645B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844"/>
            <a:ext cx="9144000" cy="1241609"/>
          </a:xfrm>
        </p:spPr>
        <p:txBody>
          <a:bodyPr>
            <a:normAutofit/>
          </a:bodyPr>
          <a:lstStyle/>
          <a:p>
            <a:r>
              <a:rPr lang="en-US" sz="6000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B9E61-5C13-426F-AC8D-DEBDE319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0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C253-5531-417D-8CE3-E804D9F5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Misuse of Dark Web in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9519-C133-41F8-9DBB-E33A22BB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8647612" cy="46355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Currently not quantified</a:t>
            </a:r>
          </a:p>
          <a:p>
            <a:pPr>
              <a:lnSpc>
                <a:spcPct val="150000"/>
              </a:lnSpc>
            </a:pPr>
            <a:r>
              <a:rPr lang="en-US" dirty="0"/>
              <a:t>Reliable data not available</a:t>
            </a:r>
          </a:p>
          <a:p>
            <a:pPr>
              <a:lnSpc>
                <a:spcPct val="150000"/>
              </a:lnSpc>
            </a:pPr>
            <a:r>
              <a:rPr lang="en-US" dirty="0"/>
              <a:t>Only after arrests (cases of child pornography)</a:t>
            </a:r>
          </a:p>
          <a:p>
            <a:pPr>
              <a:lnSpc>
                <a:spcPct val="150000"/>
              </a:lnSpc>
            </a:pPr>
            <a:r>
              <a:rPr lang="en-US" dirty="0"/>
              <a:t>Cases in the three crime heads need to be explored and arrests be made, gangs be detected</a:t>
            </a:r>
          </a:p>
          <a:p>
            <a:pPr>
              <a:lnSpc>
                <a:spcPct val="150000"/>
              </a:lnSpc>
            </a:pPr>
            <a:r>
              <a:rPr lang="en-US" dirty="0"/>
              <a:t>Analyzing international trends do suggest that its misuse is prevalent in Pakistan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7C3F-D8A5-45F8-B37C-35D4921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C7CA-18B9-467D-931F-BD3EEFAA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our Apparatus of LEAs Detect Dark Web Crime?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42CB1-0279-4E9D-99F0-DD935C35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74839"/>
            <a:ext cx="8647612" cy="47021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sz="4400" b="1" dirty="0">
                <a:solidFill>
                  <a:srgbClr val="FFFF00"/>
                </a:solidFill>
              </a:rPr>
              <a:t>YES!!</a:t>
            </a:r>
            <a:endParaRPr lang="en-US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/>
              <a:t>Softwares</a:t>
            </a:r>
            <a:r>
              <a:rPr lang="en-US" dirty="0"/>
              <a:t> other than TOR available</a:t>
            </a:r>
          </a:p>
          <a:p>
            <a:pPr>
              <a:lnSpc>
                <a:spcPct val="100000"/>
              </a:lnSpc>
            </a:pPr>
            <a:r>
              <a:rPr lang="en-US" dirty="0"/>
              <a:t>Can track data leaks</a:t>
            </a:r>
          </a:p>
          <a:p>
            <a:pPr>
              <a:lnSpc>
                <a:spcPct val="100000"/>
              </a:lnSpc>
            </a:pPr>
            <a:r>
              <a:rPr lang="en-US" dirty="0"/>
              <a:t>Search identities through Bitcoin block chain</a:t>
            </a:r>
          </a:p>
          <a:p>
            <a:pPr>
              <a:lnSpc>
                <a:spcPct val="100000"/>
              </a:lnSpc>
            </a:pPr>
            <a:r>
              <a:rPr lang="en-US" dirty="0"/>
              <a:t>Can employ Exit data software for photographs</a:t>
            </a:r>
          </a:p>
          <a:p>
            <a:pPr>
              <a:lnSpc>
                <a:spcPct val="100000"/>
              </a:lnSpc>
            </a:pPr>
            <a:r>
              <a:rPr lang="en-US" dirty="0"/>
              <a:t>Using TENSOR software to track terrorists activities</a:t>
            </a:r>
          </a:p>
          <a:p>
            <a:pPr>
              <a:lnSpc>
                <a:spcPct val="100000"/>
              </a:lnSpc>
            </a:pPr>
            <a:r>
              <a:rPr lang="en-US" dirty="0"/>
              <a:t>(collaborative project with EUROPOL)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FD589-D3A1-4475-930B-E0963C44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E3F9-707B-4F03-BB61-BE961818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0C4E-8297-4B08-8351-836AAAAE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8647612" cy="499211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350"/>
              </a:spcBef>
              <a:buNone/>
            </a:pPr>
            <a:r>
              <a:rPr lang="en-US" sz="3000" b="1" dirty="0">
                <a:solidFill>
                  <a:srgbClr val="FFFF00"/>
                </a:solidFill>
              </a:rPr>
              <a:t>I-Law Enforcement Agencies</a:t>
            </a:r>
          </a:p>
          <a:p>
            <a:pPr marL="257168" indent="-257168">
              <a:spcBef>
                <a:spcPts val="1350"/>
              </a:spcBef>
            </a:pPr>
            <a:r>
              <a:rPr lang="en-US" sz="3100" dirty="0">
                <a:solidFill>
                  <a:schemeClr val="bg1"/>
                </a:solidFill>
              </a:rPr>
              <a:t>Investing in the capability enhancement of LEAs to enable them to respond against misusers of Dark Web and Dark nets </a:t>
            </a:r>
          </a:p>
          <a:p>
            <a:r>
              <a:rPr lang="en-US" sz="3100" dirty="0"/>
              <a:t>Networking and information sharing amongst LEAs (National and International) Law enforcement agencies to develop state of the art forensic laboratories</a:t>
            </a:r>
          </a:p>
          <a:p>
            <a:r>
              <a:rPr lang="en-US" sz="3100" dirty="0"/>
              <a:t>Use of Knowledge databases and creation of investigation guides</a:t>
            </a:r>
          </a:p>
          <a:p>
            <a:r>
              <a:rPr lang="en-US" sz="3100" dirty="0"/>
              <a:t>Training on Dark Web / Dark net and cryptocurrencies to ensure that investigators keep up with the evolution of Forensic tools and techniques</a:t>
            </a:r>
          </a:p>
          <a:p>
            <a:pPr marL="257168" indent="-257168">
              <a:spcBef>
                <a:spcPts val="1350"/>
              </a:spcBef>
            </a:pPr>
            <a:endParaRPr lang="en-US" sz="2800" dirty="0"/>
          </a:p>
          <a:p>
            <a:pPr marL="0" indent="0" algn="just">
              <a:spcBef>
                <a:spcPts val="135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8BCB-5ACD-4C3C-87FC-B03C6CFA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0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A415-D4BA-47AC-946E-EF02804C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2B21-83AA-444B-9E22-05744EFA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401098"/>
            <a:ext cx="8647612" cy="508819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35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II-Legal Framework</a:t>
            </a:r>
          </a:p>
          <a:p>
            <a:pPr marL="257168" indent="-257168" algn="just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Establish a special court to adjudicate the matters related to cyber security and related proceedings</a:t>
            </a:r>
          </a:p>
          <a:p>
            <a:pPr marL="257168" indent="-257168" algn="just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Empowering the legal entities / investigation authorities by rectifying the shortcomings under PECA 2016</a:t>
            </a:r>
          </a:p>
          <a:p>
            <a:pPr marL="0" indent="0" algn="just">
              <a:spcBef>
                <a:spcPts val="1350"/>
              </a:spcBef>
              <a:buNone/>
            </a:pPr>
            <a:r>
              <a:rPr lang="en-US" b="1" dirty="0">
                <a:solidFill>
                  <a:srgbClr val="FFFF00"/>
                </a:solidFill>
              </a:rPr>
              <a:t>III- Societal</a:t>
            </a:r>
          </a:p>
          <a:p>
            <a:pPr marL="257168" indent="-257168">
              <a:spcBef>
                <a:spcPts val="1350"/>
              </a:spcBef>
            </a:pPr>
            <a:r>
              <a:rPr lang="en-US" dirty="0"/>
              <a:t>Cases of child pornography have exposed the sick elements in our society which has negatively impacted our social and moral fabric</a:t>
            </a:r>
            <a:endParaRPr lang="en-US" sz="2800" dirty="0">
              <a:solidFill>
                <a:schemeClr val="bg1"/>
              </a:solidFill>
            </a:endParaRPr>
          </a:p>
          <a:p>
            <a:pPr marL="257168" indent="-257168" algn="just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Accessibility be monitored at homes particularly by teen age children, youth </a:t>
            </a:r>
            <a:r>
              <a:rPr lang="en-US" sz="2800" dirty="0" err="1">
                <a:solidFill>
                  <a:schemeClr val="bg1"/>
                </a:solidFill>
              </a:rPr>
              <a:t>etc</a:t>
            </a:r>
            <a:endParaRPr lang="en-US" sz="2800" dirty="0">
              <a:solidFill>
                <a:schemeClr val="bg1"/>
              </a:solidFill>
            </a:endParaRPr>
          </a:p>
          <a:p>
            <a:pPr marL="257168" indent="-257168" algn="just">
              <a:spcBef>
                <a:spcPts val="135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0BEED-A0EC-4AFF-B117-4CB70ECB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3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A9F9-47B3-49D0-8047-484CD2E5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19368-3541-48C5-951E-FBF597704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386348"/>
            <a:ext cx="8834284" cy="514718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2000" spc="-4" dirty="0"/>
              <a:t>National Cyber Security Policy 2021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Prevention of Electronics Crime Act-2016 (PEACA)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Pakistan Penal Code 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Code of Criminal Procedure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Wikipedia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Investigation of Fair Trials Act 2013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Control of Narcotics Substances Act (CNSA) 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Taking on the Dark Web; Law and Enforcement expert’s investigative needs (</a:t>
            </a:r>
            <a:r>
              <a:rPr lang="en-US" sz="2000" spc="-4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www.nij.ojp.gov</a:t>
            </a:r>
            <a:r>
              <a:rPr lang="en-US" sz="2000" spc="-4" dirty="0"/>
              <a:t>) 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The Truth about Dark Web by Aditi Kumar and </a:t>
            </a:r>
            <a:r>
              <a:rPr lang="en-US" sz="2000" spc="-4" dirty="0" err="1"/>
              <a:t>Rric</a:t>
            </a:r>
            <a:r>
              <a:rPr lang="en-US" sz="2000" spc="-4" dirty="0"/>
              <a:t> Rosenbach (international Monitory Fund)</a:t>
            </a:r>
          </a:p>
          <a:p>
            <a:pPr>
              <a:spcBef>
                <a:spcPts val="1200"/>
              </a:spcBef>
            </a:pPr>
            <a:r>
              <a:rPr lang="en-US" sz="2000" spc="-4" dirty="0"/>
              <a:t>Cyber Weapon on the Dark Web by Ayaz Abbasi (The Express Tribune)</a:t>
            </a:r>
            <a:endParaRPr lang="en-US" sz="2000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Investigation Agency (FIA)</a:t>
            </a:r>
          </a:p>
          <a:p>
            <a:r>
              <a:rPr lang="en-US" sz="2000" spc="-4" dirty="0"/>
              <a:t>www.statista.com</a:t>
            </a:r>
          </a:p>
          <a:p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www.coindesk.com/dark-markets-grow-bigger-bolder-year-since-silk-road-bust</a:t>
            </a:r>
          </a:p>
          <a:p>
            <a:r>
              <a:rPr lang="en-US" sz="2000" spc="-4" dirty="0"/>
              <a:t>www.</a:t>
            </a:r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silkroaddrugs.org/winning-bidders-in-the-silk-  road-bitcoin-auction</a:t>
            </a:r>
          </a:p>
          <a:p>
            <a:r>
              <a:rPr lang="en-US" sz="2000" spc="-4" dirty="0"/>
              <a:t>EMCDDA:www.europol.europa.eu/publications-documents/drugs-and-darknet-perspectives-for-enforcement-research-and-policy</a:t>
            </a:r>
          </a:p>
          <a:p>
            <a:endParaRPr lang="en-US" sz="1800" b="1" spc="-4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089F1-F20C-415B-A9D7-9007B447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00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A41-FF14-4EFB-8E98-A7A67489F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64" y="2613803"/>
            <a:ext cx="7772400" cy="1679091"/>
          </a:xfrm>
        </p:spPr>
        <p:txBody>
          <a:bodyPr>
            <a:normAutofit/>
          </a:bodyPr>
          <a:lstStyle/>
          <a:p>
            <a:r>
              <a:rPr lang="en-US" sz="11500" i="1" u="sng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FF346-C58E-4868-855D-C9A41113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Acronyms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12A6F6-8A22-45AD-9D87-A376368B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1386348"/>
            <a:ext cx="8908025" cy="51525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ISIS</a:t>
            </a:r>
            <a:r>
              <a:rPr lang="en-US" dirty="0"/>
              <a:t>			Islamic State </a:t>
            </a:r>
          </a:p>
          <a:p>
            <a:r>
              <a:rPr lang="en-US" dirty="0">
                <a:solidFill>
                  <a:srgbClr val="FFFF00"/>
                </a:solidFill>
              </a:rPr>
              <a:t>IP</a:t>
            </a:r>
            <a:r>
              <a:rPr lang="en-US" dirty="0"/>
              <a:t>			Internet Protocol </a:t>
            </a: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IT</a:t>
            </a:r>
            <a:r>
              <a:rPr lang="en-US" sz="2800" dirty="0"/>
              <a:t> 			Information Technology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LEAs</a:t>
            </a:r>
            <a:r>
              <a:rPr lang="en-US" sz="2800" dirty="0"/>
              <a:t>		Law Enforcement Agencies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NY</a:t>
            </a:r>
            <a:r>
              <a:rPr lang="en-US" sz="2800" dirty="0"/>
              <a:t> 			New York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PECA</a:t>
            </a:r>
            <a:r>
              <a:rPr lang="en-US" dirty="0"/>
              <a:t>		Prevention Electronic Crimes Act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SR</a:t>
            </a:r>
            <a:r>
              <a:rPr lang="en-US" sz="2800" dirty="0"/>
              <a:t> 			Silk Road 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TOR</a:t>
            </a:r>
            <a:r>
              <a:rPr lang="en-US" dirty="0"/>
              <a:t>			The Onion Router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VPN</a:t>
            </a:r>
            <a:r>
              <a:rPr lang="en-US" altLang="en-US" sz="2800" dirty="0"/>
              <a:t> 		Virtual Private Network</a:t>
            </a:r>
            <a:r>
              <a:rPr lang="en-US" dirty="0"/>
              <a:t>			 </a:t>
            </a:r>
          </a:p>
          <a:p>
            <a:r>
              <a:rPr lang="en-US" dirty="0">
                <a:solidFill>
                  <a:srgbClr val="FFFF00"/>
                </a:solidFill>
              </a:rPr>
              <a:t>URL</a:t>
            </a:r>
            <a:r>
              <a:rPr lang="en-US" dirty="0"/>
              <a:t>			Uniform Resource Locator </a:t>
            </a: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UK</a:t>
            </a:r>
            <a:r>
              <a:rPr lang="en-US" sz="2800" dirty="0"/>
              <a:t>			United Kingdom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F5776E-88BA-4EA4-8483-7F09711CF2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78F54C-0460-48E7-8475-E252D3D8E165}"/>
              </a:ext>
            </a:extLst>
          </p:cNvPr>
          <p:cNvSpPr txBox="1">
            <a:spLocks/>
          </p:cNvSpPr>
          <p:nvPr/>
        </p:nvSpPr>
        <p:spPr>
          <a:xfrm>
            <a:off x="248194" y="2887490"/>
            <a:ext cx="8465922" cy="36514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5858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58C7-0D3D-27A6-7257-A5F6AE3F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Sequence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9031-2DAF-BCAA-692A-DCD1524A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8647612" cy="46355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Statement of Problem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Research Questions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Analysis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Conclusion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29833-FE62-4024-B718-E16FF934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BCAA676-A8D0-4FC7-81C9-F8992311A1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0C6B-B9C4-4686-800C-7C325B8B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2BD5-3B90-47C3-AF76-E6BDEF8C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Very intriguing subject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Cyber crime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Freedom / Liberties vs Criminality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Data privacy vs Enforcement mandates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Technology vs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1C361-6FB2-4718-B012-D511FD15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82D6-E1A2-412E-8D01-CD6B8DA49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6D28-0C2C-4632-8DEE-5AFCB731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/>
          <a:lstStyle/>
          <a:p>
            <a:r>
              <a:rPr lang="en-US" dirty="0"/>
              <a:t>Dark Web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42EF-119D-4F12-9A68-578E09F87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541463"/>
            <a:ext cx="8648700" cy="4635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Full of only terrible, terrible things</a:t>
            </a:r>
          </a:p>
          <a:p>
            <a:pPr>
              <a:lnSpc>
                <a:spcPct val="150000"/>
              </a:lnSpc>
            </a:pPr>
            <a:r>
              <a:rPr lang="en-US" dirty="0"/>
              <a:t>Automatically on a watch list</a:t>
            </a:r>
          </a:p>
          <a:p>
            <a:pPr>
              <a:lnSpc>
                <a:spcPct val="150000"/>
              </a:lnSpc>
            </a:pPr>
            <a:r>
              <a:rPr lang="en-US" dirty="0"/>
              <a:t>Tor will completely protect your  online privacy</a:t>
            </a:r>
          </a:p>
          <a:p>
            <a:pPr>
              <a:lnSpc>
                <a:spcPct val="150000"/>
              </a:lnSpc>
            </a:pPr>
            <a:r>
              <a:rPr lang="en-US" dirty="0"/>
              <a:t>Accessing Dark Web is a crime</a:t>
            </a:r>
          </a:p>
          <a:p>
            <a:pPr>
              <a:lnSpc>
                <a:spcPct val="150000"/>
              </a:lnSpc>
            </a:pPr>
            <a:r>
              <a:rPr lang="en-US" dirty="0"/>
              <a:t>Online markets are more lucrative than offline trading places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637DE-18B3-48C1-9634-23CFAF5A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8D82D6-E1A2-412E-8D01-CD6B8DA49F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8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2405-BA3F-4A73-A085-20A5EA23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rmAutofit/>
          </a:bodyPr>
          <a:lstStyle/>
          <a:p>
            <a:r>
              <a:rPr lang="en-US" dirty="0"/>
              <a:t>Statement of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055B-C73F-4C69-9E57-D7665F88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8647612" cy="463554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Dark Web is casting a disastrous effect on Pakistan’s Social and Moral fabric. How has the Dark Web facilitated the flow and increase of Drugs, Arms and Human Trafficking in Pakistan?</a:t>
            </a:r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9A7EE-EF85-4076-AC58-4A939E04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876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0C6A-A2D9-48A6-8891-DFF9049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5"/>
            <a:ext cx="9144000" cy="1241609"/>
          </a:xfrm>
        </p:spPr>
        <p:txBody>
          <a:bodyPr>
            <a:noAutofit/>
          </a:bodyPr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81F7-008A-4EAC-9F4B-F0A094195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" y="1541421"/>
            <a:ext cx="8647612" cy="463554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Has the use of Dark Web impacted criminality and deviance in Pakistan?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steps can the law enforcement agencies take to arrest the misuse of Dark Web under the categories of Drugs, Arms, and Human Trafficking?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338B1-2408-404D-B694-8B0FF5A4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539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3266</TotalTime>
  <Words>1826</Words>
  <Application>Microsoft Office PowerPoint</Application>
  <PresentationFormat>On-screen Show (4:3)</PresentationFormat>
  <Paragraphs>250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NATIONAL MANAGEMENT COLLEGE  117th National Management Course </vt:lpstr>
      <vt:lpstr>Acronyms </vt:lpstr>
      <vt:lpstr>Acronyms </vt:lpstr>
      <vt:lpstr>Sequence  </vt:lpstr>
      <vt:lpstr>Introduction</vt:lpstr>
      <vt:lpstr>Dark Web Myths</vt:lpstr>
      <vt:lpstr>Statement of Problem</vt:lpstr>
      <vt:lpstr>Research Questions</vt:lpstr>
      <vt:lpstr>Surface Web vs Deep Web vs Dark Web</vt:lpstr>
      <vt:lpstr>Surface (Open) Web</vt:lpstr>
      <vt:lpstr>Deep Web</vt:lpstr>
      <vt:lpstr>Dark Web / Dark Net</vt:lpstr>
      <vt:lpstr>NETWORK (TOR)</vt:lpstr>
      <vt:lpstr>Cont’d….</vt:lpstr>
      <vt:lpstr>Medium of Exchange</vt:lpstr>
      <vt:lpstr>The Dark Web Actors</vt:lpstr>
      <vt:lpstr>The Dark Web Sectors</vt:lpstr>
      <vt:lpstr>Timeline of the Dark  Web</vt:lpstr>
      <vt:lpstr>Users on Dark Web (Global Estimates)</vt:lpstr>
      <vt:lpstr>Illegal Activities on Dark Web</vt:lpstr>
      <vt:lpstr>Drugs on the Dark Web Market</vt:lpstr>
      <vt:lpstr>Pakistan’s Crime Scene</vt:lpstr>
      <vt:lpstr>Pakistan’s Crime Scene</vt:lpstr>
      <vt:lpstr>Users on Dark Web (Pakistan)</vt:lpstr>
      <vt:lpstr>Case Study: Misuse of Dark Web</vt:lpstr>
      <vt:lpstr>Case Study: Misuse of Dark Web</vt:lpstr>
      <vt:lpstr>Cyber Security Landscape in Pakistan</vt:lpstr>
      <vt:lpstr>National Cyber Security Policy 2021</vt:lpstr>
      <vt:lpstr>Prevention of Electronic Crimes Act 2016</vt:lpstr>
      <vt:lpstr>Conclusion</vt:lpstr>
      <vt:lpstr>Misuse of Dark Web in Pakistan</vt:lpstr>
      <vt:lpstr>Can our Apparatus of LEAs Detect Dark Web Crime?</vt:lpstr>
      <vt:lpstr>Recommendations</vt:lpstr>
      <vt:lpstr>Recommendations</vt:lpstr>
      <vt:lpstr>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535</cp:revision>
  <cp:lastPrinted>2022-05-26T18:50:18Z</cp:lastPrinted>
  <dcterms:created xsi:type="dcterms:W3CDTF">2021-11-16T04:21:03Z</dcterms:created>
  <dcterms:modified xsi:type="dcterms:W3CDTF">2022-11-24T03:27:40Z</dcterms:modified>
</cp:coreProperties>
</file>