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7" r:id="rId3"/>
    <p:sldId id="292" r:id="rId4"/>
    <p:sldId id="273" r:id="rId5"/>
    <p:sldId id="256"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3" r:id="rId24"/>
    <p:sldId id="29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3A5C5-7FE4-4931-B407-C0A5FB5CA9FD}" type="datetimeFigureOut">
              <a:rPr lang="en-US" smtClean="0"/>
              <a:t>11/22/2022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5478F2-8AB5-436B-8D0D-FCEA82787816}" type="slidenum">
              <a:rPr lang="en-US" smtClean="0"/>
              <a:t>‹#›</a:t>
            </a:fld>
            <a:endParaRPr lang="en-US"/>
          </a:p>
        </p:txBody>
      </p:sp>
    </p:spTree>
    <p:extLst>
      <p:ext uri="{BB962C8B-B14F-4D97-AF65-F5344CB8AC3E}">
        <p14:creationId xmlns:p14="http://schemas.microsoft.com/office/powerpoint/2010/main" val="2633699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8724F-0179-4F2E-A076-4D26DCD1295B}" type="slidenum">
              <a:rPr lang="en-US" smtClean="0"/>
              <a:t>2</a:t>
            </a:fld>
            <a:endParaRPr lang="en-US" dirty="0"/>
          </a:p>
        </p:txBody>
      </p:sp>
    </p:spTree>
    <p:extLst>
      <p:ext uri="{BB962C8B-B14F-4D97-AF65-F5344CB8AC3E}">
        <p14:creationId xmlns:p14="http://schemas.microsoft.com/office/powerpoint/2010/main" val="1032372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8724F-0179-4F2E-A076-4D26DCD1295B}" type="slidenum">
              <a:rPr lang="en-US" smtClean="0"/>
              <a:t>3</a:t>
            </a:fld>
            <a:endParaRPr lang="en-US" dirty="0"/>
          </a:p>
        </p:txBody>
      </p:sp>
    </p:spTree>
    <p:extLst>
      <p:ext uri="{BB962C8B-B14F-4D97-AF65-F5344CB8AC3E}">
        <p14:creationId xmlns:p14="http://schemas.microsoft.com/office/powerpoint/2010/main" val="281612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C7D73-9480-45E2-ACD9-89FECFC868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464F21-1F9A-4C39-A024-39674C8E2F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3CD76B-21F1-495E-9797-679DEAD61D65}"/>
              </a:ext>
            </a:extLst>
          </p:cNvPr>
          <p:cNvSpPr>
            <a:spLocks noGrp="1"/>
          </p:cNvSpPr>
          <p:nvPr>
            <p:ph type="dt" sz="half" idx="10"/>
          </p:nvPr>
        </p:nvSpPr>
        <p:spPr/>
        <p:txBody>
          <a:bodyPr/>
          <a:lstStyle/>
          <a:p>
            <a:fld id="{B2F600D8-E6C0-4297-AB48-00E9AFE91A27}" type="datetime1">
              <a:rPr lang="en-US" smtClean="0"/>
              <a:t>11/22/2022</a:t>
            </a:fld>
            <a:endParaRPr lang="en-US"/>
          </a:p>
        </p:txBody>
      </p:sp>
      <p:sp>
        <p:nvSpPr>
          <p:cNvPr id="5" name="Footer Placeholder 4">
            <a:extLst>
              <a:ext uri="{FF2B5EF4-FFF2-40B4-BE49-F238E27FC236}">
                <a16:creationId xmlns:a16="http://schemas.microsoft.com/office/drawing/2014/main" id="{CAA62E0F-E82D-4D6E-ADFA-066188EED5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152122-5AE6-43E3-ACA2-55691F9BE72F}"/>
              </a:ext>
            </a:extLst>
          </p:cNvPr>
          <p:cNvSpPr>
            <a:spLocks noGrp="1"/>
          </p:cNvSpPr>
          <p:nvPr>
            <p:ph type="sldNum" sz="quarter" idx="12"/>
          </p:nvPr>
        </p:nvSpPr>
        <p:spPr/>
        <p:txBody>
          <a:bodyPr/>
          <a:lstStyle/>
          <a:p>
            <a:fld id="{9B6A431A-DAD1-4670-B874-7982C4517C3B}" type="slidenum">
              <a:rPr lang="en-US" smtClean="0"/>
              <a:t>‹#›</a:t>
            </a:fld>
            <a:endParaRPr lang="en-US"/>
          </a:p>
        </p:txBody>
      </p:sp>
    </p:spTree>
    <p:extLst>
      <p:ext uri="{BB962C8B-B14F-4D97-AF65-F5344CB8AC3E}">
        <p14:creationId xmlns:p14="http://schemas.microsoft.com/office/powerpoint/2010/main" val="4267324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56800-B638-4A13-951A-3BB8978CCB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90C6FE-C737-4D0B-BE4D-A844A5DA51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C90B70-C6F4-46C8-8B48-F1A34FD471FE}"/>
              </a:ext>
            </a:extLst>
          </p:cNvPr>
          <p:cNvSpPr>
            <a:spLocks noGrp="1"/>
          </p:cNvSpPr>
          <p:nvPr>
            <p:ph type="dt" sz="half" idx="10"/>
          </p:nvPr>
        </p:nvSpPr>
        <p:spPr/>
        <p:txBody>
          <a:bodyPr/>
          <a:lstStyle/>
          <a:p>
            <a:fld id="{AB1EFADC-0417-4E86-B958-186A3A0E2FCD}" type="datetime1">
              <a:rPr lang="en-US" smtClean="0"/>
              <a:t>11/22/2022</a:t>
            </a:fld>
            <a:endParaRPr lang="en-US"/>
          </a:p>
        </p:txBody>
      </p:sp>
      <p:sp>
        <p:nvSpPr>
          <p:cNvPr id="5" name="Footer Placeholder 4">
            <a:extLst>
              <a:ext uri="{FF2B5EF4-FFF2-40B4-BE49-F238E27FC236}">
                <a16:creationId xmlns:a16="http://schemas.microsoft.com/office/drawing/2014/main" id="{2F8399C4-077A-42F2-81A7-78356F02EF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DEB3C-EE23-4C64-98FC-5EDF8A7A3F76}"/>
              </a:ext>
            </a:extLst>
          </p:cNvPr>
          <p:cNvSpPr>
            <a:spLocks noGrp="1"/>
          </p:cNvSpPr>
          <p:nvPr>
            <p:ph type="sldNum" sz="quarter" idx="12"/>
          </p:nvPr>
        </p:nvSpPr>
        <p:spPr/>
        <p:txBody>
          <a:bodyPr/>
          <a:lstStyle/>
          <a:p>
            <a:fld id="{9B6A431A-DAD1-4670-B874-7982C4517C3B}" type="slidenum">
              <a:rPr lang="en-US" smtClean="0"/>
              <a:t>‹#›</a:t>
            </a:fld>
            <a:endParaRPr lang="en-US"/>
          </a:p>
        </p:txBody>
      </p:sp>
    </p:spTree>
    <p:extLst>
      <p:ext uri="{BB962C8B-B14F-4D97-AF65-F5344CB8AC3E}">
        <p14:creationId xmlns:p14="http://schemas.microsoft.com/office/powerpoint/2010/main" val="56554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04E3F0-A78A-4C4F-975A-C469E25DE9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CCBB70-21E7-4D97-B144-D1BCB6B248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44E54-5B26-4B9E-A055-21652BFD04A9}"/>
              </a:ext>
            </a:extLst>
          </p:cNvPr>
          <p:cNvSpPr>
            <a:spLocks noGrp="1"/>
          </p:cNvSpPr>
          <p:nvPr>
            <p:ph type="dt" sz="half" idx="10"/>
          </p:nvPr>
        </p:nvSpPr>
        <p:spPr/>
        <p:txBody>
          <a:bodyPr/>
          <a:lstStyle/>
          <a:p>
            <a:fld id="{2B55AA16-DD14-425E-98AC-F56285275886}" type="datetime1">
              <a:rPr lang="en-US" smtClean="0"/>
              <a:t>11/22/2022</a:t>
            </a:fld>
            <a:endParaRPr lang="en-US"/>
          </a:p>
        </p:txBody>
      </p:sp>
      <p:sp>
        <p:nvSpPr>
          <p:cNvPr id="5" name="Footer Placeholder 4">
            <a:extLst>
              <a:ext uri="{FF2B5EF4-FFF2-40B4-BE49-F238E27FC236}">
                <a16:creationId xmlns:a16="http://schemas.microsoft.com/office/drawing/2014/main" id="{F05015A6-1DCE-4766-AF20-944461A4B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B87C68-6464-45BE-919A-605CB1851866}"/>
              </a:ext>
            </a:extLst>
          </p:cNvPr>
          <p:cNvSpPr>
            <a:spLocks noGrp="1"/>
          </p:cNvSpPr>
          <p:nvPr>
            <p:ph type="sldNum" sz="quarter" idx="12"/>
          </p:nvPr>
        </p:nvSpPr>
        <p:spPr/>
        <p:txBody>
          <a:bodyPr/>
          <a:lstStyle/>
          <a:p>
            <a:fld id="{9B6A431A-DAD1-4670-B874-7982C4517C3B}" type="slidenum">
              <a:rPr lang="en-US" smtClean="0"/>
              <a:t>‹#›</a:t>
            </a:fld>
            <a:endParaRPr lang="en-US"/>
          </a:p>
        </p:txBody>
      </p:sp>
    </p:spTree>
    <p:extLst>
      <p:ext uri="{BB962C8B-B14F-4D97-AF65-F5344CB8AC3E}">
        <p14:creationId xmlns:p14="http://schemas.microsoft.com/office/powerpoint/2010/main" val="4190015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92EB00-AAD4-4CCB-85B7-6201C350D9D7}" type="datetime1">
              <a:rPr lang="en-US" smtClean="0"/>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2607803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F2CBF2-B812-458F-94AD-8B47345FA47B}" type="datetime1">
              <a:rPr lang="en-US" smtClean="0"/>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1862409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25B018-8E9C-4E7E-A53C-B2F7669DB29E}" type="datetime1">
              <a:rPr lang="en-US" smtClean="0"/>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3315684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22FB17-5B8F-46FF-8D28-78E2117A9584}" type="datetime1">
              <a:rPr lang="en-US" smtClean="0"/>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2275106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134AB7-83E7-4040-8228-D82727746290}" type="datetime1">
              <a:rPr lang="en-US" smtClean="0"/>
              <a:t>11/22/2022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2069764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7A10D5-168D-4F8B-A4C3-3F1D25BF96ED}" type="datetime1">
              <a:rPr lang="en-US" smtClean="0"/>
              <a:t>11/22/2022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7779739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321B77-C87F-4990-9833-DD5D95E3D5B1}" type="datetime1">
              <a:rPr lang="en-US" smtClean="0"/>
              <a:t>11/22/2022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1311657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344B71-C94B-4710-8F40-892C9E474411}" type="datetime1">
              <a:rPr lang="en-US" smtClean="0"/>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42754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7E9F3-77BE-42AF-8842-97C5880CACE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799F66A-EF27-4D8E-9681-4A87008ECD22}"/>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EB2331A-C5F4-4B01-833F-3FCDD95AB4AD}"/>
              </a:ext>
            </a:extLst>
          </p:cNvPr>
          <p:cNvSpPr>
            <a:spLocks noGrp="1"/>
          </p:cNvSpPr>
          <p:nvPr>
            <p:ph type="dt" sz="half" idx="10"/>
          </p:nvPr>
        </p:nvSpPr>
        <p:spPr/>
        <p:txBody>
          <a:bodyPr/>
          <a:lstStyle/>
          <a:p>
            <a:fld id="{64EEC2C7-65D1-457C-8DB8-112A17CC8CC9}" type="datetime1">
              <a:rPr lang="en-US" smtClean="0"/>
              <a:t>11/22/2022</a:t>
            </a:fld>
            <a:endParaRPr lang="en-US"/>
          </a:p>
        </p:txBody>
      </p:sp>
      <p:sp>
        <p:nvSpPr>
          <p:cNvPr id="5" name="Footer Placeholder 4">
            <a:extLst>
              <a:ext uri="{FF2B5EF4-FFF2-40B4-BE49-F238E27FC236}">
                <a16:creationId xmlns:a16="http://schemas.microsoft.com/office/drawing/2014/main" id="{9F8E0801-5227-496A-84DC-922D37EF5A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80AAE1-1523-48FC-BDF2-C07E1DEB3F33}"/>
              </a:ext>
            </a:extLst>
          </p:cNvPr>
          <p:cNvSpPr>
            <a:spLocks noGrp="1"/>
          </p:cNvSpPr>
          <p:nvPr>
            <p:ph type="sldNum" sz="quarter" idx="12"/>
          </p:nvPr>
        </p:nvSpPr>
        <p:spPr/>
        <p:txBody>
          <a:bodyPr/>
          <a:lstStyle/>
          <a:p>
            <a:fld id="{9B6A431A-DAD1-4670-B874-7982C4517C3B}" type="slidenum">
              <a:rPr lang="en-US" smtClean="0"/>
              <a:t>‹#›</a:t>
            </a:fld>
            <a:endParaRPr lang="en-US"/>
          </a:p>
        </p:txBody>
      </p:sp>
    </p:spTree>
    <p:extLst>
      <p:ext uri="{BB962C8B-B14F-4D97-AF65-F5344CB8AC3E}">
        <p14:creationId xmlns:p14="http://schemas.microsoft.com/office/powerpoint/2010/main" val="1983751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4C0CCC-28DF-45E3-BFDD-532ED236805B}" type="datetime1">
              <a:rPr lang="en-US" smtClean="0"/>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2005076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4A88F7-4657-431D-BAA1-53419A9472ED}" type="datetime1">
              <a:rPr lang="en-US" smtClean="0"/>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13412390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3750C6-50CE-45A3-935D-B4107F3D3519}" type="datetime1">
              <a:rPr lang="en-US" smtClean="0"/>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255425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4673-D099-487A-B1A4-27B35B76C0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C3F0AF-996D-4DEA-8E1E-4D4DCD43E5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B1E732-9796-47BF-A6EC-0BA22B917CCC}"/>
              </a:ext>
            </a:extLst>
          </p:cNvPr>
          <p:cNvSpPr>
            <a:spLocks noGrp="1"/>
          </p:cNvSpPr>
          <p:nvPr>
            <p:ph type="dt" sz="half" idx="10"/>
          </p:nvPr>
        </p:nvSpPr>
        <p:spPr/>
        <p:txBody>
          <a:bodyPr/>
          <a:lstStyle/>
          <a:p>
            <a:fld id="{AE0C7F17-6FD1-4B4A-B0E7-334863A13EE2}" type="datetime1">
              <a:rPr lang="en-US" smtClean="0"/>
              <a:t>11/22/2022</a:t>
            </a:fld>
            <a:endParaRPr lang="en-US"/>
          </a:p>
        </p:txBody>
      </p:sp>
      <p:sp>
        <p:nvSpPr>
          <p:cNvPr id="5" name="Footer Placeholder 4">
            <a:extLst>
              <a:ext uri="{FF2B5EF4-FFF2-40B4-BE49-F238E27FC236}">
                <a16:creationId xmlns:a16="http://schemas.microsoft.com/office/drawing/2014/main" id="{36A6864E-B7A2-466C-A7CD-99A943403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FA8DBB-3D52-4C23-A8D3-3B9CE34D1DF2}"/>
              </a:ext>
            </a:extLst>
          </p:cNvPr>
          <p:cNvSpPr>
            <a:spLocks noGrp="1"/>
          </p:cNvSpPr>
          <p:nvPr>
            <p:ph type="sldNum" sz="quarter" idx="12"/>
          </p:nvPr>
        </p:nvSpPr>
        <p:spPr/>
        <p:txBody>
          <a:bodyPr/>
          <a:lstStyle/>
          <a:p>
            <a:fld id="{9B6A431A-DAD1-4670-B874-7982C4517C3B}" type="slidenum">
              <a:rPr lang="en-US" smtClean="0"/>
              <a:t>‹#›</a:t>
            </a:fld>
            <a:endParaRPr lang="en-US"/>
          </a:p>
        </p:txBody>
      </p:sp>
    </p:spTree>
    <p:extLst>
      <p:ext uri="{BB962C8B-B14F-4D97-AF65-F5344CB8AC3E}">
        <p14:creationId xmlns:p14="http://schemas.microsoft.com/office/powerpoint/2010/main" val="396228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24328-AF33-4C2D-8077-EDD35B685A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39229D-6A57-4E03-A4EA-037FFD262F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B1F4DF-714A-49BE-AE7D-C04E9051B3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22B01C-D805-4BD4-89FF-CC916913EB70}"/>
              </a:ext>
            </a:extLst>
          </p:cNvPr>
          <p:cNvSpPr>
            <a:spLocks noGrp="1"/>
          </p:cNvSpPr>
          <p:nvPr>
            <p:ph type="dt" sz="half" idx="10"/>
          </p:nvPr>
        </p:nvSpPr>
        <p:spPr/>
        <p:txBody>
          <a:bodyPr/>
          <a:lstStyle/>
          <a:p>
            <a:fld id="{6682320C-11D6-4DCB-9AA5-0D1863315162}" type="datetime1">
              <a:rPr lang="en-US" smtClean="0"/>
              <a:t>11/22/2022</a:t>
            </a:fld>
            <a:endParaRPr lang="en-US"/>
          </a:p>
        </p:txBody>
      </p:sp>
      <p:sp>
        <p:nvSpPr>
          <p:cNvPr id="6" name="Footer Placeholder 5">
            <a:extLst>
              <a:ext uri="{FF2B5EF4-FFF2-40B4-BE49-F238E27FC236}">
                <a16:creationId xmlns:a16="http://schemas.microsoft.com/office/drawing/2014/main" id="{34C528E6-9784-4BEC-8B47-BBBD727ACA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83BBAF-AD37-4C02-943C-1374920FB711}"/>
              </a:ext>
            </a:extLst>
          </p:cNvPr>
          <p:cNvSpPr>
            <a:spLocks noGrp="1"/>
          </p:cNvSpPr>
          <p:nvPr>
            <p:ph type="sldNum" sz="quarter" idx="12"/>
          </p:nvPr>
        </p:nvSpPr>
        <p:spPr/>
        <p:txBody>
          <a:bodyPr/>
          <a:lstStyle/>
          <a:p>
            <a:fld id="{9B6A431A-DAD1-4670-B874-7982C4517C3B}" type="slidenum">
              <a:rPr lang="en-US" smtClean="0"/>
              <a:t>‹#›</a:t>
            </a:fld>
            <a:endParaRPr lang="en-US"/>
          </a:p>
        </p:txBody>
      </p:sp>
    </p:spTree>
    <p:extLst>
      <p:ext uri="{BB962C8B-B14F-4D97-AF65-F5344CB8AC3E}">
        <p14:creationId xmlns:p14="http://schemas.microsoft.com/office/powerpoint/2010/main" val="4115362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6399F-0FA1-4738-AD20-2DB0BF1C52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5CC691-68C6-4759-97FA-184F45155A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01D7A9-5F22-402D-AED0-1CA79DF9E6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AB6B1B-8F76-40C9-983E-0FE6C60526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4F7552-42E2-4D4B-BFB2-9F8595A475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37B12C-FD66-4AF3-B2ED-8652F952E6F9}"/>
              </a:ext>
            </a:extLst>
          </p:cNvPr>
          <p:cNvSpPr>
            <a:spLocks noGrp="1"/>
          </p:cNvSpPr>
          <p:nvPr>
            <p:ph type="dt" sz="half" idx="10"/>
          </p:nvPr>
        </p:nvSpPr>
        <p:spPr/>
        <p:txBody>
          <a:bodyPr/>
          <a:lstStyle/>
          <a:p>
            <a:fld id="{7A7F2FFC-0677-4475-B0EB-3C86DF45D1BE}" type="datetime1">
              <a:rPr lang="en-US" smtClean="0"/>
              <a:t>11/22/2022</a:t>
            </a:fld>
            <a:endParaRPr lang="en-US"/>
          </a:p>
        </p:txBody>
      </p:sp>
      <p:sp>
        <p:nvSpPr>
          <p:cNvPr id="8" name="Footer Placeholder 7">
            <a:extLst>
              <a:ext uri="{FF2B5EF4-FFF2-40B4-BE49-F238E27FC236}">
                <a16:creationId xmlns:a16="http://schemas.microsoft.com/office/drawing/2014/main" id="{996D6208-22A7-41BB-8C0F-66989FF0D8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BA1FB7-721F-4AD0-8C4B-12828FE2A7A6}"/>
              </a:ext>
            </a:extLst>
          </p:cNvPr>
          <p:cNvSpPr>
            <a:spLocks noGrp="1"/>
          </p:cNvSpPr>
          <p:nvPr>
            <p:ph type="sldNum" sz="quarter" idx="12"/>
          </p:nvPr>
        </p:nvSpPr>
        <p:spPr/>
        <p:txBody>
          <a:bodyPr/>
          <a:lstStyle/>
          <a:p>
            <a:fld id="{9B6A431A-DAD1-4670-B874-7982C4517C3B}" type="slidenum">
              <a:rPr lang="en-US" smtClean="0"/>
              <a:t>‹#›</a:t>
            </a:fld>
            <a:endParaRPr lang="en-US"/>
          </a:p>
        </p:txBody>
      </p:sp>
    </p:spTree>
    <p:extLst>
      <p:ext uri="{BB962C8B-B14F-4D97-AF65-F5344CB8AC3E}">
        <p14:creationId xmlns:p14="http://schemas.microsoft.com/office/powerpoint/2010/main" val="1173567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6D340-531A-4C8E-9FE5-BF20BED85C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43FD0A-1C49-4846-BB2B-00E8D09BD92A}"/>
              </a:ext>
            </a:extLst>
          </p:cNvPr>
          <p:cNvSpPr>
            <a:spLocks noGrp="1"/>
          </p:cNvSpPr>
          <p:nvPr>
            <p:ph type="dt" sz="half" idx="10"/>
          </p:nvPr>
        </p:nvSpPr>
        <p:spPr/>
        <p:txBody>
          <a:bodyPr/>
          <a:lstStyle/>
          <a:p>
            <a:fld id="{5D9AC9AA-2AA3-4E80-B786-FF54A56AFE90}" type="datetime1">
              <a:rPr lang="en-US" smtClean="0"/>
              <a:t>11/22/2022</a:t>
            </a:fld>
            <a:endParaRPr lang="en-US"/>
          </a:p>
        </p:txBody>
      </p:sp>
      <p:sp>
        <p:nvSpPr>
          <p:cNvPr id="4" name="Footer Placeholder 3">
            <a:extLst>
              <a:ext uri="{FF2B5EF4-FFF2-40B4-BE49-F238E27FC236}">
                <a16:creationId xmlns:a16="http://schemas.microsoft.com/office/drawing/2014/main" id="{824C8B28-721B-4B82-BAD8-67F812B8B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349B72-4E3B-4894-BA24-46C8AF14C2CC}"/>
              </a:ext>
            </a:extLst>
          </p:cNvPr>
          <p:cNvSpPr>
            <a:spLocks noGrp="1"/>
          </p:cNvSpPr>
          <p:nvPr>
            <p:ph type="sldNum" sz="quarter" idx="12"/>
          </p:nvPr>
        </p:nvSpPr>
        <p:spPr/>
        <p:txBody>
          <a:bodyPr/>
          <a:lstStyle/>
          <a:p>
            <a:fld id="{9B6A431A-DAD1-4670-B874-7982C4517C3B}" type="slidenum">
              <a:rPr lang="en-US" smtClean="0"/>
              <a:t>‹#›</a:t>
            </a:fld>
            <a:endParaRPr lang="en-US"/>
          </a:p>
        </p:txBody>
      </p:sp>
    </p:spTree>
    <p:extLst>
      <p:ext uri="{BB962C8B-B14F-4D97-AF65-F5344CB8AC3E}">
        <p14:creationId xmlns:p14="http://schemas.microsoft.com/office/powerpoint/2010/main" val="1404684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B10687-C667-4F46-9BF2-1106BB93EF87}"/>
              </a:ext>
            </a:extLst>
          </p:cNvPr>
          <p:cNvSpPr>
            <a:spLocks noGrp="1"/>
          </p:cNvSpPr>
          <p:nvPr>
            <p:ph type="dt" sz="half" idx="10"/>
          </p:nvPr>
        </p:nvSpPr>
        <p:spPr/>
        <p:txBody>
          <a:bodyPr/>
          <a:lstStyle/>
          <a:p>
            <a:fld id="{F109F410-FFEF-49FA-905B-394C75BF7E1C}" type="datetime1">
              <a:rPr lang="en-US" smtClean="0"/>
              <a:t>11/22/2022</a:t>
            </a:fld>
            <a:endParaRPr lang="en-US"/>
          </a:p>
        </p:txBody>
      </p:sp>
      <p:sp>
        <p:nvSpPr>
          <p:cNvPr id="3" name="Footer Placeholder 2">
            <a:extLst>
              <a:ext uri="{FF2B5EF4-FFF2-40B4-BE49-F238E27FC236}">
                <a16:creationId xmlns:a16="http://schemas.microsoft.com/office/drawing/2014/main" id="{1B2C655F-74CF-4D39-A052-31287385C6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E3D809-FD85-4362-A09F-60DFF258485A}"/>
              </a:ext>
            </a:extLst>
          </p:cNvPr>
          <p:cNvSpPr>
            <a:spLocks noGrp="1"/>
          </p:cNvSpPr>
          <p:nvPr>
            <p:ph type="sldNum" sz="quarter" idx="12"/>
          </p:nvPr>
        </p:nvSpPr>
        <p:spPr/>
        <p:txBody>
          <a:bodyPr/>
          <a:lstStyle/>
          <a:p>
            <a:fld id="{9B6A431A-DAD1-4670-B874-7982C4517C3B}" type="slidenum">
              <a:rPr lang="en-US" smtClean="0"/>
              <a:t>‹#›</a:t>
            </a:fld>
            <a:endParaRPr lang="en-US"/>
          </a:p>
        </p:txBody>
      </p:sp>
    </p:spTree>
    <p:extLst>
      <p:ext uri="{BB962C8B-B14F-4D97-AF65-F5344CB8AC3E}">
        <p14:creationId xmlns:p14="http://schemas.microsoft.com/office/powerpoint/2010/main" val="230987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21215-D632-45E5-9F6F-6DB6E59C39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1C1AC8-0A21-41C9-B84E-01C202CD3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19F1F8-E6A2-426F-886A-E15F1F821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4B89B5-E79B-49A9-B378-D74850D526A8}"/>
              </a:ext>
            </a:extLst>
          </p:cNvPr>
          <p:cNvSpPr>
            <a:spLocks noGrp="1"/>
          </p:cNvSpPr>
          <p:nvPr>
            <p:ph type="dt" sz="half" idx="10"/>
          </p:nvPr>
        </p:nvSpPr>
        <p:spPr/>
        <p:txBody>
          <a:bodyPr/>
          <a:lstStyle/>
          <a:p>
            <a:fld id="{2710E151-4E40-4B08-B7BB-29E4598E1EA1}" type="datetime1">
              <a:rPr lang="en-US" smtClean="0"/>
              <a:t>11/22/2022</a:t>
            </a:fld>
            <a:endParaRPr lang="en-US"/>
          </a:p>
        </p:txBody>
      </p:sp>
      <p:sp>
        <p:nvSpPr>
          <p:cNvPr id="6" name="Footer Placeholder 5">
            <a:extLst>
              <a:ext uri="{FF2B5EF4-FFF2-40B4-BE49-F238E27FC236}">
                <a16:creationId xmlns:a16="http://schemas.microsoft.com/office/drawing/2014/main" id="{580A07D9-9DDB-4B3C-A3A5-192233C7FD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293ABD-E02B-420D-A416-9AB3A3089F83}"/>
              </a:ext>
            </a:extLst>
          </p:cNvPr>
          <p:cNvSpPr>
            <a:spLocks noGrp="1"/>
          </p:cNvSpPr>
          <p:nvPr>
            <p:ph type="sldNum" sz="quarter" idx="12"/>
          </p:nvPr>
        </p:nvSpPr>
        <p:spPr/>
        <p:txBody>
          <a:bodyPr/>
          <a:lstStyle/>
          <a:p>
            <a:fld id="{9B6A431A-DAD1-4670-B874-7982C4517C3B}" type="slidenum">
              <a:rPr lang="en-US" smtClean="0"/>
              <a:t>‹#›</a:t>
            </a:fld>
            <a:endParaRPr lang="en-US"/>
          </a:p>
        </p:txBody>
      </p:sp>
    </p:spTree>
    <p:extLst>
      <p:ext uri="{BB962C8B-B14F-4D97-AF65-F5344CB8AC3E}">
        <p14:creationId xmlns:p14="http://schemas.microsoft.com/office/powerpoint/2010/main" val="1666136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014F3-C9D2-4DA0-A6E8-24281029F6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6811F1-1F97-41C6-921B-724AB990C4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2CA6FC-78A1-4971-B2AB-E276D40F3A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789865-7440-49C1-BD7A-0B071944B17B}"/>
              </a:ext>
            </a:extLst>
          </p:cNvPr>
          <p:cNvSpPr>
            <a:spLocks noGrp="1"/>
          </p:cNvSpPr>
          <p:nvPr>
            <p:ph type="dt" sz="half" idx="10"/>
          </p:nvPr>
        </p:nvSpPr>
        <p:spPr/>
        <p:txBody>
          <a:bodyPr/>
          <a:lstStyle/>
          <a:p>
            <a:fld id="{A4B8F007-DE97-429C-94B1-6A3A56B60BE2}" type="datetime1">
              <a:rPr lang="en-US" smtClean="0"/>
              <a:t>11/22/2022</a:t>
            </a:fld>
            <a:endParaRPr lang="en-US"/>
          </a:p>
        </p:txBody>
      </p:sp>
      <p:sp>
        <p:nvSpPr>
          <p:cNvPr id="6" name="Footer Placeholder 5">
            <a:extLst>
              <a:ext uri="{FF2B5EF4-FFF2-40B4-BE49-F238E27FC236}">
                <a16:creationId xmlns:a16="http://schemas.microsoft.com/office/drawing/2014/main" id="{FB1019F7-8E29-48FE-825B-B149E9F962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A16AAD-85E4-4910-8796-4FB372F3776C}"/>
              </a:ext>
            </a:extLst>
          </p:cNvPr>
          <p:cNvSpPr>
            <a:spLocks noGrp="1"/>
          </p:cNvSpPr>
          <p:nvPr>
            <p:ph type="sldNum" sz="quarter" idx="12"/>
          </p:nvPr>
        </p:nvSpPr>
        <p:spPr/>
        <p:txBody>
          <a:bodyPr/>
          <a:lstStyle/>
          <a:p>
            <a:fld id="{9B6A431A-DAD1-4670-B874-7982C4517C3B}" type="slidenum">
              <a:rPr lang="en-US" smtClean="0"/>
              <a:t>‹#›</a:t>
            </a:fld>
            <a:endParaRPr lang="en-US"/>
          </a:p>
        </p:txBody>
      </p:sp>
    </p:spTree>
    <p:extLst>
      <p:ext uri="{BB962C8B-B14F-4D97-AF65-F5344CB8AC3E}">
        <p14:creationId xmlns:p14="http://schemas.microsoft.com/office/powerpoint/2010/main" val="416725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5B3A6D-7B70-4EE9-9691-2BAF1D7D3F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0A2AA0-8B73-4647-B972-83075DADE8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8E06E8-D1DA-4A94-BEA3-3854F4BB1F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5DAF6-E418-43A7-8AD2-23446EC691B7}" type="datetime1">
              <a:rPr lang="en-US" smtClean="0"/>
              <a:t>11/22/2022</a:t>
            </a:fld>
            <a:endParaRPr lang="en-US"/>
          </a:p>
        </p:txBody>
      </p:sp>
      <p:sp>
        <p:nvSpPr>
          <p:cNvPr id="5" name="Footer Placeholder 4">
            <a:extLst>
              <a:ext uri="{FF2B5EF4-FFF2-40B4-BE49-F238E27FC236}">
                <a16:creationId xmlns:a16="http://schemas.microsoft.com/office/drawing/2014/main" id="{DD87669A-04F1-4169-8789-2A7EBDA51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DBA178-55FC-48C8-B85E-5DE21F0205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A431A-DAD1-4670-B874-7982C4517C3B}" type="slidenum">
              <a:rPr lang="en-US" smtClean="0"/>
              <a:t>‹#›</a:t>
            </a:fld>
            <a:endParaRPr lang="en-US"/>
          </a:p>
        </p:txBody>
      </p:sp>
    </p:spTree>
    <p:extLst>
      <p:ext uri="{BB962C8B-B14F-4D97-AF65-F5344CB8AC3E}">
        <p14:creationId xmlns:p14="http://schemas.microsoft.com/office/powerpoint/2010/main" val="1608100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62275-11D3-4238-A2A8-22006CF85BED}" type="datetime1">
              <a:rPr lang="en-US" smtClean="0"/>
              <a:t>11/22/2022</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800">
                <a:solidFill>
                  <a:schemeClr val="tx1"/>
                </a:solidFill>
                <a:latin typeface="Times New Roman" panose="02020603050405020304" pitchFamily="18" charset="0"/>
                <a:cs typeface="Times New Roman" panose="02020603050405020304" pitchFamily="18" charset="0"/>
              </a:defRPr>
            </a:lvl1pPr>
          </a:lstStyle>
          <a:p>
            <a:fld id="{C5F5776E-88BA-4EA4-8483-7F09711CF253}" type="slidenum">
              <a:rPr lang="en-US" smtClean="0"/>
              <a:pPr/>
              <a:t>‹#›</a:t>
            </a:fld>
            <a:endParaRPr lang="en-US" dirty="0"/>
          </a:p>
        </p:txBody>
      </p:sp>
    </p:spTree>
    <p:extLst>
      <p:ext uri="{BB962C8B-B14F-4D97-AF65-F5344CB8AC3E}">
        <p14:creationId xmlns:p14="http://schemas.microsoft.com/office/powerpoint/2010/main" val="1495589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C:\Documents%20and%20Settings\Administrator\Desktop\LOGO%20NMC%20GREEN.jpg" TargetMode="External"/><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ciencedaily.com/releases/2012/03/120330081352.htm" TargetMode="External"/><Relationship Id="rId2" Type="http://schemas.openxmlformats.org/officeDocument/2006/relationships/hyperlink" Target="https://www.gastrojournal.org/article/S0016-5085(20)30487-X/fulltex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www.who.int/news-room/fact-sheets/detail/hypertension" TargetMode="External"/><Relationship Id="rId13" Type="http://schemas.openxmlformats.org/officeDocument/2006/relationships/hyperlink" Target="http://pid.gov.pk/uploads/media_laws/PEMRA_Rules_2009.pdf" TargetMode="External"/><Relationship Id="rId3" Type="http://schemas.openxmlformats.org/officeDocument/2006/relationships/hyperlink" Target="https://www.britannica.com/topic/fast-food" TargetMode="External"/><Relationship Id="rId7" Type="http://schemas.openxmlformats.org/officeDocument/2006/relationships/hyperlink" Target="https://data.worldobesity.org/country/pakistan-167/" TargetMode="External"/><Relationship Id="rId12" Type="http://schemas.openxmlformats.org/officeDocument/2006/relationships/hyperlink" Target="https://www.sciencedaily.com/releases/2012/03/120330081352.htm" TargetMode="External"/><Relationship Id="rId2" Type="http://schemas.openxmlformats.org/officeDocument/2006/relationships/hyperlink" Target="https://www.fortunebusinessinsights.com/fast-food-market-106482" TargetMode="External"/><Relationship Id="rId1" Type="http://schemas.openxmlformats.org/officeDocument/2006/relationships/slideLayout" Target="../slideLayouts/slideLayout2.xml"/><Relationship Id="rId6" Type="http://schemas.openxmlformats.org/officeDocument/2006/relationships/hyperlink" Target="https://www.who.int/news-room/fact-sheets/detail/obesity-and-overweight" TargetMode="External"/><Relationship Id="rId11" Type="http://schemas.openxmlformats.org/officeDocument/2006/relationships/hyperlink" Target="https://www.gastrojournal.org/article/S0016-5085(20)30487-X/fulltext" TargetMode="External"/><Relationship Id="rId5" Type="http://schemas.openxmlformats.org/officeDocument/2006/relationships/hyperlink" Target="https://restaurantengine.com/top-chain-restaurants-worldwide/" TargetMode="External"/><Relationship Id="rId10" Type="http://schemas.openxmlformats.org/officeDocument/2006/relationships/hyperlink" Target="https://www.sciencedaily.com/releases/2019/08/190812094450.htm" TargetMode="External"/><Relationship Id="rId4" Type="http://schemas.openxmlformats.org/officeDocument/2006/relationships/hyperlink" Target="https://www.medicalnewstoday.com/articles/326132" TargetMode="External"/><Relationship Id="rId9" Type="http://schemas.openxmlformats.org/officeDocument/2006/relationships/hyperlink" Target="https://diabetesatlas.org/data/en/world/" TargetMode="External"/><Relationship Id="rId14" Type="http://schemas.openxmlformats.org/officeDocument/2006/relationships/hyperlink" Target="https://www.pc.gov.pk/uploads/report/Pakistan_Dietary_Nutrition_20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fortunebusinessinsights.com/fast-food-market-10648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ata.worldobesity.org/country/pakistan-16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85AEB-EC29-434A-9042-4607D61BC919}"/>
              </a:ext>
            </a:extLst>
          </p:cNvPr>
          <p:cNvSpPr>
            <a:spLocks noGrp="1"/>
          </p:cNvSpPr>
          <p:nvPr>
            <p:ph type="title"/>
          </p:nvPr>
        </p:nvSpPr>
        <p:spPr/>
        <p:txBody>
          <a:bodyPr>
            <a:noAutofit/>
          </a:bodyPr>
          <a:lstStyle/>
          <a:p>
            <a:pPr algn="ctr"/>
            <a:r>
              <a:rPr lang="en-US" sz="3200" dirty="0"/>
              <a:t>NATIONAL MANAGEMENT COLLEGE </a:t>
            </a:r>
            <a:br>
              <a:rPr lang="en-US" sz="3200" dirty="0"/>
            </a:br>
            <a:r>
              <a:rPr lang="en-US" sz="3200" dirty="0"/>
              <a:t>117</a:t>
            </a:r>
            <a:r>
              <a:rPr lang="en-US" sz="3200" baseline="30000" dirty="0"/>
              <a:t>th</a:t>
            </a:r>
            <a:r>
              <a:rPr lang="en-US" sz="3200" dirty="0"/>
              <a:t> National Management Course </a:t>
            </a:r>
          </a:p>
        </p:txBody>
      </p:sp>
      <p:sp>
        <p:nvSpPr>
          <p:cNvPr id="3" name="Content Placeholder 2">
            <a:extLst>
              <a:ext uri="{FF2B5EF4-FFF2-40B4-BE49-F238E27FC236}">
                <a16:creationId xmlns:a16="http://schemas.microsoft.com/office/drawing/2014/main" id="{2A51E264-FC4D-4827-84C3-2B5C2CCE4A58}"/>
              </a:ext>
            </a:extLst>
          </p:cNvPr>
          <p:cNvSpPr>
            <a:spLocks noGrp="1"/>
          </p:cNvSpPr>
          <p:nvPr>
            <p:ph idx="1"/>
          </p:nvPr>
        </p:nvSpPr>
        <p:spPr>
          <a:xfrm>
            <a:off x="1627239" y="2425676"/>
            <a:ext cx="8922774" cy="3930676"/>
          </a:xfrm>
        </p:spPr>
        <p:txBody>
          <a:bodyPr/>
          <a:lstStyle/>
          <a:p>
            <a:pPr marL="0" indent="0" algn="ctr">
              <a:buNone/>
            </a:pPr>
            <a:r>
              <a:rPr lang="en-US" dirty="0">
                <a:latin typeface="Times New Roman" panose="02020603050405020304" pitchFamily="18" charset="0"/>
                <a:cs typeface="Times New Roman" panose="02020603050405020304" pitchFamily="18" charset="0"/>
              </a:rPr>
              <a:t>Contemporary Issue Series Presentation</a:t>
            </a:r>
          </a:p>
          <a:p>
            <a:pPr marL="0" indent="0" algn="ctr">
              <a:buNone/>
            </a:pPr>
            <a:r>
              <a:rPr lang="en-US" b="1" dirty="0"/>
              <a:t>Rising trend of fast food and its impact on health and nutrition </a:t>
            </a:r>
            <a:endParaRPr lang="en-US" b="1" dirty="0">
              <a:latin typeface="Times New Roman" panose="02020603050405020304" pitchFamily="18" charset="0"/>
              <a:cs typeface="Times New Roman" panose="02020603050405020304" pitchFamily="18" charset="0"/>
            </a:endParaRPr>
          </a:p>
          <a:p>
            <a:pPr marL="0" indent="0" algn="ctr">
              <a:buNone/>
            </a:pPr>
            <a:r>
              <a:rPr lang="en-US" b="1" dirty="0">
                <a:latin typeface="Times New Roman" panose="02020603050405020304" pitchFamily="18" charset="0"/>
                <a:cs typeface="Times New Roman" panose="02020603050405020304" pitchFamily="18" charset="0"/>
              </a:rPr>
              <a:t>By </a:t>
            </a:r>
          </a:p>
          <a:p>
            <a:pPr marL="0" indent="0" algn="ctr">
              <a:buNone/>
            </a:pPr>
            <a:r>
              <a:rPr lang="en-US" dirty="0"/>
              <a:t>Muhammad Usman Qureshi</a:t>
            </a: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a:t>
            </a:r>
            <a:r>
              <a:rPr lang="en-US" dirty="0"/>
              <a:t>CTG)</a:t>
            </a:r>
            <a:endParaRPr lang="en-US" dirty="0">
              <a:latin typeface="Times New Roman" panose="02020603050405020304" pitchFamily="18" charset="0"/>
              <a:cs typeface="Times New Roman" panose="02020603050405020304" pitchFamily="18" charset="0"/>
            </a:endParaRPr>
          </a:p>
        </p:txBody>
      </p:sp>
      <p:pic>
        <p:nvPicPr>
          <p:cNvPr id="4" name="Picture 3" descr="C:\Documents and Settings\Administrator\Desktop\LOGO NMC GREEN.jpg">
            <a:extLst>
              <a:ext uri="{FF2B5EF4-FFF2-40B4-BE49-F238E27FC236}">
                <a16:creationId xmlns:a16="http://schemas.microsoft.com/office/drawing/2014/main" id="{A56FC0D1-9CA0-4EAB-9C7F-7249CE8D6255}"/>
              </a:ext>
            </a:extLst>
          </p:cNvPr>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5598260" y="1349489"/>
            <a:ext cx="1163873" cy="10761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Slide Number Placeholder 4">
            <a:extLst>
              <a:ext uri="{FF2B5EF4-FFF2-40B4-BE49-F238E27FC236}">
                <a16:creationId xmlns:a16="http://schemas.microsoft.com/office/drawing/2014/main" id="{CBD846F6-230C-436D-9A78-2BDD5EB136E5}"/>
              </a:ext>
            </a:extLst>
          </p:cNvPr>
          <p:cNvSpPr>
            <a:spLocks noGrp="1"/>
          </p:cNvSpPr>
          <p:nvPr>
            <p:ph type="sldNum" sz="quarter" idx="12"/>
          </p:nvPr>
        </p:nvSpPr>
        <p:spPr/>
        <p:txBody>
          <a:bodyPr/>
          <a:lstStyle/>
          <a:p>
            <a:pPr defTabSz="457200"/>
            <a:fld id="{E6E40152-D63F-4C52-BAEF-DEF93FBA6DF6}" type="slidenum">
              <a:rPr lang="en-US">
                <a:solidFill>
                  <a:prstClr val="black"/>
                </a:solidFill>
              </a:rPr>
              <a:pPr defTabSz="457200"/>
              <a:t>1</a:t>
            </a:fld>
            <a:endParaRPr lang="en-US" dirty="0">
              <a:solidFill>
                <a:prstClr val="black"/>
              </a:solidFill>
            </a:endParaRPr>
          </a:p>
        </p:txBody>
      </p:sp>
      <p:sp>
        <p:nvSpPr>
          <p:cNvPr id="6" name="Rectangle 5">
            <a:extLst>
              <a:ext uri="{FF2B5EF4-FFF2-40B4-BE49-F238E27FC236}">
                <a16:creationId xmlns:a16="http://schemas.microsoft.com/office/drawing/2014/main" id="{617BD1C9-33A4-46EA-BC46-D761B2BB5895}"/>
              </a:ext>
            </a:extLst>
          </p:cNvPr>
          <p:cNvSpPr/>
          <p:nvPr/>
        </p:nvSpPr>
        <p:spPr>
          <a:xfrm>
            <a:off x="1516626" y="5463800"/>
            <a:ext cx="9144000" cy="892552"/>
          </a:xfrm>
          <a:prstGeom prst="rect">
            <a:avLst/>
          </a:prstGeom>
        </p:spPr>
        <p:txBody>
          <a:bodyPr wrap="square">
            <a:spAutoFit/>
          </a:bodyPr>
          <a:lstStyle/>
          <a:p>
            <a:pPr algn="ctr" defTabSz="457200"/>
            <a:r>
              <a:rPr lang="en-US" sz="2800" dirty="0">
                <a:solidFill>
                  <a:prstClr val="black"/>
                </a:solidFill>
                <a:latin typeface="Times New Roman" panose="02020603050405020304" pitchFamily="18" charset="0"/>
                <a:cs typeface="Times New Roman" panose="02020603050405020304" pitchFamily="18" charset="0"/>
              </a:rPr>
              <a:t>Sponsor DS: Dr Shoaib Akbar </a:t>
            </a:r>
          </a:p>
          <a:p>
            <a:pPr algn="ctr" defTabSz="457200"/>
            <a:r>
              <a:rPr lang="en-US" sz="2400" b="1" dirty="0">
                <a:solidFill>
                  <a:prstClr val="black"/>
                </a:solidFill>
                <a:latin typeface="Times New Roman" panose="02020603050405020304" pitchFamily="18" charset="0"/>
                <a:cs typeface="Times New Roman" panose="02020603050405020304" pitchFamily="18" charset="0"/>
              </a:rPr>
              <a:t>Dated: 22 November 2022</a:t>
            </a:r>
          </a:p>
        </p:txBody>
      </p:sp>
    </p:spTree>
    <p:extLst>
      <p:ext uri="{BB962C8B-B14F-4D97-AF65-F5344CB8AC3E}">
        <p14:creationId xmlns:p14="http://schemas.microsoft.com/office/powerpoint/2010/main" val="1451767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BF332-47DE-46A1-808C-55CFBD6B9BB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Impact of Fast Food Consumption on Health</a:t>
            </a:r>
            <a:endParaRPr lang="en-US" dirty="0"/>
          </a:p>
        </p:txBody>
      </p:sp>
      <p:sp>
        <p:nvSpPr>
          <p:cNvPr id="3" name="Content Placeholder 2">
            <a:extLst>
              <a:ext uri="{FF2B5EF4-FFF2-40B4-BE49-F238E27FC236}">
                <a16:creationId xmlns:a16="http://schemas.microsoft.com/office/drawing/2014/main" id="{BE9044FD-47FD-4053-AFB2-3119EE1DA33D}"/>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Hypertension due to increased salt and fats intake</a:t>
            </a:r>
          </a:p>
          <a:p>
            <a:pPr lvl="1"/>
            <a:r>
              <a:rPr lang="en-US" dirty="0">
                <a:latin typeface="Times New Roman" panose="02020603050405020304" pitchFamily="18" charset="0"/>
                <a:cs typeface="Times New Roman" panose="02020603050405020304" pitchFamily="18" charset="0"/>
              </a:rPr>
              <a:t>Number of adults with hypertension increased from 594 million in 1975 to 1.13 billion in 2015 </a:t>
            </a:r>
          </a:p>
          <a:p>
            <a:pPr lvl="1"/>
            <a:r>
              <a:rPr lang="en-US" dirty="0">
                <a:latin typeface="Times New Roman" panose="02020603050405020304" pitchFamily="18" charset="0"/>
                <a:cs typeface="Times New Roman" panose="02020603050405020304" pitchFamily="18" charset="0"/>
              </a:rPr>
              <a:t>37.3 % of adults in Pakistan have hypertension</a:t>
            </a:r>
          </a:p>
          <a:p>
            <a:r>
              <a:rPr lang="en-US" dirty="0">
                <a:latin typeface="Times New Roman" panose="02020603050405020304" pitchFamily="18" charset="0"/>
                <a:cs typeface="Times New Roman" panose="02020603050405020304" pitchFamily="18" charset="0"/>
              </a:rPr>
              <a:t>Diabetes due to high sugar content</a:t>
            </a:r>
          </a:p>
          <a:p>
            <a:pPr lvl="1"/>
            <a:r>
              <a:rPr lang="en-US" dirty="0">
                <a:latin typeface="Times New Roman" panose="02020603050405020304" pitchFamily="18" charset="0"/>
                <a:cs typeface="Times New Roman" panose="02020603050405020304" pitchFamily="18" charset="0"/>
              </a:rPr>
              <a:t>Number of adults with diabetes has risen from 108 million in 1980 to 537 million in 2021</a:t>
            </a:r>
          </a:p>
          <a:p>
            <a:pPr lvl="1"/>
            <a:r>
              <a:rPr lang="en-US" dirty="0">
                <a:latin typeface="Times New Roman" panose="02020603050405020304" pitchFamily="18" charset="0"/>
                <a:cs typeface="Times New Roman" panose="02020603050405020304" pitchFamily="18" charset="0"/>
              </a:rPr>
              <a:t>Prevalence of diabetes in Pakistan has increased from 11.8% in 2000 to 30.8% in 2021</a:t>
            </a:r>
          </a:p>
          <a:p>
            <a:pPr lvl="1"/>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A6AA2A5-8A29-494E-BCC5-0699F55B3D27}"/>
              </a:ext>
            </a:extLst>
          </p:cNvPr>
          <p:cNvSpPr>
            <a:spLocks noGrp="1"/>
          </p:cNvSpPr>
          <p:nvPr>
            <p:ph type="sldNum" sz="quarter" idx="12"/>
          </p:nvPr>
        </p:nvSpPr>
        <p:spPr/>
        <p:txBody>
          <a:bodyPr/>
          <a:lstStyle/>
          <a:p>
            <a:fld id="{9B6A431A-DAD1-4670-B874-7982C4517C3B}" type="slidenum">
              <a:rPr lang="en-US" smtClean="0"/>
              <a:t>10</a:t>
            </a:fld>
            <a:endParaRPr lang="en-US"/>
          </a:p>
        </p:txBody>
      </p:sp>
      <p:sp>
        <p:nvSpPr>
          <p:cNvPr id="8" name="TextBox 7">
            <a:extLst>
              <a:ext uri="{FF2B5EF4-FFF2-40B4-BE49-F238E27FC236}">
                <a16:creationId xmlns:a16="http://schemas.microsoft.com/office/drawing/2014/main" id="{858CF88B-0975-4C03-9ED2-9D12AB13EF87}"/>
              </a:ext>
            </a:extLst>
          </p:cNvPr>
          <p:cNvSpPr txBox="1"/>
          <p:nvPr/>
        </p:nvSpPr>
        <p:spPr>
          <a:xfrm>
            <a:off x="1497496" y="5830957"/>
            <a:ext cx="6917634" cy="369332"/>
          </a:xfrm>
          <a:prstGeom prst="rect">
            <a:avLst/>
          </a:prstGeom>
          <a:noFill/>
        </p:spPr>
        <p:txBody>
          <a:bodyPr wrap="square" rtlCol="0">
            <a:spAutoFit/>
          </a:bodyPr>
          <a:lstStyle/>
          <a:p>
            <a:r>
              <a:rPr lang="en-US" dirty="0"/>
              <a:t>Sources: WHO, IDF</a:t>
            </a:r>
          </a:p>
        </p:txBody>
      </p:sp>
    </p:spTree>
    <p:extLst>
      <p:ext uri="{BB962C8B-B14F-4D97-AF65-F5344CB8AC3E}">
        <p14:creationId xmlns:p14="http://schemas.microsoft.com/office/powerpoint/2010/main" val="3101036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EB230-A12E-40B6-B23E-18CE28909C5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Impact of Fast Food Consumption on Health</a:t>
            </a:r>
            <a:endParaRPr lang="en-US" dirty="0"/>
          </a:p>
        </p:txBody>
      </p:sp>
      <p:sp>
        <p:nvSpPr>
          <p:cNvPr id="3" name="Content Placeholder 2">
            <a:extLst>
              <a:ext uri="{FF2B5EF4-FFF2-40B4-BE49-F238E27FC236}">
                <a16:creationId xmlns:a16="http://schemas.microsoft.com/office/drawing/2014/main" id="{62192504-882D-4479-B3C8-BF6B4613DB44}"/>
              </a:ext>
            </a:extLst>
          </p:cNvPr>
          <p:cNvSpPr>
            <a:spLocks noGrp="1"/>
          </p:cNvSpPr>
          <p:nvPr>
            <p:ph idx="1"/>
          </p:nvPr>
        </p:nvSpPr>
        <p:spPr>
          <a:xfrm>
            <a:off x="838200" y="1547329"/>
            <a:ext cx="10515600" cy="4351338"/>
          </a:xfrm>
        </p:spPr>
        <p:txBody>
          <a:bodyPr>
            <a:normAutofit lnSpcReduction="10000"/>
          </a:bodyPr>
          <a:lstStyle/>
          <a:p>
            <a:r>
              <a:rPr lang="en-US" dirty="0">
                <a:latin typeface="Times New Roman" panose="02020603050405020304" pitchFamily="18" charset="0"/>
                <a:cs typeface="Times New Roman" panose="02020603050405020304" pitchFamily="18" charset="0"/>
              </a:rPr>
              <a:t>Cardiovascular diseases</a:t>
            </a:r>
          </a:p>
          <a:p>
            <a:pPr lvl="1"/>
            <a:r>
              <a:rPr lang="en-US" dirty="0">
                <a:latin typeface="Times New Roman" panose="02020603050405020304" pitchFamily="18" charset="0"/>
                <a:cs typeface="Times New Roman" panose="02020603050405020304" pitchFamily="18" charset="0"/>
              </a:rPr>
              <a:t>Obesity, hypertension and diabetes increase risk of heart problems</a:t>
            </a:r>
          </a:p>
          <a:p>
            <a:pPr lvl="1"/>
            <a:r>
              <a:rPr lang="en-US" dirty="0">
                <a:latin typeface="Times New Roman" panose="02020603050405020304" pitchFamily="18" charset="0"/>
                <a:cs typeface="Times New Roman" panose="02020603050405020304" pitchFamily="18" charset="0"/>
              </a:rPr>
              <a:t>Leading cause of death globally – 17.9 million per year</a:t>
            </a:r>
          </a:p>
          <a:p>
            <a:pPr lvl="1"/>
            <a:r>
              <a:rPr lang="en-US" dirty="0">
                <a:latin typeface="Times New Roman" panose="02020603050405020304" pitchFamily="18" charset="0"/>
                <a:cs typeface="Times New Roman" panose="02020603050405020304" pitchFamily="18" charset="0"/>
              </a:rPr>
              <a:t>29% increase in heart disease related death and disability in Pakistan from 2009-2019</a:t>
            </a:r>
          </a:p>
          <a:p>
            <a:pPr lvl="1"/>
            <a:r>
              <a:rPr lang="en-US" dirty="0">
                <a:latin typeface="Times New Roman" panose="02020603050405020304" pitchFamily="18" charset="0"/>
                <a:cs typeface="Times New Roman" panose="02020603050405020304" pitchFamily="18" charset="0"/>
              </a:rPr>
              <a:t>Studies have shown that people living near to fast food outlets have are more likely to develop heart diseases</a:t>
            </a:r>
          </a:p>
          <a:p>
            <a:r>
              <a:rPr lang="en-US" dirty="0">
                <a:latin typeface="Times New Roman" panose="02020603050405020304" pitchFamily="18" charset="0"/>
                <a:cs typeface="Times New Roman" panose="02020603050405020304" pitchFamily="18" charset="0"/>
              </a:rPr>
              <a:t>Gastrointestinal disorders due to low fiber content</a:t>
            </a:r>
          </a:p>
          <a:p>
            <a:pPr lvl="1"/>
            <a:r>
              <a:rPr lang="en-US" dirty="0">
                <a:latin typeface="Times New Roman" panose="02020603050405020304" pitchFamily="18" charset="0"/>
                <a:cs typeface="Times New Roman" panose="02020603050405020304" pitchFamily="18" charset="0"/>
              </a:rPr>
              <a:t>40% of global population suffers from FGDIs</a:t>
            </a:r>
          </a:p>
          <a:p>
            <a:r>
              <a:rPr lang="en-US" dirty="0">
                <a:latin typeface="Times New Roman" panose="02020603050405020304" pitchFamily="18" charset="0"/>
                <a:cs typeface="Times New Roman" panose="02020603050405020304" pitchFamily="18" charset="0"/>
              </a:rPr>
              <a:t>Fast food consumption associated with anxiety and depression</a:t>
            </a:r>
          </a:p>
          <a:p>
            <a:pPr lvl="1"/>
            <a:r>
              <a:rPr lang="en-US" dirty="0">
                <a:latin typeface="Times New Roman" panose="02020603050405020304" pitchFamily="18" charset="0"/>
                <a:cs typeface="Times New Roman" panose="02020603050405020304" pitchFamily="18" charset="0"/>
              </a:rPr>
              <a:t>Chance of depression is 51% higher for people consuming excessive fast food</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A04A255-7BA1-4776-A2BD-830469872FE6}"/>
              </a:ext>
            </a:extLst>
          </p:cNvPr>
          <p:cNvSpPr>
            <a:spLocks noGrp="1"/>
          </p:cNvSpPr>
          <p:nvPr>
            <p:ph type="sldNum" sz="quarter" idx="12"/>
          </p:nvPr>
        </p:nvSpPr>
        <p:spPr/>
        <p:txBody>
          <a:bodyPr/>
          <a:lstStyle/>
          <a:p>
            <a:fld id="{9B6A431A-DAD1-4670-B874-7982C4517C3B}" type="slidenum">
              <a:rPr lang="en-US" smtClean="0"/>
              <a:t>11</a:t>
            </a:fld>
            <a:endParaRPr lang="en-US"/>
          </a:p>
        </p:txBody>
      </p:sp>
      <p:sp>
        <p:nvSpPr>
          <p:cNvPr id="5" name="TextBox 4">
            <a:extLst>
              <a:ext uri="{FF2B5EF4-FFF2-40B4-BE49-F238E27FC236}">
                <a16:creationId xmlns:a16="http://schemas.microsoft.com/office/drawing/2014/main" id="{DA36FDCD-EAB2-4333-B912-CF30C4A87F48}"/>
              </a:ext>
            </a:extLst>
          </p:cNvPr>
          <p:cNvSpPr txBox="1"/>
          <p:nvPr/>
        </p:nvSpPr>
        <p:spPr>
          <a:xfrm>
            <a:off x="1033670" y="6069496"/>
            <a:ext cx="8534400" cy="1200329"/>
          </a:xfrm>
          <a:prstGeom prst="rect">
            <a:avLst/>
          </a:prstGeom>
          <a:noFill/>
        </p:spPr>
        <p:txBody>
          <a:bodyPr wrap="square" rtlCol="0">
            <a:spAutoFit/>
          </a:bodyPr>
          <a:lstStyle/>
          <a:p>
            <a:r>
              <a:rPr lang="en-US" dirty="0"/>
              <a:t>Sources: WHO, MNHSR&amp;C,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https://www.gastrojournal.org/article/S0016-5085(20)30487-X/fulltext</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https://www.sciencedaily.com/releases/2012/03/120330081352.htm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37007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C8B72-BF8B-4FFD-8D3D-0D46CFE1882C}"/>
              </a:ext>
            </a:extLst>
          </p:cNvPr>
          <p:cNvSpPr>
            <a:spLocks noGrp="1"/>
          </p:cNvSpPr>
          <p:nvPr>
            <p:ph type="title"/>
          </p:nvPr>
        </p:nvSpPr>
        <p:spPr>
          <a:xfrm>
            <a:off x="838200" y="365125"/>
            <a:ext cx="10515600" cy="5469618"/>
          </a:xfrm>
        </p:spPr>
        <p:txBody>
          <a:bodyPr/>
          <a:lstStyle/>
          <a:p>
            <a:pPr algn="just">
              <a:lnSpc>
                <a:spcPct val="150000"/>
              </a:lnSpc>
            </a:pPr>
            <a:r>
              <a:rPr lang="en-US" dirty="0">
                <a:latin typeface="Times New Roman" panose="02020603050405020304" pitchFamily="18" charset="0"/>
                <a:cs typeface="Times New Roman" panose="02020603050405020304" pitchFamily="18" charset="0"/>
              </a:rPr>
              <a:t>FACTORS DRIVING GROWTH OF FAST FOOD INDUSTRY IN PAKISTAN</a:t>
            </a:r>
          </a:p>
        </p:txBody>
      </p:sp>
      <p:sp>
        <p:nvSpPr>
          <p:cNvPr id="3" name="Slide Number Placeholder 2">
            <a:extLst>
              <a:ext uri="{FF2B5EF4-FFF2-40B4-BE49-F238E27FC236}">
                <a16:creationId xmlns:a16="http://schemas.microsoft.com/office/drawing/2014/main" id="{D05B44EF-7DBA-484A-8972-E3CE24E04934}"/>
              </a:ext>
            </a:extLst>
          </p:cNvPr>
          <p:cNvSpPr>
            <a:spLocks noGrp="1"/>
          </p:cNvSpPr>
          <p:nvPr>
            <p:ph type="sldNum" sz="quarter" idx="12"/>
          </p:nvPr>
        </p:nvSpPr>
        <p:spPr/>
        <p:txBody>
          <a:bodyPr/>
          <a:lstStyle/>
          <a:p>
            <a:fld id="{9B6A431A-DAD1-4670-B874-7982C4517C3B}" type="slidenum">
              <a:rPr lang="en-US" smtClean="0"/>
              <a:t>12</a:t>
            </a:fld>
            <a:endParaRPr lang="en-US"/>
          </a:p>
        </p:txBody>
      </p:sp>
    </p:spTree>
    <p:extLst>
      <p:ext uri="{BB962C8B-B14F-4D97-AF65-F5344CB8AC3E}">
        <p14:creationId xmlns:p14="http://schemas.microsoft.com/office/powerpoint/2010/main" val="3642305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3E626-32D9-4423-B79D-3798DD022F5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Cultural Influences</a:t>
            </a:r>
          </a:p>
        </p:txBody>
      </p:sp>
      <p:sp>
        <p:nvSpPr>
          <p:cNvPr id="3" name="Content Placeholder 2">
            <a:extLst>
              <a:ext uri="{FF2B5EF4-FFF2-40B4-BE49-F238E27FC236}">
                <a16:creationId xmlns:a16="http://schemas.microsoft.com/office/drawing/2014/main" id="{A520B29A-CCD0-4AA5-80E2-7838AE92F36E}"/>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Food is an expression of culture of a society</a:t>
            </a:r>
          </a:p>
          <a:p>
            <a:r>
              <a:rPr lang="en-US" dirty="0">
                <a:latin typeface="Times New Roman" panose="02020603050405020304" pitchFamily="18" charset="0"/>
                <a:cs typeface="Times New Roman" panose="02020603050405020304" pitchFamily="18" charset="0"/>
              </a:rPr>
              <a:t>Fast food is a symbol of American culture</a:t>
            </a:r>
          </a:p>
          <a:p>
            <a:r>
              <a:rPr lang="en-US" dirty="0">
                <a:latin typeface="Times New Roman" panose="02020603050405020304" pitchFamily="18" charset="0"/>
                <a:cs typeface="Times New Roman" panose="02020603050405020304" pitchFamily="18" charset="0"/>
              </a:rPr>
              <a:t>Tendency of a dominant civilization to export its cultural symbols </a:t>
            </a:r>
          </a:p>
          <a:p>
            <a:pPr lvl="1"/>
            <a:r>
              <a:rPr lang="en-US" dirty="0">
                <a:latin typeface="Times New Roman" panose="02020603050405020304" pitchFamily="18" charset="0"/>
                <a:cs typeface="Times New Roman" panose="02020603050405020304" pitchFamily="18" charset="0"/>
              </a:rPr>
              <a:t>Manifestation of its success</a:t>
            </a:r>
          </a:p>
          <a:p>
            <a:r>
              <a:rPr lang="en-US" dirty="0">
                <a:latin typeface="Times New Roman" panose="02020603050405020304" pitchFamily="18" charset="0"/>
                <a:cs typeface="Times New Roman" panose="02020603050405020304" pitchFamily="18" charset="0"/>
              </a:rPr>
              <a:t>Attraction of symbols/goods of the dominant civilization in developing countries</a:t>
            </a:r>
          </a:p>
          <a:p>
            <a:r>
              <a:rPr lang="en-US" dirty="0">
                <a:latin typeface="Times New Roman" panose="02020603050405020304" pitchFamily="18" charset="0"/>
                <a:cs typeface="Times New Roman" panose="02020603050405020304" pitchFamily="18" charset="0"/>
              </a:rPr>
              <a:t>Acquiring the symbols of western culture provides a sense of association with modernity    </a:t>
            </a:r>
          </a:p>
        </p:txBody>
      </p:sp>
      <p:sp>
        <p:nvSpPr>
          <p:cNvPr id="4" name="Slide Number Placeholder 3">
            <a:extLst>
              <a:ext uri="{FF2B5EF4-FFF2-40B4-BE49-F238E27FC236}">
                <a16:creationId xmlns:a16="http://schemas.microsoft.com/office/drawing/2014/main" id="{A319ED59-B012-476B-92CB-577E8418C762}"/>
              </a:ext>
            </a:extLst>
          </p:cNvPr>
          <p:cNvSpPr>
            <a:spLocks noGrp="1"/>
          </p:cNvSpPr>
          <p:nvPr>
            <p:ph type="sldNum" sz="quarter" idx="12"/>
          </p:nvPr>
        </p:nvSpPr>
        <p:spPr/>
        <p:txBody>
          <a:bodyPr/>
          <a:lstStyle/>
          <a:p>
            <a:fld id="{9B6A431A-DAD1-4670-B874-7982C4517C3B}" type="slidenum">
              <a:rPr lang="en-US" smtClean="0"/>
              <a:t>13</a:t>
            </a:fld>
            <a:endParaRPr lang="en-US"/>
          </a:p>
        </p:txBody>
      </p:sp>
    </p:spTree>
    <p:extLst>
      <p:ext uri="{BB962C8B-B14F-4D97-AF65-F5344CB8AC3E}">
        <p14:creationId xmlns:p14="http://schemas.microsoft.com/office/powerpoint/2010/main" val="3640605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3E626-32D9-4423-B79D-3798DD022F5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Economic Drivers</a:t>
            </a:r>
          </a:p>
        </p:txBody>
      </p:sp>
      <p:sp>
        <p:nvSpPr>
          <p:cNvPr id="3" name="Content Placeholder 2">
            <a:extLst>
              <a:ext uri="{FF2B5EF4-FFF2-40B4-BE49-F238E27FC236}">
                <a16:creationId xmlns:a16="http://schemas.microsoft.com/office/drawing/2014/main" id="{A520B29A-CCD0-4AA5-80E2-7838AE92F36E}"/>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Liberalization of trade and investment regime under WTO</a:t>
            </a:r>
          </a:p>
          <a:p>
            <a:pPr lvl="1"/>
            <a:r>
              <a:rPr lang="en-US" dirty="0">
                <a:latin typeface="Times New Roman" panose="02020603050405020304" pitchFamily="18" charset="0"/>
                <a:cs typeface="Times New Roman" panose="02020603050405020304" pitchFamily="18" charset="0"/>
              </a:rPr>
              <a:t>Global fast food brands able to invest in Pakistan</a:t>
            </a:r>
          </a:p>
          <a:p>
            <a:r>
              <a:rPr lang="en-US" dirty="0">
                <a:latin typeface="Times New Roman" panose="02020603050405020304" pitchFamily="18" charset="0"/>
                <a:cs typeface="Times New Roman" panose="02020603050405020304" pitchFamily="18" charset="0"/>
              </a:rPr>
              <a:t>A large population provided a big market</a:t>
            </a:r>
          </a:p>
          <a:p>
            <a:pPr lvl="1"/>
            <a:r>
              <a:rPr lang="en-US" dirty="0">
                <a:latin typeface="Times New Roman" panose="02020603050405020304" pitchFamily="18" charset="0"/>
                <a:cs typeface="Times New Roman" panose="02020603050405020304" pitchFamily="18" charset="0"/>
              </a:rPr>
              <a:t>Rapid growth of outlets </a:t>
            </a:r>
          </a:p>
          <a:p>
            <a:r>
              <a:rPr lang="en-US" dirty="0">
                <a:latin typeface="Times New Roman" panose="02020603050405020304" pitchFamily="18" charset="0"/>
                <a:cs typeface="Times New Roman" panose="02020603050405020304" pitchFamily="18" charset="0"/>
              </a:rPr>
              <a:t>Foreign investment encouraged local entrepreneurs</a:t>
            </a:r>
          </a:p>
          <a:p>
            <a:pPr lvl="1"/>
            <a:r>
              <a:rPr lang="en-US" dirty="0">
                <a:latin typeface="Times New Roman" panose="02020603050405020304" pitchFamily="18" charset="0"/>
                <a:cs typeface="Times New Roman" panose="02020603050405020304" pitchFamily="18" charset="0"/>
              </a:rPr>
              <a:t>Local versions of fast food opened </a:t>
            </a:r>
          </a:p>
          <a:p>
            <a:r>
              <a:rPr lang="en-US" dirty="0">
                <a:latin typeface="Times New Roman" panose="02020603050405020304" pitchFamily="18" charset="0"/>
                <a:cs typeface="Times New Roman" panose="02020603050405020304" pitchFamily="18" charset="0"/>
              </a:rPr>
              <a:t>Low barriers to entry</a:t>
            </a:r>
          </a:p>
          <a:p>
            <a:pPr lvl="1"/>
            <a:r>
              <a:rPr lang="en-US" dirty="0">
                <a:latin typeface="Times New Roman" panose="02020603050405020304" pitchFamily="18" charset="0"/>
                <a:cs typeface="Times New Roman" panose="02020603050405020304" pitchFamily="18" charset="0"/>
              </a:rPr>
              <a:t>Limited capital and skills requirement for establishing a fast food business</a:t>
            </a:r>
          </a:p>
          <a:p>
            <a:r>
              <a:rPr lang="en-US" dirty="0">
                <a:latin typeface="Times New Roman" panose="02020603050405020304" pitchFamily="18" charset="0"/>
                <a:cs typeface="Times New Roman" panose="02020603050405020304" pitchFamily="18" charset="0"/>
              </a:rPr>
              <a:t>Support of government agencies for starting fast food business</a:t>
            </a:r>
          </a:p>
          <a:p>
            <a:pPr lvl="2"/>
            <a:r>
              <a:rPr lang="en-US" sz="2400" dirty="0">
                <a:latin typeface="Times New Roman" panose="02020603050405020304" pitchFamily="18" charset="0"/>
                <a:cs typeface="Times New Roman" panose="02020603050405020304" pitchFamily="18" charset="0"/>
              </a:rPr>
              <a:t>SME support initiatives</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68D5AA4-7A2B-4657-BB62-9E1584DEF94C}"/>
              </a:ext>
            </a:extLst>
          </p:cNvPr>
          <p:cNvSpPr>
            <a:spLocks noGrp="1"/>
          </p:cNvSpPr>
          <p:nvPr>
            <p:ph type="sldNum" sz="quarter" idx="12"/>
          </p:nvPr>
        </p:nvSpPr>
        <p:spPr/>
        <p:txBody>
          <a:bodyPr/>
          <a:lstStyle/>
          <a:p>
            <a:fld id="{9B6A431A-DAD1-4670-B874-7982C4517C3B}" type="slidenum">
              <a:rPr lang="en-US" smtClean="0"/>
              <a:t>14</a:t>
            </a:fld>
            <a:endParaRPr lang="en-US"/>
          </a:p>
        </p:txBody>
      </p:sp>
    </p:spTree>
    <p:extLst>
      <p:ext uri="{BB962C8B-B14F-4D97-AF65-F5344CB8AC3E}">
        <p14:creationId xmlns:p14="http://schemas.microsoft.com/office/powerpoint/2010/main" val="1602870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728C3-DB87-4871-8C58-8798E174BDA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Social Changes</a:t>
            </a:r>
          </a:p>
        </p:txBody>
      </p:sp>
      <p:sp>
        <p:nvSpPr>
          <p:cNvPr id="3" name="Content Placeholder 2">
            <a:extLst>
              <a:ext uri="{FF2B5EF4-FFF2-40B4-BE49-F238E27FC236}">
                <a16:creationId xmlns:a16="http://schemas.microsoft.com/office/drawing/2014/main" id="{83F00256-B60B-4F3D-9A56-81BF9E719673}"/>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Increase in urbanization</a:t>
            </a:r>
          </a:p>
          <a:p>
            <a:pPr lvl="1"/>
            <a:r>
              <a:rPr lang="en-US" dirty="0">
                <a:latin typeface="Times New Roman" panose="02020603050405020304" pitchFamily="18" charset="0"/>
                <a:cs typeface="Times New Roman" panose="02020603050405020304" pitchFamily="18" charset="0"/>
              </a:rPr>
              <a:t>Convenience of fast food supports requirements of busy lifestyle</a:t>
            </a:r>
          </a:p>
          <a:p>
            <a:r>
              <a:rPr lang="en-US" dirty="0">
                <a:latin typeface="Times New Roman" panose="02020603050405020304" pitchFamily="18" charset="0"/>
                <a:cs typeface="Times New Roman" panose="02020603050405020304" pitchFamily="18" charset="0"/>
              </a:rPr>
              <a:t>Increased female participation in work force</a:t>
            </a:r>
          </a:p>
          <a:p>
            <a:pPr lvl="1"/>
            <a:r>
              <a:rPr lang="en-US" dirty="0">
                <a:latin typeface="Times New Roman" panose="02020603050405020304" pitchFamily="18" charset="0"/>
                <a:cs typeface="Times New Roman" panose="02020603050405020304" pitchFamily="18" charset="0"/>
              </a:rPr>
              <a:t>Reduced time for home cooking</a:t>
            </a:r>
          </a:p>
          <a:p>
            <a:r>
              <a:rPr lang="en-US" dirty="0">
                <a:latin typeface="Times New Roman" panose="02020603050405020304" pitchFamily="18" charset="0"/>
                <a:cs typeface="Times New Roman" panose="02020603050405020304" pitchFamily="18" charset="0"/>
              </a:rPr>
              <a:t>Population growth </a:t>
            </a:r>
          </a:p>
          <a:p>
            <a:pPr lvl="1"/>
            <a:r>
              <a:rPr lang="en-US" dirty="0">
                <a:latin typeface="Times New Roman" panose="02020603050405020304" pitchFamily="18" charset="0"/>
                <a:cs typeface="Times New Roman" panose="02020603050405020304" pitchFamily="18" charset="0"/>
              </a:rPr>
              <a:t>Youth bulge</a:t>
            </a:r>
          </a:p>
          <a:p>
            <a:r>
              <a:rPr lang="en-US" dirty="0">
                <a:latin typeface="Times New Roman" panose="02020603050405020304" pitchFamily="18" charset="0"/>
                <a:cs typeface="Times New Roman" panose="02020603050405020304" pitchFamily="18" charset="0"/>
              </a:rPr>
              <a:t>Rising incomes</a:t>
            </a:r>
          </a:p>
          <a:p>
            <a:pPr lvl="1"/>
            <a:r>
              <a:rPr lang="en-US" dirty="0">
                <a:latin typeface="Times New Roman" panose="02020603050405020304" pitchFamily="18" charset="0"/>
                <a:cs typeface="Times New Roman" panose="02020603050405020304" pitchFamily="18" charset="0"/>
              </a:rPr>
              <a:t>Incentive to dine out</a:t>
            </a:r>
          </a:p>
        </p:txBody>
      </p:sp>
      <p:sp>
        <p:nvSpPr>
          <p:cNvPr id="4" name="Slide Number Placeholder 3">
            <a:extLst>
              <a:ext uri="{FF2B5EF4-FFF2-40B4-BE49-F238E27FC236}">
                <a16:creationId xmlns:a16="http://schemas.microsoft.com/office/drawing/2014/main" id="{7F86B664-348D-4F53-8C6D-F6C6A0F9CB77}"/>
              </a:ext>
            </a:extLst>
          </p:cNvPr>
          <p:cNvSpPr>
            <a:spLocks noGrp="1"/>
          </p:cNvSpPr>
          <p:nvPr>
            <p:ph type="sldNum" sz="quarter" idx="12"/>
          </p:nvPr>
        </p:nvSpPr>
        <p:spPr/>
        <p:txBody>
          <a:bodyPr/>
          <a:lstStyle/>
          <a:p>
            <a:fld id="{9B6A431A-DAD1-4670-B874-7982C4517C3B}" type="slidenum">
              <a:rPr lang="en-US" smtClean="0"/>
              <a:t>15</a:t>
            </a:fld>
            <a:endParaRPr lang="en-US"/>
          </a:p>
        </p:txBody>
      </p:sp>
    </p:spTree>
    <p:extLst>
      <p:ext uri="{BB962C8B-B14F-4D97-AF65-F5344CB8AC3E}">
        <p14:creationId xmlns:p14="http://schemas.microsoft.com/office/powerpoint/2010/main" val="1583924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4D1B5-C1EC-4A5A-82F8-E71DA7A2BC4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Effective Marketing</a:t>
            </a:r>
          </a:p>
        </p:txBody>
      </p:sp>
      <p:sp>
        <p:nvSpPr>
          <p:cNvPr id="3" name="Content Placeholder 2">
            <a:extLst>
              <a:ext uri="{FF2B5EF4-FFF2-40B4-BE49-F238E27FC236}">
                <a16:creationId xmlns:a16="http://schemas.microsoft.com/office/drawing/2014/main" id="{4F8C2656-4AC6-485A-80D1-D77CD38C9617}"/>
              </a:ext>
            </a:extLst>
          </p:cNvPr>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Creative and wide scale advertisement campaigns to enhance attraction of fast food</a:t>
            </a:r>
          </a:p>
          <a:p>
            <a:pPr lvl="1"/>
            <a:r>
              <a:rPr lang="en-US" dirty="0">
                <a:latin typeface="Times New Roman" panose="02020603050405020304" pitchFamily="18" charset="0"/>
                <a:cs typeface="Times New Roman" panose="02020603050405020304" pitchFamily="18" charset="0"/>
              </a:rPr>
              <a:t>Use of all media platforms</a:t>
            </a:r>
          </a:p>
          <a:p>
            <a:pPr lvl="1"/>
            <a:r>
              <a:rPr lang="en-US" dirty="0">
                <a:latin typeface="Times New Roman" panose="02020603050405020304" pitchFamily="18" charset="0"/>
                <a:cs typeface="Times New Roman" panose="02020603050405020304" pitchFamily="18" charset="0"/>
              </a:rPr>
              <a:t>Targeting young people</a:t>
            </a:r>
          </a:p>
          <a:p>
            <a:pPr lvl="1"/>
            <a:r>
              <a:rPr lang="en-US" dirty="0">
                <a:latin typeface="Times New Roman" panose="02020603050405020304" pitchFamily="18" charset="0"/>
                <a:cs typeface="Times New Roman" panose="02020603050405020304" pitchFamily="18" charset="0"/>
              </a:rPr>
              <a:t>Successful in creating a perception of eating fast food as an exciting experience</a:t>
            </a:r>
          </a:p>
          <a:p>
            <a:pPr lvl="1"/>
            <a:r>
              <a:rPr lang="en-US" dirty="0">
                <a:latin typeface="Times New Roman" panose="02020603050405020304" pitchFamily="18" charset="0"/>
                <a:cs typeface="Times New Roman" panose="02020603050405020304" pitchFamily="18" charset="0"/>
              </a:rPr>
              <a:t>Successful in turning vice of gluttony into a virtue</a:t>
            </a:r>
          </a:p>
          <a:p>
            <a:r>
              <a:rPr lang="en-US" dirty="0">
                <a:latin typeface="Times New Roman" panose="02020603050405020304" pitchFamily="18" charset="0"/>
                <a:cs typeface="Times New Roman" panose="02020603050405020304" pitchFamily="18" charset="0"/>
              </a:rPr>
              <a:t>Use of attractive packaging</a:t>
            </a:r>
          </a:p>
          <a:p>
            <a:r>
              <a:rPr lang="en-US" dirty="0">
                <a:latin typeface="Times New Roman" panose="02020603050405020304" pitchFamily="18" charset="0"/>
                <a:cs typeface="Times New Roman" panose="02020603050405020304" pitchFamily="18" charset="0"/>
              </a:rPr>
              <a:t>Price discounts at off-peak hours</a:t>
            </a:r>
          </a:p>
          <a:p>
            <a:r>
              <a:rPr lang="en-US" dirty="0">
                <a:latin typeface="Times New Roman" panose="02020603050405020304" pitchFamily="18" charset="0"/>
                <a:cs typeface="Times New Roman" panose="02020603050405020304" pitchFamily="18" charset="0"/>
              </a:rPr>
              <a:t>Product development to meet consumer taste</a:t>
            </a:r>
          </a:p>
          <a:p>
            <a:r>
              <a:rPr lang="en-US" dirty="0">
                <a:latin typeface="Times New Roman" panose="02020603050405020304" pitchFamily="18" charset="0"/>
                <a:cs typeface="Times New Roman" panose="02020603050405020304" pitchFamily="18" charset="0"/>
              </a:rPr>
              <a:t>Building brand loyalty</a:t>
            </a:r>
          </a:p>
        </p:txBody>
      </p:sp>
      <p:sp>
        <p:nvSpPr>
          <p:cNvPr id="4" name="Slide Number Placeholder 3">
            <a:extLst>
              <a:ext uri="{FF2B5EF4-FFF2-40B4-BE49-F238E27FC236}">
                <a16:creationId xmlns:a16="http://schemas.microsoft.com/office/drawing/2014/main" id="{FA5352ED-2405-465D-B0E5-E53D40711018}"/>
              </a:ext>
            </a:extLst>
          </p:cNvPr>
          <p:cNvSpPr>
            <a:spLocks noGrp="1"/>
          </p:cNvSpPr>
          <p:nvPr>
            <p:ph type="sldNum" sz="quarter" idx="12"/>
          </p:nvPr>
        </p:nvSpPr>
        <p:spPr/>
        <p:txBody>
          <a:bodyPr/>
          <a:lstStyle/>
          <a:p>
            <a:fld id="{9B6A431A-DAD1-4670-B874-7982C4517C3B}" type="slidenum">
              <a:rPr lang="en-US" smtClean="0"/>
              <a:t>16</a:t>
            </a:fld>
            <a:endParaRPr lang="en-US"/>
          </a:p>
        </p:txBody>
      </p:sp>
    </p:spTree>
    <p:extLst>
      <p:ext uri="{BB962C8B-B14F-4D97-AF65-F5344CB8AC3E}">
        <p14:creationId xmlns:p14="http://schemas.microsoft.com/office/powerpoint/2010/main" val="368153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607A-853E-4F39-9DC0-62B83593A7D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Harnessing Technology</a:t>
            </a:r>
          </a:p>
        </p:txBody>
      </p:sp>
      <p:sp>
        <p:nvSpPr>
          <p:cNvPr id="3" name="Content Placeholder 2">
            <a:extLst>
              <a:ext uri="{FF2B5EF4-FFF2-40B4-BE49-F238E27FC236}">
                <a16:creationId xmlns:a16="http://schemas.microsoft.com/office/drawing/2014/main" id="{772A3C1F-C8A3-4DA1-9C11-DC034D722EA4}"/>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Developing reliable supply chains</a:t>
            </a:r>
          </a:p>
          <a:p>
            <a:r>
              <a:rPr lang="en-US" dirty="0">
                <a:latin typeface="Times New Roman" panose="02020603050405020304" pitchFamily="18" charset="0"/>
                <a:cs typeface="Times New Roman" panose="02020603050405020304" pitchFamily="18" charset="0"/>
              </a:rPr>
              <a:t>Adopting efficient business processes</a:t>
            </a:r>
          </a:p>
          <a:p>
            <a:r>
              <a:rPr lang="en-US" dirty="0">
                <a:latin typeface="Times New Roman" panose="02020603050405020304" pitchFamily="18" charset="0"/>
                <a:cs typeface="Times New Roman" panose="02020603050405020304" pitchFamily="18" charset="0"/>
              </a:rPr>
              <a:t>Use of new machines for mass production</a:t>
            </a:r>
          </a:p>
          <a:p>
            <a:r>
              <a:rPr lang="en-US" dirty="0">
                <a:latin typeface="Times New Roman" panose="02020603050405020304" pitchFamily="18" charset="0"/>
                <a:cs typeface="Times New Roman" panose="02020603050405020304" pitchFamily="18" charset="0"/>
              </a:rPr>
              <a:t>Employing on-line delivery platforms for easier accessibility</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D4B6C37-06A0-455B-820E-506B2C97206C}"/>
              </a:ext>
            </a:extLst>
          </p:cNvPr>
          <p:cNvSpPr>
            <a:spLocks noGrp="1"/>
          </p:cNvSpPr>
          <p:nvPr>
            <p:ph type="sldNum" sz="quarter" idx="12"/>
          </p:nvPr>
        </p:nvSpPr>
        <p:spPr/>
        <p:txBody>
          <a:bodyPr/>
          <a:lstStyle/>
          <a:p>
            <a:fld id="{9B6A431A-DAD1-4670-B874-7982C4517C3B}" type="slidenum">
              <a:rPr lang="en-US" sz="2000" smtClean="0"/>
              <a:t>17</a:t>
            </a:fld>
            <a:endParaRPr lang="en-US" sz="2000"/>
          </a:p>
        </p:txBody>
      </p:sp>
    </p:spTree>
    <p:extLst>
      <p:ext uri="{BB962C8B-B14F-4D97-AF65-F5344CB8AC3E}">
        <p14:creationId xmlns:p14="http://schemas.microsoft.com/office/powerpoint/2010/main" val="1766245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A27AF-E8D2-4C0C-8847-7F3E5345F0B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Limited Awareness and Regulation</a:t>
            </a:r>
          </a:p>
        </p:txBody>
      </p:sp>
      <p:sp>
        <p:nvSpPr>
          <p:cNvPr id="3" name="Content Placeholder 2">
            <a:extLst>
              <a:ext uri="{FF2B5EF4-FFF2-40B4-BE49-F238E27FC236}">
                <a16:creationId xmlns:a16="http://schemas.microsoft.com/office/drawing/2014/main" id="{7FF7C234-C80A-4790-B596-3105666E3753}"/>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Knowledge of importance of a balanced diet is limited</a:t>
            </a:r>
          </a:p>
          <a:p>
            <a:r>
              <a:rPr lang="en-US" dirty="0">
                <a:latin typeface="Times New Roman" panose="02020603050405020304" pitchFamily="18" charset="0"/>
                <a:cs typeface="Times New Roman" panose="02020603050405020304" pitchFamily="18" charset="0"/>
              </a:rPr>
              <a:t>No significant awareness campaigns highlighting what constitutes a healthy diet</a:t>
            </a:r>
          </a:p>
          <a:p>
            <a:r>
              <a:rPr lang="en-US" dirty="0">
                <a:latin typeface="Times New Roman" panose="02020603050405020304" pitchFamily="18" charset="0"/>
                <a:cs typeface="Times New Roman" panose="02020603050405020304" pitchFamily="18" charset="0"/>
              </a:rPr>
              <a:t>Awareness of harmful affects of consuming fast food is low</a:t>
            </a:r>
          </a:p>
          <a:p>
            <a:r>
              <a:rPr lang="en-US" dirty="0">
                <a:latin typeface="Times New Roman" panose="02020603050405020304" pitchFamily="18" charset="0"/>
                <a:cs typeface="Times New Roman" panose="02020603050405020304" pitchFamily="18" charset="0"/>
              </a:rPr>
              <a:t>Business interests discourage media reporting on health risks associated with fast food </a:t>
            </a:r>
          </a:p>
          <a:p>
            <a:r>
              <a:rPr lang="en-US" dirty="0">
                <a:latin typeface="Times New Roman" panose="02020603050405020304" pitchFamily="18" charset="0"/>
                <a:cs typeface="Times New Roman" panose="02020603050405020304" pitchFamily="18" charset="0"/>
              </a:rPr>
              <a:t>Regulations are focused on containing food adulteration and unhygienic food</a:t>
            </a:r>
          </a:p>
          <a:p>
            <a:pPr lvl="1"/>
            <a:r>
              <a:rPr lang="en-US" dirty="0">
                <a:latin typeface="Times New Roman" panose="02020603050405020304" pitchFamily="18" charset="0"/>
                <a:cs typeface="Times New Roman" panose="02020603050405020304" pitchFamily="18" charset="0"/>
              </a:rPr>
              <a:t>Absence of regulations on displaying nutritional information</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D1FCF1C-3C5E-4A95-86DA-4420B1D089FC}"/>
              </a:ext>
            </a:extLst>
          </p:cNvPr>
          <p:cNvSpPr>
            <a:spLocks noGrp="1"/>
          </p:cNvSpPr>
          <p:nvPr>
            <p:ph type="sldNum" sz="quarter" idx="12"/>
          </p:nvPr>
        </p:nvSpPr>
        <p:spPr/>
        <p:txBody>
          <a:bodyPr/>
          <a:lstStyle/>
          <a:p>
            <a:fld id="{9B6A431A-DAD1-4670-B874-7982C4517C3B}" type="slidenum">
              <a:rPr lang="en-US" smtClean="0"/>
              <a:t>18</a:t>
            </a:fld>
            <a:endParaRPr lang="en-US"/>
          </a:p>
        </p:txBody>
      </p:sp>
    </p:spTree>
    <p:extLst>
      <p:ext uri="{BB962C8B-B14F-4D97-AF65-F5344CB8AC3E}">
        <p14:creationId xmlns:p14="http://schemas.microsoft.com/office/powerpoint/2010/main" val="3394123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98F17F-969C-455D-BBFE-629A0B652B5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Conclusion</a:t>
            </a:r>
          </a:p>
        </p:txBody>
      </p:sp>
      <p:sp>
        <p:nvSpPr>
          <p:cNvPr id="4" name="Content Placeholder 3">
            <a:extLst>
              <a:ext uri="{FF2B5EF4-FFF2-40B4-BE49-F238E27FC236}">
                <a16:creationId xmlns:a16="http://schemas.microsoft.com/office/drawing/2014/main" id="{8EFDFC10-F844-42E2-AAF3-D9A069FD3E0B}"/>
              </a:ext>
            </a:extLst>
          </p:cNvPr>
          <p:cNvSpPr>
            <a:spLocks noGrp="1"/>
          </p:cNvSpPr>
          <p:nvPr>
            <p:ph idx="1"/>
          </p:nvPr>
        </p:nvSpPr>
        <p:spPr/>
        <p:txBody>
          <a:bodyPr>
            <a:normAutofit lnSpcReduction="10000"/>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Effective marketing strategy of fast food industry along with supportive cultural, social, economic and technological developments are driving the growth of fast food industry in Pakistan. The harmful affects of excessive fast food consumption has resulted in increased prevalence of many diseases in the society. The well being of the people requires that harmful affects of fast food consumption are highlighted so that growth of fast food industry is kept in check.</a:t>
            </a:r>
          </a:p>
        </p:txBody>
      </p:sp>
      <p:sp>
        <p:nvSpPr>
          <p:cNvPr id="5" name="Slide Number Placeholder 4">
            <a:extLst>
              <a:ext uri="{FF2B5EF4-FFF2-40B4-BE49-F238E27FC236}">
                <a16:creationId xmlns:a16="http://schemas.microsoft.com/office/drawing/2014/main" id="{4625CDFD-9083-423A-8795-0782A3A2F1DF}"/>
              </a:ext>
            </a:extLst>
          </p:cNvPr>
          <p:cNvSpPr>
            <a:spLocks noGrp="1"/>
          </p:cNvSpPr>
          <p:nvPr>
            <p:ph type="sldNum" sz="quarter" idx="12"/>
          </p:nvPr>
        </p:nvSpPr>
        <p:spPr/>
        <p:txBody>
          <a:bodyPr/>
          <a:lstStyle/>
          <a:p>
            <a:fld id="{9B6A431A-DAD1-4670-B874-7982C4517C3B}" type="slidenum">
              <a:rPr lang="en-US" smtClean="0"/>
              <a:t>19</a:t>
            </a:fld>
            <a:endParaRPr lang="en-US"/>
          </a:p>
        </p:txBody>
      </p:sp>
    </p:spTree>
    <p:extLst>
      <p:ext uri="{BB962C8B-B14F-4D97-AF65-F5344CB8AC3E}">
        <p14:creationId xmlns:p14="http://schemas.microsoft.com/office/powerpoint/2010/main" val="1571767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302" y="136525"/>
            <a:ext cx="8483048" cy="717618"/>
          </a:xfrm>
        </p:spPr>
        <p:txBody>
          <a:bodyPr>
            <a:normAutofit/>
          </a:bodyPr>
          <a:lstStyle/>
          <a:p>
            <a:r>
              <a:rPr lang="en-US" dirty="0"/>
              <a:t>Acronyms </a:t>
            </a:r>
            <a:endParaRPr lang="en-US"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a:xfrm>
            <a:off x="7981950" y="6356352"/>
            <a:ext cx="2057400" cy="365125"/>
          </a:xfrm>
        </p:spPr>
        <p:txBody>
          <a:bodyPr/>
          <a:lstStyle/>
          <a:p>
            <a:fld id="{C5F5776E-88BA-4EA4-8483-7F09711CF253}" type="slidenum">
              <a:rPr lang="en-US"/>
              <a:pPr/>
              <a:t>2</a:t>
            </a:fld>
            <a:endParaRPr lang="en-US" dirty="0"/>
          </a:p>
        </p:txBody>
      </p:sp>
      <p:sp>
        <p:nvSpPr>
          <p:cNvPr id="5" name="Content Placeholder 4"/>
          <p:cNvSpPr>
            <a:spLocks noGrp="1"/>
          </p:cNvSpPr>
          <p:nvPr>
            <p:ph idx="1"/>
          </p:nvPr>
        </p:nvSpPr>
        <p:spPr>
          <a:xfrm>
            <a:off x="1556302" y="1090806"/>
            <a:ext cx="8276811" cy="5028883"/>
          </a:xfrm>
        </p:spPr>
        <p:txBody>
          <a:bodyPr>
            <a:normAutofit/>
          </a:bodyPr>
          <a:lstStyle/>
          <a:p>
            <a:r>
              <a:rPr lang="en-US" dirty="0"/>
              <a:t>CAGR		Compound annual growth rate</a:t>
            </a:r>
          </a:p>
          <a:p>
            <a:r>
              <a:rPr lang="en-US" dirty="0"/>
              <a:t>FGID		Functional Gastrointestinal disorders</a:t>
            </a:r>
          </a:p>
          <a:p>
            <a:r>
              <a:rPr lang="en-US" dirty="0"/>
              <a:t>IDF			International Diabetes Federation</a:t>
            </a:r>
          </a:p>
          <a:p>
            <a:r>
              <a:rPr lang="en-US" dirty="0"/>
              <a:t>MNHSR&amp;C	Ministry of National Health Services, 			Regulations &amp; Coordination, 				Government of Pakistan</a:t>
            </a:r>
          </a:p>
          <a:p>
            <a:r>
              <a:rPr lang="en-US" dirty="0"/>
              <a:t>PEMRA		Pakistan Electronic Media 				Regulatory Authority </a:t>
            </a:r>
          </a:p>
          <a:p>
            <a:r>
              <a:rPr lang="en-US" dirty="0"/>
              <a:t>WHO		World Health Organization</a:t>
            </a:r>
          </a:p>
          <a:p>
            <a:r>
              <a:rPr lang="en-US" dirty="0"/>
              <a:t>WTO		World Trade Organization</a:t>
            </a:r>
          </a:p>
          <a:p>
            <a:endParaRPr lang="en-US" dirty="0"/>
          </a:p>
          <a:p>
            <a:endParaRPr lang="en-US" dirty="0"/>
          </a:p>
        </p:txBody>
      </p:sp>
    </p:spTree>
    <p:extLst>
      <p:ext uri="{BB962C8B-B14F-4D97-AF65-F5344CB8AC3E}">
        <p14:creationId xmlns:p14="http://schemas.microsoft.com/office/powerpoint/2010/main" val="262057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A375-026B-486A-BCCA-32A387CB0A5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Recommendations</a:t>
            </a:r>
          </a:p>
        </p:txBody>
      </p:sp>
      <p:sp>
        <p:nvSpPr>
          <p:cNvPr id="3" name="Content Placeholder 2">
            <a:extLst>
              <a:ext uri="{FF2B5EF4-FFF2-40B4-BE49-F238E27FC236}">
                <a16:creationId xmlns:a16="http://schemas.microsoft.com/office/drawing/2014/main" id="{BB9BEC9B-ED5D-421D-881F-F71EB718CE5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Increase public awareness of adopting a healthy diet and harmful affects of fast food on health</a:t>
            </a:r>
          </a:p>
          <a:p>
            <a:pPr lvl="1"/>
            <a:r>
              <a:rPr lang="en-US" dirty="0">
                <a:latin typeface="Times New Roman" panose="02020603050405020304" pitchFamily="18" charset="0"/>
                <a:cs typeface="Times New Roman" panose="02020603050405020304" pitchFamily="18" charset="0"/>
              </a:rPr>
              <a:t>Regular media campaigns </a:t>
            </a:r>
          </a:p>
          <a:p>
            <a:pPr lvl="1"/>
            <a:r>
              <a:rPr lang="en-US" dirty="0">
                <a:latin typeface="Times New Roman" panose="02020603050405020304" pitchFamily="18" charset="0"/>
                <a:cs typeface="Times New Roman" panose="02020603050405020304" pitchFamily="18" charset="0"/>
              </a:rPr>
              <a:t>Coopt civil society </a:t>
            </a:r>
          </a:p>
          <a:p>
            <a:pPr lvl="1"/>
            <a:r>
              <a:rPr lang="en-US" dirty="0">
                <a:latin typeface="Times New Roman" panose="02020603050405020304" pitchFamily="18" charset="0"/>
                <a:cs typeface="Times New Roman" panose="02020603050405020304" pitchFamily="18" charset="0"/>
              </a:rPr>
              <a:t>Increased focus in school curriculum</a:t>
            </a:r>
          </a:p>
          <a:p>
            <a:r>
              <a:rPr lang="en-US" dirty="0">
                <a:latin typeface="Times New Roman" panose="02020603050405020304" pitchFamily="18" charset="0"/>
                <a:cs typeface="Times New Roman" panose="02020603050405020304" pitchFamily="18" charset="0"/>
              </a:rPr>
              <a:t>Effective use of media regulations</a:t>
            </a:r>
          </a:p>
          <a:p>
            <a:pPr lvl="1"/>
            <a:r>
              <a:rPr lang="en-US" dirty="0">
                <a:latin typeface="Times New Roman" panose="02020603050405020304" pitchFamily="18" charset="0"/>
                <a:cs typeface="Times New Roman" panose="02020603050405020304" pitchFamily="18" charset="0"/>
              </a:rPr>
              <a:t>Electronic media to ensure public service programs as per PEMRA rules</a:t>
            </a:r>
          </a:p>
          <a:p>
            <a:pPr lvl="1"/>
            <a:r>
              <a:rPr lang="en-US" dirty="0">
                <a:latin typeface="Times New Roman" panose="02020603050405020304" pitchFamily="18" charset="0"/>
                <a:cs typeface="Times New Roman" panose="02020603050405020304" pitchFamily="18" charset="0"/>
              </a:rPr>
              <a:t>Limit sponsorship of fast food companies of programs for children</a:t>
            </a:r>
          </a:p>
          <a:p>
            <a:r>
              <a:rPr lang="en-US" dirty="0">
                <a:latin typeface="Times New Roman" panose="02020603050405020304" pitchFamily="18" charset="0"/>
                <a:cs typeface="Times New Roman" panose="02020603050405020304" pitchFamily="18" charset="0"/>
              </a:rPr>
              <a:t>Schools need to discourage availability of fast food on their premises</a:t>
            </a:r>
          </a:p>
        </p:txBody>
      </p:sp>
      <p:sp>
        <p:nvSpPr>
          <p:cNvPr id="4" name="Slide Number Placeholder 3">
            <a:extLst>
              <a:ext uri="{FF2B5EF4-FFF2-40B4-BE49-F238E27FC236}">
                <a16:creationId xmlns:a16="http://schemas.microsoft.com/office/drawing/2014/main" id="{9A08F4F4-7E45-462A-909B-EB812AEA6B49}"/>
              </a:ext>
            </a:extLst>
          </p:cNvPr>
          <p:cNvSpPr>
            <a:spLocks noGrp="1"/>
          </p:cNvSpPr>
          <p:nvPr>
            <p:ph type="sldNum" sz="quarter" idx="12"/>
          </p:nvPr>
        </p:nvSpPr>
        <p:spPr/>
        <p:txBody>
          <a:bodyPr/>
          <a:lstStyle/>
          <a:p>
            <a:fld id="{9B6A431A-DAD1-4670-B874-7982C4517C3B}" type="slidenum">
              <a:rPr lang="en-US" smtClean="0"/>
              <a:t>20</a:t>
            </a:fld>
            <a:endParaRPr lang="en-US"/>
          </a:p>
        </p:txBody>
      </p:sp>
    </p:spTree>
    <p:extLst>
      <p:ext uri="{BB962C8B-B14F-4D97-AF65-F5344CB8AC3E}">
        <p14:creationId xmlns:p14="http://schemas.microsoft.com/office/powerpoint/2010/main" val="1519555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7E7D-02F8-4D13-A6D7-CA08EAAA054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Recommendations                              </a:t>
            </a:r>
          </a:p>
        </p:txBody>
      </p:sp>
      <p:sp>
        <p:nvSpPr>
          <p:cNvPr id="3" name="Content Placeholder 2">
            <a:extLst>
              <a:ext uri="{FF2B5EF4-FFF2-40B4-BE49-F238E27FC236}">
                <a16:creationId xmlns:a16="http://schemas.microsoft.com/office/drawing/2014/main" id="{05496363-28B6-4049-AC5D-9934047F1C5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Introduce regulations requiring listing of nutrition information by fast food companies</a:t>
            </a:r>
          </a:p>
          <a:p>
            <a:r>
              <a:rPr lang="en-US" dirty="0">
                <a:latin typeface="Times New Roman" panose="02020603050405020304" pitchFamily="18" charset="0"/>
                <a:cs typeface="Times New Roman" panose="02020603050405020304" pitchFamily="18" charset="0"/>
              </a:rPr>
              <a:t>Taxation measures for increasing </a:t>
            </a:r>
            <a:r>
              <a:rPr lang="en-US">
                <a:latin typeface="Times New Roman" panose="02020603050405020304" pitchFamily="18" charset="0"/>
                <a:cs typeface="Times New Roman" panose="02020603050405020304" pitchFamily="18" charset="0"/>
              </a:rPr>
              <a:t>cost of fast </a:t>
            </a:r>
            <a:r>
              <a:rPr lang="en-US" dirty="0">
                <a:latin typeface="Times New Roman" panose="02020603050405020304" pitchFamily="18" charset="0"/>
                <a:cs typeface="Times New Roman" panose="02020603050405020304" pitchFamily="18" charset="0"/>
              </a:rPr>
              <a:t>food</a:t>
            </a:r>
          </a:p>
          <a:p>
            <a:pPr lvl="1"/>
            <a:r>
              <a:rPr lang="en-US" dirty="0">
                <a:latin typeface="Times New Roman" panose="02020603050405020304" pitchFamily="18" charset="0"/>
                <a:cs typeface="Times New Roman" panose="02020603050405020304" pitchFamily="18" charset="0"/>
              </a:rPr>
              <a:t>Introduce a special tax on sugary drinks</a:t>
            </a:r>
          </a:p>
          <a:p>
            <a:pPr lvl="1"/>
            <a:r>
              <a:rPr lang="en-US" dirty="0">
                <a:latin typeface="Times New Roman" panose="02020603050405020304" pitchFamily="18" charset="0"/>
                <a:cs typeface="Times New Roman" panose="02020603050405020304" pitchFamily="18" charset="0"/>
              </a:rPr>
              <a:t>Increase import tariff on ingredients imported by fast food companies</a:t>
            </a:r>
          </a:p>
        </p:txBody>
      </p:sp>
      <p:sp>
        <p:nvSpPr>
          <p:cNvPr id="4" name="Slide Number Placeholder 3">
            <a:extLst>
              <a:ext uri="{FF2B5EF4-FFF2-40B4-BE49-F238E27FC236}">
                <a16:creationId xmlns:a16="http://schemas.microsoft.com/office/drawing/2014/main" id="{E8E06102-7CE9-4C61-9DAD-5BC067F1365E}"/>
              </a:ext>
            </a:extLst>
          </p:cNvPr>
          <p:cNvSpPr>
            <a:spLocks noGrp="1"/>
          </p:cNvSpPr>
          <p:nvPr>
            <p:ph type="sldNum" sz="quarter" idx="12"/>
          </p:nvPr>
        </p:nvSpPr>
        <p:spPr/>
        <p:txBody>
          <a:bodyPr/>
          <a:lstStyle/>
          <a:p>
            <a:fld id="{9B6A431A-DAD1-4670-B874-7982C4517C3B}" type="slidenum">
              <a:rPr lang="en-US" smtClean="0"/>
              <a:t>21</a:t>
            </a:fld>
            <a:endParaRPr lang="en-US"/>
          </a:p>
        </p:txBody>
      </p:sp>
    </p:spTree>
    <p:extLst>
      <p:ext uri="{BB962C8B-B14F-4D97-AF65-F5344CB8AC3E}">
        <p14:creationId xmlns:p14="http://schemas.microsoft.com/office/powerpoint/2010/main" val="1131497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75F00-49C3-4BB3-A7EF-C38FAF283AD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Bibliography</a:t>
            </a:r>
          </a:p>
        </p:txBody>
      </p:sp>
      <p:sp>
        <p:nvSpPr>
          <p:cNvPr id="3" name="Content Placeholder 2">
            <a:extLst>
              <a:ext uri="{FF2B5EF4-FFF2-40B4-BE49-F238E27FC236}">
                <a16:creationId xmlns:a16="http://schemas.microsoft.com/office/drawing/2014/main" id="{1C159537-5C6D-46AC-9F62-8F2151561FAA}"/>
              </a:ext>
            </a:extLst>
          </p:cNvPr>
          <p:cNvSpPr>
            <a:spLocks noGrp="1"/>
          </p:cNvSpPr>
          <p:nvPr>
            <p:ph idx="1"/>
          </p:nvPr>
        </p:nvSpPr>
        <p:spPr/>
        <p:txBody>
          <a:bodyPr>
            <a:normAutofit fontScale="85000" lnSpcReduction="20000"/>
          </a:bodyPr>
          <a:lstStyle/>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https://www.fortunebusinessinsights.com/fast-food-market-106482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https://www.britannica.com/topic/fast-food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https://www.medicalnewstoday.com/articles/326132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https://restaurantengine.com/top-chain-restaurants-worldwide/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https://www.who.int/news-room/fact-sheets/detail/obesity-and-overweight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https://data.worldobesity.org/country/pakistan-167/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https://www.who.int/news-room/fact-sheets/detail/hypertension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9"/>
              </a:rPr>
              <a:t>https://diabetesatlas.org/data/en/world/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0"/>
              </a:rPr>
              <a:t>https://www.sciencedaily.com/releases/2019/08/190812094450.htm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1"/>
              </a:rPr>
              <a:t>https://www.gastrojournal.org/article/S0016-5085(20)30487-X/fulltext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2"/>
              </a:rPr>
              <a:t>https://www.sciencedaily.com/releases/2012/03/120330081352.htm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3"/>
              </a:rPr>
              <a:t>http://pid.gov.pk/uploads/media_laws/PEMRA_Rules_2009.pdf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4"/>
              </a:rPr>
              <a:t>https://www.pc.gov.pk/uploads/report/Pakistan_Dietary_Nutrition_2019.pdf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National Health Framework 2021-30, Ministry of National Health Services, Regulations &amp; Coordination, Government of Pakistan.</a:t>
            </a:r>
          </a:p>
          <a:p>
            <a:pPr marL="0" indent="0">
              <a:buNone/>
            </a:pPr>
            <a:endParaRPr lang="en-US" dirty="0"/>
          </a:p>
        </p:txBody>
      </p:sp>
      <p:sp>
        <p:nvSpPr>
          <p:cNvPr id="4" name="Slide Number Placeholder 3">
            <a:extLst>
              <a:ext uri="{FF2B5EF4-FFF2-40B4-BE49-F238E27FC236}">
                <a16:creationId xmlns:a16="http://schemas.microsoft.com/office/drawing/2014/main" id="{068F3CF1-8613-4FE8-A46E-9F3114D4AEF7}"/>
              </a:ext>
            </a:extLst>
          </p:cNvPr>
          <p:cNvSpPr>
            <a:spLocks noGrp="1"/>
          </p:cNvSpPr>
          <p:nvPr>
            <p:ph type="sldNum" sz="quarter" idx="12"/>
          </p:nvPr>
        </p:nvSpPr>
        <p:spPr/>
        <p:txBody>
          <a:bodyPr/>
          <a:lstStyle/>
          <a:p>
            <a:fld id="{9B6A431A-DAD1-4670-B874-7982C4517C3B}" type="slidenum">
              <a:rPr lang="en-US" smtClean="0"/>
              <a:t>22</a:t>
            </a:fld>
            <a:endParaRPr lang="en-US"/>
          </a:p>
        </p:txBody>
      </p:sp>
    </p:spTree>
    <p:extLst>
      <p:ext uri="{BB962C8B-B14F-4D97-AF65-F5344CB8AC3E}">
        <p14:creationId xmlns:p14="http://schemas.microsoft.com/office/powerpoint/2010/main" val="447004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79690-6EC3-4388-80A7-0339FF255AB1}"/>
              </a:ext>
            </a:extLst>
          </p:cNvPr>
          <p:cNvSpPr>
            <a:spLocks noGrp="1"/>
          </p:cNvSpPr>
          <p:nvPr>
            <p:ph type="title"/>
          </p:nvPr>
        </p:nvSpPr>
        <p:spPr>
          <a:xfrm>
            <a:off x="838200" y="365125"/>
            <a:ext cx="10515600" cy="5492336"/>
          </a:xfrm>
        </p:spPr>
        <p:txBody>
          <a:bodyPr/>
          <a:lstStyle/>
          <a:p>
            <a:pPr algn="ctr"/>
            <a:r>
              <a:rPr lang="en-US" dirty="0">
                <a:latin typeface="Times New Roman" panose="02020603050405020304" pitchFamily="18" charset="0"/>
                <a:cs typeface="Times New Roman" panose="02020603050405020304" pitchFamily="18" charset="0"/>
              </a:rPr>
              <a:t>THANK YOU</a:t>
            </a:r>
          </a:p>
        </p:txBody>
      </p:sp>
      <p:sp>
        <p:nvSpPr>
          <p:cNvPr id="3" name="Slide Number Placeholder 2">
            <a:extLst>
              <a:ext uri="{FF2B5EF4-FFF2-40B4-BE49-F238E27FC236}">
                <a16:creationId xmlns:a16="http://schemas.microsoft.com/office/drawing/2014/main" id="{24734AD2-37D2-42CD-9110-A6F0F65515CC}"/>
              </a:ext>
            </a:extLst>
          </p:cNvPr>
          <p:cNvSpPr>
            <a:spLocks noGrp="1"/>
          </p:cNvSpPr>
          <p:nvPr>
            <p:ph type="sldNum" sz="quarter" idx="12"/>
          </p:nvPr>
        </p:nvSpPr>
        <p:spPr/>
        <p:txBody>
          <a:bodyPr/>
          <a:lstStyle/>
          <a:p>
            <a:fld id="{9B6A431A-DAD1-4670-B874-7982C4517C3B}" type="slidenum">
              <a:rPr lang="en-US" smtClean="0"/>
              <a:t>23</a:t>
            </a:fld>
            <a:endParaRPr lang="en-US"/>
          </a:p>
        </p:txBody>
      </p:sp>
    </p:spTree>
    <p:extLst>
      <p:ext uri="{BB962C8B-B14F-4D97-AF65-F5344CB8AC3E}">
        <p14:creationId xmlns:p14="http://schemas.microsoft.com/office/powerpoint/2010/main" val="3220707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436" y="277689"/>
            <a:ext cx="8780393" cy="717618"/>
          </a:xfrm>
        </p:spPr>
        <p:txBody>
          <a:bodyPr>
            <a:normAutofit/>
          </a:bodyPr>
          <a:lstStyle/>
          <a:p>
            <a:r>
              <a:rPr lang="en-US" dirty="0">
                <a:latin typeface="Times New Roman" panose="02020603050405020304" pitchFamily="18" charset="0"/>
                <a:cs typeface="Times New Roman" panose="02020603050405020304" pitchFamily="18" charset="0"/>
              </a:rPr>
              <a:t>Sequence of Presentation</a:t>
            </a:r>
          </a:p>
        </p:txBody>
      </p:sp>
      <p:sp>
        <p:nvSpPr>
          <p:cNvPr id="3" name="Content Placeholder 2"/>
          <p:cNvSpPr>
            <a:spLocks noGrp="1"/>
          </p:cNvSpPr>
          <p:nvPr>
            <p:ph idx="1"/>
          </p:nvPr>
        </p:nvSpPr>
        <p:spPr>
          <a:xfrm>
            <a:off x="1351722" y="854144"/>
            <a:ext cx="8687629" cy="5649687"/>
          </a:xfrm>
        </p:spPr>
        <p:txBody>
          <a:bodyPr>
            <a:noAutofit/>
          </a:bodyPr>
          <a:lstStyle/>
          <a:p>
            <a:pPr>
              <a:lnSpc>
                <a:spcPct val="120000"/>
              </a:lnSpc>
              <a:spcBef>
                <a:spcPts val="600"/>
              </a:spcBef>
            </a:pPr>
            <a:endParaRPr lang="en-US" dirty="0">
              <a:latin typeface="Times New Roman" panose="02020603050405020304" pitchFamily="18" charset="0"/>
              <a:cs typeface="Times New Roman" panose="02020603050405020304" pitchFamily="18" charset="0"/>
            </a:endParaRPr>
          </a:p>
          <a:p>
            <a:pPr>
              <a:lnSpc>
                <a:spcPct val="120000"/>
              </a:lnSpc>
              <a:spcBef>
                <a:spcPts val="600"/>
              </a:spcBef>
            </a:pPr>
            <a:r>
              <a:rPr lang="en-US" dirty="0">
                <a:latin typeface="Times New Roman" panose="02020603050405020304" pitchFamily="18" charset="0"/>
                <a:cs typeface="Times New Roman" panose="02020603050405020304" pitchFamily="18" charset="0"/>
              </a:rPr>
              <a:t>Introduction </a:t>
            </a:r>
          </a:p>
          <a:p>
            <a:pPr>
              <a:lnSpc>
                <a:spcPct val="120000"/>
              </a:lnSpc>
              <a:spcBef>
                <a:spcPts val="600"/>
              </a:spcBef>
            </a:pPr>
            <a:r>
              <a:rPr lang="en-US" sz="2800" dirty="0">
                <a:latin typeface="Times New Roman" panose="02020603050405020304" pitchFamily="18" charset="0"/>
                <a:cs typeface="Times New Roman" panose="02020603050405020304" pitchFamily="18" charset="0"/>
              </a:rPr>
              <a:t>Problem Statement</a:t>
            </a:r>
          </a:p>
          <a:p>
            <a:pPr>
              <a:lnSpc>
                <a:spcPct val="120000"/>
              </a:lnSpc>
              <a:spcBef>
                <a:spcPts val="600"/>
              </a:spcBef>
            </a:pPr>
            <a:r>
              <a:rPr lang="en-US" sz="2800" dirty="0">
                <a:latin typeface="Times New Roman" panose="02020603050405020304" pitchFamily="18" charset="0"/>
                <a:cs typeface="Times New Roman" panose="02020603050405020304" pitchFamily="18" charset="0"/>
              </a:rPr>
              <a:t>Key Questions</a:t>
            </a:r>
          </a:p>
          <a:p>
            <a:pPr>
              <a:lnSpc>
                <a:spcPct val="120000"/>
              </a:lnSpc>
              <a:spcBef>
                <a:spcPts val="600"/>
              </a:spcBef>
            </a:pPr>
            <a:r>
              <a:rPr lang="en-US" dirty="0">
                <a:latin typeface="Times New Roman" panose="02020603050405020304" pitchFamily="18" charset="0"/>
                <a:cs typeface="Times New Roman" panose="02020603050405020304" pitchFamily="18" charset="0"/>
              </a:rPr>
              <a:t>Situational Analysis</a:t>
            </a:r>
          </a:p>
          <a:p>
            <a:pPr>
              <a:lnSpc>
                <a:spcPct val="120000"/>
              </a:lnSpc>
              <a:spcBef>
                <a:spcPts val="600"/>
              </a:spcBef>
            </a:pPr>
            <a:r>
              <a:rPr lang="en-US" dirty="0">
                <a:latin typeface="Times New Roman" panose="02020603050405020304" pitchFamily="18" charset="0"/>
                <a:cs typeface="Times New Roman" panose="02020603050405020304" pitchFamily="18" charset="0"/>
              </a:rPr>
              <a:t>Conclusion </a:t>
            </a:r>
          </a:p>
          <a:p>
            <a:pPr>
              <a:lnSpc>
                <a:spcPct val="120000"/>
              </a:lnSpc>
              <a:spcBef>
                <a:spcPts val="600"/>
              </a:spcBef>
            </a:pPr>
            <a:r>
              <a:rPr lang="en-US" dirty="0">
                <a:latin typeface="Times New Roman" panose="02020603050405020304" pitchFamily="18" charset="0"/>
                <a:cs typeface="Times New Roman" panose="02020603050405020304" pitchFamily="18" charset="0"/>
              </a:rPr>
              <a:t>Recommendations </a:t>
            </a:r>
          </a:p>
          <a:p>
            <a:pPr marL="0" indent="0">
              <a:buNone/>
            </a:pPr>
            <a:endParaRPr lang="en-US" dirty="0"/>
          </a:p>
        </p:txBody>
      </p:sp>
      <p:sp>
        <p:nvSpPr>
          <p:cNvPr id="6" name="Slide Number Placeholder 5"/>
          <p:cNvSpPr>
            <a:spLocks noGrp="1"/>
          </p:cNvSpPr>
          <p:nvPr>
            <p:ph type="sldNum" sz="quarter" idx="12"/>
          </p:nvPr>
        </p:nvSpPr>
        <p:spPr>
          <a:xfrm>
            <a:off x="7981950" y="6356352"/>
            <a:ext cx="2057400" cy="365125"/>
          </a:xfrm>
        </p:spPr>
        <p:txBody>
          <a:bodyPr/>
          <a:lstStyle/>
          <a:p>
            <a:fld id="{C5F5776E-88BA-4EA4-8483-7F09711CF253}" type="slidenum">
              <a:rPr lang="en-US"/>
              <a:pPr/>
              <a:t>3</a:t>
            </a:fld>
            <a:endParaRPr lang="en-US" dirty="0"/>
          </a:p>
        </p:txBody>
      </p:sp>
    </p:spTree>
    <p:extLst>
      <p:ext uri="{BB962C8B-B14F-4D97-AF65-F5344CB8AC3E}">
        <p14:creationId xmlns:p14="http://schemas.microsoft.com/office/powerpoint/2010/main" val="2057613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6D329E-7D96-451F-A87A-A9EFE028ACD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Introduction</a:t>
            </a:r>
          </a:p>
        </p:txBody>
      </p:sp>
      <p:sp>
        <p:nvSpPr>
          <p:cNvPr id="5" name="Content Placeholder 4">
            <a:extLst>
              <a:ext uri="{FF2B5EF4-FFF2-40B4-BE49-F238E27FC236}">
                <a16:creationId xmlns:a16="http://schemas.microsoft.com/office/drawing/2014/main" id="{90DF44E4-C631-4DBA-8712-03B9E3DE6F91}"/>
              </a:ext>
            </a:extLst>
          </p:cNvPr>
          <p:cNvSpPr>
            <a:spLocks noGrp="1"/>
          </p:cNvSpPr>
          <p:nvPr>
            <p:ph idx="1"/>
          </p:nvPr>
        </p:nvSpPr>
        <p:spPr/>
        <p:txBody>
          <a:bodyPr>
            <a:noAutofit/>
          </a:bodyPr>
          <a:lstStyle/>
          <a:p>
            <a:pPr>
              <a:lnSpc>
                <a:spcPct val="120000"/>
              </a:lnSpc>
            </a:pPr>
            <a:r>
              <a:rPr lang="en-US" dirty="0">
                <a:latin typeface="Times New Roman" panose="02020603050405020304" pitchFamily="18" charset="0"/>
                <a:cs typeface="Times New Roman" panose="02020603050405020304" pitchFamily="18" charset="0"/>
              </a:rPr>
              <a:t>A balanced diet is vital for well being of a person</a:t>
            </a:r>
          </a:p>
          <a:p>
            <a:pPr lvl="1">
              <a:lnSpc>
                <a:spcPct val="120000"/>
              </a:lnSpc>
            </a:pPr>
            <a:r>
              <a:rPr lang="en-US" sz="2800" dirty="0">
                <a:latin typeface="Times New Roman" panose="02020603050405020304" pitchFamily="18" charset="0"/>
                <a:cs typeface="Times New Roman" panose="02020603050405020304" pitchFamily="18" charset="0"/>
              </a:rPr>
              <a:t>Comprises various types of food containing essential nutrients</a:t>
            </a:r>
          </a:p>
          <a:p>
            <a:pPr lvl="1">
              <a:lnSpc>
                <a:spcPct val="120000"/>
              </a:lnSpc>
            </a:pPr>
            <a:r>
              <a:rPr lang="en-US" sz="2800" dirty="0">
                <a:latin typeface="Times New Roman" panose="02020603050405020304" pitchFamily="18" charset="0"/>
                <a:cs typeface="Times New Roman" panose="02020603050405020304" pitchFamily="18" charset="0"/>
              </a:rPr>
              <a:t>Protein, Carbohydrates, Fats, Vitamins, Minerals and Water are six essential nutrients</a:t>
            </a:r>
          </a:p>
          <a:p>
            <a:pPr>
              <a:lnSpc>
                <a:spcPct val="120000"/>
              </a:lnSpc>
            </a:pPr>
            <a:r>
              <a:rPr lang="en-US" dirty="0">
                <a:latin typeface="Times New Roman" panose="02020603050405020304" pitchFamily="18" charset="0"/>
                <a:cs typeface="Times New Roman" panose="02020603050405020304" pitchFamily="18" charset="0"/>
              </a:rPr>
              <a:t>Fast food refers to food that is prepared and served quickly</a:t>
            </a:r>
          </a:p>
          <a:p>
            <a:pPr lvl="1">
              <a:lnSpc>
                <a:spcPct val="120000"/>
              </a:lnSpc>
            </a:pPr>
            <a:r>
              <a:rPr lang="en-US" sz="2800" dirty="0">
                <a:latin typeface="Times New Roman" panose="02020603050405020304" pitchFamily="18" charset="0"/>
                <a:cs typeface="Times New Roman" panose="02020603050405020304" pitchFamily="18" charset="0"/>
              </a:rPr>
              <a:t>Prepared from pre-cooked ingredients</a:t>
            </a:r>
          </a:p>
          <a:p>
            <a:pPr lvl="1">
              <a:lnSpc>
                <a:spcPct val="120000"/>
              </a:lnSpc>
            </a:pPr>
            <a:r>
              <a:rPr lang="en-US" sz="2800" dirty="0">
                <a:latin typeface="Times New Roman" panose="02020603050405020304" pitchFamily="18" charset="0"/>
                <a:cs typeface="Times New Roman" panose="02020603050405020304" pitchFamily="18" charset="0"/>
              </a:rPr>
              <a:t>High in calories and low nutritional content</a:t>
            </a:r>
          </a:p>
          <a:p>
            <a:pPr lvl="1">
              <a:lnSpc>
                <a:spcPct val="120000"/>
              </a:lnSpc>
            </a:pPr>
            <a:r>
              <a:rPr lang="en-US" sz="2800" dirty="0">
                <a:latin typeface="Times New Roman" panose="02020603050405020304" pitchFamily="18" charset="0"/>
                <a:cs typeface="Times New Roman" panose="02020603050405020304" pitchFamily="18" charset="0"/>
              </a:rPr>
              <a:t>Burgers, Pizza, French Fries are popular forms of fast food</a:t>
            </a:r>
          </a:p>
        </p:txBody>
      </p:sp>
      <p:sp>
        <p:nvSpPr>
          <p:cNvPr id="2" name="Slide Number Placeholder 1">
            <a:extLst>
              <a:ext uri="{FF2B5EF4-FFF2-40B4-BE49-F238E27FC236}">
                <a16:creationId xmlns:a16="http://schemas.microsoft.com/office/drawing/2014/main" id="{4BB772C5-E99F-499B-9B28-FA8BFCF8035E}"/>
              </a:ext>
            </a:extLst>
          </p:cNvPr>
          <p:cNvSpPr>
            <a:spLocks noGrp="1"/>
          </p:cNvSpPr>
          <p:nvPr>
            <p:ph type="sldNum" sz="quarter" idx="12"/>
          </p:nvPr>
        </p:nvSpPr>
        <p:spPr/>
        <p:txBody>
          <a:bodyPr/>
          <a:lstStyle/>
          <a:p>
            <a:fld id="{9B6A431A-DAD1-4670-B874-7982C4517C3B}" type="slidenum">
              <a:rPr lang="en-US" smtClean="0"/>
              <a:t>4</a:t>
            </a:fld>
            <a:endParaRPr lang="en-US"/>
          </a:p>
        </p:txBody>
      </p:sp>
    </p:spTree>
    <p:extLst>
      <p:ext uri="{BB962C8B-B14F-4D97-AF65-F5344CB8AC3E}">
        <p14:creationId xmlns:p14="http://schemas.microsoft.com/office/powerpoint/2010/main" val="4089008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64F08-5083-4182-813F-CBAE7050728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Problem Statement</a:t>
            </a:r>
          </a:p>
        </p:txBody>
      </p:sp>
      <p:sp>
        <p:nvSpPr>
          <p:cNvPr id="3" name="Content Placeholder 2">
            <a:extLst>
              <a:ext uri="{FF2B5EF4-FFF2-40B4-BE49-F238E27FC236}">
                <a16:creationId xmlns:a16="http://schemas.microsoft.com/office/drawing/2014/main" id="{53D1C24B-65AB-4393-9C19-E4D77F37ECEF}"/>
              </a:ext>
            </a:extLst>
          </p:cNvPr>
          <p:cNvSpPr>
            <a:spLocks noGrp="1"/>
          </p:cNvSpPr>
          <p:nvPr>
            <p:ph idx="1"/>
          </p:nvPr>
        </p:nvSpPr>
        <p:spPr/>
        <p:txBody>
          <a:bodyPr>
            <a:normAutofit/>
          </a:bodyPr>
          <a:lstStyle/>
          <a:p>
            <a:pPr marL="0" indent="0" algn="just">
              <a:lnSpc>
                <a:spcPct val="150000"/>
              </a:lnSpc>
              <a:buNone/>
            </a:pPr>
            <a:r>
              <a:rPr lang="en-US" sz="3200" dirty="0">
                <a:latin typeface="Times New Roman" panose="02020603050405020304" pitchFamily="18" charset="0"/>
                <a:cs typeface="Times New Roman" panose="02020603050405020304" pitchFamily="18" charset="0"/>
              </a:rPr>
              <a:t>Advances in medical science have helped increase human life expectancy around the world; however, unhealthy dietary habits are adversely affecting the well being of people all over the world. Similarly, increasing consumption of fast food in Pakistan is creating health related problems in the society.</a:t>
            </a:r>
          </a:p>
        </p:txBody>
      </p:sp>
      <p:sp>
        <p:nvSpPr>
          <p:cNvPr id="4" name="Slide Number Placeholder 3">
            <a:extLst>
              <a:ext uri="{FF2B5EF4-FFF2-40B4-BE49-F238E27FC236}">
                <a16:creationId xmlns:a16="http://schemas.microsoft.com/office/drawing/2014/main" id="{09A2D222-7311-4628-BCB0-F2F0ECD7E0D3}"/>
              </a:ext>
            </a:extLst>
          </p:cNvPr>
          <p:cNvSpPr>
            <a:spLocks noGrp="1"/>
          </p:cNvSpPr>
          <p:nvPr>
            <p:ph type="sldNum" sz="quarter" idx="12"/>
          </p:nvPr>
        </p:nvSpPr>
        <p:spPr/>
        <p:txBody>
          <a:bodyPr/>
          <a:lstStyle/>
          <a:p>
            <a:fld id="{9B6A431A-DAD1-4670-B874-7982C4517C3B}" type="slidenum">
              <a:rPr lang="en-US" smtClean="0"/>
              <a:t>5</a:t>
            </a:fld>
            <a:endParaRPr lang="en-US"/>
          </a:p>
        </p:txBody>
      </p:sp>
    </p:spTree>
    <p:extLst>
      <p:ext uri="{BB962C8B-B14F-4D97-AF65-F5344CB8AC3E}">
        <p14:creationId xmlns:p14="http://schemas.microsoft.com/office/powerpoint/2010/main" val="1166653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11F55-FF4D-43E3-969A-748518ECB47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Key Questions</a:t>
            </a:r>
          </a:p>
        </p:txBody>
      </p:sp>
      <p:sp>
        <p:nvSpPr>
          <p:cNvPr id="3" name="Content Placeholder 2">
            <a:extLst>
              <a:ext uri="{FF2B5EF4-FFF2-40B4-BE49-F238E27FC236}">
                <a16:creationId xmlns:a16="http://schemas.microsoft.com/office/drawing/2014/main" id="{E3B6C042-00E0-4FB0-8E2A-97EE2E0F43CC}"/>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What has been the impact of fast food on the health of people?</a:t>
            </a:r>
          </a:p>
          <a:p>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What are the factors that are contributing to increasing growth of fast food industry in Pakistan?</a:t>
            </a:r>
          </a:p>
        </p:txBody>
      </p:sp>
      <p:sp>
        <p:nvSpPr>
          <p:cNvPr id="4" name="Slide Number Placeholder 3">
            <a:extLst>
              <a:ext uri="{FF2B5EF4-FFF2-40B4-BE49-F238E27FC236}">
                <a16:creationId xmlns:a16="http://schemas.microsoft.com/office/drawing/2014/main" id="{C303066A-4909-43BB-8955-0829884C3A62}"/>
              </a:ext>
            </a:extLst>
          </p:cNvPr>
          <p:cNvSpPr>
            <a:spLocks noGrp="1"/>
          </p:cNvSpPr>
          <p:nvPr>
            <p:ph type="sldNum" sz="quarter" idx="12"/>
          </p:nvPr>
        </p:nvSpPr>
        <p:spPr/>
        <p:txBody>
          <a:bodyPr/>
          <a:lstStyle/>
          <a:p>
            <a:fld id="{9B6A431A-DAD1-4670-B874-7982C4517C3B}" type="slidenum">
              <a:rPr lang="en-US" smtClean="0"/>
              <a:t>6</a:t>
            </a:fld>
            <a:endParaRPr lang="en-US"/>
          </a:p>
        </p:txBody>
      </p:sp>
    </p:spTree>
    <p:extLst>
      <p:ext uri="{BB962C8B-B14F-4D97-AF65-F5344CB8AC3E}">
        <p14:creationId xmlns:p14="http://schemas.microsoft.com/office/powerpoint/2010/main" val="2461876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A0A61-458B-41B6-8D7B-E8F5CA9591F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Fast Food Industry</a:t>
            </a:r>
          </a:p>
        </p:txBody>
      </p:sp>
      <p:sp>
        <p:nvSpPr>
          <p:cNvPr id="3" name="Content Placeholder 2">
            <a:extLst>
              <a:ext uri="{FF2B5EF4-FFF2-40B4-BE49-F238E27FC236}">
                <a16:creationId xmlns:a16="http://schemas.microsoft.com/office/drawing/2014/main" id="{0DE5C284-F845-4FCD-B135-9E7DCD36B954}"/>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Fast Food has become a large global industry</a:t>
            </a:r>
          </a:p>
          <a:p>
            <a:pPr lvl="1"/>
            <a:r>
              <a:rPr lang="en-US" dirty="0">
                <a:latin typeface="Times New Roman" panose="02020603050405020304" pitchFamily="18" charset="0"/>
                <a:cs typeface="Times New Roman" panose="02020603050405020304" pitchFamily="18" charset="0"/>
              </a:rPr>
              <a:t>Global market size of USD 862.05 bn in 2020</a:t>
            </a:r>
          </a:p>
          <a:p>
            <a:pPr lvl="1"/>
            <a:r>
              <a:rPr lang="en-US" dirty="0">
                <a:latin typeface="Times New Roman" panose="02020603050405020304" pitchFamily="18" charset="0"/>
                <a:cs typeface="Times New Roman" panose="02020603050405020304" pitchFamily="18" charset="0"/>
              </a:rPr>
              <a:t>Projected to grow at CAGR of 6 % to USD 1467.04 bn in 2028 </a:t>
            </a:r>
          </a:p>
          <a:p>
            <a:pPr marL="457200" lvl="1"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Major Players of Fast Food Industry have global presence</a:t>
            </a:r>
          </a:p>
          <a:p>
            <a:pPr lvl="1"/>
            <a:r>
              <a:rPr lang="en-US" dirty="0">
                <a:latin typeface="Times New Roman" panose="02020603050405020304" pitchFamily="18" charset="0"/>
                <a:cs typeface="Times New Roman" panose="02020603050405020304" pitchFamily="18" charset="0"/>
              </a:rPr>
              <a:t>McDonalds – Presence in more than 100 countries  </a:t>
            </a:r>
          </a:p>
          <a:p>
            <a:pPr lvl="1"/>
            <a:r>
              <a:rPr lang="en-US" dirty="0">
                <a:latin typeface="Times New Roman" panose="02020603050405020304" pitchFamily="18" charset="0"/>
                <a:cs typeface="Times New Roman" panose="02020603050405020304" pitchFamily="18" charset="0"/>
              </a:rPr>
              <a:t>KFC – Presence in  more than 145 countries</a:t>
            </a:r>
          </a:p>
          <a:p>
            <a:pPr lvl="1"/>
            <a:r>
              <a:rPr lang="en-US" dirty="0">
                <a:latin typeface="Times New Roman" panose="02020603050405020304" pitchFamily="18" charset="0"/>
                <a:cs typeface="Times New Roman" panose="02020603050405020304" pitchFamily="18" charset="0"/>
              </a:rPr>
              <a:t>Pizza Hut – Presence in more than 100 countries</a:t>
            </a:r>
          </a:p>
          <a:p>
            <a:pPr lvl="1"/>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Franchise model has fueled international growth</a:t>
            </a:r>
          </a:p>
        </p:txBody>
      </p:sp>
      <p:sp>
        <p:nvSpPr>
          <p:cNvPr id="4" name="Slide Number Placeholder 3">
            <a:extLst>
              <a:ext uri="{FF2B5EF4-FFF2-40B4-BE49-F238E27FC236}">
                <a16:creationId xmlns:a16="http://schemas.microsoft.com/office/drawing/2014/main" id="{936468E0-2692-46DE-9338-59C2880AEF2E}"/>
              </a:ext>
            </a:extLst>
          </p:cNvPr>
          <p:cNvSpPr>
            <a:spLocks noGrp="1"/>
          </p:cNvSpPr>
          <p:nvPr>
            <p:ph type="sldNum" sz="quarter" idx="12"/>
          </p:nvPr>
        </p:nvSpPr>
        <p:spPr/>
        <p:txBody>
          <a:bodyPr/>
          <a:lstStyle/>
          <a:p>
            <a:fld id="{9B6A431A-DAD1-4670-B874-7982C4517C3B}" type="slidenum">
              <a:rPr lang="en-US" smtClean="0"/>
              <a:t>7</a:t>
            </a:fld>
            <a:endParaRPr lang="en-US"/>
          </a:p>
        </p:txBody>
      </p:sp>
      <p:sp>
        <p:nvSpPr>
          <p:cNvPr id="5" name="TextBox 4">
            <a:extLst>
              <a:ext uri="{FF2B5EF4-FFF2-40B4-BE49-F238E27FC236}">
                <a16:creationId xmlns:a16="http://schemas.microsoft.com/office/drawing/2014/main" id="{7CAA6675-305F-43D9-BA7D-9B66F8DC530C}"/>
              </a:ext>
            </a:extLst>
          </p:cNvPr>
          <p:cNvSpPr txBox="1"/>
          <p:nvPr/>
        </p:nvSpPr>
        <p:spPr>
          <a:xfrm>
            <a:off x="1205948" y="6069496"/>
            <a:ext cx="7404652" cy="646331"/>
          </a:xfrm>
          <a:prstGeom prst="rect">
            <a:avLst/>
          </a:prstGeom>
          <a:noFill/>
        </p:spPr>
        <p:txBody>
          <a:bodyPr wrap="square" rtlCol="0">
            <a:spAutoFit/>
          </a:bodyPr>
          <a:lstStyle/>
          <a:p>
            <a:r>
              <a:rPr lang="en-US" dirty="0"/>
              <a:t>Source: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https://www.fortunebusinessinsights.com/fast-food-market-106482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17435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A0A61-458B-41B6-8D7B-E8F5CA9591F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Fast Food Industry in Pakistan</a:t>
            </a:r>
          </a:p>
        </p:txBody>
      </p:sp>
      <p:sp>
        <p:nvSpPr>
          <p:cNvPr id="3" name="Content Placeholder 2">
            <a:extLst>
              <a:ext uri="{FF2B5EF4-FFF2-40B4-BE49-F238E27FC236}">
                <a16:creationId xmlns:a16="http://schemas.microsoft.com/office/drawing/2014/main" id="{0DE5C284-F845-4FCD-B135-9E7DCD36B954}"/>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Fast Food has grown rapidly in Pakistan</a:t>
            </a:r>
          </a:p>
          <a:p>
            <a:pPr lvl="1"/>
            <a:r>
              <a:rPr lang="en-US" dirty="0">
                <a:latin typeface="Times New Roman" panose="02020603050405020304" pitchFamily="18" charset="0"/>
                <a:cs typeface="Times New Roman" panose="02020603050405020304" pitchFamily="18" charset="0"/>
              </a:rPr>
              <a:t>One of the leading sectors of the economy</a:t>
            </a:r>
          </a:p>
          <a:p>
            <a:r>
              <a:rPr lang="en-US" dirty="0">
                <a:latin typeface="Times New Roman" panose="02020603050405020304" pitchFamily="18" charset="0"/>
                <a:cs typeface="Times New Roman" panose="02020603050405020304" pitchFamily="18" charset="0"/>
              </a:rPr>
              <a:t>Leading International brands have growing presence in Pakistan</a:t>
            </a:r>
          </a:p>
          <a:p>
            <a:pPr lvl="1"/>
            <a:r>
              <a:rPr lang="en-US" dirty="0">
                <a:latin typeface="Times New Roman" panose="02020603050405020304" pitchFamily="18" charset="0"/>
                <a:cs typeface="Times New Roman" panose="02020603050405020304" pitchFamily="18" charset="0"/>
              </a:rPr>
              <a:t>McDonalds has more than 70 outlets in Pakistan</a:t>
            </a:r>
          </a:p>
          <a:p>
            <a:pPr lvl="1"/>
            <a:r>
              <a:rPr lang="en-US" dirty="0">
                <a:latin typeface="Times New Roman" panose="02020603050405020304" pitchFamily="18" charset="0"/>
                <a:cs typeface="Times New Roman" panose="02020603050405020304" pitchFamily="18" charset="0"/>
              </a:rPr>
              <a:t>KFC has more than 110 outlets</a:t>
            </a:r>
          </a:p>
          <a:p>
            <a:pPr lvl="1"/>
            <a:r>
              <a:rPr lang="en-US" dirty="0">
                <a:latin typeface="Times New Roman" panose="02020603050405020304" pitchFamily="18" charset="0"/>
                <a:cs typeface="Times New Roman" panose="02020603050405020304" pitchFamily="18" charset="0"/>
              </a:rPr>
              <a:t>Pizza Hut has more than 70 outlets</a:t>
            </a:r>
          </a:p>
          <a:p>
            <a:r>
              <a:rPr lang="en-US" dirty="0">
                <a:latin typeface="Times New Roman" panose="02020603050405020304" pitchFamily="18" charset="0"/>
                <a:cs typeface="Times New Roman" panose="02020603050405020304" pitchFamily="18" charset="0"/>
              </a:rPr>
              <a:t>Local fast food restaurants have also been established</a:t>
            </a:r>
          </a:p>
          <a:p>
            <a:pPr lvl="1"/>
            <a:r>
              <a:rPr lang="en-US" dirty="0">
                <a:latin typeface="Times New Roman" panose="02020603050405020304" pitchFamily="18" charset="0"/>
                <a:cs typeface="Times New Roman" panose="02020603050405020304" pitchFamily="18" charset="0"/>
              </a:rPr>
              <a:t>AFC, Simply Sufi </a:t>
            </a:r>
            <a:r>
              <a:rPr lang="en-US" dirty="0" err="1">
                <a:latin typeface="Times New Roman" panose="02020603050405020304" pitchFamily="18" charset="0"/>
                <a:cs typeface="Times New Roman" panose="02020603050405020304" pitchFamily="18" charset="0"/>
              </a:rPr>
              <a:t>Exprs</a:t>
            </a:r>
            <a:r>
              <a:rPr lang="en-US" dirty="0">
                <a:latin typeface="Times New Roman" panose="02020603050405020304" pitchFamily="18" charset="0"/>
                <a:cs typeface="Times New Roman" panose="02020603050405020304" pitchFamily="18" charset="0"/>
              </a:rPr>
              <a:t> and many others</a:t>
            </a:r>
          </a:p>
          <a:p>
            <a:r>
              <a:rPr lang="en-US" dirty="0">
                <a:latin typeface="Times New Roman" panose="02020603050405020304" pitchFamily="18" charset="0"/>
                <a:cs typeface="Times New Roman" panose="02020603050405020304" pitchFamily="18" charset="0"/>
              </a:rPr>
              <a:t>Fast food is available at various price levels to cater to all segments of society</a:t>
            </a:r>
          </a:p>
          <a:p>
            <a:pPr lvl="1"/>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457200" lvl="1"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C53CB17-C09B-440F-AE93-CBE4A4F33ECF}"/>
              </a:ext>
            </a:extLst>
          </p:cNvPr>
          <p:cNvSpPr>
            <a:spLocks noGrp="1"/>
          </p:cNvSpPr>
          <p:nvPr>
            <p:ph type="sldNum" sz="quarter" idx="12"/>
          </p:nvPr>
        </p:nvSpPr>
        <p:spPr/>
        <p:txBody>
          <a:bodyPr/>
          <a:lstStyle/>
          <a:p>
            <a:fld id="{9B6A431A-DAD1-4670-B874-7982C4517C3B}" type="slidenum">
              <a:rPr lang="en-US" smtClean="0"/>
              <a:t>8</a:t>
            </a:fld>
            <a:endParaRPr lang="en-US"/>
          </a:p>
        </p:txBody>
      </p:sp>
    </p:spTree>
    <p:extLst>
      <p:ext uri="{BB962C8B-B14F-4D97-AF65-F5344CB8AC3E}">
        <p14:creationId xmlns:p14="http://schemas.microsoft.com/office/powerpoint/2010/main" val="428521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1B33E-C66D-4AA6-94F4-E2637727246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Impact of Fast Food Consumption on Health</a:t>
            </a:r>
          </a:p>
        </p:txBody>
      </p:sp>
      <p:sp>
        <p:nvSpPr>
          <p:cNvPr id="3" name="Content Placeholder 2">
            <a:extLst>
              <a:ext uri="{FF2B5EF4-FFF2-40B4-BE49-F238E27FC236}">
                <a16:creationId xmlns:a16="http://schemas.microsoft.com/office/drawing/2014/main" id="{21CEB339-8A6F-4F76-97BA-93C6F4FEB38F}"/>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Excessive consumption of fast food is associated with health problems</a:t>
            </a:r>
          </a:p>
          <a:p>
            <a:pPr lvl="1"/>
            <a:r>
              <a:rPr lang="en-US" dirty="0">
                <a:latin typeface="Times New Roman" panose="02020603050405020304" pitchFamily="18" charset="0"/>
                <a:cs typeface="Times New Roman" panose="02020603050405020304" pitchFamily="18" charset="0"/>
              </a:rPr>
              <a:t>Contain high levels of salt, sugar, white flour, fats and calories</a:t>
            </a:r>
          </a:p>
          <a:p>
            <a:pPr lvl="1"/>
            <a:r>
              <a:rPr lang="en-US" dirty="0">
                <a:latin typeface="Times New Roman" panose="02020603050405020304" pitchFamily="18" charset="0"/>
                <a:cs typeface="Times New Roman" panose="02020603050405020304" pitchFamily="18" charset="0"/>
              </a:rPr>
              <a:t>Lack adequate amount of proteins, vitamins and minerals </a:t>
            </a:r>
          </a:p>
          <a:p>
            <a:pPr lvl="1"/>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Obesity due to high caloric content</a:t>
            </a:r>
          </a:p>
          <a:p>
            <a:pPr lvl="1"/>
            <a:r>
              <a:rPr lang="en-US" dirty="0">
                <a:latin typeface="Times New Roman" panose="02020603050405020304" pitchFamily="18" charset="0"/>
                <a:cs typeface="Times New Roman" panose="02020603050405020304" pitchFamily="18" charset="0"/>
              </a:rPr>
              <a:t>World wise obesity has tripled since 1975</a:t>
            </a:r>
          </a:p>
          <a:p>
            <a:pPr lvl="1"/>
            <a:r>
              <a:rPr lang="en-US" dirty="0">
                <a:latin typeface="Times New Roman" panose="02020603050405020304" pitchFamily="18" charset="0"/>
                <a:cs typeface="Times New Roman" panose="02020603050405020304" pitchFamily="18" charset="0"/>
              </a:rPr>
              <a:t>Around 38% of population of Pakistan is overweight</a:t>
            </a:r>
          </a:p>
          <a:p>
            <a:pPr lvl="1"/>
            <a:r>
              <a:rPr lang="en-US" dirty="0">
                <a:latin typeface="Times New Roman" panose="02020603050405020304" pitchFamily="18" charset="0"/>
                <a:cs typeface="Times New Roman" panose="02020603050405020304" pitchFamily="18" charset="0"/>
              </a:rPr>
              <a:t>Urban population has a higher proportion</a:t>
            </a:r>
          </a:p>
          <a:p>
            <a:pPr lvl="1"/>
            <a:r>
              <a:rPr lang="en-US" dirty="0">
                <a:latin typeface="Times New Roman" panose="02020603050405020304" pitchFamily="18" charset="0"/>
                <a:cs typeface="Times New Roman" panose="02020603050405020304" pitchFamily="18" charset="0"/>
              </a:rPr>
              <a:t>Obesity is linked to increased risk of diseases</a:t>
            </a:r>
          </a:p>
        </p:txBody>
      </p:sp>
      <p:sp>
        <p:nvSpPr>
          <p:cNvPr id="4" name="Slide Number Placeholder 3">
            <a:extLst>
              <a:ext uri="{FF2B5EF4-FFF2-40B4-BE49-F238E27FC236}">
                <a16:creationId xmlns:a16="http://schemas.microsoft.com/office/drawing/2014/main" id="{F9F4AAB8-FE22-4B71-A744-6AE7F71A59BC}"/>
              </a:ext>
            </a:extLst>
          </p:cNvPr>
          <p:cNvSpPr>
            <a:spLocks noGrp="1"/>
          </p:cNvSpPr>
          <p:nvPr>
            <p:ph type="sldNum" sz="quarter" idx="12"/>
          </p:nvPr>
        </p:nvSpPr>
        <p:spPr/>
        <p:txBody>
          <a:bodyPr/>
          <a:lstStyle/>
          <a:p>
            <a:fld id="{9B6A431A-DAD1-4670-B874-7982C4517C3B}" type="slidenum">
              <a:rPr lang="en-US" smtClean="0"/>
              <a:t>9</a:t>
            </a:fld>
            <a:endParaRPr lang="en-US"/>
          </a:p>
        </p:txBody>
      </p:sp>
      <p:sp>
        <p:nvSpPr>
          <p:cNvPr id="5" name="TextBox 4">
            <a:extLst>
              <a:ext uri="{FF2B5EF4-FFF2-40B4-BE49-F238E27FC236}">
                <a16:creationId xmlns:a16="http://schemas.microsoft.com/office/drawing/2014/main" id="{BC50454B-1480-4603-965C-14212456C8DA}"/>
              </a:ext>
            </a:extLst>
          </p:cNvPr>
          <p:cNvSpPr txBox="1"/>
          <p:nvPr/>
        </p:nvSpPr>
        <p:spPr>
          <a:xfrm>
            <a:off x="1192695" y="5857461"/>
            <a:ext cx="7089913" cy="646331"/>
          </a:xfrm>
          <a:prstGeom prst="rect">
            <a:avLst/>
          </a:prstGeom>
          <a:noFill/>
        </p:spPr>
        <p:txBody>
          <a:bodyPr wrap="square" rtlCol="0">
            <a:spAutoFit/>
          </a:bodyPr>
          <a:lstStyle/>
          <a:p>
            <a:r>
              <a:rPr lang="en-US" dirty="0"/>
              <a:t>Sources: WHO,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https://data.worldobesity.org/country/pakistan-167/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87076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978</TotalTime>
  <Words>1472</Words>
  <Application>Microsoft Office PowerPoint</Application>
  <PresentationFormat>Widescreen</PresentationFormat>
  <Paragraphs>199</Paragraphs>
  <Slides>23</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Calibri Light</vt:lpstr>
      <vt:lpstr>Times New Roman</vt:lpstr>
      <vt:lpstr>Office Theme</vt:lpstr>
      <vt:lpstr>1_Office Theme</vt:lpstr>
      <vt:lpstr>NATIONAL MANAGEMENT COLLEGE  117th National Management Course </vt:lpstr>
      <vt:lpstr>Acronyms </vt:lpstr>
      <vt:lpstr>Sequence of Presentation</vt:lpstr>
      <vt:lpstr>Introduction</vt:lpstr>
      <vt:lpstr>Problem Statement</vt:lpstr>
      <vt:lpstr>Key Questions</vt:lpstr>
      <vt:lpstr>Fast Food Industry</vt:lpstr>
      <vt:lpstr>Fast Food Industry in Pakistan</vt:lpstr>
      <vt:lpstr>Impact of Fast Food Consumption on Health</vt:lpstr>
      <vt:lpstr>Impact of Fast Food Consumption on Health</vt:lpstr>
      <vt:lpstr>Impact of Fast Food Consumption on Health</vt:lpstr>
      <vt:lpstr>FACTORS DRIVING GROWTH OF FAST FOOD INDUSTRY IN PAKISTAN</vt:lpstr>
      <vt:lpstr>Cultural Influences</vt:lpstr>
      <vt:lpstr>Economic Drivers</vt:lpstr>
      <vt:lpstr>Social Changes</vt:lpstr>
      <vt:lpstr>Effective Marketing</vt:lpstr>
      <vt:lpstr>Harnessing Technology</vt:lpstr>
      <vt:lpstr>Limited Awareness and Regulation</vt:lpstr>
      <vt:lpstr>Conclusion</vt:lpstr>
      <vt:lpstr>Recommendations</vt:lpstr>
      <vt:lpstr>Recommendations                              </vt:lpstr>
      <vt:lpstr>Bibliography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51</cp:revision>
  <dcterms:created xsi:type="dcterms:W3CDTF">2022-11-15T13:12:49Z</dcterms:created>
  <dcterms:modified xsi:type="dcterms:W3CDTF">2022-11-22T03:16:45Z</dcterms:modified>
</cp:coreProperties>
</file>