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70" r:id="rId1"/>
  </p:sldMasterIdLst>
  <p:notesMasterIdLst>
    <p:notesMasterId r:id="rId36"/>
  </p:notesMasterIdLst>
  <p:handoutMasterIdLst>
    <p:handoutMasterId r:id="rId37"/>
  </p:handoutMasterIdLst>
  <p:sldIdLst>
    <p:sldId id="2141413062" r:id="rId2"/>
    <p:sldId id="259" r:id="rId3"/>
    <p:sldId id="270" r:id="rId4"/>
    <p:sldId id="271" r:id="rId5"/>
    <p:sldId id="2141413077" r:id="rId6"/>
    <p:sldId id="2141413087" r:id="rId7"/>
    <p:sldId id="2141413086" r:id="rId8"/>
    <p:sldId id="279" r:id="rId9"/>
    <p:sldId id="269" r:id="rId10"/>
    <p:sldId id="276" r:id="rId11"/>
    <p:sldId id="2141413085" r:id="rId12"/>
    <p:sldId id="280" r:id="rId13"/>
    <p:sldId id="296" r:id="rId14"/>
    <p:sldId id="275" r:id="rId15"/>
    <p:sldId id="257" r:id="rId16"/>
    <p:sldId id="373" r:id="rId17"/>
    <p:sldId id="2141413064" r:id="rId18"/>
    <p:sldId id="2141413066" r:id="rId19"/>
    <p:sldId id="2141413068" r:id="rId20"/>
    <p:sldId id="2141413076" r:id="rId21"/>
    <p:sldId id="377" r:id="rId22"/>
    <p:sldId id="298" r:id="rId23"/>
    <p:sldId id="2141413081" r:id="rId24"/>
    <p:sldId id="338" r:id="rId25"/>
    <p:sldId id="376" r:id="rId26"/>
    <p:sldId id="310" r:id="rId27"/>
    <p:sldId id="315" r:id="rId28"/>
    <p:sldId id="316" r:id="rId29"/>
    <p:sldId id="2141413078" r:id="rId30"/>
    <p:sldId id="2141413059" r:id="rId31"/>
    <p:sldId id="2141413084" r:id="rId32"/>
    <p:sldId id="2141413088" r:id="rId33"/>
    <p:sldId id="2141413061" r:id="rId34"/>
    <p:sldId id="2141413060" r:id="rId35"/>
  </p:sldIdLst>
  <p:sldSz cx="12192000" cy="6858000"/>
  <p:notesSz cx="6858000"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sorterViewPr>
    <p:cViewPr>
      <p:scale>
        <a:sx n="100" d="100"/>
        <a:sy n="100" d="100"/>
      </p:scale>
      <p:origin x="0" y="-14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Download%20from%20Nov%20202\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Trend of Air Quality Index in Lahore (2008-2021)</a:t>
            </a:r>
          </a:p>
        </c:rich>
      </c:tx>
      <c:overlay val="0"/>
      <c:spPr>
        <a:noFill/>
        <a:ln>
          <a:noFill/>
        </a:ln>
        <a:effectLst/>
      </c:spPr>
    </c:title>
    <c:autoTitleDeleted val="0"/>
    <c:plotArea>
      <c:layout/>
      <c:barChart>
        <c:barDir val="col"/>
        <c:grouping val="clustered"/>
        <c:varyColors val="0"/>
        <c:ser>
          <c:idx val="0"/>
          <c:order val="0"/>
          <c:tx>
            <c:strRef>
              <c:f>Sheet1!$D$4</c:f>
              <c:strCache>
                <c:ptCount val="1"/>
                <c:pt idx="0">
                  <c:v>Town hall</c:v>
                </c:pt>
              </c:strCache>
            </c:strRef>
          </c:tx>
          <c:spPr>
            <a:solidFill>
              <a:srgbClr val="6600CC">
                <a:alpha val="81000"/>
              </a:srgbClr>
            </a:solidFill>
            <a:ln>
              <a:noFill/>
            </a:ln>
            <a:effectLst/>
          </c:spPr>
          <c:invertIfNegative val="0"/>
          <c:dLbls>
            <c:spPr>
              <a:noFill/>
              <a:ln>
                <a:noFill/>
              </a:ln>
              <a:effectLst/>
            </c:spPr>
            <c:txPr>
              <a:bodyPr rot="0" vert="horz"/>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Sheet1!$C$5:$C$12</c:f>
              <c:numCache>
                <c:formatCode>General</c:formatCode>
                <c:ptCount val="8"/>
                <c:pt idx="0">
                  <c:v>2008</c:v>
                </c:pt>
                <c:pt idx="1">
                  <c:v>2009</c:v>
                </c:pt>
                <c:pt idx="2">
                  <c:v>2010</c:v>
                </c:pt>
                <c:pt idx="3">
                  <c:v>2017</c:v>
                </c:pt>
                <c:pt idx="4">
                  <c:v>2018</c:v>
                </c:pt>
                <c:pt idx="5">
                  <c:v>2019</c:v>
                </c:pt>
                <c:pt idx="6">
                  <c:v>2020</c:v>
                </c:pt>
                <c:pt idx="7">
                  <c:v>2021</c:v>
                </c:pt>
              </c:numCache>
            </c:numRef>
          </c:cat>
          <c:val>
            <c:numRef>
              <c:f>Sheet1!$D$5:$D$12</c:f>
              <c:numCache>
                <c:formatCode>General</c:formatCode>
                <c:ptCount val="8"/>
                <c:pt idx="0">
                  <c:v>186</c:v>
                </c:pt>
                <c:pt idx="1">
                  <c:v>189</c:v>
                </c:pt>
                <c:pt idx="2">
                  <c:v>192</c:v>
                </c:pt>
                <c:pt idx="3">
                  <c:v>401</c:v>
                </c:pt>
                <c:pt idx="4">
                  <c:v>373</c:v>
                </c:pt>
                <c:pt idx="5">
                  <c:v>273</c:v>
                </c:pt>
                <c:pt idx="6">
                  <c:v>123</c:v>
                </c:pt>
                <c:pt idx="7">
                  <c:v>318</c:v>
                </c:pt>
              </c:numCache>
            </c:numRef>
          </c:val>
          <c:extLst>
            <c:ext xmlns:c16="http://schemas.microsoft.com/office/drawing/2014/chart" uri="{C3380CC4-5D6E-409C-BE32-E72D297353CC}">
              <c16:uniqueId val="{00000000-E7ED-4366-A7C1-E69F70C23154}"/>
            </c:ext>
          </c:extLst>
        </c:ser>
        <c:dLbls>
          <c:showLegendKey val="0"/>
          <c:showVal val="0"/>
          <c:showCatName val="0"/>
          <c:showSerName val="0"/>
          <c:showPercent val="0"/>
          <c:showBubbleSize val="0"/>
        </c:dLbls>
        <c:gapWidth val="219"/>
        <c:overlap val="-27"/>
        <c:axId val="1807289952"/>
        <c:axId val="1807295936"/>
      </c:barChart>
      <c:catAx>
        <c:axId val="180728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pPr>
            <a:endParaRPr lang="en-US"/>
          </a:p>
        </c:txPr>
        <c:crossAx val="1807295936"/>
        <c:crosses val="autoZero"/>
        <c:auto val="1"/>
        <c:lblAlgn val="ctr"/>
        <c:lblOffset val="100"/>
        <c:noMultiLvlLbl val="0"/>
      </c:catAx>
      <c:valAx>
        <c:axId val="180729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b="1">
                <a:solidFill>
                  <a:schemeClr val="tx1"/>
                </a:solidFill>
              </a:defRPr>
            </a:pPr>
            <a:endParaRPr lang="en-US"/>
          </a:p>
        </c:txPr>
        <c:crossAx val="1807289952"/>
        <c:crosses val="autoZero"/>
        <c:crossBetween val="between"/>
      </c:valAx>
      <c:spPr>
        <a:solidFill>
          <a:schemeClr val="bg1">
            <a:lumMod val="95000"/>
          </a:schemeClr>
        </a:solidFill>
        <a:ln>
          <a:solidFill>
            <a:schemeClr val="tx1"/>
          </a:solidFill>
        </a:ln>
        <a:effectLst/>
      </c:spPr>
    </c:plotArea>
    <c:plotVisOnly val="1"/>
    <c:dispBlanksAs val="gap"/>
    <c:showDLblsOverMax val="0"/>
  </c:chart>
  <c:spPr>
    <a:noFill/>
    <a:ln>
      <a:solidFill>
        <a:schemeClr val="tx1"/>
      </a:solidFill>
    </a:ln>
    <a:effectLst/>
  </c:spPr>
  <c:txPr>
    <a:bodyPr/>
    <a:lstStyle/>
    <a:p>
      <a:pPr>
        <a:defRPr sz="2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500684"/>
          </a:xfrm>
          <a:prstGeom prst="rect">
            <a:avLst/>
          </a:prstGeom>
        </p:spPr>
        <p:txBody>
          <a:bodyPr vert="horz" lIns="91440" tIns="45720" rIns="91440" bIns="45720" rtlCol="0"/>
          <a:lstStyle>
            <a:lvl1pPr algn="r">
              <a:defRPr sz="1200"/>
            </a:lvl1pPr>
          </a:lstStyle>
          <a:p>
            <a:fld id="{B3FF00ED-520E-4174-A902-BCA9BE4A1E93}" type="datetimeFigureOut">
              <a:rPr lang="en-US" smtClean="0"/>
              <a:t>11/22/2022</a:t>
            </a:fld>
            <a:endParaRPr lang="en-US"/>
          </a:p>
        </p:txBody>
      </p:sp>
      <p:sp>
        <p:nvSpPr>
          <p:cNvPr id="4" name="Footer Placeholder 3"/>
          <p:cNvSpPr>
            <a:spLocks noGrp="1"/>
          </p:cNvSpPr>
          <p:nvPr>
            <p:ph type="ftr" sz="quarter" idx="2"/>
          </p:nvPr>
        </p:nvSpPr>
        <p:spPr>
          <a:xfrm>
            <a:off x="0" y="9478342"/>
            <a:ext cx="2971800" cy="50068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78342"/>
            <a:ext cx="2971800" cy="500683"/>
          </a:xfrm>
          <a:prstGeom prst="rect">
            <a:avLst/>
          </a:prstGeom>
        </p:spPr>
        <p:txBody>
          <a:bodyPr vert="horz" lIns="91440" tIns="45720" rIns="91440" bIns="45720" rtlCol="0" anchor="b"/>
          <a:lstStyle>
            <a:lvl1pPr algn="r">
              <a:defRPr sz="1200"/>
            </a:lvl1pPr>
          </a:lstStyle>
          <a:p>
            <a:fld id="{C3C6FF67-C3A8-46C7-A86B-940C7246EE0D}" type="slidenum">
              <a:rPr lang="en-US" smtClean="0"/>
              <a:t>‹#›</a:t>
            </a:fld>
            <a:endParaRPr lang="en-US"/>
          </a:p>
        </p:txBody>
      </p:sp>
    </p:spTree>
    <p:extLst>
      <p:ext uri="{BB962C8B-B14F-4D97-AF65-F5344CB8AC3E}">
        <p14:creationId xmlns:p14="http://schemas.microsoft.com/office/powerpoint/2010/main" val="30187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068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500684"/>
          </a:xfrm>
          <a:prstGeom prst="rect">
            <a:avLst/>
          </a:prstGeom>
        </p:spPr>
        <p:txBody>
          <a:bodyPr vert="horz" lIns="91440" tIns="45720" rIns="91440" bIns="45720" rtlCol="0"/>
          <a:lstStyle>
            <a:lvl1pPr algn="r">
              <a:defRPr sz="1200"/>
            </a:lvl1pPr>
          </a:lstStyle>
          <a:p>
            <a:fld id="{C47C6A72-D33F-8A48-A693-A3A1FAB3208F}" type="datetimeFigureOut">
              <a:rPr lang="x-none" smtClean="0"/>
              <a:t>11/22/2022</a:t>
            </a:fld>
            <a:endParaRPr lang="x-none"/>
          </a:p>
        </p:txBody>
      </p:sp>
      <p:sp>
        <p:nvSpPr>
          <p:cNvPr id="4" name="Slide Image Placeholder 3"/>
          <p:cNvSpPr>
            <a:spLocks noGrp="1" noRot="1" noChangeAspect="1"/>
          </p:cNvSpPr>
          <p:nvPr>
            <p:ph type="sldImg" idx="2"/>
          </p:nvPr>
        </p:nvSpPr>
        <p:spPr>
          <a:xfrm>
            <a:off x="436563" y="1247775"/>
            <a:ext cx="5984875" cy="3367088"/>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802406"/>
            <a:ext cx="5486400" cy="392924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9478342"/>
            <a:ext cx="2971800" cy="50068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9478342"/>
            <a:ext cx="2971800" cy="500683"/>
          </a:xfrm>
          <a:prstGeom prst="rect">
            <a:avLst/>
          </a:prstGeom>
        </p:spPr>
        <p:txBody>
          <a:bodyPr vert="horz" lIns="91440" tIns="45720" rIns="91440" bIns="45720" rtlCol="0" anchor="b"/>
          <a:lstStyle>
            <a:lvl1pPr algn="r">
              <a:defRPr sz="1200"/>
            </a:lvl1pPr>
          </a:lstStyle>
          <a:p>
            <a:fld id="{ECC323DF-7E8B-5D42-8764-AC0AC3D5C45B}" type="slidenum">
              <a:rPr lang="x-none" smtClean="0"/>
              <a:t>‹#›</a:t>
            </a:fld>
            <a:endParaRPr lang="x-none"/>
          </a:p>
        </p:txBody>
      </p:sp>
    </p:spTree>
    <p:extLst>
      <p:ext uri="{BB962C8B-B14F-4D97-AF65-F5344CB8AC3E}">
        <p14:creationId xmlns:p14="http://schemas.microsoft.com/office/powerpoint/2010/main" val="8135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747713"/>
            <a:ext cx="6654800" cy="3743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63186-2CBF-40E8-A52D-63FA2F84D6D2}" type="slidenum">
              <a:rPr lang="en-US" smtClean="0"/>
              <a:t>1</a:t>
            </a:fld>
            <a:endParaRPr lang="en-US"/>
          </a:p>
        </p:txBody>
      </p:sp>
    </p:spTree>
    <p:extLst>
      <p:ext uri="{BB962C8B-B14F-4D97-AF65-F5344CB8AC3E}">
        <p14:creationId xmlns:p14="http://schemas.microsoft.com/office/powerpoint/2010/main" val="91387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323DF-7E8B-5D42-8764-AC0AC3D5C45B}" type="slidenum">
              <a:rPr lang="x-none" smtClean="0"/>
              <a:t>6</a:t>
            </a:fld>
            <a:endParaRPr lang="x-none"/>
          </a:p>
        </p:txBody>
      </p:sp>
    </p:spTree>
    <p:extLst>
      <p:ext uri="{BB962C8B-B14F-4D97-AF65-F5344CB8AC3E}">
        <p14:creationId xmlns:p14="http://schemas.microsoft.com/office/powerpoint/2010/main" val="40092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D7F524-7F59-4275-A1D6-A6408285B88E}" type="slidenum">
              <a:rPr lang="en-US" smtClean="0"/>
              <a:t>18</a:t>
            </a:fld>
            <a:endParaRPr lang="en-US"/>
          </a:p>
        </p:txBody>
      </p:sp>
    </p:spTree>
    <p:extLst>
      <p:ext uri="{BB962C8B-B14F-4D97-AF65-F5344CB8AC3E}">
        <p14:creationId xmlns:p14="http://schemas.microsoft.com/office/powerpoint/2010/main" val="297992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76CCB4-E73C-4597-83AF-439FA26BBC4E}"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352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78DC6-B02C-415F-BDE2-4CDC7CCB6E20}"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4645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10DF98-111E-4FDD-B5C3-F2EB75AB4A55}"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382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3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E3A14E-9145-458F-900A-23F996797BD3}"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86457" y="6491968"/>
            <a:ext cx="80554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542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453408-9C51-4334-B44C-EC0B1606350D}" type="datetime1">
              <a:rPr lang="en-US" smtClean="0"/>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346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57B8C-A8BC-4E2C-832C-B8B2C45C4737}"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6666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4C183A-0317-48E3-8607-FEDFDC24008F}" type="datetime1">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75986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EF0CB4-6992-44AC-9A96-19F07669A4D6}" type="datetime1">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386457" y="6492875"/>
            <a:ext cx="805543"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977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1E1C0-BDF5-4333-81C3-71451910ABA9}" type="datetime1">
              <a:rPr lang="en-US" smtClean="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538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AEDDC-A16C-4BA4-835B-789D0125F345}"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028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F68F42-D713-4F2E-895C-D5145B07B52E}"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1599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925286"/>
          </a:xfrm>
          <a:prstGeom prst="rect">
            <a:avLst/>
          </a:prstGeom>
          <a:solidFill>
            <a:schemeClr val="accent6">
              <a:lumMod val="40000"/>
              <a:lumOff val="60000"/>
            </a:scheme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4171" y="1066800"/>
            <a:ext cx="11843658" cy="56546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538F3-5681-4955-A25B-C2D13F84989B}" type="datetime1">
              <a:rPr lang="en-US" smtClean="0"/>
              <a:t>11/22/2022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12285" y="6356350"/>
            <a:ext cx="805543" cy="365125"/>
          </a:xfrm>
          <a:prstGeom prst="rect">
            <a:avLst/>
          </a:prstGeom>
          <a:solidFill>
            <a:schemeClr val="accent6">
              <a:lumMod val="40000"/>
              <a:lumOff val="60000"/>
            </a:schemeClr>
          </a:solidFill>
        </p:spPr>
        <p:txBody>
          <a:bodyPr vert="horz" lIns="91440" tIns="45720" rIns="91440" bIns="45720" rtlCol="0" anchor="ctr"/>
          <a:lstStyle>
            <a:lvl1pPr algn="ctr">
              <a:defRPr sz="1800" b="1">
                <a:solidFill>
                  <a:schemeClr val="tx1"/>
                </a:solidFill>
                <a:latin typeface="Times New Roman" panose="02020603050405020304" pitchFamily="18" charset="0"/>
                <a:cs typeface="Times New Roman" panose="02020603050405020304" pitchFamily="18" charset="0"/>
              </a:defRPr>
            </a:lvl1pPr>
          </a:lstStyle>
          <a:p>
            <a:fld id="{6D22F896-40B5-4ADD-8801-0D06FADFA095}" type="slidenum">
              <a:rPr lang="en-US" smtClean="0"/>
              <a:pPr/>
              <a:t>‹#›</a:t>
            </a:fld>
            <a:endParaRPr lang="en-US" dirty="0"/>
          </a:p>
        </p:txBody>
      </p:sp>
      <p:cxnSp>
        <p:nvCxnSpPr>
          <p:cNvPr id="8" name="Straight Connector 7"/>
          <p:cNvCxnSpPr/>
          <p:nvPr userDrawn="1"/>
        </p:nvCxnSpPr>
        <p:spPr>
          <a:xfrm>
            <a:off x="0" y="925287"/>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5245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ctr" defTabSz="914400" rtl="0" eaLnBrk="1" latinLnBrk="0" hangingPunct="1">
        <a:lnSpc>
          <a:spcPct val="90000"/>
        </a:lnSpc>
        <a:spcBef>
          <a:spcPct val="0"/>
        </a:spcBef>
        <a:buNone/>
        <a:defRPr sz="4000" b="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200" indent="-457200" algn="just" defTabSz="914400" rtl="0" eaLnBrk="1" latinLnBrk="0" hangingPunct="1">
        <a:lnSpc>
          <a:spcPct val="150000"/>
        </a:lnSpc>
        <a:spcBef>
          <a:spcPts val="0"/>
        </a:spcBef>
        <a:spcAft>
          <a:spcPts val="600"/>
        </a:spcAft>
        <a:buFont typeface="Wingdings" panose="05000000000000000000" pitchFamily="2" charset="2"/>
        <a:buChar char="Ø"/>
        <a:defRPr sz="2800" kern="1200">
          <a:solidFill>
            <a:schemeClr val="tx1"/>
          </a:solidFill>
          <a:latin typeface="Times New Roman" panose="02020603050405020304" pitchFamily="18" charset="0"/>
          <a:ea typeface="+mn-ea"/>
          <a:cs typeface="Times New Roman" panose="02020603050405020304" pitchFamily="18" charset="0"/>
        </a:defRPr>
      </a:lvl1pPr>
      <a:lvl2pPr marL="914400" indent="-457200" algn="just" defTabSz="914400" rtl="0" eaLnBrk="1" latinLnBrk="0" hangingPunct="1">
        <a:lnSpc>
          <a:spcPct val="150000"/>
        </a:lnSpc>
        <a:spcBef>
          <a:spcPts val="0"/>
        </a:spcBef>
        <a:spcAft>
          <a:spcPts val="60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150000"/>
        </a:lnSpc>
        <a:spcBef>
          <a:spcPts val="0"/>
        </a:spcBef>
        <a:spcAft>
          <a:spcPts val="60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31" y="1600200"/>
            <a:ext cx="10788138" cy="3657600"/>
          </a:xfrm>
          <a:prstGeom prst="rect">
            <a:avLst/>
          </a:prstGeom>
        </p:spPr>
      </p:pic>
    </p:spTree>
    <p:extLst>
      <p:ext uri="{BB962C8B-B14F-4D97-AF65-F5344CB8AC3E}">
        <p14:creationId xmlns:p14="http://schemas.microsoft.com/office/powerpoint/2010/main" val="413186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EFB4-AFF8-1E3A-D44F-4BAB1BE9F79E}"/>
              </a:ext>
            </a:extLst>
          </p:cNvPr>
          <p:cNvSpPr>
            <a:spLocks noGrp="1"/>
          </p:cNvSpPr>
          <p:nvPr>
            <p:ph type="title"/>
          </p:nvPr>
        </p:nvSpPr>
        <p:spPr/>
        <p:txBody>
          <a:bodyPr/>
          <a:lstStyle/>
          <a:p>
            <a:r>
              <a:rPr lang="en-US"/>
              <a:t>Key Questions </a:t>
            </a:r>
            <a:endParaRPr lang="x-none" dirty="0"/>
          </a:p>
        </p:txBody>
      </p:sp>
      <p:sp>
        <p:nvSpPr>
          <p:cNvPr id="3" name="Content Placeholder 2">
            <a:extLst>
              <a:ext uri="{FF2B5EF4-FFF2-40B4-BE49-F238E27FC236}">
                <a16:creationId xmlns:a16="http://schemas.microsoft.com/office/drawing/2014/main" id="{01431B45-E89B-207D-44D6-5DE040F66315}"/>
              </a:ext>
            </a:extLst>
          </p:cNvPr>
          <p:cNvSpPr>
            <a:spLocks noGrp="1"/>
          </p:cNvSpPr>
          <p:nvPr>
            <p:ph idx="1"/>
          </p:nvPr>
        </p:nvSpPr>
        <p:spPr/>
        <p:txBody>
          <a:bodyPr anchor="t"/>
          <a:lstStyle/>
          <a:p>
            <a:pPr>
              <a:lnSpc>
                <a:spcPct val="200000"/>
              </a:lnSpc>
            </a:pPr>
            <a:endParaRPr lang="en-US" dirty="0"/>
          </a:p>
          <a:p>
            <a:pPr>
              <a:lnSpc>
                <a:spcPct val="200000"/>
              </a:lnSpc>
            </a:pPr>
            <a:r>
              <a:rPr lang="en-US" dirty="0"/>
              <a:t>What are the strategies taken specifically to mitigate smog in Punjab?</a:t>
            </a:r>
          </a:p>
          <a:p>
            <a:pPr>
              <a:lnSpc>
                <a:spcPct val="200000"/>
              </a:lnSpc>
            </a:pPr>
            <a:r>
              <a:rPr lang="en-US" dirty="0"/>
              <a:t>Are the coping strategies sufficient enough in controlling smog?</a:t>
            </a:r>
          </a:p>
          <a:p>
            <a:pPr>
              <a:lnSpc>
                <a:spcPct val="200000"/>
              </a:lnSpc>
            </a:pPr>
            <a:endParaRPr lang="x-none" b="1" dirty="0"/>
          </a:p>
        </p:txBody>
      </p:sp>
      <p:sp>
        <p:nvSpPr>
          <p:cNvPr id="4" name="Slide Number Placeholder 3">
            <a:extLst>
              <a:ext uri="{FF2B5EF4-FFF2-40B4-BE49-F238E27FC236}">
                <a16:creationId xmlns:a16="http://schemas.microsoft.com/office/drawing/2014/main" id="{AD15120A-4DCF-C06D-50F5-FF34FF35B4F5}"/>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60649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430F7-8D3E-CAA0-456F-5399CC269EBD}"/>
              </a:ext>
            </a:extLst>
          </p:cNvPr>
          <p:cNvSpPr>
            <a:spLocks noGrp="1"/>
          </p:cNvSpPr>
          <p:nvPr>
            <p:ph type="title"/>
          </p:nvPr>
        </p:nvSpPr>
        <p:spPr/>
        <p:txBody>
          <a:bodyPr/>
          <a:lstStyle/>
          <a:p>
            <a:r>
              <a:rPr lang="en-GB" dirty="0"/>
              <a:t>Scope </a:t>
            </a:r>
            <a:endParaRPr lang="x-none" dirty="0"/>
          </a:p>
        </p:txBody>
      </p:sp>
      <p:sp>
        <p:nvSpPr>
          <p:cNvPr id="3" name="Content Placeholder 2">
            <a:extLst>
              <a:ext uri="{FF2B5EF4-FFF2-40B4-BE49-F238E27FC236}">
                <a16:creationId xmlns:a16="http://schemas.microsoft.com/office/drawing/2014/main" id="{C6F98F4E-14A5-32DA-1F82-EAEDF65CCD95}"/>
              </a:ext>
            </a:extLst>
          </p:cNvPr>
          <p:cNvSpPr>
            <a:spLocks noGrp="1"/>
          </p:cNvSpPr>
          <p:nvPr>
            <p:ph idx="1"/>
          </p:nvPr>
        </p:nvSpPr>
        <p:spPr/>
        <p:txBody>
          <a:bodyPr/>
          <a:lstStyle/>
          <a:p>
            <a:r>
              <a:rPr lang="en-GB" dirty="0"/>
              <a:t>Research focused on hitherto coping strategies for reducing smog and to redress the degradation of AQI in large urban cities of Punjab</a:t>
            </a:r>
          </a:p>
          <a:p>
            <a:r>
              <a:rPr lang="en-GB" dirty="0"/>
              <a:t>Being the worst hit city the primary focus was on areas in and around Lahore</a:t>
            </a:r>
            <a:endParaRPr lang="x-none" dirty="0"/>
          </a:p>
        </p:txBody>
      </p:sp>
      <p:sp>
        <p:nvSpPr>
          <p:cNvPr id="4" name="Slide Number Placeholder 3">
            <a:extLst>
              <a:ext uri="{FF2B5EF4-FFF2-40B4-BE49-F238E27FC236}">
                <a16:creationId xmlns:a16="http://schemas.microsoft.com/office/drawing/2014/main" id="{9C7330B5-F090-C3FE-6B53-1175EB718491}"/>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91549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830A-2109-4DB3-3813-7D86B339F917}"/>
              </a:ext>
            </a:extLst>
          </p:cNvPr>
          <p:cNvSpPr>
            <a:spLocks noGrp="1"/>
          </p:cNvSpPr>
          <p:nvPr>
            <p:ph type="title"/>
          </p:nvPr>
        </p:nvSpPr>
        <p:spPr/>
        <p:txBody>
          <a:bodyPr/>
          <a:lstStyle/>
          <a:p>
            <a:r>
              <a:rPr lang="en-US" dirty="0"/>
              <a:t>Smog</a:t>
            </a:r>
            <a:r>
              <a:rPr lang="en-GB" dirty="0"/>
              <a:t>-Hazards</a:t>
            </a:r>
            <a:endParaRPr lang="x-none" dirty="0"/>
          </a:p>
        </p:txBody>
      </p:sp>
      <p:sp>
        <p:nvSpPr>
          <p:cNvPr id="4" name="Slide Number Placeholder 3">
            <a:extLst>
              <a:ext uri="{FF2B5EF4-FFF2-40B4-BE49-F238E27FC236}">
                <a16:creationId xmlns:a16="http://schemas.microsoft.com/office/drawing/2014/main" id="{8D53D08B-362B-BDEB-05EC-B6290C2E89E1}"/>
              </a:ext>
            </a:extLst>
          </p:cNvPr>
          <p:cNvSpPr>
            <a:spLocks noGrp="1"/>
          </p:cNvSpPr>
          <p:nvPr>
            <p:ph type="sldNum" sz="quarter" idx="12"/>
          </p:nvPr>
        </p:nvSpPr>
        <p:spPr/>
        <p:txBody>
          <a:bodyPr/>
          <a:lstStyle/>
          <a:p>
            <a:fld id="{6D22F896-40B5-4ADD-8801-0D06FADFA095}" type="slidenum">
              <a:rPr lang="en-US" smtClean="0"/>
              <a:t>11</a:t>
            </a:fld>
            <a:endParaRPr lang="en-US" dirty="0"/>
          </a:p>
        </p:txBody>
      </p:sp>
      <p:sp>
        <p:nvSpPr>
          <p:cNvPr id="6" name="Content Placeholder 2">
            <a:extLst>
              <a:ext uri="{FF2B5EF4-FFF2-40B4-BE49-F238E27FC236}">
                <a16:creationId xmlns:a16="http://schemas.microsoft.com/office/drawing/2014/main" id="{810B99AB-310E-B7F1-F90A-578978C859A8}"/>
              </a:ext>
            </a:extLst>
          </p:cNvPr>
          <p:cNvSpPr txBox="1">
            <a:spLocks noGrp="1"/>
          </p:cNvSpPr>
          <p:nvPr>
            <p:ph idx="1"/>
          </p:nvPr>
        </p:nvSpPr>
        <p:spPr>
          <a:xfrm>
            <a:off x="174171" y="925286"/>
            <a:ext cx="11843658" cy="5931807"/>
          </a:xfrm>
          <a:prstGeom prst="rect">
            <a:avLst/>
          </a:prstGeom>
        </p:spPr>
        <p:txBody>
          <a:bodyPr vert="horz" lIns="91440" tIns="45720" rIns="91440" bIns="45720" rtlCol="0">
            <a:noAutofit/>
          </a:bodyPr>
          <a:lstStyle>
            <a:lvl1pPr marL="457200" indent="-457200" algn="just" defTabSz="914400" rtl="0" eaLnBrk="1" latinLnBrk="0" hangingPunct="1">
              <a:lnSpc>
                <a:spcPct val="150000"/>
              </a:lnSpc>
              <a:spcBef>
                <a:spcPts val="0"/>
              </a:spcBef>
              <a:spcAft>
                <a:spcPts val="600"/>
              </a:spcAft>
              <a:buFont typeface="Wingdings" panose="05000000000000000000" pitchFamily="2" charset="2"/>
              <a:buChar char="Ø"/>
              <a:defRPr sz="2800" kern="1200">
                <a:solidFill>
                  <a:schemeClr val="tx1"/>
                </a:solidFill>
                <a:latin typeface="Times New Roman" panose="02020603050405020304" pitchFamily="18" charset="0"/>
                <a:ea typeface="+mn-ea"/>
                <a:cs typeface="Times New Roman" panose="02020603050405020304" pitchFamily="18" charset="0"/>
              </a:defRPr>
            </a:lvl1pPr>
            <a:lvl2pPr marL="914400" indent="-457200" algn="just" defTabSz="914400" rtl="0" eaLnBrk="1" latinLnBrk="0" hangingPunct="1">
              <a:lnSpc>
                <a:spcPct val="150000"/>
              </a:lnSpc>
              <a:spcBef>
                <a:spcPts val="0"/>
              </a:spcBef>
              <a:spcAft>
                <a:spcPts val="60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just" defTabSz="914400" rtl="0" eaLnBrk="1" latinLnBrk="0" hangingPunct="1">
              <a:lnSpc>
                <a:spcPct val="150000"/>
              </a:lnSpc>
              <a:spcBef>
                <a:spcPts val="0"/>
              </a:spcBef>
              <a:spcAft>
                <a:spcPts val="60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just" defTabSz="914400"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just" defTabSz="914400"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The smog's most threatening aspect is its high concentration of PM</a:t>
            </a:r>
            <a:r>
              <a:rPr lang="en-US" sz="2400" baseline="-25000" dirty="0"/>
              <a:t>2.5</a:t>
            </a:r>
            <a:r>
              <a:rPr lang="en-US" sz="2400" dirty="0"/>
              <a:t> –  Small enough to lodge deep into the lungs and enter the bloodstream.</a:t>
            </a:r>
          </a:p>
          <a:p>
            <a:pPr>
              <a:lnSpc>
                <a:spcPct val="100000"/>
              </a:lnSpc>
            </a:pPr>
            <a:r>
              <a:rPr lang="en-US" sz="2400" dirty="0"/>
              <a:t> Throughout the winter of 2021, Lahore’s daily average PM</a:t>
            </a:r>
            <a:r>
              <a:rPr lang="en-US" sz="2400" baseline="-25000" dirty="0"/>
              <a:t>2.5</a:t>
            </a:r>
            <a:r>
              <a:rPr lang="en-US" sz="2400" dirty="0"/>
              <a:t> concentration stood at 117 𝜇𝑔/𝑚</a:t>
            </a:r>
            <a:r>
              <a:rPr lang="en-GB" sz="2400" baseline="30000" dirty="0"/>
              <a:t>3</a:t>
            </a:r>
            <a:r>
              <a:rPr lang="en-GB" sz="2400" dirty="0"/>
              <a:t>, while WHO is 10</a:t>
            </a:r>
            <a:r>
              <a:rPr lang="en-US" sz="2400" dirty="0"/>
              <a:t> 𝜇𝑔/𝑚</a:t>
            </a:r>
            <a:r>
              <a:rPr lang="en-GB" sz="2400" baseline="30000" dirty="0"/>
              <a:t>3</a:t>
            </a:r>
            <a:r>
              <a:rPr lang="en-GB" sz="2400" dirty="0"/>
              <a:t>and EPD is 15</a:t>
            </a:r>
          </a:p>
          <a:p>
            <a:pPr>
              <a:lnSpc>
                <a:spcPct val="100000"/>
              </a:lnSpc>
            </a:pPr>
            <a:r>
              <a:rPr lang="en-US" sz="2400" dirty="0"/>
              <a:t>Punjab Environmental Quality Standards (PEQS)-based Air Quality Index (AQI) is used to report about air quality as a proxy of smog in winter</a:t>
            </a:r>
          </a:p>
          <a:p>
            <a:pPr>
              <a:lnSpc>
                <a:spcPct val="100000"/>
              </a:lnSpc>
            </a:pPr>
            <a:endParaRPr lang="en-GB" sz="2400" dirty="0"/>
          </a:p>
          <a:p>
            <a:pPr>
              <a:lnSpc>
                <a:spcPct val="100000"/>
              </a:lnSpc>
            </a:pP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716284849"/>
              </p:ext>
            </p:extLst>
          </p:nvPr>
        </p:nvGraphicFramePr>
        <p:xfrm>
          <a:off x="174171" y="3371849"/>
          <a:ext cx="11871885" cy="3120119"/>
        </p:xfrm>
        <a:graphic>
          <a:graphicData uri="http://schemas.openxmlformats.org/drawingml/2006/table">
            <a:tbl>
              <a:tblPr firstRow="1" firstCol="1" lastRow="1" lastCol="1" bandRow="1" bandCol="1">
                <a:tableStyleId>{5940675A-B579-460E-94D1-54222C63F5DA}</a:tableStyleId>
              </a:tblPr>
              <a:tblGrid>
                <a:gridCol w="871856">
                  <a:extLst>
                    <a:ext uri="{9D8B030D-6E8A-4147-A177-3AD203B41FA5}">
                      <a16:colId xmlns:a16="http://schemas.microsoft.com/office/drawing/2014/main" val="20000"/>
                    </a:ext>
                  </a:extLst>
                </a:gridCol>
                <a:gridCol w="869212">
                  <a:extLst>
                    <a:ext uri="{9D8B030D-6E8A-4147-A177-3AD203B41FA5}">
                      <a16:colId xmlns:a16="http://schemas.microsoft.com/office/drawing/2014/main" val="20001"/>
                    </a:ext>
                  </a:extLst>
                </a:gridCol>
                <a:gridCol w="869212">
                  <a:extLst>
                    <a:ext uri="{9D8B030D-6E8A-4147-A177-3AD203B41FA5}">
                      <a16:colId xmlns:a16="http://schemas.microsoft.com/office/drawing/2014/main" val="20002"/>
                    </a:ext>
                  </a:extLst>
                </a:gridCol>
                <a:gridCol w="870094">
                  <a:extLst>
                    <a:ext uri="{9D8B030D-6E8A-4147-A177-3AD203B41FA5}">
                      <a16:colId xmlns:a16="http://schemas.microsoft.com/office/drawing/2014/main" val="20003"/>
                    </a:ext>
                  </a:extLst>
                </a:gridCol>
                <a:gridCol w="871856">
                  <a:extLst>
                    <a:ext uri="{9D8B030D-6E8A-4147-A177-3AD203B41FA5}">
                      <a16:colId xmlns:a16="http://schemas.microsoft.com/office/drawing/2014/main" val="20004"/>
                    </a:ext>
                  </a:extLst>
                </a:gridCol>
                <a:gridCol w="870094">
                  <a:extLst>
                    <a:ext uri="{9D8B030D-6E8A-4147-A177-3AD203B41FA5}">
                      <a16:colId xmlns:a16="http://schemas.microsoft.com/office/drawing/2014/main" val="20005"/>
                    </a:ext>
                  </a:extLst>
                </a:gridCol>
                <a:gridCol w="870094">
                  <a:extLst>
                    <a:ext uri="{9D8B030D-6E8A-4147-A177-3AD203B41FA5}">
                      <a16:colId xmlns:a16="http://schemas.microsoft.com/office/drawing/2014/main" val="20006"/>
                    </a:ext>
                  </a:extLst>
                </a:gridCol>
                <a:gridCol w="965302">
                  <a:extLst>
                    <a:ext uri="{9D8B030D-6E8A-4147-A177-3AD203B41FA5}">
                      <a16:colId xmlns:a16="http://schemas.microsoft.com/office/drawing/2014/main" val="20007"/>
                    </a:ext>
                  </a:extLst>
                </a:gridCol>
                <a:gridCol w="4814165">
                  <a:extLst>
                    <a:ext uri="{9D8B030D-6E8A-4147-A177-3AD203B41FA5}">
                      <a16:colId xmlns:a16="http://schemas.microsoft.com/office/drawing/2014/main" val="20008"/>
                    </a:ext>
                  </a:extLst>
                </a:gridCol>
              </a:tblGrid>
              <a:tr h="477513">
                <a:tc>
                  <a:txBody>
                    <a:bodyPr/>
                    <a:lstStyle/>
                    <a:p>
                      <a:pPr marL="67945"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PM</a:t>
                      </a:r>
                      <a:r>
                        <a:rPr lang="en-US" sz="1600" b="1" baseline="-25000" dirty="0">
                          <a:solidFill>
                            <a:schemeClr val="bg1"/>
                          </a:solidFill>
                          <a:effectLst/>
                          <a:latin typeface="Times New Roman" pitchFamily="18" charset="0"/>
                          <a:cs typeface="Times New Roman" pitchFamily="18" charset="0"/>
                        </a:rPr>
                        <a:t>10</a:t>
                      </a:r>
                      <a:r>
                        <a:rPr lang="en-US" sz="1600" b="1" spc="-60" dirty="0">
                          <a:solidFill>
                            <a:schemeClr val="bg1"/>
                          </a:solidFill>
                          <a:effectLst/>
                          <a:latin typeface="Times New Roman" pitchFamily="18" charset="0"/>
                          <a:cs typeface="Times New Roman" pitchFamily="18" charset="0"/>
                        </a:rPr>
                        <a:t> </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8580"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PM</a:t>
                      </a:r>
                      <a:r>
                        <a:rPr lang="en-US" sz="1600" b="1" baseline="-25000" dirty="0">
                          <a:solidFill>
                            <a:schemeClr val="bg1"/>
                          </a:solidFill>
                          <a:effectLst/>
                          <a:latin typeface="Times New Roman" pitchFamily="18" charset="0"/>
                          <a:cs typeface="Times New Roman" pitchFamily="18" charset="0"/>
                        </a:rPr>
                        <a:t>2.5</a:t>
                      </a:r>
                      <a:r>
                        <a:rPr lang="en-US" sz="1600" b="1" spc="-20" dirty="0">
                          <a:solidFill>
                            <a:schemeClr val="bg1"/>
                          </a:solidFill>
                          <a:effectLst/>
                          <a:latin typeface="Times New Roman" pitchFamily="18" charset="0"/>
                          <a:cs typeface="Times New Roman" pitchFamily="18" charset="0"/>
                        </a:rPr>
                        <a:t> </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8580" algn="ctr">
                        <a:lnSpc>
                          <a:spcPct val="90000"/>
                        </a:lnSpc>
                        <a:spcBef>
                          <a:spcPts val="0"/>
                        </a:spcBef>
                        <a:spcAft>
                          <a:spcPts val="0"/>
                        </a:spcAft>
                      </a:pPr>
                      <a:r>
                        <a:rPr lang="en-US" sz="1600" b="1" dirty="0" err="1">
                          <a:solidFill>
                            <a:schemeClr val="bg1"/>
                          </a:solidFill>
                          <a:effectLst/>
                          <a:latin typeface="Times New Roman" pitchFamily="18" charset="0"/>
                          <a:cs typeface="Times New Roman" pitchFamily="18" charset="0"/>
                        </a:rPr>
                        <a:t>SO</a:t>
                      </a:r>
                      <a:r>
                        <a:rPr lang="en-US" sz="1600" b="1" baseline="-25000" dirty="0" err="1">
                          <a:solidFill>
                            <a:schemeClr val="bg1"/>
                          </a:solidFill>
                          <a:effectLst/>
                          <a:latin typeface="Times New Roman" pitchFamily="18" charset="0"/>
                          <a:cs typeface="Times New Roman" pitchFamily="18" charset="0"/>
                        </a:rPr>
                        <a:t>x</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8580" algn="ctr">
                        <a:lnSpc>
                          <a:spcPct val="90000"/>
                        </a:lnSpc>
                        <a:spcBef>
                          <a:spcPts val="0"/>
                        </a:spcBef>
                        <a:spcAft>
                          <a:spcPts val="0"/>
                        </a:spcAft>
                      </a:pPr>
                      <a:r>
                        <a:rPr lang="en-US" sz="1600" b="1" dirty="0" err="1">
                          <a:solidFill>
                            <a:schemeClr val="bg1"/>
                          </a:solidFill>
                          <a:effectLst/>
                          <a:latin typeface="Times New Roman" pitchFamily="18" charset="0"/>
                          <a:cs typeface="Times New Roman" pitchFamily="18" charset="0"/>
                        </a:rPr>
                        <a:t>NO</a:t>
                      </a:r>
                      <a:r>
                        <a:rPr lang="en-US" sz="1600" b="1" baseline="-25000" dirty="0" err="1">
                          <a:solidFill>
                            <a:schemeClr val="bg1"/>
                          </a:solidFill>
                          <a:effectLst/>
                          <a:latin typeface="Times New Roman" pitchFamily="18" charset="0"/>
                          <a:cs typeface="Times New Roman" pitchFamily="18" charset="0"/>
                        </a:rPr>
                        <a:t>x</a:t>
                      </a:r>
                      <a:endParaRPr lang="en-US" sz="1600" b="1" baseline="-25000"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55880" marR="347345"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O</a:t>
                      </a:r>
                      <a:r>
                        <a:rPr lang="en-US" sz="1600" b="1" baseline="-25000" dirty="0">
                          <a:solidFill>
                            <a:schemeClr val="bg1"/>
                          </a:solidFill>
                          <a:effectLst/>
                          <a:latin typeface="Times New Roman" pitchFamily="18" charset="0"/>
                          <a:cs typeface="Times New Roman" pitchFamily="18" charset="0"/>
                        </a:rPr>
                        <a:t>3</a:t>
                      </a:r>
                      <a:endParaRPr lang="en-US" sz="1600" b="1" baseline="-25000"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8580"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CO</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7945" marR="109220"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AQI</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7945"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Indicator</a:t>
                      </a:r>
                      <a:r>
                        <a:rPr lang="en-US" sz="1600" b="1" spc="-250" dirty="0">
                          <a:solidFill>
                            <a:schemeClr val="bg1"/>
                          </a:solidFill>
                          <a:effectLst/>
                          <a:latin typeface="Times New Roman" pitchFamily="18" charset="0"/>
                          <a:cs typeface="Times New Roman" pitchFamily="18" charset="0"/>
                        </a:rPr>
                        <a:t> </a:t>
                      </a:r>
                    </a:p>
                    <a:p>
                      <a:pPr marL="67945"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Color</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tc>
                  <a:txBody>
                    <a:bodyPr/>
                    <a:lstStyle/>
                    <a:p>
                      <a:pPr marL="67945" algn="ctr">
                        <a:lnSpc>
                          <a:spcPct val="90000"/>
                        </a:lnSpc>
                        <a:spcBef>
                          <a:spcPts val="0"/>
                        </a:spcBef>
                        <a:spcAft>
                          <a:spcPts val="0"/>
                        </a:spcAft>
                      </a:pPr>
                      <a:r>
                        <a:rPr lang="en-US" sz="1600" b="1" dirty="0">
                          <a:solidFill>
                            <a:schemeClr val="bg1"/>
                          </a:solidFill>
                          <a:effectLst/>
                          <a:latin typeface="Times New Roman" pitchFamily="18" charset="0"/>
                          <a:cs typeface="Times New Roman" pitchFamily="18" charset="0"/>
                        </a:rPr>
                        <a:t>Overall</a:t>
                      </a:r>
                      <a:r>
                        <a:rPr lang="en-US" sz="1600" b="1" spc="-20" dirty="0">
                          <a:solidFill>
                            <a:schemeClr val="bg1"/>
                          </a:solidFill>
                          <a:effectLst/>
                          <a:latin typeface="Times New Roman" pitchFamily="18" charset="0"/>
                          <a:cs typeface="Times New Roman" pitchFamily="18" charset="0"/>
                        </a:rPr>
                        <a:t> </a:t>
                      </a:r>
                      <a:r>
                        <a:rPr lang="en-US" sz="1600" b="1" dirty="0">
                          <a:solidFill>
                            <a:schemeClr val="bg1"/>
                          </a:solidFill>
                          <a:effectLst/>
                          <a:latin typeface="Times New Roman" pitchFamily="18" charset="0"/>
                          <a:cs typeface="Times New Roman" pitchFamily="18" charset="0"/>
                        </a:rPr>
                        <a:t>Description</a:t>
                      </a:r>
                      <a:endParaRPr lang="en-US" sz="1600" b="1" dirty="0">
                        <a:solidFill>
                          <a:schemeClr val="bg1"/>
                        </a:solidFill>
                        <a:effectLst/>
                        <a:latin typeface="Times New Roman" pitchFamily="18" charset="0"/>
                        <a:ea typeface="Arial MT"/>
                        <a:cs typeface="Times New Roman" pitchFamily="18" charset="0"/>
                      </a:endParaRPr>
                    </a:p>
                  </a:txBody>
                  <a:tcPr marL="0" marR="0" marT="0" marB="0" anchor="ctr">
                    <a:solidFill>
                      <a:schemeClr val="bg1">
                        <a:lumMod val="50000"/>
                      </a:schemeClr>
                    </a:solidFill>
                  </a:tcPr>
                </a:tc>
                <a:extLst>
                  <a:ext uri="{0D108BD9-81ED-4DB2-BD59-A6C34878D82A}">
                    <a16:rowId xmlns:a16="http://schemas.microsoft.com/office/drawing/2014/main" val="10000"/>
                  </a:ext>
                </a:extLst>
              </a:tr>
              <a:tr h="255043">
                <a:tc>
                  <a:txBody>
                    <a:bodyPr/>
                    <a:lstStyle/>
                    <a:p>
                      <a:pPr marL="67945">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0-150</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8580">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0-35</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8580">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0-120</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8580">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0-80</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55880" marR="214630" algn="ctr">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0-130</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8580">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0-5</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7945">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0-100</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7945">
                        <a:lnSpc>
                          <a:spcPct val="90000"/>
                        </a:lnSpc>
                        <a:spcBef>
                          <a:spcPts val="0"/>
                        </a:spcBef>
                        <a:spcAft>
                          <a:spcPts val="0"/>
                        </a:spcAft>
                      </a:pPr>
                      <a:r>
                        <a:rPr lang="en-US" sz="1400" b="0" dirty="0">
                          <a:solidFill>
                            <a:schemeClr val="bg1"/>
                          </a:solidFill>
                          <a:effectLst/>
                          <a:latin typeface="Times New Roman" panose="02020603050405020304" pitchFamily="18" charset="0"/>
                          <a:cs typeface="Times New Roman" panose="02020603050405020304" pitchFamily="18" charset="0"/>
                        </a:rPr>
                        <a:t>Green</a:t>
                      </a:r>
                      <a:endParaRPr lang="en-US" sz="1800" b="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tc>
                  <a:txBody>
                    <a:bodyPr/>
                    <a:lstStyle/>
                    <a:p>
                      <a:pPr marL="67945">
                        <a:lnSpc>
                          <a:spcPct val="90000"/>
                        </a:lnSpc>
                        <a:spcBef>
                          <a:spcPts val="0"/>
                        </a:spcBef>
                        <a:spcAft>
                          <a:spcPts val="0"/>
                        </a:spcAft>
                      </a:pPr>
                      <a:r>
                        <a:rPr lang="en-US" sz="1100" b="1" dirty="0">
                          <a:solidFill>
                            <a:schemeClr val="bg1"/>
                          </a:solidFill>
                          <a:effectLst/>
                          <a:latin typeface="Times New Roman" panose="02020603050405020304" pitchFamily="18" charset="0"/>
                          <a:cs typeface="Times New Roman" panose="02020603050405020304" pitchFamily="18" charset="0"/>
                        </a:rPr>
                        <a:t>Good –</a:t>
                      </a:r>
                      <a:r>
                        <a:rPr lang="en-US" sz="1100" b="1" spc="-10" dirty="0">
                          <a:solidFill>
                            <a:schemeClr val="bg1"/>
                          </a:solidFill>
                          <a:effectLst/>
                          <a:latin typeface="Times New Roman" panose="02020603050405020304" pitchFamily="18" charset="0"/>
                          <a:cs typeface="Times New Roman" panose="02020603050405020304" pitchFamily="18" charset="0"/>
                        </a:rPr>
                        <a:t> </a:t>
                      </a:r>
                      <a:r>
                        <a:rPr lang="en-US" sz="1100" b="1" dirty="0">
                          <a:solidFill>
                            <a:schemeClr val="bg1"/>
                          </a:solidFill>
                          <a:effectLst/>
                          <a:latin typeface="Times New Roman" panose="02020603050405020304" pitchFamily="18" charset="0"/>
                          <a:cs typeface="Times New Roman" panose="02020603050405020304" pitchFamily="18" charset="0"/>
                        </a:rPr>
                        <a:t>Minimal</a:t>
                      </a:r>
                      <a:r>
                        <a:rPr lang="en-US" sz="1100" b="1" spc="-15" dirty="0">
                          <a:solidFill>
                            <a:schemeClr val="bg1"/>
                          </a:solidFill>
                          <a:effectLst/>
                          <a:latin typeface="Times New Roman" panose="02020603050405020304" pitchFamily="18" charset="0"/>
                          <a:cs typeface="Times New Roman" panose="02020603050405020304" pitchFamily="18" charset="0"/>
                        </a:rPr>
                        <a:t> </a:t>
                      </a:r>
                      <a:r>
                        <a:rPr lang="en-US" sz="1100" b="1" dirty="0">
                          <a:solidFill>
                            <a:schemeClr val="bg1"/>
                          </a:solidFill>
                          <a:effectLst/>
                          <a:latin typeface="Times New Roman" panose="02020603050405020304" pitchFamily="18" charset="0"/>
                          <a:cs typeface="Times New Roman" panose="02020603050405020304" pitchFamily="18" charset="0"/>
                        </a:rPr>
                        <a:t>Impact</a:t>
                      </a:r>
                      <a:endParaRPr lang="en-US" sz="1400" b="1"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009900"/>
                    </a:solidFill>
                  </a:tcPr>
                </a:tc>
                <a:extLst>
                  <a:ext uri="{0D108BD9-81ED-4DB2-BD59-A6C34878D82A}">
                    <a16:rowId xmlns:a16="http://schemas.microsoft.com/office/drawing/2014/main" val="10001"/>
                  </a:ext>
                </a:extLst>
              </a:tr>
              <a:tr h="417823">
                <a:tc>
                  <a:txBody>
                    <a:bodyPr/>
                    <a:lstStyle/>
                    <a:p>
                      <a:pPr marL="679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151-200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36-70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121-240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80-160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55880" marR="72390" algn="ctr">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131-260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5-10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79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101-200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7945" marR="2584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Light</a:t>
                      </a:r>
                      <a:r>
                        <a:rPr lang="en-US" sz="1400" spc="5" dirty="0">
                          <a:effectLst/>
                          <a:latin typeface="Times New Roman" panose="02020603050405020304" pitchFamily="18" charset="0"/>
                          <a:cs typeface="Times New Roman" panose="02020603050405020304" pitchFamily="18" charset="0"/>
                        </a:rPr>
                        <a:t> </a:t>
                      </a:r>
                      <a:r>
                        <a:rPr lang="en-US" sz="1400" spc="-5" dirty="0">
                          <a:effectLst/>
                          <a:latin typeface="Times New Roman" panose="02020603050405020304" pitchFamily="18" charset="0"/>
                          <a:cs typeface="Times New Roman" panose="02020603050405020304" pitchFamily="18" charset="0"/>
                        </a:rPr>
                        <a:t>Green</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tc>
                  <a:txBody>
                    <a:bodyPr/>
                    <a:lstStyle/>
                    <a:p>
                      <a:pPr marL="67945" marR="218440">
                        <a:lnSpc>
                          <a:spcPct val="9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Satisfactory</a:t>
                      </a:r>
                      <a:r>
                        <a:rPr lang="en-US" sz="1200" dirty="0">
                          <a:effectLst/>
                          <a:latin typeface="Times New Roman" panose="02020603050405020304" pitchFamily="18" charset="0"/>
                          <a:cs typeface="Times New Roman" panose="02020603050405020304" pitchFamily="18" charset="0"/>
                        </a:rPr>
                        <a:t> – May cause minor breathing discomfort to</a:t>
                      </a:r>
                      <a:r>
                        <a:rPr lang="en-US" sz="1200" spc="-26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sensitive people.</a:t>
                      </a:r>
                      <a:endParaRPr lang="en-US" sz="14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10002"/>
                  </a:ext>
                </a:extLst>
              </a:tr>
              <a:tr h="537202">
                <a:tc>
                  <a:txBody>
                    <a:bodyPr/>
                    <a:lstStyle/>
                    <a:p>
                      <a:pPr marL="679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201-250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71-105</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241-360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161-320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55880" marR="72390" algn="ctr">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261-450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8580">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11-25</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79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200-300</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7945">
                        <a:lnSpc>
                          <a:spcPct val="9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Yellow</a:t>
                      </a:r>
                      <a:endParaRPr lang="en-US" sz="18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tc>
                  <a:txBody>
                    <a:bodyPr/>
                    <a:lstStyle/>
                    <a:p>
                      <a:pPr marL="67945" marR="69215">
                        <a:lnSpc>
                          <a:spcPct val="9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Moderately</a:t>
                      </a:r>
                      <a:r>
                        <a:rPr lang="en-US" sz="1200" b="1" spc="-10" dirty="0">
                          <a:effectLst/>
                          <a:latin typeface="Times New Roman" panose="02020603050405020304" pitchFamily="18" charset="0"/>
                          <a:cs typeface="Times New Roman" panose="02020603050405020304" pitchFamily="18" charset="0"/>
                        </a:rPr>
                        <a:t> </a:t>
                      </a:r>
                      <a:r>
                        <a:rPr lang="en-US" sz="1200" b="1" dirty="0">
                          <a:effectLst/>
                          <a:latin typeface="Times New Roman" panose="02020603050405020304" pitchFamily="18" charset="0"/>
                          <a:cs typeface="Times New Roman" panose="02020603050405020304" pitchFamily="18" charset="0"/>
                        </a:rPr>
                        <a:t>Polluted</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May</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cause breathing</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discomfort</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a:t>
                      </a:r>
                      <a:r>
                        <a:rPr lang="en-US" sz="1200" spc="-26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people with lung disease such as asthma, and discomfort</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people with heart</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disease,</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children</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and</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older</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adults.</a:t>
                      </a:r>
                      <a:endParaRPr lang="en-US" sz="14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10003"/>
                  </a:ext>
                </a:extLst>
              </a:tr>
              <a:tr h="358134">
                <a:tc>
                  <a:txBody>
                    <a:bodyPr/>
                    <a:lstStyle/>
                    <a:p>
                      <a:pPr marL="67945">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251-350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106-140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361-700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321-560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55880" marR="72390" algn="ctr">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451-550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8580">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26-40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7945">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301-400</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7945">
                        <a:lnSpc>
                          <a:spcPct val="90000"/>
                        </a:lnSpc>
                        <a:spcBef>
                          <a:spcPts val="0"/>
                        </a:spcBef>
                        <a:spcAft>
                          <a:spcPts val="0"/>
                        </a:spcAft>
                      </a:pPr>
                      <a:r>
                        <a:rPr lang="en-US" sz="1400">
                          <a:effectLst/>
                          <a:latin typeface="Times New Roman" panose="02020603050405020304" pitchFamily="18" charset="0"/>
                          <a:cs typeface="Times New Roman" panose="02020603050405020304" pitchFamily="18" charset="0"/>
                        </a:rPr>
                        <a:t>Orange</a:t>
                      </a:r>
                      <a:endParaRPr lang="en-US" sz="180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tc>
                  <a:txBody>
                    <a:bodyPr/>
                    <a:lstStyle/>
                    <a:p>
                      <a:pPr marL="67945">
                        <a:lnSpc>
                          <a:spcPct val="9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Poor</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 May</a:t>
                      </a:r>
                      <a:r>
                        <a:rPr lang="en-US" sz="1200" spc="-2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cause breathing</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discomfort</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people</a:t>
                      </a:r>
                      <a:r>
                        <a:rPr lang="en-US" sz="1200" spc="-1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on</a:t>
                      </a:r>
                      <a:endParaRPr lang="en-US" sz="1600" dirty="0">
                        <a:effectLst/>
                        <a:latin typeface="Times New Roman" panose="02020603050405020304" pitchFamily="18" charset="0"/>
                        <a:cs typeface="Times New Roman" panose="02020603050405020304" pitchFamily="18" charset="0"/>
                      </a:endParaRPr>
                    </a:p>
                    <a:p>
                      <a:pPr marL="67945" marR="222250">
                        <a:lnSpc>
                          <a:spcPct val="9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prolonged</a:t>
                      </a:r>
                      <a:r>
                        <a:rPr lang="en-US" sz="1200" spc="-20"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exposure,</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and</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discomfort</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to</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people</a:t>
                      </a:r>
                      <a:r>
                        <a:rPr lang="en-US" sz="1200" spc="-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with</a:t>
                      </a:r>
                      <a:r>
                        <a:rPr lang="en-US" sz="1200" spc="-1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heart</a:t>
                      </a:r>
                      <a:r>
                        <a:rPr lang="en-US" sz="1200" spc="-265" dirty="0">
                          <a:effectLst/>
                          <a:latin typeface="Times New Roman" panose="02020603050405020304" pitchFamily="18" charset="0"/>
                          <a:cs typeface="Times New Roman" panose="02020603050405020304" pitchFamily="18" charset="0"/>
                        </a:rPr>
                        <a:t> </a:t>
                      </a:r>
                      <a:r>
                        <a:rPr lang="en-US" sz="1200" dirty="0">
                          <a:effectLst/>
                          <a:latin typeface="Times New Roman" panose="02020603050405020304" pitchFamily="18" charset="0"/>
                          <a:cs typeface="Times New Roman" panose="02020603050405020304" pitchFamily="18" charset="0"/>
                        </a:rPr>
                        <a:t>disease.</a:t>
                      </a:r>
                      <a:endParaRPr lang="en-US" sz="1600" dirty="0">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10004"/>
                  </a:ext>
                </a:extLst>
              </a:tr>
              <a:tr h="537202">
                <a:tc>
                  <a:txBody>
                    <a:bodyPr/>
                    <a:lstStyle/>
                    <a:p>
                      <a:pPr marL="67945">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351-430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8580">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141-300</a:t>
                      </a:r>
                      <a:endParaRPr lang="en-US" sz="180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701-</a:t>
                      </a:r>
                      <a:endParaRPr lang="en-US" sz="1800" dirty="0">
                        <a:solidFill>
                          <a:schemeClr val="bg1"/>
                        </a:solidFill>
                        <a:effectLst/>
                        <a:latin typeface="Times New Roman" panose="02020603050405020304" pitchFamily="18" charset="0"/>
                        <a:cs typeface="Times New Roman" panose="02020603050405020304" pitchFamily="18" charset="0"/>
                      </a:endParaRPr>
                    </a:p>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1600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561-800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8580">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551-</a:t>
                      </a:r>
                      <a:endParaRPr lang="en-US" sz="1800">
                        <a:solidFill>
                          <a:schemeClr val="bg1"/>
                        </a:solidFill>
                        <a:effectLst/>
                        <a:latin typeface="Times New Roman" panose="02020603050405020304" pitchFamily="18" charset="0"/>
                        <a:cs typeface="Times New Roman" panose="02020603050405020304" pitchFamily="18" charset="0"/>
                      </a:endParaRPr>
                    </a:p>
                    <a:p>
                      <a:pPr marL="68580">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1900</a:t>
                      </a:r>
                      <a:endParaRPr lang="en-US" sz="180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41-50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7945">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401-500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7945">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Red</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tc>
                  <a:txBody>
                    <a:bodyPr/>
                    <a:lstStyle/>
                    <a:p>
                      <a:pPr marL="67945" marR="66675">
                        <a:lnSpc>
                          <a:spcPct val="90000"/>
                        </a:lnSpc>
                        <a:spcBef>
                          <a:spcPts val="0"/>
                        </a:spcBef>
                        <a:spcAft>
                          <a:spcPts val="0"/>
                        </a:spcAft>
                      </a:pPr>
                      <a:r>
                        <a:rPr lang="en-US" sz="1200" b="1" dirty="0">
                          <a:solidFill>
                            <a:schemeClr val="bg1"/>
                          </a:solidFill>
                          <a:effectLst/>
                          <a:latin typeface="Times New Roman" panose="02020603050405020304" pitchFamily="18" charset="0"/>
                          <a:cs typeface="Times New Roman" panose="02020603050405020304" pitchFamily="18" charset="0"/>
                        </a:rPr>
                        <a:t>Very</a:t>
                      </a:r>
                      <a:r>
                        <a:rPr lang="en-US" sz="1200" b="1" spc="-10" dirty="0">
                          <a:solidFill>
                            <a:schemeClr val="bg1"/>
                          </a:solidFill>
                          <a:effectLst/>
                          <a:latin typeface="Times New Roman" panose="02020603050405020304" pitchFamily="18" charset="0"/>
                          <a:cs typeface="Times New Roman" panose="02020603050405020304" pitchFamily="18" charset="0"/>
                        </a:rPr>
                        <a:t> </a:t>
                      </a:r>
                      <a:r>
                        <a:rPr lang="en-US" sz="1200" b="1" dirty="0">
                          <a:solidFill>
                            <a:schemeClr val="bg1"/>
                          </a:solidFill>
                          <a:effectLst/>
                          <a:latin typeface="Times New Roman" panose="02020603050405020304" pitchFamily="18" charset="0"/>
                          <a:cs typeface="Times New Roman" panose="02020603050405020304" pitchFamily="18" charset="0"/>
                        </a:rPr>
                        <a:t>Poor</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May</a:t>
                      </a:r>
                      <a:r>
                        <a:rPr lang="en-US" sz="1200" spc="-2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cause respiratory</a:t>
                      </a:r>
                      <a:r>
                        <a:rPr lang="en-US" sz="1200" spc="-2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illness</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to</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the</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people</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on</a:t>
                      </a:r>
                      <a:r>
                        <a:rPr lang="en-US" sz="1200" spc="-26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prolonged exposure. Effect may be more pronounced in</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people with</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lung</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and</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heart</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diseases.</a:t>
                      </a:r>
                      <a:endParaRPr lang="en-US" sz="14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FF0000"/>
                    </a:solidFill>
                  </a:tcPr>
                </a:tc>
                <a:extLst>
                  <a:ext uri="{0D108BD9-81ED-4DB2-BD59-A6C34878D82A}">
                    <a16:rowId xmlns:a16="http://schemas.microsoft.com/office/drawing/2014/main" val="10005"/>
                  </a:ext>
                </a:extLst>
              </a:tr>
              <a:tr h="537202">
                <a:tc>
                  <a:txBody>
                    <a:bodyPr/>
                    <a:lstStyle/>
                    <a:p>
                      <a:pPr marL="67945">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430</a:t>
                      </a:r>
                      <a:r>
                        <a:rPr lang="en-US" sz="1400" spc="-5">
                          <a:solidFill>
                            <a:schemeClr val="bg1"/>
                          </a:solidFill>
                          <a:effectLst/>
                          <a:latin typeface="Times New Roman" panose="02020603050405020304" pitchFamily="18" charset="0"/>
                          <a:cs typeface="Times New Roman" panose="02020603050405020304" pitchFamily="18" charset="0"/>
                        </a:rPr>
                        <a:t> </a:t>
                      </a:r>
                      <a:r>
                        <a:rPr lang="en-US" sz="1400">
                          <a:solidFill>
                            <a:schemeClr val="bg1"/>
                          </a:solidFill>
                          <a:effectLst/>
                          <a:latin typeface="Times New Roman" panose="02020603050405020304" pitchFamily="18" charset="0"/>
                          <a:cs typeface="Times New Roman" panose="02020603050405020304" pitchFamily="18" charset="0"/>
                        </a:rPr>
                        <a:t>+</a:t>
                      </a:r>
                      <a:endParaRPr lang="en-US" sz="180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300</a:t>
                      </a:r>
                      <a:r>
                        <a:rPr lang="en-US" sz="1400" spc="-5" dirty="0">
                          <a:solidFill>
                            <a:schemeClr val="bg1"/>
                          </a:solidFill>
                          <a:effectLst/>
                          <a:latin typeface="Times New Roman" panose="02020603050405020304" pitchFamily="18" charset="0"/>
                          <a:cs typeface="Times New Roman" panose="02020603050405020304" pitchFamily="18" charset="0"/>
                        </a:rPr>
                        <a:t> </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1600</a:t>
                      </a:r>
                      <a:r>
                        <a:rPr lang="en-US" sz="1400" spc="-5" dirty="0">
                          <a:solidFill>
                            <a:schemeClr val="bg1"/>
                          </a:solidFill>
                          <a:effectLst/>
                          <a:latin typeface="Times New Roman" panose="02020603050405020304" pitchFamily="18" charset="0"/>
                          <a:cs typeface="Times New Roman" panose="02020603050405020304" pitchFamily="18" charset="0"/>
                        </a:rPr>
                        <a:t> </a:t>
                      </a:r>
                      <a:r>
                        <a:rPr lang="en-US" sz="1400" dirty="0">
                          <a:solidFill>
                            <a:schemeClr val="bg1"/>
                          </a:solidFill>
                          <a:effectLst/>
                          <a:latin typeface="Times New Roman" panose="02020603050405020304" pitchFamily="18" charset="0"/>
                          <a:cs typeface="Times New Roman" panose="02020603050405020304" pitchFamily="18" charset="0"/>
                        </a:rPr>
                        <a:t>+</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8580">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800</a:t>
                      </a:r>
                      <a:r>
                        <a:rPr lang="en-US" sz="1400" spc="-5">
                          <a:solidFill>
                            <a:schemeClr val="bg1"/>
                          </a:solidFill>
                          <a:effectLst/>
                          <a:latin typeface="Times New Roman" panose="02020603050405020304" pitchFamily="18" charset="0"/>
                          <a:cs typeface="Times New Roman" panose="02020603050405020304" pitchFamily="18" charset="0"/>
                        </a:rPr>
                        <a:t> </a:t>
                      </a:r>
                      <a:r>
                        <a:rPr lang="en-US" sz="1400">
                          <a:solidFill>
                            <a:schemeClr val="bg1"/>
                          </a:solidFill>
                          <a:effectLst/>
                          <a:latin typeface="Times New Roman" panose="02020603050405020304" pitchFamily="18" charset="0"/>
                          <a:cs typeface="Times New Roman" panose="02020603050405020304" pitchFamily="18" charset="0"/>
                        </a:rPr>
                        <a:t>+</a:t>
                      </a:r>
                      <a:endParaRPr lang="en-US" sz="180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55880" marR="147320" algn="ctr">
                        <a:lnSpc>
                          <a:spcPct val="90000"/>
                        </a:lnSpc>
                        <a:spcBef>
                          <a:spcPts val="0"/>
                        </a:spcBef>
                        <a:spcAft>
                          <a:spcPts val="0"/>
                        </a:spcAft>
                      </a:pPr>
                      <a:r>
                        <a:rPr lang="en-US" sz="1400">
                          <a:solidFill>
                            <a:schemeClr val="bg1"/>
                          </a:solidFill>
                          <a:effectLst/>
                          <a:latin typeface="Times New Roman" panose="02020603050405020304" pitchFamily="18" charset="0"/>
                          <a:cs typeface="Times New Roman" panose="02020603050405020304" pitchFamily="18" charset="0"/>
                        </a:rPr>
                        <a:t>1900</a:t>
                      </a:r>
                      <a:r>
                        <a:rPr lang="en-US" sz="1400" spc="-5">
                          <a:solidFill>
                            <a:schemeClr val="bg1"/>
                          </a:solidFill>
                          <a:effectLst/>
                          <a:latin typeface="Times New Roman" panose="02020603050405020304" pitchFamily="18" charset="0"/>
                          <a:cs typeface="Times New Roman" panose="02020603050405020304" pitchFamily="18" charset="0"/>
                        </a:rPr>
                        <a:t> </a:t>
                      </a:r>
                      <a:r>
                        <a:rPr lang="en-US" sz="1400">
                          <a:solidFill>
                            <a:schemeClr val="bg1"/>
                          </a:solidFill>
                          <a:effectLst/>
                          <a:latin typeface="Times New Roman" panose="02020603050405020304" pitchFamily="18" charset="0"/>
                          <a:cs typeface="Times New Roman" panose="02020603050405020304" pitchFamily="18" charset="0"/>
                        </a:rPr>
                        <a:t>+</a:t>
                      </a:r>
                      <a:endParaRPr lang="en-US" sz="180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8580">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50 +</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7945">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500+</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7945">
                        <a:lnSpc>
                          <a:spcPct val="90000"/>
                        </a:lnSpc>
                        <a:spcBef>
                          <a:spcPts val="0"/>
                        </a:spcBef>
                        <a:spcAft>
                          <a:spcPts val="0"/>
                        </a:spcAft>
                      </a:pPr>
                      <a:r>
                        <a:rPr lang="en-US" sz="1400" dirty="0">
                          <a:solidFill>
                            <a:schemeClr val="bg1"/>
                          </a:solidFill>
                          <a:effectLst/>
                          <a:latin typeface="Times New Roman" panose="02020603050405020304" pitchFamily="18" charset="0"/>
                          <a:cs typeface="Times New Roman" panose="02020603050405020304" pitchFamily="18" charset="0"/>
                        </a:rPr>
                        <a:t>Maroon</a:t>
                      </a:r>
                      <a:endParaRPr lang="en-US" sz="18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tc>
                  <a:txBody>
                    <a:bodyPr/>
                    <a:lstStyle/>
                    <a:p>
                      <a:pPr marL="67945" marR="243205">
                        <a:lnSpc>
                          <a:spcPct val="90000"/>
                        </a:lnSpc>
                        <a:spcBef>
                          <a:spcPts val="0"/>
                        </a:spcBef>
                        <a:spcAft>
                          <a:spcPts val="0"/>
                        </a:spcAft>
                      </a:pPr>
                      <a:r>
                        <a:rPr lang="en-US" sz="1200" b="1" dirty="0">
                          <a:solidFill>
                            <a:schemeClr val="bg1"/>
                          </a:solidFill>
                          <a:effectLst/>
                          <a:latin typeface="Times New Roman" panose="02020603050405020304" pitchFamily="18" charset="0"/>
                          <a:cs typeface="Times New Roman" panose="02020603050405020304" pitchFamily="18" charset="0"/>
                        </a:rPr>
                        <a:t>Severe</a:t>
                      </a:r>
                      <a:r>
                        <a:rPr lang="en-US" sz="1200" dirty="0">
                          <a:solidFill>
                            <a:schemeClr val="bg1"/>
                          </a:solidFill>
                          <a:effectLst/>
                          <a:latin typeface="Times New Roman" panose="02020603050405020304" pitchFamily="18" charset="0"/>
                          <a:cs typeface="Times New Roman" panose="02020603050405020304" pitchFamily="18" charset="0"/>
                        </a:rPr>
                        <a:t> –</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May</a:t>
                      </a:r>
                      <a:r>
                        <a:rPr lang="en-US" sz="1200" spc="-2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cause</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respiratory</a:t>
                      </a:r>
                      <a:r>
                        <a:rPr lang="en-US" sz="1200" spc="-1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impact</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even</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on</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healthy</a:t>
                      </a:r>
                      <a:r>
                        <a:rPr lang="en-US" sz="1200" spc="-26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people, and</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serious</a:t>
                      </a:r>
                      <a:r>
                        <a:rPr lang="en-US" sz="1200" spc="-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health</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impacts on</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people with lung/heart</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disease.</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The health impacts</a:t>
                      </a:r>
                      <a:r>
                        <a:rPr lang="en-US" sz="1200" spc="-1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may</a:t>
                      </a:r>
                      <a:r>
                        <a:rPr lang="en-US" sz="1200" spc="-3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be</a:t>
                      </a:r>
                      <a:r>
                        <a:rPr lang="en-US" sz="1200" spc="-26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experienced</a:t>
                      </a:r>
                      <a:r>
                        <a:rPr lang="en-US" sz="1200" spc="-10"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even</a:t>
                      </a:r>
                      <a:r>
                        <a:rPr lang="en-US" sz="1200" spc="-1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during</a:t>
                      </a:r>
                      <a:r>
                        <a:rPr lang="en-US" sz="1200" spc="-1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light</a:t>
                      </a:r>
                      <a:r>
                        <a:rPr lang="en-US" sz="1200" spc="-1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physical</a:t>
                      </a:r>
                      <a:r>
                        <a:rPr lang="en-US" sz="1200" spc="-25" dirty="0">
                          <a:solidFill>
                            <a:schemeClr val="bg1"/>
                          </a:solidFill>
                          <a:effectLst/>
                          <a:latin typeface="Times New Roman" panose="02020603050405020304" pitchFamily="18" charset="0"/>
                          <a:cs typeface="Times New Roman" panose="02020603050405020304" pitchFamily="18" charset="0"/>
                        </a:rPr>
                        <a:t> </a:t>
                      </a:r>
                      <a:r>
                        <a:rPr lang="en-US" sz="1200" dirty="0">
                          <a:solidFill>
                            <a:schemeClr val="bg1"/>
                          </a:solidFill>
                          <a:effectLst/>
                          <a:latin typeface="Times New Roman" panose="02020603050405020304" pitchFamily="18" charset="0"/>
                          <a:cs typeface="Times New Roman" panose="02020603050405020304" pitchFamily="18" charset="0"/>
                        </a:rPr>
                        <a:t>activity.</a:t>
                      </a:r>
                      <a:endParaRPr lang="en-US" sz="1400" dirty="0">
                        <a:solidFill>
                          <a:schemeClr val="bg1"/>
                        </a:solidFill>
                        <a:effectLst/>
                        <a:latin typeface="Times New Roman" panose="02020603050405020304" pitchFamily="18" charset="0"/>
                        <a:ea typeface="Arial MT"/>
                        <a:cs typeface="Times New Roman" panose="02020603050405020304" pitchFamily="18" charset="0"/>
                      </a:endParaRPr>
                    </a:p>
                  </a:txBody>
                  <a:tcPr marL="0" marR="0" marT="0" marB="0" anchor="ctr">
                    <a:solidFill>
                      <a:srgbClr val="CC0000"/>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323851" y="6487761"/>
            <a:ext cx="577214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Punjab Smog Policy</a:t>
            </a:r>
          </a:p>
        </p:txBody>
      </p:sp>
    </p:spTree>
    <p:extLst>
      <p:ext uri="{BB962C8B-B14F-4D97-AF65-F5344CB8AC3E}">
        <p14:creationId xmlns:p14="http://schemas.microsoft.com/office/powerpoint/2010/main" val="130593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Spatial Statistics of Smog</a:t>
            </a:r>
            <a:endParaRPr lang="en-US" dirty="0"/>
          </a:p>
        </p:txBody>
      </p:sp>
      <p:pic>
        <p:nvPicPr>
          <p:cNvPr id="4" name="Picture 3"/>
          <p:cNvPicPr>
            <a:picLocks noChangeAspect="1"/>
          </p:cNvPicPr>
          <p:nvPr/>
        </p:nvPicPr>
        <p:blipFill rotWithShape="1">
          <a:blip r:embed="rId2"/>
          <a:srcRect l="9488" t="5727" r="10000" b="6753"/>
          <a:stretch/>
        </p:blipFill>
        <p:spPr>
          <a:xfrm>
            <a:off x="438913" y="1845734"/>
            <a:ext cx="6757108" cy="4131734"/>
          </a:xfrm>
          <a:prstGeom prst="rect">
            <a:avLst/>
          </a:prstGeom>
        </p:spPr>
      </p:pic>
      <p:pic>
        <p:nvPicPr>
          <p:cNvPr id="5" name="Picture 4" descr="E:\EPA 2019\SMOG\November 2019\Aqua-2019-11-0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5850" y="1985135"/>
            <a:ext cx="4387342" cy="3891747"/>
          </a:xfrm>
          <a:prstGeom prst="rect">
            <a:avLst/>
          </a:prstGeom>
          <a:noFill/>
          <a:ln>
            <a:noFill/>
          </a:ln>
        </p:spPr>
      </p:pic>
      <p:sp>
        <p:nvSpPr>
          <p:cNvPr id="6" name="Text Box 11"/>
          <p:cNvSpPr txBox="1"/>
          <p:nvPr/>
        </p:nvSpPr>
        <p:spPr>
          <a:xfrm>
            <a:off x="9180194" y="5671555"/>
            <a:ext cx="2247025" cy="4106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900" dirty="0">
                <a:solidFill>
                  <a:srgbClr val="FFFFFF"/>
                </a:solidFill>
                <a:effectLst/>
                <a:ea typeface="Calibri" panose="020F0502020204030204" pitchFamily="34" charset="0"/>
                <a:cs typeface="Arial" panose="020B0604020202020204" pitchFamily="34" charset="0"/>
              </a:rPr>
              <a:t>Source: </a:t>
            </a:r>
            <a:r>
              <a:rPr lang="en-US" sz="900" dirty="0">
                <a:solidFill>
                  <a:srgbClr val="FFFFFF"/>
                </a:solidFill>
                <a:ea typeface="Calibri" panose="020F0502020204030204" pitchFamily="34" charset="0"/>
                <a:cs typeface="Arial" panose="020B0604020202020204" pitchFamily="34" charset="0"/>
              </a:rPr>
              <a:t>NASA/MODIS</a:t>
            </a:r>
            <a:endParaRPr lang="en-US" sz="1600" dirty="0">
              <a:effectLst/>
              <a:ea typeface="Calibri" panose="020F0502020204030204" pitchFamily="34" charset="0"/>
              <a:cs typeface="Arial" panose="020B0604020202020204" pitchFamily="34" charset="0"/>
            </a:endParaRPr>
          </a:p>
        </p:txBody>
      </p:sp>
      <p:sp>
        <p:nvSpPr>
          <p:cNvPr id="7" name="TextBox 6"/>
          <p:cNvSpPr txBox="1"/>
          <p:nvPr/>
        </p:nvSpPr>
        <p:spPr>
          <a:xfrm>
            <a:off x="7435850" y="1985135"/>
            <a:ext cx="2092198" cy="646331"/>
          </a:xfrm>
          <a:prstGeom prst="rect">
            <a:avLst/>
          </a:prstGeom>
          <a:noFill/>
        </p:spPr>
        <p:txBody>
          <a:bodyPr wrap="square" rtlCol="0">
            <a:spAutoFit/>
          </a:bodyPr>
          <a:lstStyle/>
          <a:p>
            <a:r>
              <a:rPr lang="en-US" b="1" dirty="0">
                <a:solidFill>
                  <a:srgbClr val="FFFF00"/>
                </a:solidFill>
              </a:rPr>
              <a:t>Trans-boundary dimensions</a:t>
            </a:r>
          </a:p>
        </p:txBody>
      </p:sp>
      <p:sp>
        <p:nvSpPr>
          <p:cNvPr id="8" name="TextBox 7"/>
          <p:cNvSpPr txBox="1"/>
          <p:nvPr/>
        </p:nvSpPr>
        <p:spPr>
          <a:xfrm>
            <a:off x="8527669" y="3804106"/>
            <a:ext cx="1197864" cy="523220"/>
          </a:xfrm>
          <a:prstGeom prst="rect">
            <a:avLst/>
          </a:prstGeom>
          <a:noFill/>
        </p:spPr>
        <p:txBody>
          <a:bodyPr wrap="square" rtlCol="0">
            <a:spAutoFit/>
          </a:bodyPr>
          <a:lstStyle/>
          <a:p>
            <a:pPr algn="ctr"/>
            <a:r>
              <a:rPr lang="en-US" sz="1400" dirty="0">
                <a:solidFill>
                  <a:srgbClr val="FFFF00"/>
                </a:solidFill>
              </a:rPr>
              <a:t>Punjab (Pakistan)</a:t>
            </a:r>
          </a:p>
        </p:txBody>
      </p:sp>
      <p:sp>
        <p:nvSpPr>
          <p:cNvPr id="9" name="TextBox 8"/>
          <p:cNvSpPr txBox="1"/>
          <p:nvPr/>
        </p:nvSpPr>
        <p:spPr>
          <a:xfrm>
            <a:off x="9030589" y="4575101"/>
            <a:ext cx="1197864" cy="523220"/>
          </a:xfrm>
          <a:prstGeom prst="rect">
            <a:avLst/>
          </a:prstGeom>
          <a:noFill/>
        </p:spPr>
        <p:txBody>
          <a:bodyPr wrap="square" rtlCol="0">
            <a:spAutoFit/>
          </a:bodyPr>
          <a:lstStyle/>
          <a:p>
            <a:pPr algn="ctr"/>
            <a:r>
              <a:rPr lang="en-US" sz="1400" dirty="0">
                <a:solidFill>
                  <a:srgbClr val="FFFF00"/>
                </a:solidFill>
              </a:rPr>
              <a:t>Punjab</a:t>
            </a:r>
          </a:p>
          <a:p>
            <a:pPr algn="ctr"/>
            <a:r>
              <a:rPr lang="en-US" sz="1400" dirty="0">
                <a:solidFill>
                  <a:srgbClr val="FFFF00"/>
                </a:solidFill>
              </a:rPr>
              <a:t>(India)</a:t>
            </a:r>
          </a:p>
        </p:txBody>
      </p:sp>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
        <p:nvSpPr>
          <p:cNvPr id="10" name="TextBox 9"/>
          <p:cNvSpPr txBox="1"/>
          <p:nvPr/>
        </p:nvSpPr>
        <p:spPr>
          <a:xfrm>
            <a:off x="464058" y="6305198"/>
            <a:ext cx="577214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Punjab Smog Policy</a:t>
            </a:r>
          </a:p>
        </p:txBody>
      </p:sp>
    </p:spTree>
    <p:extLst>
      <p:ext uri="{BB962C8B-B14F-4D97-AF65-F5344CB8AC3E}">
        <p14:creationId xmlns:p14="http://schemas.microsoft.com/office/powerpoint/2010/main" val="7002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Smog in Punjab</a:t>
            </a:r>
          </a:p>
        </p:txBody>
      </p:sp>
      <p:sp>
        <p:nvSpPr>
          <p:cNvPr id="3" name="Content Placeholder 2"/>
          <p:cNvSpPr>
            <a:spLocks noGrp="1"/>
          </p:cNvSpPr>
          <p:nvPr>
            <p:ph idx="1"/>
          </p:nvPr>
        </p:nvSpPr>
        <p:spPr/>
        <p:txBody>
          <a:bodyPr>
            <a:noAutofit/>
          </a:bodyPr>
          <a:lstStyle/>
          <a:p>
            <a:pPr>
              <a:spcAft>
                <a:spcPts val="0"/>
              </a:spcAft>
            </a:pPr>
            <a:r>
              <a:rPr lang="en-US" sz="2050" dirty="0"/>
              <a:t>Farmers burn more than 400 million tons of rice crop residues on both sides of the area bordering Punjab </a:t>
            </a:r>
            <a:endParaRPr lang="en-GB" sz="2050" dirty="0"/>
          </a:p>
          <a:p>
            <a:pPr>
              <a:spcAft>
                <a:spcPts val="0"/>
              </a:spcAft>
            </a:pPr>
            <a:r>
              <a:rPr lang="en-GB" sz="2050" dirty="0"/>
              <a:t>AQI in Ludhiana is 350 as on Monday and PM2.5 in all cities Indian Punjab were recorded over 220</a:t>
            </a:r>
            <a:endParaRPr lang="en-US" sz="2050" dirty="0"/>
          </a:p>
          <a:p>
            <a:pPr>
              <a:spcAft>
                <a:spcPts val="0"/>
              </a:spcAft>
            </a:pPr>
            <a:r>
              <a:rPr lang="en-US" sz="2050" dirty="0"/>
              <a:t>Over enthusiastic industrialization and urbanization have deteriorated the air quality of major cities </a:t>
            </a:r>
          </a:p>
          <a:p>
            <a:pPr>
              <a:spcAft>
                <a:spcPts val="0"/>
              </a:spcAft>
            </a:pPr>
            <a:r>
              <a:rPr lang="en-US" sz="2050" dirty="0"/>
              <a:t>Installation of fossil fuel electricity generation plants have been a main contributor to the smog</a:t>
            </a:r>
          </a:p>
          <a:p>
            <a:pPr>
              <a:spcAft>
                <a:spcPts val="0"/>
              </a:spcAft>
            </a:pPr>
            <a:r>
              <a:rPr lang="en-US" sz="2050" dirty="0"/>
              <a:t>Traffic congestion’s and Increased number of vehicles; more than 6.2 million vehicles ply on the roads of Lahore only, of which two stroke vehicles i.e. rickshaws and motorcycles is more than 2 million.  These are a major source of Carbon Monoxide.</a:t>
            </a:r>
          </a:p>
          <a:p>
            <a:pPr>
              <a:spcAft>
                <a:spcPts val="0"/>
              </a:spcAft>
            </a:pPr>
            <a:r>
              <a:rPr lang="en-US" sz="2050" dirty="0"/>
              <a:t>Burning of tires whether these are used by the wire industry or even during political protests, are a major source of air pollution </a:t>
            </a:r>
          </a:p>
          <a:p>
            <a:pPr>
              <a:spcAft>
                <a:spcPts val="0"/>
              </a:spcAft>
            </a:pPr>
            <a:r>
              <a:rPr lang="en-US" sz="2050" dirty="0"/>
              <a:t>Deforestation in and around major cities. Punjab alone from 2001 to 2021, has lost 88ha of tree cover from fires and 347ha from all other drivers of loss</a:t>
            </a:r>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
        <p:nvSpPr>
          <p:cNvPr id="5" name="TextBox 4"/>
          <p:cNvSpPr txBox="1"/>
          <p:nvPr/>
        </p:nvSpPr>
        <p:spPr>
          <a:xfrm>
            <a:off x="159014" y="6376952"/>
            <a:ext cx="11052818" cy="3660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a:t>
            </a:r>
            <a:r>
              <a:rPr lang="en-US" b="1" i="1" dirty="0" err="1">
                <a:latin typeface="Times New Roman" panose="02020603050405020304" pitchFamily="18" charset="0"/>
                <a:cs typeface="Times New Roman" panose="02020603050405020304" pitchFamily="18" charset="0"/>
              </a:rPr>
              <a:t>foreignpolicy.com</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511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Historic Trends</a:t>
            </a:r>
          </a:p>
        </p:txBody>
      </p:sp>
      <p:graphicFrame>
        <p:nvGraphicFramePr>
          <p:cNvPr id="5" name="Chart 4"/>
          <p:cNvGraphicFramePr>
            <a:graphicFrameLocks/>
          </p:cNvGraphicFramePr>
          <p:nvPr>
            <p:extLst>
              <p:ext uri="{D42A27DB-BD31-4B8C-83A1-F6EECF244321}">
                <p14:modId xmlns:p14="http://schemas.microsoft.com/office/powerpoint/2010/main" val="2026737233"/>
              </p:ext>
            </p:extLst>
          </p:nvPr>
        </p:nvGraphicFramePr>
        <p:xfrm>
          <a:off x="322707" y="1934136"/>
          <a:ext cx="5803773" cy="410768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stretch>
            <a:fillRect/>
          </a:stretch>
        </p:blipFill>
        <p:spPr>
          <a:xfrm>
            <a:off x="6240780" y="1874520"/>
            <a:ext cx="5809488" cy="4286249"/>
          </a:xfrm>
          <a:prstGeom prst="rect">
            <a:avLst/>
          </a:prstGeom>
        </p:spPr>
      </p:pic>
      <p:sp>
        <p:nvSpPr>
          <p:cNvPr id="7" name="TextBox 6"/>
          <p:cNvSpPr txBox="1"/>
          <p:nvPr/>
        </p:nvSpPr>
        <p:spPr>
          <a:xfrm>
            <a:off x="7309104" y="1505188"/>
            <a:ext cx="3136392"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No. of fire/crop burning points</a:t>
            </a:r>
          </a:p>
        </p:txBody>
      </p:sp>
      <p:sp>
        <p:nvSpPr>
          <p:cNvPr id="3" name="Slide Number Placeholder 2"/>
          <p:cNvSpPr>
            <a:spLocks noGrp="1"/>
          </p:cNvSpPr>
          <p:nvPr>
            <p:ph type="sldNum" sz="quarter" idx="12"/>
          </p:nvPr>
        </p:nvSpPr>
        <p:spPr/>
        <p:txBody>
          <a:bodyPr/>
          <a:lstStyle/>
          <a:p>
            <a:fld id="{6D22F896-40B5-4ADD-8801-0D06FADFA095}" type="slidenum">
              <a:rPr lang="en-US" smtClean="0"/>
              <a:t>14</a:t>
            </a:fld>
            <a:endParaRPr lang="en-US" dirty="0"/>
          </a:p>
        </p:txBody>
      </p:sp>
      <p:sp>
        <p:nvSpPr>
          <p:cNvPr id="8" name="TextBox 7"/>
          <p:cNvSpPr txBox="1"/>
          <p:nvPr/>
        </p:nvSpPr>
        <p:spPr>
          <a:xfrm>
            <a:off x="464058" y="6305198"/>
            <a:ext cx="577214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Punjab Smog Policy</a:t>
            </a:r>
          </a:p>
        </p:txBody>
      </p:sp>
    </p:spTree>
    <p:extLst>
      <p:ext uri="{BB962C8B-B14F-4D97-AF65-F5344CB8AC3E}">
        <p14:creationId xmlns:p14="http://schemas.microsoft.com/office/powerpoint/2010/main" val="992951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Smog Strategy</a:t>
            </a:r>
          </a:p>
        </p:txBody>
      </p:sp>
      <p:sp>
        <p:nvSpPr>
          <p:cNvPr id="3" name="Content Placeholder 2"/>
          <p:cNvSpPr>
            <a:spLocks noGrp="1"/>
          </p:cNvSpPr>
          <p:nvPr>
            <p:ph idx="1"/>
          </p:nvPr>
        </p:nvSpPr>
        <p:spPr/>
        <p:txBody>
          <a:bodyPr>
            <a:normAutofit lnSpcReduction="10000"/>
          </a:bodyPr>
          <a:lstStyle/>
          <a:p>
            <a:pPr marL="447675" indent="-447675"/>
            <a:r>
              <a:rPr lang="en-US" sz="2600" dirty="0"/>
              <a:t>There is a phased and focused strategy by the government of Punjab and its lead department which is Environment Protection Department</a:t>
            </a:r>
          </a:p>
          <a:p>
            <a:pPr marL="447675" indent="-447675"/>
            <a:r>
              <a:rPr lang="en-US" sz="2600" dirty="0"/>
              <a:t>Traditionally reactive approach through enforcement was followed</a:t>
            </a:r>
          </a:p>
          <a:p>
            <a:pPr marL="447675" indent="-447675"/>
            <a:r>
              <a:rPr lang="en-US" sz="2600" dirty="0"/>
              <a:t>Historic trends indicate a limited level of success in controlling the smog issue with the reactive approach</a:t>
            </a:r>
          </a:p>
          <a:p>
            <a:pPr marL="447675" indent="-447675"/>
            <a:r>
              <a:rPr lang="en-US" sz="2600" dirty="0"/>
              <a:t>Proactive approach to reduce pollution levels and smog being adopted</a:t>
            </a:r>
            <a:endParaRPr lang="en-GB" sz="2600" dirty="0"/>
          </a:p>
          <a:p>
            <a:pPr marL="447675" indent="-447675"/>
            <a:r>
              <a:rPr lang="en-GB" sz="2600" dirty="0"/>
              <a:t>Resolve </a:t>
            </a:r>
            <a:r>
              <a:rPr lang="en-US" sz="2600" dirty="0"/>
              <a:t>to reduce AQI by at least 50</a:t>
            </a:r>
          </a:p>
          <a:p>
            <a:pPr marL="740283" lvl="1" indent="-447675"/>
            <a:r>
              <a:rPr lang="en-US" sz="2600" dirty="0"/>
              <a:t>Early on-set of stakeholder involvement/sensitization</a:t>
            </a:r>
          </a:p>
          <a:p>
            <a:pPr marL="740283" lvl="1" indent="-447675"/>
            <a:r>
              <a:rPr lang="en-US" sz="2600" dirty="0"/>
              <a:t>Streamlining data collection</a:t>
            </a:r>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99311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Punjab Disaster Management Authority</a:t>
            </a:r>
          </a:p>
        </p:txBody>
      </p:sp>
      <p:sp>
        <p:nvSpPr>
          <p:cNvPr id="3" name="Content Placeholder 2"/>
          <p:cNvSpPr>
            <a:spLocks noGrp="1"/>
          </p:cNvSpPr>
          <p:nvPr>
            <p:ph idx="1"/>
          </p:nvPr>
        </p:nvSpPr>
        <p:spPr>
          <a:xfrm>
            <a:off x="174171" y="1257300"/>
            <a:ext cx="11843658" cy="5464175"/>
          </a:xfrm>
        </p:spPr>
        <p:txBody>
          <a:bodyPr>
            <a:normAutofit fontScale="92500"/>
          </a:bodyPr>
          <a:lstStyle/>
          <a:p>
            <a:r>
              <a:rPr lang="en-US" dirty="0">
                <a:sym typeface="Calibri" panose="020F0502020204030204" pitchFamily="34" charset="0"/>
              </a:rPr>
              <a:t>SMOG declared as Calamity under Punjab National Calamities (Prevention and Relief) Act, 1958</a:t>
            </a:r>
          </a:p>
          <a:p>
            <a:r>
              <a:rPr lang="en-US" dirty="0">
                <a:sym typeface="Calibri" panose="020F0502020204030204" pitchFamily="34" charset="0"/>
              </a:rPr>
              <a:t>Legal empowerment of implementing arms through Relief Commissioner’s order </a:t>
            </a:r>
          </a:p>
          <a:p>
            <a:r>
              <a:rPr lang="en-US" dirty="0">
                <a:sym typeface="Calibri" panose="020F0502020204030204" pitchFamily="34" charset="0"/>
              </a:rPr>
              <a:t>Ban Imposed on all activities leading to formation of smog</a:t>
            </a:r>
          </a:p>
          <a:p>
            <a:r>
              <a:rPr lang="en-US" dirty="0">
                <a:sym typeface="Calibri" panose="020F0502020204030204" pitchFamily="34" charset="0"/>
              </a:rPr>
              <a:t>Delegation of powers of Relief Commissioner to all Deputy Commissioners </a:t>
            </a:r>
          </a:p>
          <a:p>
            <a:r>
              <a:rPr lang="en-US" dirty="0">
                <a:sym typeface="Calibri" panose="020F0502020204030204" pitchFamily="34" charset="0"/>
              </a:rPr>
              <a:t>Engagement of community in Smog control</a:t>
            </a:r>
          </a:p>
          <a:p>
            <a:r>
              <a:rPr lang="en-US" dirty="0">
                <a:sym typeface="Calibri" panose="020F0502020204030204" pitchFamily="34" charset="0"/>
              </a:rPr>
              <a:t>Development of App/Dashboard by PDMA for real time reporting / monitoring</a:t>
            </a:r>
          </a:p>
          <a:p>
            <a:r>
              <a:rPr lang="en-US" dirty="0">
                <a:sym typeface="Calibri" panose="020F0502020204030204" pitchFamily="34" charset="0"/>
              </a:rPr>
              <a:t>Robust reporting mechanism established at PDMA</a:t>
            </a:r>
          </a:p>
        </p:txBody>
      </p:sp>
      <p:sp>
        <p:nvSpPr>
          <p:cNvPr id="4" name="Slide Number Placeholder 3"/>
          <p:cNvSpPr>
            <a:spLocks noGrp="1"/>
          </p:cNvSpPr>
          <p:nvPr>
            <p:ph type="sldNum" sz="quarter" idx="12"/>
          </p:nvPr>
        </p:nvSpPr>
        <p:spPr/>
        <p:txBody>
          <a:bodyPr/>
          <a:lstStyle/>
          <a:p>
            <a:fld id="{368A4E9A-B3E5-4E0F-B47B-3BFE0636024F}" type="slidenum">
              <a:rPr lang="en-US" smtClean="0"/>
              <a:pPr/>
              <a:t>16</a:t>
            </a:fld>
            <a:endParaRPr lang="en-US"/>
          </a:p>
        </p:txBody>
      </p:sp>
      <p:sp>
        <p:nvSpPr>
          <p:cNvPr id="5" name="TextBox 4"/>
          <p:cNvSpPr txBox="1"/>
          <p:nvPr/>
        </p:nvSpPr>
        <p:spPr>
          <a:xfrm>
            <a:off x="3655695" y="925287"/>
            <a:ext cx="488061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(Anti Smog Engagements)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179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 Protection Department (EPD)</a:t>
            </a:r>
            <a:br>
              <a:rPr lang="en-US" dirty="0"/>
            </a:br>
            <a:r>
              <a:rPr lang="en-US" dirty="0"/>
              <a:t>Measures taken</a:t>
            </a:r>
          </a:p>
        </p:txBody>
      </p:sp>
      <p:sp>
        <p:nvSpPr>
          <p:cNvPr id="3" name="Content Placeholder 2"/>
          <p:cNvSpPr>
            <a:spLocks noGrp="1"/>
          </p:cNvSpPr>
          <p:nvPr>
            <p:ph idx="1"/>
          </p:nvPr>
        </p:nvSpPr>
        <p:spPr>
          <a:xfrm>
            <a:off x="174171" y="925288"/>
            <a:ext cx="11843658" cy="5931806"/>
          </a:xfrm>
        </p:spPr>
        <p:txBody>
          <a:bodyPr>
            <a:normAutofit/>
          </a:bodyPr>
          <a:lstStyle/>
          <a:p>
            <a:pPr>
              <a:lnSpc>
                <a:spcPct val="130000"/>
              </a:lnSpc>
              <a:spcAft>
                <a:spcPts val="0"/>
              </a:spcAft>
            </a:pPr>
            <a:r>
              <a:rPr lang="en-US" sz="2400" dirty="0"/>
              <a:t>Smog Policy 2017 has been updated in consultation with LUMS and The Urban Unit</a:t>
            </a:r>
          </a:p>
          <a:p>
            <a:pPr>
              <a:lnSpc>
                <a:spcPct val="130000"/>
              </a:lnSpc>
              <a:spcAft>
                <a:spcPts val="0"/>
              </a:spcAft>
            </a:pPr>
            <a:r>
              <a:rPr lang="en-US" sz="2400" dirty="0"/>
              <a:t>It will be placed before cabinet through PEPC for approval</a:t>
            </a:r>
          </a:p>
          <a:p>
            <a:pPr>
              <a:lnSpc>
                <a:spcPct val="130000"/>
              </a:lnSpc>
              <a:spcAft>
                <a:spcPts val="0"/>
              </a:spcAft>
            </a:pPr>
            <a:r>
              <a:rPr lang="en-US" sz="2400" dirty="0"/>
              <a:t>EPD is preparing industry specific PEQS for strengthening the regulatory regime of EPA monitoring</a:t>
            </a:r>
          </a:p>
          <a:p>
            <a:pPr>
              <a:lnSpc>
                <a:spcPct val="130000"/>
              </a:lnSpc>
              <a:spcAft>
                <a:spcPts val="0"/>
              </a:spcAft>
            </a:pPr>
            <a:r>
              <a:rPr lang="en-US" sz="2400" dirty="0"/>
              <a:t>Tire pyrolysis plants which are a major contributor of air pollution, were shut down in </a:t>
            </a:r>
            <a:r>
              <a:rPr lang="en-GB" sz="2400" dirty="0"/>
              <a:t>and around </a:t>
            </a:r>
            <a:r>
              <a:rPr lang="en-US" sz="2400" dirty="0"/>
              <a:t>major cities</a:t>
            </a:r>
          </a:p>
          <a:p>
            <a:pPr>
              <a:lnSpc>
                <a:spcPct val="130000"/>
              </a:lnSpc>
              <a:spcAft>
                <a:spcPts val="0"/>
              </a:spcAft>
            </a:pPr>
            <a:r>
              <a:rPr lang="en-US" sz="2400" dirty="0"/>
              <a:t>Curbs were placed on steel industry to minimize the effects of smog</a:t>
            </a:r>
          </a:p>
          <a:p>
            <a:pPr>
              <a:lnSpc>
                <a:spcPct val="130000"/>
              </a:lnSpc>
              <a:spcAft>
                <a:spcPts val="0"/>
              </a:spcAft>
            </a:pPr>
            <a:r>
              <a:rPr lang="en-US" sz="2400" dirty="0"/>
              <a:t>Thorough investigation of sources of particulate matter in air is prerequisite for informed decision making</a:t>
            </a:r>
          </a:p>
          <a:p>
            <a:pPr>
              <a:lnSpc>
                <a:spcPct val="130000"/>
              </a:lnSpc>
              <a:spcAft>
                <a:spcPts val="0"/>
              </a:spcAft>
            </a:pPr>
            <a:r>
              <a:rPr lang="en-US" sz="2400" dirty="0"/>
              <a:t>SUPARCO is being engaged under ADP 2022-23</a:t>
            </a:r>
          </a:p>
          <a:p>
            <a:pPr>
              <a:lnSpc>
                <a:spcPct val="130000"/>
              </a:lnSpc>
              <a:spcAft>
                <a:spcPts val="0"/>
              </a:spcAft>
            </a:pPr>
            <a:r>
              <a:rPr lang="en-US" sz="2400" dirty="0"/>
              <a:t>Matter of fuel quality has been taken with up with OGRA to ensure supply of Euro-V compliant fuel in Punjab</a:t>
            </a:r>
          </a:p>
          <a:p>
            <a:pPr>
              <a:spcAft>
                <a:spcPts val="0"/>
              </a:spcAft>
            </a:pPr>
            <a:endParaRPr lang="en-US" sz="26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110221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EPD Enforcement Drive</a:t>
            </a:r>
          </a:p>
        </p:txBody>
      </p:sp>
      <p:sp>
        <p:nvSpPr>
          <p:cNvPr id="3" name="Slide Number Placeholder 2"/>
          <p:cNvSpPr>
            <a:spLocks noGrp="1"/>
          </p:cNvSpPr>
          <p:nvPr>
            <p:ph type="sldNum" sz="quarter" idx="12"/>
          </p:nvPr>
        </p:nvSpPr>
        <p:spPr/>
        <p:txBody>
          <a:bodyPr/>
          <a:lstStyle/>
          <a:p>
            <a:fld id="{6D22F896-40B5-4ADD-8801-0D06FADFA095}" type="slidenum">
              <a:rPr lang="en-US" smtClean="0"/>
              <a:pPr/>
              <a:t>18</a:t>
            </a:fld>
            <a:endParaRPr lang="en-US" dirty="0"/>
          </a:p>
        </p:txBody>
      </p:sp>
      <p:graphicFrame>
        <p:nvGraphicFramePr>
          <p:cNvPr id="12" name="Table 11">
            <a:extLst>
              <a:ext uri="{FF2B5EF4-FFF2-40B4-BE49-F238E27FC236}">
                <a16:creationId xmlns:a16="http://schemas.microsoft.com/office/drawing/2014/main" id="{8152ADF8-97C1-4824-BA8D-BBEBDF44BD7D}"/>
              </a:ext>
            </a:extLst>
          </p:cNvPr>
          <p:cNvGraphicFramePr>
            <a:graphicFrameLocks noGrp="1"/>
          </p:cNvGraphicFramePr>
          <p:nvPr/>
        </p:nvGraphicFramePr>
        <p:xfrm>
          <a:off x="485465" y="1009762"/>
          <a:ext cx="11221069" cy="3387980"/>
        </p:xfrm>
        <a:graphic>
          <a:graphicData uri="http://schemas.openxmlformats.org/drawingml/2006/table">
            <a:tbl>
              <a:tblPr firstRow="1" firstCol="1" bandRow="1">
                <a:tableStyleId>{5940675A-B579-460E-94D1-54222C63F5DA}</a:tableStyleId>
              </a:tblPr>
              <a:tblGrid>
                <a:gridCol w="5186029">
                  <a:extLst>
                    <a:ext uri="{9D8B030D-6E8A-4147-A177-3AD203B41FA5}">
                      <a16:colId xmlns:a16="http://schemas.microsoft.com/office/drawing/2014/main" val="47954056"/>
                    </a:ext>
                  </a:extLst>
                </a:gridCol>
                <a:gridCol w="1463040">
                  <a:extLst>
                    <a:ext uri="{9D8B030D-6E8A-4147-A177-3AD203B41FA5}">
                      <a16:colId xmlns:a16="http://schemas.microsoft.com/office/drawing/2014/main" val="1479131138"/>
                    </a:ext>
                  </a:extLst>
                </a:gridCol>
                <a:gridCol w="1360170">
                  <a:extLst>
                    <a:ext uri="{9D8B030D-6E8A-4147-A177-3AD203B41FA5}">
                      <a16:colId xmlns:a16="http://schemas.microsoft.com/office/drawing/2014/main" val="3618895988"/>
                    </a:ext>
                  </a:extLst>
                </a:gridCol>
                <a:gridCol w="1120140">
                  <a:extLst>
                    <a:ext uri="{9D8B030D-6E8A-4147-A177-3AD203B41FA5}">
                      <a16:colId xmlns:a16="http://schemas.microsoft.com/office/drawing/2014/main" val="1664361464"/>
                    </a:ext>
                  </a:extLst>
                </a:gridCol>
                <a:gridCol w="1108710">
                  <a:extLst>
                    <a:ext uri="{9D8B030D-6E8A-4147-A177-3AD203B41FA5}">
                      <a16:colId xmlns:a16="http://schemas.microsoft.com/office/drawing/2014/main" val="2768641435"/>
                    </a:ext>
                  </a:extLst>
                </a:gridCol>
                <a:gridCol w="982980">
                  <a:extLst>
                    <a:ext uri="{9D8B030D-6E8A-4147-A177-3AD203B41FA5}">
                      <a16:colId xmlns:a16="http://schemas.microsoft.com/office/drawing/2014/main" val="517751295"/>
                    </a:ext>
                  </a:extLst>
                </a:gridCol>
              </a:tblGrid>
              <a:tr h="226637">
                <a:tc rowSpan="2">
                  <a:txBody>
                    <a:bodyPr/>
                    <a:lstStyle/>
                    <a:p>
                      <a:pPr>
                        <a:lnSpc>
                          <a:spcPct val="115000"/>
                        </a:lnSpc>
                        <a:spcAft>
                          <a:spcPts val="1000"/>
                        </a:spcAft>
                      </a:pPr>
                      <a:r>
                        <a:rPr lang="en-US" sz="2000" b="1" dirty="0">
                          <a:effectLst/>
                          <a:latin typeface="Times New Roman" panose="02020603050405020304" pitchFamily="18" charset="0"/>
                          <a:cs typeface="Times New Roman" panose="02020603050405020304" pitchFamily="18" charset="0"/>
                        </a:rPr>
                        <a:t> </a:t>
                      </a:r>
                      <a:endParaRPr lang="en-GB" sz="2000" b="1" dirty="0">
                        <a:effectLst/>
                        <a:latin typeface="Times New Roman" panose="02020603050405020304" pitchFamily="18" charset="0"/>
                        <a:cs typeface="Times New Roman" panose="02020603050405020304" pitchFamily="18" charset="0"/>
                      </a:endParaRPr>
                    </a:p>
                    <a:p>
                      <a:pPr algn="ctr">
                        <a:lnSpc>
                          <a:spcPct val="115000"/>
                        </a:lnSpc>
                        <a:spcAft>
                          <a:spcPts val="1000"/>
                        </a:spcAft>
                      </a:pPr>
                      <a:r>
                        <a:rPr lang="en-US" sz="2000" b="1" dirty="0">
                          <a:effectLst/>
                          <a:latin typeface="Times New Roman" panose="02020603050405020304" pitchFamily="18" charset="0"/>
                          <a:cs typeface="Times New Roman" panose="02020603050405020304" pitchFamily="18" charset="0"/>
                        </a:rPr>
                        <a:t>Description of Units</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algn="ctr">
                        <a:lnSpc>
                          <a:spcPct val="115000"/>
                        </a:lnSpc>
                        <a:spcAft>
                          <a:spcPts val="1000"/>
                        </a:spcAft>
                      </a:pPr>
                      <a:r>
                        <a:rPr lang="en-US" sz="2000" b="1" dirty="0">
                          <a:effectLst/>
                          <a:latin typeface="Times New Roman" panose="02020603050405020304" pitchFamily="18" charset="0"/>
                          <a:cs typeface="Times New Roman" panose="02020603050405020304" pitchFamily="18" charset="0"/>
                        </a:rPr>
                        <a:t>No. of Units Inspected</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algn="ctr">
                        <a:lnSpc>
                          <a:spcPct val="115000"/>
                        </a:lnSpc>
                        <a:spcAft>
                          <a:spcPts val="1000"/>
                        </a:spcAft>
                      </a:pPr>
                      <a:r>
                        <a:rPr lang="en-US" sz="2000" b="1" dirty="0">
                          <a:effectLst/>
                          <a:latin typeface="Times New Roman" panose="02020603050405020304" pitchFamily="18" charset="0"/>
                          <a:cs typeface="Times New Roman" panose="02020603050405020304" pitchFamily="18" charset="0"/>
                        </a:rPr>
                        <a:t>Action Taken</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84320237"/>
                  </a:ext>
                </a:extLst>
              </a:tr>
              <a:tr h="850273">
                <a:tc vMerge="1">
                  <a:txBody>
                    <a:bodyPr/>
                    <a:lstStyle/>
                    <a:p>
                      <a:endParaRPr lang="en-GB"/>
                    </a:p>
                  </a:txBody>
                  <a:tcPr/>
                </a:tc>
                <a:tc vMerge="1">
                  <a:txBody>
                    <a:bodyPr/>
                    <a:lstStyle/>
                    <a:p>
                      <a:endParaRPr lang="en-GB"/>
                    </a:p>
                  </a:txBody>
                  <a:tcPr/>
                </a:tc>
                <a:tc>
                  <a:txBody>
                    <a:bodyPr/>
                    <a:lstStyle/>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Fine Imposed</a:t>
                      </a:r>
                    </a:p>
                    <a:p>
                      <a:pPr algn="ctr">
                        <a:lnSpc>
                          <a:spcPct val="100000"/>
                        </a:lnSpc>
                        <a:spcAft>
                          <a:spcPts val="0"/>
                        </a:spcAft>
                      </a:pPr>
                      <a:r>
                        <a:rPr lang="en-US" sz="2000" b="1" dirty="0" err="1">
                          <a:effectLst/>
                          <a:latin typeface="Times New Roman" panose="02020603050405020304" pitchFamily="18" charset="0"/>
                          <a:cs typeface="Times New Roman" panose="02020603050405020304" pitchFamily="18" charset="0"/>
                        </a:rPr>
                        <a:t>Rs</a:t>
                      </a:r>
                      <a:r>
                        <a:rPr lang="en-US" sz="2000" b="1" dirty="0">
                          <a:effectLst/>
                          <a:latin typeface="Times New Roman" panose="02020603050405020304" pitchFamily="18" charset="0"/>
                          <a:cs typeface="Times New Roman" panose="02020603050405020304" pitchFamily="18" charset="0"/>
                        </a:rPr>
                        <a:t>.</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FIRs Lodged</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Persons </a:t>
                      </a:r>
                      <a:endParaRPr lang="en-GB" sz="20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Arrested</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Units </a:t>
                      </a:r>
                      <a:endParaRPr lang="en-GB" sz="20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Sealed</a:t>
                      </a:r>
                      <a:endParaRPr lang="en-GB" sz="2000" b="1"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b="1" dirty="0">
                          <a:effectLst/>
                          <a:latin typeface="Times New Roman" panose="02020603050405020304" pitchFamily="18" charset="0"/>
                          <a:cs typeface="Times New Roman" panose="02020603050405020304" pitchFamily="18" charset="0"/>
                        </a:rPr>
                        <a:t> </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val="4107997724"/>
                  </a:ext>
                </a:extLst>
              </a:tr>
              <a:tr h="375950">
                <a:tc>
                  <a:txBody>
                    <a:bodyPr/>
                    <a:lstStyle/>
                    <a:p>
                      <a:pPr algn="just">
                        <a:lnSpc>
                          <a:spcPct val="100000"/>
                        </a:lnSpc>
                        <a:spcAft>
                          <a:spcPts val="1000"/>
                        </a:spcAft>
                      </a:pPr>
                      <a:r>
                        <a:rPr lang="en-US" sz="2000" dirty="0">
                          <a:effectLst/>
                          <a:latin typeface="Times New Roman" panose="02020603050405020304" pitchFamily="18" charset="0"/>
                          <a:cs typeface="Times New Roman" panose="02020603050405020304" pitchFamily="18" charset="0"/>
                        </a:rPr>
                        <a:t>Non-Compliant </a:t>
                      </a:r>
                      <a:r>
                        <a:rPr lang="en-US" sz="2000" b="1" dirty="0">
                          <a:solidFill>
                            <a:schemeClr val="tx1"/>
                          </a:solidFill>
                          <a:effectLst/>
                          <a:latin typeface="Times New Roman" panose="02020603050405020304" pitchFamily="18" charset="0"/>
                          <a:cs typeface="Times New Roman" panose="02020603050405020304" pitchFamily="18" charset="0"/>
                        </a:rPr>
                        <a:t>Brick Kilns</a:t>
                      </a:r>
                      <a:r>
                        <a:rPr lang="en-US" sz="2000" dirty="0">
                          <a:effectLst/>
                          <a:latin typeface="Times New Roman" panose="02020603050405020304" pitchFamily="18" charset="0"/>
                          <a:cs typeface="Times New Roman" panose="02020603050405020304" pitchFamily="18" charset="0"/>
                        </a:rPr>
                        <a:t> (old BTK or partially converted zig- zag kilns)</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8,083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16,662,051</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569</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Times New Roman" panose="02020603050405020304" pitchFamily="18" charset="0"/>
                          <a:cs typeface="Times New Roman" panose="02020603050405020304" pitchFamily="18" charset="0"/>
                        </a:rPr>
                        <a:t>52</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201</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7796106"/>
                  </a:ext>
                </a:extLst>
              </a:tr>
              <a:tr h="375950">
                <a:tc>
                  <a:txBody>
                    <a:bodyPr/>
                    <a:lstStyle/>
                    <a:p>
                      <a:pPr algn="just">
                        <a:lnSpc>
                          <a:spcPct val="100000"/>
                        </a:lnSpc>
                        <a:spcAft>
                          <a:spcPts val="1000"/>
                        </a:spcAft>
                      </a:pPr>
                      <a:r>
                        <a:rPr lang="en-US" sz="2000" b="1" dirty="0">
                          <a:effectLst/>
                          <a:latin typeface="Times New Roman" panose="02020603050405020304" pitchFamily="18" charset="0"/>
                          <a:cs typeface="Times New Roman" panose="02020603050405020304" pitchFamily="18" charset="0"/>
                        </a:rPr>
                        <a:t>Industrial Units</a:t>
                      </a:r>
                      <a:r>
                        <a:rPr lang="en-US" sz="2000" dirty="0">
                          <a:effectLst/>
                          <a:latin typeface="Times New Roman" panose="02020603050405020304" pitchFamily="18" charset="0"/>
                          <a:cs typeface="Times New Roman" panose="02020603050405020304" pitchFamily="18" charset="0"/>
                        </a:rPr>
                        <a:t> working without or with inefficient </a:t>
                      </a:r>
                      <a:r>
                        <a:rPr lang="en-US" sz="2000" b="0" dirty="0">
                          <a:effectLst/>
                          <a:latin typeface="Times New Roman" panose="02020603050405020304" pitchFamily="18" charset="0"/>
                          <a:cs typeface="Times New Roman" panose="02020603050405020304" pitchFamily="18" charset="0"/>
                        </a:rPr>
                        <a:t>Emission Control Systems</a:t>
                      </a:r>
                      <a:endParaRPr lang="en-GB"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2,973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79</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19</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88</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605048"/>
                  </a:ext>
                </a:extLst>
              </a:tr>
              <a:tr h="375950">
                <a:tc>
                  <a:txBody>
                    <a:bodyPr/>
                    <a:lstStyle/>
                    <a:p>
                      <a:pPr algn="just">
                        <a:lnSpc>
                          <a:spcPct val="100000"/>
                        </a:lnSpc>
                        <a:spcAft>
                          <a:spcPts val="1000"/>
                        </a:spcAft>
                      </a:pPr>
                      <a:r>
                        <a:rPr lang="en-US" sz="2000" b="1" dirty="0">
                          <a:solidFill>
                            <a:schemeClr val="tx1"/>
                          </a:solidFill>
                          <a:effectLst/>
                          <a:latin typeface="Times New Roman" panose="02020603050405020304" pitchFamily="18" charset="0"/>
                          <a:cs typeface="Times New Roman" panose="02020603050405020304" pitchFamily="18" charset="0"/>
                        </a:rPr>
                        <a:t>Stone Crushers</a:t>
                      </a:r>
                      <a:r>
                        <a:rPr lang="en-US" sz="2000" dirty="0">
                          <a:effectLst/>
                          <a:latin typeface="Times New Roman" panose="02020603050405020304" pitchFamily="18" charset="0"/>
                          <a:cs typeface="Times New Roman" panose="02020603050405020304" pitchFamily="18" charset="0"/>
                        </a:rPr>
                        <a:t> operating without Wet Scrubbers</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452</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Times New Roman" panose="02020603050405020304" pitchFamily="18" charset="0"/>
                          <a:cs typeface="Times New Roman" panose="02020603050405020304" pitchFamily="18" charset="0"/>
                        </a:rPr>
                        <a:t>-</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23</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US" sz="2000" dirty="0">
                          <a:effectLst/>
                          <a:latin typeface="Times New Roman" panose="02020603050405020304" pitchFamily="18" charset="0"/>
                          <a:cs typeface="Times New Roman" panose="02020603050405020304" pitchFamily="18" charset="0"/>
                        </a:rPr>
                        <a:t>9</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dirty="0">
                          <a:effectLst/>
                          <a:latin typeface="Times New Roman" panose="02020603050405020304" pitchFamily="18" charset="0"/>
                          <a:cs typeface="Times New Roman" panose="02020603050405020304" pitchFamily="18" charset="0"/>
                        </a:rPr>
                        <a:t>40</a:t>
                      </a:r>
                      <a:endParaRPr lang="en-GB"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326989"/>
                  </a:ext>
                </a:extLst>
              </a:tr>
              <a:tr h="200535">
                <a:tc>
                  <a:txBody>
                    <a:bodyPr/>
                    <a:lstStyle/>
                    <a:p>
                      <a:pPr algn="r">
                        <a:lnSpc>
                          <a:spcPct val="115000"/>
                        </a:lnSpc>
                        <a:spcAft>
                          <a:spcPts val="1000"/>
                        </a:spcAft>
                      </a:pPr>
                      <a:r>
                        <a:rPr lang="en-US" sz="2000" b="1" dirty="0">
                          <a:effectLst/>
                          <a:latin typeface="Times New Roman" panose="02020603050405020304" pitchFamily="18" charset="0"/>
                          <a:cs typeface="Times New Roman" panose="02020603050405020304" pitchFamily="18" charset="0"/>
                        </a:rPr>
                        <a:t>Total</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b="1" dirty="0">
                          <a:effectLst/>
                          <a:latin typeface="Times New Roman" panose="02020603050405020304" pitchFamily="18" charset="0"/>
                          <a:cs typeface="Times New Roman" panose="02020603050405020304" pitchFamily="18" charset="0"/>
                        </a:rPr>
                        <a:t>11,508</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b="1" dirty="0">
                          <a:effectLst/>
                          <a:latin typeface="Times New Roman" panose="02020603050405020304" pitchFamily="18" charset="0"/>
                          <a:cs typeface="Times New Roman" panose="02020603050405020304" pitchFamily="18" charset="0"/>
                        </a:rPr>
                        <a:t>16,662,051</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b="1" dirty="0">
                          <a:effectLst/>
                          <a:latin typeface="Times New Roman" panose="02020603050405020304" pitchFamily="18" charset="0"/>
                          <a:cs typeface="Times New Roman" panose="02020603050405020304" pitchFamily="18" charset="0"/>
                        </a:rPr>
                        <a:t>671</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b="1" dirty="0">
                          <a:effectLst/>
                          <a:latin typeface="Times New Roman" panose="02020603050405020304" pitchFamily="18" charset="0"/>
                          <a:cs typeface="Times New Roman" panose="02020603050405020304" pitchFamily="18" charset="0"/>
                        </a:rPr>
                        <a:t>80</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000" b="1" dirty="0">
                          <a:effectLst/>
                          <a:latin typeface="Times New Roman" panose="02020603050405020304" pitchFamily="18" charset="0"/>
                          <a:cs typeface="Times New Roman" panose="02020603050405020304" pitchFamily="18" charset="0"/>
                        </a:rPr>
                        <a:t>329</a:t>
                      </a:r>
                      <a:endParaRPr lang="en-GB"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2474606"/>
                  </a:ext>
                </a:extLst>
              </a:tr>
            </a:tbl>
          </a:graphicData>
        </a:graphic>
      </p:graphicFrame>
      <p:sp>
        <p:nvSpPr>
          <p:cNvPr id="13" name="TextBox 12"/>
          <p:cNvSpPr txBox="1"/>
          <p:nvPr/>
        </p:nvSpPr>
        <p:spPr>
          <a:xfrm>
            <a:off x="7644926" y="548097"/>
            <a:ext cx="4335891" cy="461665"/>
          </a:xfrm>
          <a:prstGeom prst="rect">
            <a:avLst/>
          </a:prstGeom>
          <a:noFill/>
        </p:spPr>
        <p:txBody>
          <a:bodyPr wrap="square" rtlCol="0">
            <a:spAutoFit/>
          </a:bodyPr>
          <a:lstStyle/>
          <a:p>
            <a:pPr algn="r"/>
            <a:r>
              <a:rPr lang="en-US" sz="2400" b="1" dirty="0">
                <a:latin typeface="Times New Roman" panose="02020603050405020304" pitchFamily="18" charset="0"/>
                <a:cs typeface="Times New Roman" panose="02020603050405020304" pitchFamily="18" charset="0"/>
              </a:rPr>
              <a:t>From May 2022 till date</a:t>
            </a:r>
          </a:p>
        </p:txBody>
      </p:sp>
      <p:graphicFrame>
        <p:nvGraphicFramePr>
          <p:cNvPr id="6" name="Table 5">
            <a:extLst>
              <a:ext uri="{FF2B5EF4-FFF2-40B4-BE49-F238E27FC236}">
                <a16:creationId xmlns:a16="http://schemas.microsoft.com/office/drawing/2014/main" id="{6BD2E6CC-8011-49F1-804E-156AA4ED6064}"/>
              </a:ext>
            </a:extLst>
          </p:cNvPr>
          <p:cNvGraphicFramePr>
            <a:graphicFrameLocks noGrp="1"/>
          </p:cNvGraphicFramePr>
          <p:nvPr/>
        </p:nvGraphicFramePr>
        <p:xfrm>
          <a:off x="515908" y="4499483"/>
          <a:ext cx="11199842" cy="1925956"/>
        </p:xfrm>
        <a:graphic>
          <a:graphicData uri="http://schemas.openxmlformats.org/drawingml/2006/table">
            <a:tbl>
              <a:tblPr firstRow="1" firstCol="1" bandRow="1">
                <a:tableStyleId>{5940675A-B579-460E-94D1-54222C63F5DA}</a:tableStyleId>
              </a:tblPr>
              <a:tblGrid>
                <a:gridCol w="2775932">
                  <a:extLst>
                    <a:ext uri="{9D8B030D-6E8A-4147-A177-3AD203B41FA5}">
                      <a16:colId xmlns:a16="http://schemas.microsoft.com/office/drawing/2014/main" val="2302193082"/>
                    </a:ext>
                  </a:extLst>
                </a:gridCol>
                <a:gridCol w="2080260">
                  <a:extLst>
                    <a:ext uri="{9D8B030D-6E8A-4147-A177-3AD203B41FA5}">
                      <a16:colId xmlns:a16="http://schemas.microsoft.com/office/drawing/2014/main" val="1319648452"/>
                    </a:ext>
                  </a:extLst>
                </a:gridCol>
                <a:gridCol w="1497330">
                  <a:extLst>
                    <a:ext uri="{9D8B030D-6E8A-4147-A177-3AD203B41FA5}">
                      <a16:colId xmlns:a16="http://schemas.microsoft.com/office/drawing/2014/main" val="1771825982"/>
                    </a:ext>
                  </a:extLst>
                </a:gridCol>
                <a:gridCol w="1851660">
                  <a:extLst>
                    <a:ext uri="{9D8B030D-6E8A-4147-A177-3AD203B41FA5}">
                      <a16:colId xmlns:a16="http://schemas.microsoft.com/office/drawing/2014/main" val="298444024"/>
                    </a:ext>
                  </a:extLst>
                </a:gridCol>
                <a:gridCol w="1805940">
                  <a:extLst>
                    <a:ext uri="{9D8B030D-6E8A-4147-A177-3AD203B41FA5}">
                      <a16:colId xmlns:a16="http://schemas.microsoft.com/office/drawing/2014/main" val="4288913049"/>
                    </a:ext>
                  </a:extLst>
                </a:gridCol>
                <a:gridCol w="1188720">
                  <a:extLst>
                    <a:ext uri="{9D8B030D-6E8A-4147-A177-3AD203B41FA5}">
                      <a16:colId xmlns:a16="http://schemas.microsoft.com/office/drawing/2014/main" val="3114353136"/>
                    </a:ext>
                  </a:extLst>
                </a:gridCol>
              </a:tblGrid>
              <a:tr h="0">
                <a:tc rowSpan="2">
                  <a:txBody>
                    <a:bodyPr/>
                    <a:lstStyle/>
                    <a:p>
                      <a:pPr algn="just">
                        <a:lnSpc>
                          <a:spcPct val="100000"/>
                        </a:lnSpc>
                        <a:spcAft>
                          <a:spcPts val="0"/>
                        </a:spcAft>
                      </a:pPr>
                      <a:r>
                        <a:rPr lang="en-US" sz="2400" b="1" dirty="0">
                          <a:effectLst/>
                          <a:latin typeface="Times New Roman" panose="02020603050405020304" pitchFamily="18" charset="0"/>
                          <a:cs typeface="Times New Roman" panose="02020603050405020304" pitchFamily="18" charset="0"/>
                        </a:rPr>
                        <a:t>Total No. of Vehicles Checked</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rowSpan="2">
                  <a:txBody>
                    <a:bodyPr/>
                    <a:lstStyle/>
                    <a:p>
                      <a:pPr algn="just">
                        <a:lnSpc>
                          <a:spcPct val="100000"/>
                        </a:lnSpc>
                        <a:spcAft>
                          <a:spcPts val="0"/>
                        </a:spcAft>
                      </a:pPr>
                      <a:r>
                        <a:rPr lang="en-US" sz="2400" b="1" dirty="0">
                          <a:effectLst/>
                          <a:latin typeface="Times New Roman" panose="02020603050405020304" pitchFamily="18" charset="0"/>
                          <a:cs typeface="Times New Roman" panose="02020603050405020304" pitchFamily="18" charset="0"/>
                        </a:rPr>
                        <a:t>No. of Smoke Emitting Vehicles </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gridSpan="4">
                  <a:txBody>
                    <a:bodyPr/>
                    <a:lstStyle/>
                    <a:p>
                      <a:pPr algn="ctr">
                        <a:lnSpc>
                          <a:spcPct val="115000"/>
                        </a:lnSpc>
                        <a:spcAft>
                          <a:spcPts val="1000"/>
                        </a:spcAft>
                      </a:pPr>
                      <a:r>
                        <a:rPr lang="en-US" sz="2400" b="1" dirty="0">
                          <a:effectLst/>
                          <a:latin typeface="Times New Roman" panose="02020603050405020304" pitchFamily="18" charset="0"/>
                          <a:cs typeface="Times New Roman" panose="02020603050405020304" pitchFamily="18" charset="0"/>
                        </a:rPr>
                        <a:t>Action Taken in collaboration with City Traffic Police</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4120650"/>
                  </a:ext>
                </a:extLst>
              </a:tr>
              <a:tr h="0">
                <a:tc vMerge="1">
                  <a:txBody>
                    <a:bodyPr/>
                    <a:lstStyle/>
                    <a:p>
                      <a:endParaRPr lang="en-GB"/>
                    </a:p>
                  </a:txBody>
                  <a:tcPr/>
                </a:tc>
                <a:tc vMerge="1">
                  <a:txBody>
                    <a:bodyPr/>
                    <a:lstStyle/>
                    <a:p>
                      <a:endParaRPr lang="en-GB"/>
                    </a:p>
                  </a:txBody>
                  <a:tcPr/>
                </a:tc>
                <a:tc>
                  <a:txBody>
                    <a:bodyPr/>
                    <a:lstStyle/>
                    <a:p>
                      <a:pPr algn="ctr">
                        <a:lnSpc>
                          <a:spcPct val="100000"/>
                        </a:lnSpc>
                        <a:spcAft>
                          <a:spcPts val="0"/>
                        </a:spcAft>
                      </a:pPr>
                      <a:r>
                        <a:rPr lang="en-US" sz="2400" b="1" dirty="0">
                          <a:effectLst/>
                          <a:latin typeface="Times New Roman" panose="02020603050405020304" pitchFamily="18" charset="0"/>
                          <a:cs typeface="Times New Roman" panose="02020603050405020304" pitchFamily="18" charset="0"/>
                        </a:rPr>
                        <a:t>Warning Issued</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0000"/>
                        </a:lnSpc>
                        <a:spcAft>
                          <a:spcPts val="0"/>
                        </a:spcAft>
                      </a:pPr>
                      <a:r>
                        <a:rPr lang="en-US" sz="2400" b="1" dirty="0">
                          <a:effectLst/>
                          <a:latin typeface="Times New Roman" panose="02020603050405020304" pitchFamily="18" charset="0"/>
                          <a:cs typeface="Times New Roman" panose="02020603050405020304" pitchFamily="18" charset="0"/>
                        </a:rPr>
                        <a:t>Fine Imposed</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0000"/>
                        </a:lnSpc>
                        <a:spcAft>
                          <a:spcPts val="0"/>
                        </a:spcAft>
                      </a:pPr>
                      <a:r>
                        <a:rPr lang="en-US" sz="2400" b="1" dirty="0">
                          <a:effectLst/>
                          <a:latin typeface="Times New Roman" panose="02020603050405020304" pitchFamily="18" charset="0"/>
                          <a:cs typeface="Times New Roman" panose="02020603050405020304" pitchFamily="18" charset="0"/>
                        </a:rPr>
                        <a:t> Vehicles Impounded</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algn="ctr">
                        <a:lnSpc>
                          <a:spcPct val="100000"/>
                        </a:lnSpc>
                        <a:spcAft>
                          <a:spcPts val="0"/>
                        </a:spcAft>
                      </a:pPr>
                      <a:r>
                        <a:rPr lang="en-US" sz="2400" b="1" dirty="0">
                          <a:effectLst/>
                          <a:latin typeface="Times New Roman" panose="02020603050405020304" pitchFamily="18" charset="0"/>
                          <a:cs typeface="Times New Roman" panose="02020603050405020304" pitchFamily="18" charset="0"/>
                        </a:rPr>
                        <a:t>FIRs Lodged</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43595728"/>
                  </a:ext>
                </a:extLst>
              </a:tr>
              <a:tr h="0">
                <a:tc>
                  <a:txBody>
                    <a:bodyPr/>
                    <a:lstStyle/>
                    <a:p>
                      <a:pPr algn="r">
                        <a:lnSpc>
                          <a:spcPct val="100000"/>
                        </a:lnSpc>
                        <a:spcAft>
                          <a:spcPts val="1000"/>
                        </a:spcAft>
                      </a:pPr>
                      <a:r>
                        <a:rPr lang="en-GB" sz="2400" dirty="0">
                          <a:effectLst/>
                          <a:latin typeface="Times New Roman" panose="02020603050405020304" pitchFamily="18" charset="0"/>
                          <a:cs typeface="Times New Roman" panose="02020603050405020304" pitchFamily="18" charset="0"/>
                        </a:rPr>
                        <a:t>29,796</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400" dirty="0">
                          <a:effectLst/>
                          <a:latin typeface="Times New Roman" panose="02020603050405020304" pitchFamily="18" charset="0"/>
                          <a:cs typeface="Times New Roman" panose="02020603050405020304" pitchFamily="18" charset="0"/>
                        </a:rPr>
                        <a:t>9,266</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400" dirty="0">
                          <a:effectLst/>
                          <a:latin typeface="Times New Roman" panose="02020603050405020304" pitchFamily="18" charset="0"/>
                          <a:cs typeface="Times New Roman" panose="02020603050405020304" pitchFamily="18" charset="0"/>
                        </a:rPr>
                        <a:t>6,092</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2400" dirty="0">
                          <a:effectLst/>
                          <a:latin typeface="Times New Roman" panose="02020603050405020304" pitchFamily="18" charset="0"/>
                          <a:cs typeface="Times New Roman" panose="02020603050405020304" pitchFamily="18" charset="0"/>
                        </a:rPr>
                        <a:t>Rs.</a:t>
                      </a:r>
                      <a:r>
                        <a:rPr lang="en-GB" sz="2400" baseline="0" dirty="0">
                          <a:effectLst/>
                          <a:latin typeface="Times New Roman" panose="02020603050405020304" pitchFamily="18" charset="0"/>
                          <a:cs typeface="Times New Roman" panose="02020603050405020304" pitchFamily="18" charset="0"/>
                        </a:rPr>
                        <a:t> </a:t>
                      </a:r>
                      <a:r>
                        <a:rPr lang="en-GB" sz="2400" dirty="0">
                          <a:effectLst/>
                          <a:latin typeface="Times New Roman" panose="02020603050405020304" pitchFamily="18" charset="0"/>
                          <a:cs typeface="Times New Roman" panose="02020603050405020304" pitchFamily="18" charset="0"/>
                        </a:rPr>
                        <a:t>3,817,009</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400" dirty="0">
                          <a:effectLst/>
                          <a:latin typeface="Times New Roman" panose="02020603050405020304" pitchFamily="18" charset="0"/>
                          <a:cs typeface="Times New Roman" panose="02020603050405020304" pitchFamily="18" charset="0"/>
                        </a:rPr>
                        <a:t>1,372</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n-GB" sz="2400" dirty="0">
                          <a:effectLst/>
                          <a:latin typeface="Times New Roman" panose="02020603050405020304" pitchFamily="18" charset="0"/>
                          <a:cs typeface="Times New Roman" panose="02020603050405020304" pitchFamily="18" charset="0"/>
                        </a:rPr>
                        <a:t>7,502</a:t>
                      </a:r>
                      <a:endParaRPr lang="en-GB"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7280805"/>
                  </a:ext>
                </a:extLst>
              </a:tr>
            </a:tbl>
          </a:graphicData>
        </a:graphic>
      </p:graphicFrame>
    </p:spTree>
    <p:extLst>
      <p:ext uri="{BB962C8B-B14F-4D97-AF65-F5344CB8AC3E}">
        <p14:creationId xmlns:p14="http://schemas.microsoft.com/office/powerpoint/2010/main" val="1495604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National Management College</a:t>
            </a:r>
            <a:br>
              <a:rPr lang="en-US" dirty="0"/>
            </a:br>
            <a:r>
              <a:rPr lang="en-US" dirty="0"/>
              <a:t>117</a:t>
            </a:r>
            <a:r>
              <a:rPr lang="en-US" baseline="30000" dirty="0"/>
              <a:t>th</a:t>
            </a:r>
            <a:r>
              <a:rPr lang="en-US" dirty="0"/>
              <a:t> National Management Course</a:t>
            </a:r>
            <a:br>
              <a:rPr lang="en-US" dirty="0"/>
            </a:br>
            <a:endParaRPr lang="en-US" dirty="0"/>
          </a:p>
        </p:txBody>
      </p:sp>
      <p:pic>
        <p:nvPicPr>
          <p:cNvPr id="5" name="Picture 4" descr="C:\Documents and Settings\Administrator\Desktop\LOGO NMC 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355" y="1025649"/>
            <a:ext cx="1347967" cy="139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4171" y="6031991"/>
            <a:ext cx="1201782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Sponsor DS: Ms. </a:t>
            </a:r>
            <a:r>
              <a:rPr lang="en-US" sz="2400" dirty="0" err="1">
                <a:latin typeface="Times New Roman" panose="02020603050405020304" pitchFamily="18" charset="0"/>
                <a:cs typeface="Times New Roman" panose="02020603050405020304" pitchFamily="18" charset="0"/>
              </a:rPr>
              <a:t>Sijal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Tauseef</a:t>
            </a:r>
            <a:r>
              <a:rPr lang="en-US" sz="2400" dirty="0">
                <a:latin typeface="Times New Roman" panose="02020603050405020304" pitchFamily="18" charset="0"/>
                <a:cs typeface="Times New Roman" panose="02020603050405020304" pitchFamily="18" charset="0"/>
              </a:rPr>
              <a:t> Khan</a:t>
            </a:r>
          </a:p>
          <a:p>
            <a:pPr algn="ctr"/>
            <a:r>
              <a:rPr lang="en-US" sz="2400" b="1" dirty="0">
                <a:latin typeface="Times New Roman" panose="02020603050405020304" pitchFamily="18" charset="0"/>
                <a:cs typeface="Times New Roman" panose="02020603050405020304" pitchFamily="18" charset="0"/>
              </a:rPr>
              <a:t>November </a:t>
            </a:r>
            <a:r>
              <a:rPr lang="en-GB" sz="2400" b="1" dirty="0">
                <a:latin typeface="Times New Roman" panose="02020603050405020304" pitchFamily="18" charset="0"/>
                <a:cs typeface="Times New Roman" panose="02020603050405020304" pitchFamily="18" charset="0"/>
              </a:rPr>
              <a:t>22</a:t>
            </a:r>
            <a:r>
              <a:rPr lang="en-US" sz="2400" b="1" dirty="0">
                <a:latin typeface="Times New Roman" panose="02020603050405020304" pitchFamily="18" charset="0"/>
                <a:cs typeface="Times New Roman" panose="02020603050405020304" pitchFamily="18" charset="0"/>
              </a:rPr>
              <a:t>, 2022</a:t>
            </a:r>
            <a:endParaRPr lang="en-US" sz="24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fld id="{6D22F896-40B5-4ADD-8801-0D06FADFA095}" type="slidenum">
              <a:rPr lang="en-US" smtClean="0"/>
              <a:t>1</a:t>
            </a:fld>
            <a:endParaRPr lang="en-US" dirty="0"/>
          </a:p>
        </p:txBody>
      </p:sp>
      <p:sp>
        <p:nvSpPr>
          <p:cNvPr id="3" name="Subtitle 2"/>
          <p:cNvSpPr>
            <a:spLocks noGrp="1"/>
          </p:cNvSpPr>
          <p:nvPr>
            <p:ph idx="1"/>
          </p:nvPr>
        </p:nvSpPr>
        <p:spPr/>
        <p:txBody>
          <a:bodyPr anchor="ctr">
            <a:normAutofit/>
          </a:bodyPr>
          <a:lstStyle/>
          <a:p>
            <a:pPr marL="0" indent="0" algn="ctr">
              <a:lnSpc>
                <a:spcPct val="100000"/>
              </a:lnSpc>
              <a:spcAft>
                <a:spcPts val="2400"/>
              </a:spcAft>
              <a:buNone/>
            </a:pPr>
            <a:endParaRPr lang="en-US" sz="3200" b="1" dirty="0"/>
          </a:p>
          <a:p>
            <a:pPr marL="0" indent="0" algn="ctr">
              <a:lnSpc>
                <a:spcPct val="100000"/>
              </a:lnSpc>
              <a:buNone/>
            </a:pPr>
            <a:r>
              <a:rPr lang="en-US" sz="3200" b="1" dirty="0"/>
              <a:t>Contemporary Issue Series Presentation</a:t>
            </a:r>
            <a:br>
              <a:rPr lang="en-US" dirty="0"/>
            </a:br>
            <a:endParaRPr lang="en-US" dirty="0"/>
          </a:p>
          <a:p>
            <a:pPr marL="0" indent="0" algn="ctr">
              <a:lnSpc>
                <a:spcPct val="100000"/>
              </a:lnSpc>
              <a:buNone/>
            </a:pPr>
            <a:r>
              <a:rPr lang="en-GB" sz="3200" b="1" u="sng" dirty="0"/>
              <a:t>SMOG : HITHERTO COPING STRATEGIES </a:t>
            </a:r>
            <a:br>
              <a:rPr lang="en-GB" sz="3200" b="1" u="sng" dirty="0"/>
            </a:br>
            <a:r>
              <a:rPr lang="en-GB" sz="3200" b="1" u="sng" dirty="0"/>
              <a:t>AND WAY FORWARD </a:t>
            </a:r>
          </a:p>
          <a:p>
            <a:pPr marL="0" indent="0" algn="ctr">
              <a:lnSpc>
                <a:spcPct val="100000"/>
              </a:lnSpc>
              <a:buNone/>
            </a:pPr>
            <a:br>
              <a:rPr lang="en-US" dirty="0"/>
            </a:br>
            <a:r>
              <a:rPr lang="en-GB" sz="2400" dirty="0"/>
              <a:t>Syed M. Jawad </a:t>
            </a:r>
            <a:r>
              <a:rPr lang="en-GB" sz="2400" dirty="0" err="1"/>
              <a:t>Murtaza</a:t>
            </a:r>
            <a:r>
              <a:rPr lang="en-GB" sz="2400" dirty="0"/>
              <a:t> </a:t>
            </a:r>
            <a:r>
              <a:rPr lang="en-GB" sz="2400" b="1" dirty="0"/>
              <a:t>NAQVI</a:t>
            </a:r>
          </a:p>
          <a:p>
            <a:pPr marL="0" indent="0" algn="ctr">
              <a:lnSpc>
                <a:spcPct val="100000"/>
              </a:lnSpc>
              <a:buNone/>
            </a:pPr>
            <a:r>
              <a:rPr lang="en-GB" sz="2400" b="1" dirty="0"/>
              <a:t>(N.A. Secretariat)</a:t>
            </a:r>
            <a:endParaRPr lang="en-US" sz="2400" b="1" dirty="0"/>
          </a:p>
          <a:p>
            <a:pPr marL="0" indent="0" algn="ctr">
              <a:buNone/>
            </a:pPr>
            <a:endParaRPr lang="en-US" dirty="0"/>
          </a:p>
        </p:txBody>
      </p:sp>
    </p:spTree>
    <p:extLst>
      <p:ext uri="{BB962C8B-B14F-4D97-AF65-F5344CB8AC3E}">
        <p14:creationId xmlns:p14="http://schemas.microsoft.com/office/powerpoint/2010/main" val="241370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EPD Citizen Engagement</a:t>
            </a:r>
          </a:p>
        </p:txBody>
      </p:sp>
      <p:sp>
        <p:nvSpPr>
          <p:cNvPr id="3" name="Slide Number Placeholder 2"/>
          <p:cNvSpPr>
            <a:spLocks noGrp="1"/>
          </p:cNvSpPr>
          <p:nvPr>
            <p:ph type="sldNum" sz="quarter" idx="12"/>
          </p:nvPr>
        </p:nvSpPr>
        <p:spPr/>
        <p:txBody>
          <a:bodyPr/>
          <a:lstStyle/>
          <a:p>
            <a:fld id="{6D22F896-40B5-4ADD-8801-0D06FADFA095}" type="slidenum">
              <a:rPr lang="en-US" smtClean="0"/>
              <a:t>19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 y="1168004"/>
            <a:ext cx="3375024" cy="50821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532" y="1168004"/>
            <a:ext cx="3100019" cy="50821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919" y="1168005"/>
            <a:ext cx="2853120" cy="5082152"/>
          </a:xfrm>
          <a:prstGeom prst="rect">
            <a:avLst/>
          </a:prstGeom>
        </p:spPr>
      </p:pic>
    </p:spTree>
    <p:extLst>
      <p:ext uri="{BB962C8B-B14F-4D97-AF65-F5344CB8AC3E}">
        <p14:creationId xmlns:p14="http://schemas.microsoft.com/office/powerpoint/2010/main" val="3245390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en-US" dirty="0"/>
              <a:t>Pakistan Meteorological Department</a:t>
            </a:r>
          </a:p>
        </p:txBody>
      </p:sp>
      <p:sp>
        <p:nvSpPr>
          <p:cNvPr id="6" name="Content Placeholder 5"/>
          <p:cNvSpPr>
            <a:spLocks noGrp="1"/>
          </p:cNvSpPr>
          <p:nvPr>
            <p:ph idx="1"/>
          </p:nvPr>
        </p:nvSpPr>
        <p:spPr/>
        <p:txBody>
          <a:bodyPr/>
          <a:lstStyle/>
          <a:p>
            <a:pPr marL="342900" indent="-342900">
              <a:buFont typeface="+mj-lt"/>
              <a:buAutoNum type="arabicPeriod"/>
            </a:pPr>
            <a:r>
              <a:rPr lang="en-US" dirty="0"/>
              <a:t>Watching the weather conditions</a:t>
            </a:r>
          </a:p>
          <a:p>
            <a:pPr marL="342900" indent="-342900">
              <a:buFont typeface="+mj-lt"/>
              <a:buAutoNum type="arabicPeriod"/>
            </a:pPr>
            <a:r>
              <a:rPr lang="en-US" dirty="0"/>
              <a:t>Forecast smog intensity</a:t>
            </a:r>
          </a:p>
          <a:p>
            <a:pPr marL="342900" indent="-342900">
              <a:buFont typeface="+mj-lt"/>
              <a:buAutoNum type="arabicPeriod"/>
            </a:pPr>
            <a:r>
              <a:rPr lang="en-US" dirty="0"/>
              <a:t>Advice to government about weather patterns</a:t>
            </a:r>
          </a:p>
          <a:p>
            <a:endParaRPr lang="en-US" dirty="0"/>
          </a:p>
        </p:txBody>
      </p:sp>
      <p:sp>
        <p:nvSpPr>
          <p:cNvPr id="8" name="Slide Number Placeholder 5"/>
          <p:cNvSpPr>
            <a:spLocks noGrp="1"/>
          </p:cNvSpPr>
          <p:nvPr>
            <p:ph type="sldNum" sz="quarter" idx="12"/>
          </p:nvPr>
        </p:nvSpPr>
        <p:spPr/>
        <p:txBody>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2A66AA0-341F-4C93-A50E-124FA3CD4957}"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graphicFrame>
        <p:nvGraphicFramePr>
          <p:cNvPr id="7" name="Table 6">
            <a:extLst>
              <a:ext uri="{FF2B5EF4-FFF2-40B4-BE49-F238E27FC236}">
                <a16:creationId xmlns:a16="http://schemas.microsoft.com/office/drawing/2014/main" id="{DDFB7B8B-4F7A-4875-950E-6A1463F66CF0}"/>
              </a:ext>
            </a:extLst>
          </p:cNvPr>
          <p:cNvGraphicFramePr>
            <a:graphicFrameLocks noGrp="1"/>
          </p:cNvGraphicFramePr>
          <p:nvPr>
            <p:extLst>
              <p:ext uri="{D42A27DB-BD31-4B8C-83A1-F6EECF244321}">
                <p14:modId xmlns:p14="http://schemas.microsoft.com/office/powerpoint/2010/main" val="4284321805"/>
              </p:ext>
            </p:extLst>
          </p:nvPr>
        </p:nvGraphicFramePr>
        <p:xfrm>
          <a:off x="450233" y="3507576"/>
          <a:ext cx="10936224" cy="1795944"/>
        </p:xfrm>
        <a:graphic>
          <a:graphicData uri="http://schemas.openxmlformats.org/drawingml/2006/table">
            <a:tbl>
              <a:tblPr firstRow="1" bandRow="1">
                <a:tableStyleId>{5940675A-B579-460E-94D1-54222C63F5DA}</a:tableStyleId>
              </a:tblPr>
              <a:tblGrid>
                <a:gridCol w="4951308">
                  <a:extLst>
                    <a:ext uri="{9D8B030D-6E8A-4147-A177-3AD203B41FA5}">
                      <a16:colId xmlns:a16="http://schemas.microsoft.com/office/drawing/2014/main" val="1377976586"/>
                    </a:ext>
                  </a:extLst>
                </a:gridCol>
                <a:gridCol w="5984916">
                  <a:extLst>
                    <a:ext uri="{9D8B030D-6E8A-4147-A177-3AD203B41FA5}">
                      <a16:colId xmlns:a16="http://schemas.microsoft.com/office/drawing/2014/main" val="1005652183"/>
                    </a:ext>
                  </a:extLst>
                </a:gridCol>
              </a:tblGrid>
              <a:tr h="562452">
                <a:tc>
                  <a:txBody>
                    <a:bodyPr/>
                    <a:lstStyle/>
                    <a:p>
                      <a:pPr algn="ctr"/>
                      <a:r>
                        <a:rPr lang="en-US" sz="2800" b="1" dirty="0">
                          <a:latin typeface="Times New Roman" panose="02020603050405020304" pitchFamily="18" charset="0"/>
                          <a:cs typeface="Times New Roman" panose="02020603050405020304" pitchFamily="18" charset="0"/>
                        </a:rPr>
                        <a:t>Pre-Smog/Immediate Activities</a:t>
                      </a:r>
                      <a:endParaRPr lang="en-US" sz="2800" b="1" dirty="0">
                        <a:solidFill>
                          <a:schemeClr val="bg1"/>
                        </a:solidFill>
                        <a:latin typeface="Times New Roman" panose="02020603050405020304" pitchFamily="18" charset="0"/>
                        <a:cs typeface="Times New Roman" panose="02020603050405020304" pitchFamily="18" charset="0"/>
                      </a:endParaRPr>
                    </a:p>
                  </a:txBody>
                  <a:tcPr anchor="ctr"/>
                </a:tc>
                <a:tc>
                  <a:txBody>
                    <a:bodyPr/>
                    <a:lstStyle/>
                    <a:p>
                      <a:pPr algn="ctr"/>
                      <a:r>
                        <a:rPr lang="en-US" sz="2800" b="1" dirty="0">
                          <a:latin typeface="Times New Roman" panose="02020603050405020304" pitchFamily="18" charset="0"/>
                          <a:cs typeface="Times New Roman" panose="02020603050405020304" pitchFamily="18" charset="0"/>
                        </a:rPr>
                        <a:t>During Smog Activities</a:t>
                      </a:r>
                      <a:endParaRPr lang="en-US" sz="2800" b="1" dirty="0">
                        <a:solidFill>
                          <a:schemeClr val="bg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1233492">
                <a:tc>
                  <a:txBody>
                    <a:bodyPr/>
                    <a:lstStyle/>
                    <a:p>
                      <a:pPr marL="457200" indent="-457200" algn="just">
                        <a:lnSpc>
                          <a:spcPct val="100000"/>
                        </a:lnSpc>
                        <a:spcBef>
                          <a:spcPts val="1200"/>
                        </a:spcBef>
                        <a:buFont typeface="+mj-lt"/>
                        <a:buAutoNum type="arabicPeriod"/>
                      </a:pPr>
                      <a:r>
                        <a:rPr lang="en-US" sz="2800" kern="1200" baseline="0" dirty="0">
                          <a:latin typeface="Times New Roman" panose="02020603050405020304" pitchFamily="18" charset="0"/>
                          <a:cs typeface="Times New Roman" panose="02020603050405020304" pitchFamily="18" charset="0"/>
                        </a:rPr>
                        <a:t>Weather monitoring and alerts issuance.</a:t>
                      </a:r>
                      <a:endParaRPr lang="en-US" sz="2800" kern="1200" baseline="0" dirty="0">
                        <a:solidFill>
                          <a:schemeClr val="tx1"/>
                        </a:solidFill>
                        <a:latin typeface="Times New Roman" panose="02020603050405020304" pitchFamily="18" charset="0"/>
                        <a:ea typeface="+mn-ea"/>
                        <a:cs typeface="Times New Roman" panose="02020603050405020304" pitchFamily="18" charset="0"/>
                      </a:endParaRPr>
                    </a:p>
                  </a:txBody>
                  <a:tcPr/>
                </a:tc>
                <a:tc>
                  <a:txBody>
                    <a:bodyPr/>
                    <a:lstStyle/>
                    <a:p>
                      <a:pPr marL="457200" marR="0" lvl="0" indent="-457200" algn="just" defTabSz="914400" rtl="0" eaLnBrk="1" fontAlgn="auto" latinLnBrk="0" hangingPunct="1">
                        <a:lnSpc>
                          <a:spcPct val="100000"/>
                        </a:lnSpc>
                        <a:spcBef>
                          <a:spcPts val="1200"/>
                        </a:spcBef>
                        <a:spcAft>
                          <a:spcPts val="0"/>
                        </a:spcAft>
                        <a:buClrTx/>
                        <a:buSzTx/>
                        <a:buFont typeface="+mj-lt"/>
                        <a:buAutoNum type="arabicPeriod"/>
                        <a:tabLst/>
                        <a:defRPr/>
                      </a:pPr>
                      <a:r>
                        <a:rPr lang="en-US" sz="2800" kern="1200" baseline="0" dirty="0">
                          <a:latin typeface="Times New Roman" panose="02020603050405020304" pitchFamily="18" charset="0"/>
                          <a:cs typeface="Times New Roman" panose="02020603050405020304" pitchFamily="18" charset="0"/>
                        </a:rPr>
                        <a:t>Smog forecasting.</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05090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Transport Department</a:t>
            </a:r>
            <a:endParaRPr lang="en-US" dirty="0"/>
          </a:p>
        </p:txBody>
      </p:sp>
      <p:sp>
        <p:nvSpPr>
          <p:cNvPr id="4" name="Content Placeholder 3"/>
          <p:cNvSpPr>
            <a:spLocks noGrp="1"/>
          </p:cNvSpPr>
          <p:nvPr>
            <p:ph idx="1"/>
          </p:nvPr>
        </p:nvSpPr>
        <p:spPr>
          <a:xfrm>
            <a:off x="174171" y="1066800"/>
            <a:ext cx="11843658" cy="5654675"/>
          </a:xfrm>
        </p:spPr>
        <p:txBody>
          <a:bodyPr>
            <a:normAutofit/>
          </a:bodyPr>
          <a:lstStyle/>
          <a:p>
            <a:pPr>
              <a:spcBef>
                <a:spcPts val="600"/>
              </a:spcBef>
              <a:spcAft>
                <a:spcPts val="1200"/>
              </a:spcAft>
            </a:pPr>
            <a:r>
              <a:rPr lang="en-US" dirty="0"/>
              <a:t>Established 27 Vehicle Inspection and Certification System (VICS) stations which are functional in 26 districts.</a:t>
            </a:r>
          </a:p>
          <a:p>
            <a:pPr>
              <a:spcBef>
                <a:spcPts val="600"/>
              </a:spcBef>
              <a:spcAft>
                <a:spcPts val="1200"/>
              </a:spcAft>
            </a:pPr>
            <a:r>
              <a:rPr lang="en-US" dirty="0"/>
              <a:t>Steps are taken to shift focus on public transport</a:t>
            </a:r>
          </a:p>
          <a:p>
            <a:pPr>
              <a:spcBef>
                <a:spcPts val="600"/>
              </a:spcBef>
              <a:spcAft>
                <a:spcPts val="1200"/>
              </a:spcAft>
            </a:pPr>
            <a:r>
              <a:rPr lang="en-US" dirty="0"/>
              <a:t>Plans are envisaged to introduce eco friendly buses in Lahore, Faisalabad and Bahawalpur. Piloting of electric buses will soon be done in Lahore</a:t>
            </a:r>
          </a:p>
          <a:p>
            <a:pPr>
              <a:spcBef>
                <a:spcPts val="600"/>
              </a:spcBef>
              <a:spcAft>
                <a:spcPts val="1200"/>
              </a:spcAft>
            </a:pPr>
            <a:r>
              <a:rPr lang="en-US" dirty="0"/>
              <a:t>Enforcement teams of PTC, RTAs and Traffic Police are constituted and deployed at entry and exit points of Lahore and other cities </a:t>
            </a:r>
            <a:r>
              <a:rPr lang="en-GB" dirty="0"/>
              <a:t>to check violations </a:t>
            </a:r>
            <a:endParaRPr lang="en-US" dirty="0"/>
          </a:p>
          <a:p>
            <a:pPr>
              <a:spcBef>
                <a:spcPts val="600"/>
              </a:spcBef>
              <a:spcAft>
                <a:spcPts val="1200"/>
              </a:spcAft>
            </a:pPr>
            <a:endParaRPr lang="en-US" dirty="0"/>
          </a:p>
        </p:txBody>
      </p:sp>
      <p:sp>
        <p:nvSpPr>
          <p:cNvPr id="3" name="Slide Number Placeholder 2"/>
          <p:cNvSpPr>
            <a:spLocks noGrp="1"/>
          </p:cNvSpPr>
          <p:nvPr>
            <p:ph type="sldNum" sz="quarter" idx="12"/>
          </p:nvPr>
        </p:nvSpPr>
        <p:spPr/>
        <p:txBody>
          <a:bodyPr/>
          <a:lstStyle/>
          <a:p>
            <a:fld id="{368A4E9A-B3E5-4E0F-B47B-3BFE0636024F}" type="slidenum">
              <a:rPr lang="en-US" smtClean="0"/>
              <a:pPr/>
              <a:t>21</a:t>
            </a:fld>
            <a:endParaRPr lang="en-US"/>
          </a:p>
        </p:txBody>
      </p:sp>
    </p:spTree>
    <p:extLst>
      <p:ext uri="{BB962C8B-B14F-4D97-AF65-F5344CB8AC3E}">
        <p14:creationId xmlns:p14="http://schemas.microsoft.com/office/powerpoint/2010/main" val="204213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42B5-CC16-3196-24BC-40D3A223B059}"/>
              </a:ext>
            </a:extLst>
          </p:cNvPr>
          <p:cNvSpPr>
            <a:spLocks noGrp="1"/>
          </p:cNvSpPr>
          <p:nvPr>
            <p:ph type="title"/>
          </p:nvPr>
        </p:nvSpPr>
        <p:spPr/>
        <p:txBody>
          <a:bodyPr/>
          <a:lstStyle/>
          <a:p>
            <a:r>
              <a:rPr lang="en-US" dirty="0"/>
              <a:t>Agriculture </a:t>
            </a:r>
            <a:endParaRPr lang="x-none" dirty="0"/>
          </a:p>
        </p:txBody>
      </p:sp>
      <p:sp>
        <p:nvSpPr>
          <p:cNvPr id="3" name="Content Placeholder 2">
            <a:extLst>
              <a:ext uri="{FF2B5EF4-FFF2-40B4-BE49-F238E27FC236}">
                <a16:creationId xmlns:a16="http://schemas.microsoft.com/office/drawing/2014/main" id="{0D168AE0-2AE4-5909-598F-DBBD2E590251}"/>
              </a:ext>
            </a:extLst>
          </p:cNvPr>
          <p:cNvSpPr>
            <a:spLocks noGrp="1"/>
          </p:cNvSpPr>
          <p:nvPr>
            <p:ph idx="1"/>
          </p:nvPr>
        </p:nvSpPr>
        <p:spPr/>
        <p:txBody>
          <a:bodyPr>
            <a:normAutofit fontScale="70000" lnSpcReduction="20000"/>
          </a:bodyPr>
          <a:lstStyle/>
          <a:p>
            <a:pPr marL="0" indent="0">
              <a:buNone/>
            </a:pPr>
            <a:r>
              <a:rPr lang="en-US" b="1" dirty="0"/>
              <a:t>Major issue in the agriculture sector is the stubble burning. For this the following steps are taken by the agriculture department:</a:t>
            </a:r>
          </a:p>
          <a:p>
            <a:r>
              <a:rPr lang="en-US" dirty="0"/>
              <a:t>Awareness</a:t>
            </a:r>
          </a:p>
          <a:p>
            <a:pPr lvl="1"/>
            <a:r>
              <a:rPr lang="en-US" dirty="0"/>
              <a:t>Print Media: Publication of Ads, Feature, News Items </a:t>
            </a:r>
          </a:p>
          <a:p>
            <a:pPr lvl="1"/>
            <a:r>
              <a:rPr lang="en-US" dirty="0"/>
              <a:t>Display Boards: Display of smog related messages through </a:t>
            </a:r>
            <a:r>
              <a:rPr lang="en-US" dirty="0" err="1"/>
              <a:t>burjis</a:t>
            </a:r>
            <a:r>
              <a:rPr lang="en-US" dirty="0"/>
              <a:t>, boards, </a:t>
            </a:r>
            <a:r>
              <a:rPr lang="en-US" dirty="0" err="1"/>
              <a:t>panaflexes</a:t>
            </a:r>
            <a:endParaRPr lang="en-US" dirty="0"/>
          </a:p>
          <a:p>
            <a:pPr lvl="1"/>
            <a:r>
              <a:rPr lang="en-US" dirty="0"/>
              <a:t>Electronic Media: Airing of TVC’s, jingles, and ads through TV channels </a:t>
            </a:r>
          </a:p>
          <a:p>
            <a:pPr lvl="1"/>
            <a:r>
              <a:rPr lang="en-US" dirty="0"/>
              <a:t>Social Media: Sharing of smog related material on facebook, twitter </a:t>
            </a:r>
          </a:p>
          <a:p>
            <a:pPr lvl="1"/>
            <a:r>
              <a:rPr lang="en-US" dirty="0"/>
              <a:t>Announcements: Announcements through speaker of the mosque</a:t>
            </a:r>
          </a:p>
          <a:p>
            <a:pPr lvl="1"/>
            <a:r>
              <a:rPr lang="en-US" dirty="0"/>
              <a:t>Awareness walks: Divisional, Districts, Tehsil and UC level </a:t>
            </a:r>
          </a:p>
          <a:p>
            <a:pPr lvl="1"/>
            <a:r>
              <a:rPr lang="en-US" dirty="0"/>
              <a:t>Village Committees: Constitution of committees comprising farmers, students and notables</a:t>
            </a:r>
          </a:p>
          <a:p>
            <a:pPr lvl="1"/>
            <a:r>
              <a:rPr lang="en-US" dirty="0"/>
              <a:t>Seminars: Holding of seminars on divisional, districts and tehsil level</a:t>
            </a:r>
          </a:p>
          <a:p>
            <a:pPr lvl="1"/>
            <a:r>
              <a:rPr lang="en-US" dirty="0"/>
              <a:t>Literature: Preparation and distribution of pamphlet, hand bills and brochures </a:t>
            </a:r>
            <a:endParaRPr lang="en-GB" dirty="0"/>
          </a:p>
          <a:p>
            <a:r>
              <a:rPr lang="en-GB" dirty="0"/>
              <a:t>Mechanisation: Fast paced mechanisms such as introduction of Straw Choppers</a:t>
            </a:r>
            <a:endParaRPr lang="x-none" dirty="0"/>
          </a:p>
        </p:txBody>
      </p:sp>
      <p:sp>
        <p:nvSpPr>
          <p:cNvPr id="4" name="Slide Number Placeholder 3">
            <a:extLst>
              <a:ext uri="{FF2B5EF4-FFF2-40B4-BE49-F238E27FC236}">
                <a16:creationId xmlns:a16="http://schemas.microsoft.com/office/drawing/2014/main" id="{E809B967-ECBA-1359-AAED-9A1CAF8CCE9F}"/>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77040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Government &amp;Community Development / Waste Management Companies</a:t>
            </a:r>
          </a:p>
        </p:txBody>
      </p:sp>
      <p:sp>
        <p:nvSpPr>
          <p:cNvPr id="3" name="Content Placeholder 2"/>
          <p:cNvSpPr>
            <a:spLocks noGrp="1"/>
          </p:cNvSpPr>
          <p:nvPr>
            <p:ph idx="1"/>
          </p:nvPr>
        </p:nvSpPr>
        <p:spPr/>
        <p:txBody>
          <a:bodyPr>
            <a:normAutofit fontScale="85000" lnSpcReduction="20000"/>
          </a:bodyPr>
          <a:lstStyle/>
          <a:p>
            <a:pPr>
              <a:spcAft>
                <a:spcPts val="0"/>
              </a:spcAft>
            </a:pPr>
            <a:r>
              <a:rPr lang="en-US" dirty="0"/>
              <a:t>Manual and Mechanical sweeping of main roads</a:t>
            </a:r>
          </a:p>
          <a:p>
            <a:pPr>
              <a:spcAft>
                <a:spcPts val="0"/>
              </a:spcAft>
            </a:pPr>
            <a:r>
              <a:rPr lang="en-US" dirty="0"/>
              <a:t>Scrapping and water sprinkling in dusty areas</a:t>
            </a:r>
          </a:p>
          <a:p>
            <a:pPr>
              <a:spcAft>
                <a:spcPts val="0"/>
              </a:spcAft>
            </a:pPr>
            <a:r>
              <a:rPr lang="en-US" dirty="0"/>
              <a:t>Special cleanliness drive on entry and exit points of the city</a:t>
            </a:r>
          </a:p>
          <a:p>
            <a:pPr>
              <a:spcAft>
                <a:spcPts val="0"/>
              </a:spcAft>
            </a:pPr>
            <a:r>
              <a:rPr lang="en-US" dirty="0"/>
              <a:t>Scrapping and sprinkling in areas where sand trolleys are being loaded</a:t>
            </a:r>
          </a:p>
          <a:p>
            <a:pPr>
              <a:spcAft>
                <a:spcPts val="0"/>
              </a:spcAft>
            </a:pPr>
            <a:r>
              <a:rPr lang="en-US" dirty="0" err="1"/>
              <a:t>Challans</a:t>
            </a:r>
            <a:r>
              <a:rPr lang="en-US" dirty="0"/>
              <a:t> on waste burning</a:t>
            </a:r>
          </a:p>
          <a:p>
            <a:pPr>
              <a:spcAft>
                <a:spcPts val="0"/>
              </a:spcAft>
            </a:pPr>
            <a:r>
              <a:rPr lang="en-US" dirty="0"/>
              <a:t>Ensuring covers on sand and other construction material trolleys</a:t>
            </a:r>
          </a:p>
          <a:p>
            <a:pPr>
              <a:spcAft>
                <a:spcPts val="0"/>
              </a:spcAft>
            </a:pPr>
            <a:r>
              <a:rPr lang="en-US" dirty="0"/>
              <a:t>Ensuring soil covering at landfill site</a:t>
            </a:r>
          </a:p>
          <a:p>
            <a:pPr>
              <a:spcAft>
                <a:spcPts val="0"/>
              </a:spcAft>
            </a:pPr>
            <a:r>
              <a:rPr lang="en-US" dirty="0"/>
              <a:t>Public awareness at schools, commercial, residential and industrial sites</a:t>
            </a:r>
            <a:endParaRPr lang="en-GB" dirty="0"/>
          </a:p>
          <a:p>
            <a:pPr>
              <a:spcAft>
                <a:spcPts val="0"/>
              </a:spcAft>
            </a:pPr>
            <a:r>
              <a:rPr lang="en-GB" dirty="0"/>
              <a:t>Fines on waste by enforcement wing</a:t>
            </a:r>
          </a:p>
          <a:p>
            <a:pPr>
              <a:spcAft>
                <a:spcPts val="0"/>
              </a:spcAft>
            </a:pPr>
            <a:r>
              <a:rPr lang="en-GB" dirty="0"/>
              <a:t>FIRs against improper handling of waste leading to Smog</a:t>
            </a:r>
          </a:p>
          <a:p>
            <a:pPr>
              <a:spcAft>
                <a:spcPts val="0"/>
              </a:spcAft>
            </a:pPr>
            <a:r>
              <a:rPr lang="en-GB" dirty="0"/>
              <a:t>Daily approx. 6000 tons of waste is finally disposed off at landfill site </a:t>
            </a:r>
            <a:r>
              <a:rPr lang="en-GB" dirty="0" err="1"/>
              <a:t>Lakhodair</a:t>
            </a:r>
            <a:endParaRPr lang="en-GB" dirty="0"/>
          </a:p>
        </p:txBody>
      </p:sp>
      <p:sp>
        <p:nvSpPr>
          <p:cNvPr id="5" name="Slide Number Placeholder 4"/>
          <p:cNvSpPr>
            <a:spLocks noGrp="1"/>
          </p:cNvSpPr>
          <p:nvPr>
            <p:ph type="sldNum" sz="quarter" idx="12"/>
          </p:nvPr>
        </p:nvSpPr>
        <p:spPr/>
        <p:txBody>
          <a:bodyPr/>
          <a:lstStyle/>
          <a:p>
            <a:fld id="{368A4E9A-B3E5-4E0F-B47B-3BFE0636024F}" type="slidenum">
              <a:rPr lang="en-US" smtClean="0"/>
              <a:pPr/>
              <a:t>23</a:t>
            </a:fld>
            <a:endParaRPr lang="en-US"/>
          </a:p>
        </p:txBody>
      </p:sp>
      <p:sp>
        <p:nvSpPr>
          <p:cNvPr id="4" name="TextBox 3"/>
          <p:cNvSpPr txBox="1"/>
          <p:nvPr/>
        </p:nvSpPr>
        <p:spPr>
          <a:xfrm>
            <a:off x="2407703" y="882134"/>
            <a:ext cx="6464808"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(Initiatives to Combat Smog)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63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AC5C51-2D84-0AFA-A560-7EFA81D7B323}"/>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3" name="Picture 2">
            <a:extLst>
              <a:ext uri="{FF2B5EF4-FFF2-40B4-BE49-F238E27FC236}">
                <a16:creationId xmlns:a16="http://schemas.microsoft.com/office/drawing/2014/main" id="{9479D3C6-E26B-4DCE-9036-C8588F849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011"/>
            <a:ext cx="12192000" cy="6835977"/>
          </a:xfrm>
          <a:prstGeom prst="rect">
            <a:avLst/>
          </a:prstGeom>
        </p:spPr>
      </p:pic>
      <p:sp>
        <p:nvSpPr>
          <p:cNvPr id="2" name="TextBox 1"/>
          <p:cNvSpPr txBox="1"/>
          <p:nvPr/>
        </p:nvSpPr>
        <p:spPr>
          <a:xfrm>
            <a:off x="240030" y="285750"/>
            <a:ext cx="7749540" cy="707886"/>
          </a:xfrm>
          <a:prstGeom prst="rect">
            <a:avLst/>
          </a:prstGeom>
          <a:solidFill>
            <a:schemeClr val="accent6">
              <a:lumMod val="40000"/>
              <a:lumOff val="60000"/>
            </a:schemeClr>
          </a:solidFill>
        </p:spPr>
        <p:txBody>
          <a:bodyPr wrap="square" rtlCol="0">
            <a:spAutoFit/>
          </a:bodyPr>
          <a:lstStyle/>
          <a:p>
            <a:r>
              <a:rPr lang="en-US" sz="4000" b="1" dirty="0">
                <a:latin typeface="Times New Roman" panose="02020603050405020304" pitchFamily="18" charset="0"/>
                <a:cs typeface="Times New Roman" panose="02020603050405020304" pitchFamily="18" charset="0"/>
              </a:rPr>
              <a:t>Industrial Landscape in Punjab</a:t>
            </a:r>
          </a:p>
        </p:txBody>
      </p:sp>
      <p:sp>
        <p:nvSpPr>
          <p:cNvPr id="5" name="TextBox 4"/>
          <p:cNvSpPr txBox="1"/>
          <p:nvPr/>
        </p:nvSpPr>
        <p:spPr>
          <a:xfrm>
            <a:off x="6499712" y="6517322"/>
            <a:ext cx="3852916" cy="3660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Urban Unit CMI 2017</a:t>
            </a:r>
          </a:p>
        </p:txBody>
      </p:sp>
    </p:spTree>
    <p:extLst>
      <p:ext uri="{BB962C8B-B14F-4D97-AF65-F5344CB8AC3E}">
        <p14:creationId xmlns:p14="http://schemas.microsoft.com/office/powerpoint/2010/main" val="281886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Industries, Commerce and Investment &amp; Skills Development Department</a:t>
            </a:r>
          </a:p>
        </p:txBody>
      </p:sp>
      <p:sp>
        <p:nvSpPr>
          <p:cNvPr id="4" name="Content Placeholder 3"/>
          <p:cNvSpPr>
            <a:spLocks noGrp="1"/>
          </p:cNvSpPr>
          <p:nvPr>
            <p:ph idx="1"/>
          </p:nvPr>
        </p:nvSpPr>
        <p:spPr/>
        <p:txBody>
          <a:bodyPr>
            <a:normAutofit fontScale="77500" lnSpcReduction="20000"/>
          </a:bodyPr>
          <a:lstStyle/>
          <a:p>
            <a:r>
              <a:rPr lang="en-US" b="1" dirty="0"/>
              <a:t>Chambers of Commerce &amp; Industry</a:t>
            </a:r>
            <a:r>
              <a:rPr lang="en-GB" b="1" dirty="0"/>
              <a:t>:</a:t>
            </a:r>
            <a:r>
              <a:rPr lang="en-GB" dirty="0"/>
              <a:t> Sensitise </a:t>
            </a:r>
            <a:r>
              <a:rPr lang="en-US" dirty="0"/>
              <a:t>their members and relevant trade associations towards </a:t>
            </a:r>
            <a:r>
              <a:rPr lang="en-US" b="1" i="1" dirty="0"/>
              <a:t>“Greening of Industrial Processes” </a:t>
            </a:r>
            <a:r>
              <a:rPr lang="en-US" dirty="0"/>
              <a:t>by adopting environment friendly technologies / processes</a:t>
            </a:r>
          </a:p>
          <a:p>
            <a:r>
              <a:rPr lang="en-US" dirty="0"/>
              <a:t>Directorate General, IPWM, Punjab has been advised to pass instructions to field offices to remain in </a:t>
            </a:r>
            <a:r>
              <a:rPr lang="en-US" b="1" dirty="0"/>
              <a:t>close liaison with local offices of EPD for identification of pollution emitting units</a:t>
            </a:r>
          </a:p>
          <a:p>
            <a:r>
              <a:rPr lang="en-US" b="1" dirty="0"/>
              <a:t>PIEDMC, FIEDMC &amp; PSIC </a:t>
            </a:r>
            <a:r>
              <a:rPr lang="en-US" dirty="0"/>
              <a:t>have been advised to ensure that Industrial units located within their respective industrial estates </a:t>
            </a:r>
            <a:r>
              <a:rPr lang="en-US" b="1" dirty="0"/>
              <a:t>adopt pollution control measures </a:t>
            </a:r>
            <a:r>
              <a:rPr lang="en-US" dirty="0"/>
              <a:t>and carry out </a:t>
            </a:r>
            <a:r>
              <a:rPr lang="en-US" b="1" dirty="0"/>
              <a:t>periodic environmental audits </a:t>
            </a:r>
            <a:r>
              <a:rPr lang="en-US" dirty="0"/>
              <a:t>along with EPD teams</a:t>
            </a:r>
            <a:endParaRPr lang="en-GB" dirty="0"/>
          </a:p>
          <a:p>
            <a:r>
              <a:rPr lang="en-GB" dirty="0"/>
              <a:t>PSIC is developing Surgical City, Sialkot to shift surgical industry from the urban area</a:t>
            </a:r>
          </a:p>
          <a:p>
            <a:r>
              <a:rPr lang="en-GB" dirty="0"/>
              <a:t>PSIC has planned to develop Leather City, </a:t>
            </a:r>
            <a:r>
              <a:rPr lang="en-GB" dirty="0" err="1"/>
              <a:t>Kasur</a:t>
            </a:r>
            <a:r>
              <a:rPr lang="en-GB" dirty="0"/>
              <a:t>  outside </a:t>
            </a:r>
            <a:r>
              <a:rPr lang="en-GB" dirty="0" err="1"/>
              <a:t>Kasur</a:t>
            </a:r>
            <a:endParaRPr lang="en-GB" dirty="0"/>
          </a:p>
          <a:p>
            <a:r>
              <a:rPr lang="en-GB" dirty="0"/>
              <a:t>Shifting of hazardous industries from urban area of Lahore to Sundar Industrial Estate </a:t>
            </a:r>
            <a:endParaRPr lang="en-US" dirty="0"/>
          </a:p>
        </p:txBody>
      </p:sp>
      <p:sp>
        <p:nvSpPr>
          <p:cNvPr id="2" name="Slide Number Placeholder 1"/>
          <p:cNvSpPr>
            <a:spLocks noGrp="1"/>
          </p:cNvSpPr>
          <p:nvPr>
            <p:ph type="sldNum" sz="quarter" idx="12"/>
          </p:nvPr>
        </p:nvSpPr>
        <p:spPr/>
        <p:txBody>
          <a:bodyPr/>
          <a:lstStyle/>
          <a:p>
            <a:fld id="{368A4E9A-B3E5-4E0F-B47B-3BFE0636024F}" type="slidenum">
              <a:rPr lang="en-US" smtClean="0"/>
              <a:pPr/>
              <a:t>25</a:t>
            </a:fld>
            <a:endParaRPr lang="en-US"/>
          </a:p>
        </p:txBody>
      </p:sp>
    </p:spTree>
    <p:extLst>
      <p:ext uri="{BB962C8B-B14F-4D97-AF65-F5344CB8AC3E}">
        <p14:creationId xmlns:p14="http://schemas.microsoft.com/office/powerpoint/2010/main" val="94254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Smog Free Initiatives in Punjab</a:t>
            </a:r>
            <a:endParaRPr lang="en-US" dirty="0"/>
          </a:p>
        </p:txBody>
      </p:sp>
      <p:sp>
        <p:nvSpPr>
          <p:cNvPr id="3" name="Slide Number Placeholder 2"/>
          <p:cNvSpPr>
            <a:spLocks noGrp="1"/>
          </p:cNvSpPr>
          <p:nvPr>
            <p:ph type="sldNum" sz="quarter" idx="12"/>
          </p:nvPr>
        </p:nvSpPr>
        <p:spPr/>
        <p:txBody>
          <a:bodyPr/>
          <a:lstStyle/>
          <a:p>
            <a:fld id="{368A4E9A-B3E5-4E0F-B47B-3BFE0636024F}" type="slidenum">
              <a:rPr lang="en-US" smtClean="0"/>
              <a:pPr/>
              <a:t>26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33136501"/>
              </p:ext>
            </p:extLst>
          </p:nvPr>
        </p:nvGraphicFramePr>
        <p:xfrm>
          <a:off x="463188" y="955675"/>
          <a:ext cx="11424012" cy="2724283"/>
        </p:xfrm>
        <a:graphic>
          <a:graphicData uri="http://schemas.openxmlformats.org/drawingml/2006/table">
            <a:tbl>
              <a:tblPr firstRow="1" firstCol="1" bandRow="1">
                <a:tableStyleId>{5940675A-B579-460E-94D1-54222C63F5DA}</a:tableStyleId>
              </a:tblPr>
              <a:tblGrid>
                <a:gridCol w="2106029">
                  <a:extLst>
                    <a:ext uri="{9D8B030D-6E8A-4147-A177-3AD203B41FA5}">
                      <a16:colId xmlns:a16="http://schemas.microsoft.com/office/drawing/2014/main" val="2216488450"/>
                    </a:ext>
                  </a:extLst>
                </a:gridCol>
                <a:gridCol w="2203005">
                  <a:extLst>
                    <a:ext uri="{9D8B030D-6E8A-4147-A177-3AD203B41FA5}">
                      <a16:colId xmlns:a16="http://schemas.microsoft.com/office/drawing/2014/main" val="4052228143"/>
                    </a:ext>
                  </a:extLst>
                </a:gridCol>
                <a:gridCol w="2853765">
                  <a:extLst>
                    <a:ext uri="{9D8B030D-6E8A-4147-A177-3AD203B41FA5}">
                      <a16:colId xmlns:a16="http://schemas.microsoft.com/office/drawing/2014/main" val="748483525"/>
                    </a:ext>
                  </a:extLst>
                </a:gridCol>
                <a:gridCol w="4261213">
                  <a:extLst>
                    <a:ext uri="{9D8B030D-6E8A-4147-A177-3AD203B41FA5}">
                      <a16:colId xmlns:a16="http://schemas.microsoft.com/office/drawing/2014/main" val="2255302850"/>
                    </a:ext>
                  </a:extLst>
                </a:gridCol>
              </a:tblGrid>
              <a:tr h="487371">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Energy Department projects completed up till now</a:t>
                      </a:r>
                    </a:p>
                  </a:txBody>
                  <a:tcPr marL="68580" marR="68580" marT="0" marB="0" anchor="ctr">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508867"/>
                  </a:ext>
                </a:extLst>
              </a:tr>
              <a:tr h="660021">
                <a:tc>
                  <a:txBody>
                    <a:bodyPr/>
                    <a:lstStyle/>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Number of sites</a:t>
                      </a:r>
                    </a:p>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Installed Capacity</a:t>
                      </a:r>
                    </a:p>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(MW)</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Clean Units Produced</a:t>
                      </a:r>
                    </a:p>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a:t>
                      </a:r>
                      <a:r>
                        <a:rPr lang="en-US" sz="2800" b="1" dirty="0" err="1">
                          <a:effectLst/>
                          <a:latin typeface="Times New Roman" panose="02020603050405020304" pitchFamily="18" charset="0"/>
                          <a:cs typeface="Times New Roman" panose="02020603050405020304" pitchFamily="18" charset="0"/>
                        </a:rPr>
                        <a:t>GWh</a:t>
                      </a:r>
                      <a:r>
                        <a:rPr lang="en-US" sz="2800" b="1" dirty="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GHGs Emission Reduced</a:t>
                      </a:r>
                    </a:p>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(million metric tons)</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71974444"/>
                  </a:ext>
                </a:extLst>
              </a:tr>
              <a:tr h="956752">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13,111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448.23</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2203</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1.3</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08401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8823189"/>
              </p:ext>
            </p:extLst>
          </p:nvPr>
        </p:nvGraphicFramePr>
        <p:xfrm>
          <a:off x="438150" y="3785869"/>
          <a:ext cx="11437620" cy="2739390"/>
        </p:xfrm>
        <a:graphic>
          <a:graphicData uri="http://schemas.openxmlformats.org/drawingml/2006/table">
            <a:tbl>
              <a:tblPr firstRow="1" firstCol="1" bandRow="1">
                <a:tableStyleId>{5940675A-B579-460E-94D1-54222C63F5DA}</a:tableStyleId>
              </a:tblPr>
              <a:tblGrid>
                <a:gridCol w="2106029">
                  <a:extLst>
                    <a:ext uri="{9D8B030D-6E8A-4147-A177-3AD203B41FA5}">
                      <a16:colId xmlns:a16="http://schemas.microsoft.com/office/drawing/2014/main" val="2216488450"/>
                    </a:ext>
                  </a:extLst>
                </a:gridCol>
                <a:gridCol w="2203006">
                  <a:extLst>
                    <a:ext uri="{9D8B030D-6E8A-4147-A177-3AD203B41FA5}">
                      <a16:colId xmlns:a16="http://schemas.microsoft.com/office/drawing/2014/main" val="4052228143"/>
                    </a:ext>
                  </a:extLst>
                </a:gridCol>
                <a:gridCol w="2853765">
                  <a:extLst>
                    <a:ext uri="{9D8B030D-6E8A-4147-A177-3AD203B41FA5}">
                      <a16:colId xmlns:a16="http://schemas.microsoft.com/office/drawing/2014/main" val="748483525"/>
                    </a:ext>
                  </a:extLst>
                </a:gridCol>
                <a:gridCol w="4274820">
                  <a:extLst>
                    <a:ext uri="{9D8B030D-6E8A-4147-A177-3AD203B41FA5}">
                      <a16:colId xmlns:a16="http://schemas.microsoft.com/office/drawing/2014/main" val="2255302850"/>
                    </a:ext>
                  </a:extLst>
                </a:gridCol>
              </a:tblGrid>
              <a:tr h="0">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Energy Department projects completed up till now</a:t>
                      </a:r>
                    </a:p>
                  </a:txBody>
                  <a:tcPr marL="68580" marR="68580" marT="0" marB="0" anchor="ctr">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508867"/>
                  </a:ext>
                </a:extLst>
              </a:tr>
              <a:tr h="759360">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Number of sites</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Installed Capacity</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(MW)</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Units Produced</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(MWh)</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GHGs Emissions</a:t>
                      </a:r>
                      <a:r>
                        <a:rPr lang="en-US" sz="2800" b="1" baseline="0" dirty="0">
                          <a:effectLst/>
                          <a:latin typeface="Times New Roman" panose="02020603050405020304" pitchFamily="18" charset="0"/>
                          <a:cs typeface="Times New Roman" panose="02020603050405020304" pitchFamily="18" charset="0"/>
                        </a:rPr>
                        <a:t> Produced</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(million metric tons)</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71974444"/>
                  </a:ext>
                </a:extLst>
              </a:tr>
              <a:tr h="836820">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baseline="0" dirty="0">
                          <a:effectLst/>
                          <a:latin typeface="Times New Roman" panose="02020603050405020304" pitchFamily="18" charset="0"/>
                          <a:cs typeface="Times New Roman" panose="02020603050405020304" pitchFamily="18" charset="0"/>
                        </a:rPr>
                        <a:t>RLNG </a:t>
                      </a:r>
                      <a:r>
                        <a:rPr lang="en-US" sz="2800" baseline="0" dirty="0" err="1">
                          <a:effectLst/>
                          <a:latin typeface="Times New Roman" panose="02020603050405020304" pitchFamily="18" charset="0"/>
                          <a:cs typeface="Times New Roman" panose="02020603050405020304" pitchFamily="18" charset="0"/>
                        </a:rPr>
                        <a:t>Bhikki</a:t>
                      </a:r>
                      <a:r>
                        <a:rPr lang="en-US" sz="2800" dirty="0">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1180</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2800" kern="1200" dirty="0">
                          <a:effectLst/>
                          <a:latin typeface="Times New Roman" panose="02020603050405020304" pitchFamily="18" charset="0"/>
                          <a:cs typeface="Times New Roman" panose="02020603050405020304" pitchFamily="18" charset="0"/>
                        </a:rPr>
                        <a:t>18,700</a:t>
                      </a: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tc>
                  <a:txBody>
                    <a:bodyPr/>
                    <a:lstStyle/>
                    <a:p>
                      <a:pPr marL="0" marR="0" algn="ctr" defTabSz="914400" rtl="0" eaLnBrk="1" latinLnBrk="0" hangingPunct="1">
                        <a:lnSpc>
                          <a:spcPct val="107000"/>
                        </a:lnSpc>
                        <a:spcBef>
                          <a:spcPts val="0"/>
                        </a:spcBef>
                        <a:spcAft>
                          <a:spcPts val="0"/>
                        </a:spcAft>
                      </a:pPr>
                      <a:r>
                        <a:rPr lang="en-US" sz="2800" kern="1200" dirty="0">
                          <a:effectLst/>
                          <a:latin typeface="Times New Roman" panose="02020603050405020304" pitchFamily="18" charset="0"/>
                          <a:cs typeface="Times New Roman" panose="02020603050405020304" pitchFamily="18" charset="0"/>
                        </a:rPr>
                        <a:t>5.5</a:t>
                      </a: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903084018"/>
                  </a:ext>
                </a:extLst>
              </a:tr>
            </a:tbl>
          </a:graphicData>
        </a:graphic>
      </p:graphicFrame>
      <p:sp>
        <p:nvSpPr>
          <p:cNvPr id="10" name="TextBox 9"/>
          <p:cNvSpPr txBox="1"/>
          <p:nvPr/>
        </p:nvSpPr>
        <p:spPr>
          <a:xfrm>
            <a:off x="159014" y="6376952"/>
            <a:ext cx="11052818" cy="3660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EPD, Govt. of Punjab</a:t>
            </a:r>
          </a:p>
        </p:txBody>
      </p:sp>
    </p:spTree>
    <p:extLst>
      <p:ext uri="{BB962C8B-B14F-4D97-AF65-F5344CB8AC3E}">
        <p14:creationId xmlns:p14="http://schemas.microsoft.com/office/powerpoint/2010/main" val="2985124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Smog Free Initiatives in Punjab</a:t>
            </a:r>
            <a:endParaRPr lang="en-US" dirty="0"/>
          </a:p>
        </p:txBody>
      </p:sp>
      <p:sp>
        <p:nvSpPr>
          <p:cNvPr id="3" name="Slide Number Placeholder 2"/>
          <p:cNvSpPr>
            <a:spLocks noGrp="1"/>
          </p:cNvSpPr>
          <p:nvPr>
            <p:ph type="sldNum" sz="quarter" idx="12"/>
          </p:nvPr>
        </p:nvSpPr>
        <p:spPr/>
        <p:txBody>
          <a:bodyPr/>
          <a:lstStyle/>
          <a:p>
            <a:fld id="{368A4E9A-B3E5-4E0F-B47B-3BFE0636024F}" type="slidenum">
              <a:rPr lang="en-US" smtClean="0"/>
              <a:pPr/>
              <a:t>27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19137323"/>
              </p:ext>
            </p:extLst>
          </p:nvPr>
        </p:nvGraphicFramePr>
        <p:xfrm>
          <a:off x="480062" y="1466949"/>
          <a:ext cx="11383828" cy="3021548"/>
        </p:xfrm>
        <a:graphic>
          <a:graphicData uri="http://schemas.openxmlformats.org/drawingml/2006/table">
            <a:tbl>
              <a:tblPr firstRow="1" firstCol="1" bandRow="1">
                <a:tableStyleId>{5940675A-B579-460E-94D1-54222C63F5DA}</a:tableStyleId>
              </a:tblPr>
              <a:tblGrid>
                <a:gridCol w="2247146">
                  <a:extLst>
                    <a:ext uri="{9D8B030D-6E8A-4147-A177-3AD203B41FA5}">
                      <a16:colId xmlns:a16="http://schemas.microsoft.com/office/drawing/2014/main" val="2216488450"/>
                    </a:ext>
                  </a:extLst>
                </a:gridCol>
                <a:gridCol w="2004812">
                  <a:extLst>
                    <a:ext uri="{9D8B030D-6E8A-4147-A177-3AD203B41FA5}">
                      <a16:colId xmlns:a16="http://schemas.microsoft.com/office/drawing/2014/main" val="4052228143"/>
                    </a:ext>
                  </a:extLst>
                </a:gridCol>
                <a:gridCol w="3037072">
                  <a:extLst>
                    <a:ext uri="{9D8B030D-6E8A-4147-A177-3AD203B41FA5}">
                      <a16:colId xmlns:a16="http://schemas.microsoft.com/office/drawing/2014/main" val="748483525"/>
                    </a:ext>
                  </a:extLst>
                </a:gridCol>
                <a:gridCol w="4094798">
                  <a:extLst>
                    <a:ext uri="{9D8B030D-6E8A-4147-A177-3AD203B41FA5}">
                      <a16:colId xmlns:a16="http://schemas.microsoft.com/office/drawing/2014/main" val="2255302850"/>
                    </a:ext>
                  </a:extLst>
                </a:gridCol>
              </a:tblGrid>
              <a:tr h="81657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800" b="1" dirty="0">
                          <a:latin typeface="Times New Roman" panose="02020603050405020304" pitchFamily="18" charset="0"/>
                          <a:cs typeface="Times New Roman" panose="02020603050405020304" pitchFamily="18" charset="0"/>
                        </a:rPr>
                        <a:t>Energy Department Renewable projects  in</a:t>
                      </a:r>
                      <a:r>
                        <a:rPr lang="en-US" sz="2800" b="1" baseline="0" dirty="0">
                          <a:latin typeface="Times New Roman" panose="02020603050405020304" pitchFamily="18" charset="0"/>
                          <a:cs typeface="Times New Roman" panose="02020603050405020304" pitchFamily="18" charset="0"/>
                        </a:rPr>
                        <a:t> Pipeline / Near Completion</a:t>
                      </a:r>
                      <a:endParaRPr lang="en-US" sz="2800" b="1" dirty="0">
                        <a:latin typeface="Times New Roman" panose="02020603050405020304" pitchFamily="18" charset="0"/>
                        <a:cs typeface="Times New Roman" panose="02020603050405020304" pitchFamily="18" charset="0"/>
                      </a:endParaRPr>
                    </a:p>
                  </a:txBody>
                  <a:tcPr marL="68580" marR="68580" marT="0" marB="0" anchor="ctr">
                    <a:solidFill>
                      <a:schemeClr val="accent6">
                        <a:lumMod val="20000"/>
                        <a:lumOff val="80000"/>
                      </a:schemeClr>
                    </a:solidFill>
                  </a:tcPr>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lnSpc>
                          <a:spcPct val="107000"/>
                        </a:lnSpc>
                        <a:spcBef>
                          <a:spcPts val="0"/>
                        </a:spcBef>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3508867"/>
                  </a:ext>
                </a:extLst>
              </a:tr>
              <a:tr h="925486">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Number of sites</a:t>
                      </a: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Installed Capacity</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(MW)</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Annual Est. Clean Units Production</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a:t>
                      </a:r>
                      <a:r>
                        <a:rPr lang="en-US" sz="2800" b="1" dirty="0" err="1">
                          <a:effectLst/>
                          <a:latin typeface="Times New Roman" panose="02020603050405020304" pitchFamily="18" charset="0"/>
                          <a:cs typeface="Times New Roman" panose="02020603050405020304" pitchFamily="18" charset="0"/>
                        </a:rPr>
                        <a:t>GWh</a:t>
                      </a:r>
                      <a:r>
                        <a:rPr lang="en-US" sz="2800" b="1" dirty="0">
                          <a:effectLst/>
                          <a:latin typeface="Times New Roman" panose="02020603050405020304" pitchFamily="18" charset="0"/>
                          <a:cs typeface="Times New Roman" panose="02020603050405020304" pitchFamily="18" charset="0"/>
                        </a:rPr>
                        <a:t>)</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GHGs Emission Reduction</a:t>
                      </a:r>
                    </a:p>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metric tons)</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771974444"/>
                  </a:ext>
                </a:extLst>
              </a:tr>
              <a:tr h="835274">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1,720</a:t>
                      </a: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43.38</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60.7</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36,055</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3084018"/>
                  </a:ext>
                </a:extLst>
              </a:tr>
            </a:tbl>
          </a:graphicData>
        </a:graphic>
      </p:graphicFrame>
      <p:sp>
        <p:nvSpPr>
          <p:cNvPr id="5" name="TextBox 4"/>
          <p:cNvSpPr txBox="1"/>
          <p:nvPr/>
        </p:nvSpPr>
        <p:spPr>
          <a:xfrm>
            <a:off x="2411730" y="4495899"/>
            <a:ext cx="7558659" cy="461665"/>
          </a:xfrm>
          <a:prstGeom prst="rect">
            <a:avLst/>
          </a:prstGeom>
          <a:noFill/>
        </p:spPr>
        <p:txBody>
          <a:bodyPr wrap="square" rtlCol="0">
            <a:spAutoFit/>
          </a:bodyPr>
          <a:lstStyle/>
          <a:p>
            <a:r>
              <a:rPr lang="en-US" sz="2400" b="1" i="1" dirty="0">
                <a:latin typeface="Times New Roman" panose="02020603050405020304" pitchFamily="18" charset="0"/>
                <a:cs typeface="Times New Roman" panose="02020603050405020304" pitchFamily="18" charset="0"/>
              </a:rPr>
              <a:t>95,237 Carbon credits being claimed by QASPL annually.</a:t>
            </a:r>
            <a:r>
              <a:rPr lang="en-US" sz="2400" b="0" i="1" dirty="0">
                <a:latin typeface="Times New Roman" panose="02020603050405020304" pitchFamily="18" charset="0"/>
                <a:cs typeface="Times New Roman" panose="02020603050405020304" pitchFamily="18" charset="0"/>
              </a:rPr>
              <a:t> </a:t>
            </a:r>
          </a:p>
        </p:txBody>
      </p:sp>
      <p:sp>
        <p:nvSpPr>
          <p:cNvPr id="11" name="TextBox 10"/>
          <p:cNvSpPr txBox="1"/>
          <p:nvPr/>
        </p:nvSpPr>
        <p:spPr>
          <a:xfrm>
            <a:off x="159014" y="6376952"/>
            <a:ext cx="11052818" cy="3660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EPD, Govt. of Punjab</a:t>
            </a:r>
          </a:p>
        </p:txBody>
      </p:sp>
    </p:spTree>
    <p:extLst>
      <p:ext uri="{BB962C8B-B14F-4D97-AF65-F5344CB8AC3E}">
        <p14:creationId xmlns:p14="http://schemas.microsoft.com/office/powerpoint/2010/main" val="173373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Strategies</a:t>
            </a:r>
          </a:p>
        </p:txBody>
      </p:sp>
      <p:sp>
        <p:nvSpPr>
          <p:cNvPr id="6" name="Content Placeholder 5"/>
          <p:cNvSpPr>
            <a:spLocks noGrp="1"/>
          </p:cNvSpPr>
          <p:nvPr>
            <p:ph idx="1"/>
          </p:nvPr>
        </p:nvSpPr>
        <p:spPr/>
        <p:txBody>
          <a:bodyPr>
            <a:normAutofit/>
          </a:bodyPr>
          <a:lstStyle/>
          <a:p>
            <a:pPr>
              <a:lnSpc>
                <a:spcPct val="100000"/>
              </a:lnSpc>
            </a:pPr>
            <a:r>
              <a:rPr lang="en-US" sz="2400" dirty="0"/>
              <a:t>The strategies taken specifically to mitigate smog in Punjab has shown a little bit of improvement in the air quality index which is also evident from the chart. The smog which used to engulf Lahore and other major cities of Punjab by the end of October, hasn’t dawned yet which could also be attributed to the proactive approach of the government.</a:t>
            </a:r>
          </a:p>
          <a:p>
            <a:pPr>
              <a:lnSpc>
                <a:spcPct val="100000"/>
              </a:lnSpc>
            </a:pPr>
            <a:r>
              <a:rPr lang="en-US" sz="2400" dirty="0"/>
              <a:t>More relevant measures need to be taken to reach the safer air quality goals such as reduced fossil fuels dependence and moving towards renewable energy, controlled urbanization, stricter emission standards for vehicles, improvement of fuel quality and shifting of the industry away from the cities.</a:t>
            </a:r>
          </a:p>
          <a:p>
            <a:pPr>
              <a:lnSpc>
                <a:spcPct val="100000"/>
              </a:lnSpc>
            </a:pPr>
            <a:endParaRPr lang="en-US" sz="2400" dirty="0"/>
          </a:p>
        </p:txBody>
      </p:sp>
      <p:sp>
        <p:nvSpPr>
          <p:cNvPr id="3" name="Slide Number Placeholder 2"/>
          <p:cNvSpPr>
            <a:spLocks noGrp="1"/>
          </p:cNvSpPr>
          <p:nvPr>
            <p:ph type="sldNum" sz="quarter" idx="12"/>
          </p:nvPr>
        </p:nvSpPr>
        <p:spPr/>
        <p:txBody>
          <a:bodyPr/>
          <a:lstStyle/>
          <a:p>
            <a:fld id="{6D22F896-40B5-4ADD-8801-0D06FADFA095}" type="slidenum">
              <a:rPr lang="en-US" smtClean="0"/>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4183380"/>
            <a:ext cx="12014200" cy="2193572"/>
          </a:xfrm>
          <a:prstGeom prst="rect">
            <a:avLst/>
          </a:prstGeom>
        </p:spPr>
      </p:pic>
      <p:sp>
        <p:nvSpPr>
          <p:cNvPr id="5" name="TextBox 4"/>
          <p:cNvSpPr txBox="1"/>
          <p:nvPr/>
        </p:nvSpPr>
        <p:spPr>
          <a:xfrm>
            <a:off x="159014" y="6376952"/>
            <a:ext cx="11052818" cy="3660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EPD, Govt. of Punjab</a:t>
            </a:r>
          </a:p>
        </p:txBody>
      </p:sp>
    </p:spTree>
    <p:extLst>
      <p:ext uri="{BB962C8B-B14F-4D97-AF65-F5344CB8AC3E}">
        <p14:creationId xmlns:p14="http://schemas.microsoft.com/office/powerpoint/2010/main" val="270749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a:t>
            </a:r>
          </a:p>
        </p:txBody>
      </p:sp>
      <p:sp>
        <p:nvSpPr>
          <p:cNvPr id="3" name="Content Placeholder 2"/>
          <p:cNvSpPr>
            <a:spLocks noGrp="1"/>
          </p:cNvSpPr>
          <p:nvPr>
            <p:ph idx="1"/>
          </p:nvPr>
        </p:nvSpPr>
        <p:spPr/>
        <p:txBody>
          <a:bodyPr>
            <a:normAutofit lnSpcReduction="10000"/>
          </a:bodyPr>
          <a:lstStyle/>
          <a:p>
            <a:r>
              <a:rPr lang="en-US" dirty="0"/>
              <a:t>Acronyms </a:t>
            </a:r>
          </a:p>
          <a:p>
            <a:r>
              <a:rPr lang="en-US" dirty="0"/>
              <a:t>Introduction</a:t>
            </a:r>
          </a:p>
          <a:p>
            <a:r>
              <a:rPr lang="en-US" dirty="0"/>
              <a:t>Statement of Problem</a:t>
            </a:r>
            <a:endParaRPr lang="en-GB" dirty="0"/>
          </a:p>
          <a:p>
            <a:r>
              <a:rPr lang="en-US" dirty="0"/>
              <a:t>Key Questions</a:t>
            </a:r>
          </a:p>
          <a:p>
            <a:r>
              <a:rPr lang="en-GB" dirty="0"/>
              <a:t>Scope</a:t>
            </a:r>
            <a:endParaRPr lang="en-US" dirty="0"/>
          </a:p>
          <a:p>
            <a:r>
              <a:rPr lang="en-US" dirty="0"/>
              <a:t>Analysis </a:t>
            </a:r>
          </a:p>
          <a:p>
            <a:r>
              <a:rPr lang="en-US" dirty="0"/>
              <a:t>Conclusion</a:t>
            </a:r>
          </a:p>
          <a:p>
            <a:r>
              <a:rPr lang="en-US" dirty="0"/>
              <a:t>Recommendations/Way Forward</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490676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endParaRPr lang="en-US" dirty="0"/>
          </a:p>
        </p:txBody>
      </p:sp>
      <p:sp>
        <p:nvSpPr>
          <p:cNvPr id="7" name="Content Placeholder 6"/>
          <p:cNvSpPr>
            <a:spLocks noGrp="1"/>
          </p:cNvSpPr>
          <p:nvPr>
            <p:ph idx="1"/>
          </p:nvPr>
        </p:nvSpPr>
        <p:spPr>
          <a:xfrm>
            <a:off x="174170" y="1066800"/>
            <a:ext cx="12017829" cy="5654675"/>
          </a:xfrm>
        </p:spPr>
        <p:txBody>
          <a:bodyPr anchor="t">
            <a:normAutofit/>
          </a:bodyPr>
          <a:lstStyle/>
          <a:p>
            <a:pPr marL="0" indent="0">
              <a:buNone/>
            </a:pPr>
            <a:r>
              <a:rPr lang="en-US" dirty="0"/>
              <a:t>The strategies </a:t>
            </a:r>
            <a:r>
              <a:rPr lang="en-GB" dirty="0"/>
              <a:t>adopted hitherto to cope with the smog problem are working to some extent. However, these efforts are not enough to improve the air quality index (AQI) and eliminate smog hazards. </a:t>
            </a:r>
            <a:r>
              <a:rPr lang="en-US" dirty="0"/>
              <a:t>The Government and all sectors be it the media, industry, transport , farming, energy; have to realize that the future of new generation is at stake.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1453936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 / Recommendations</a:t>
            </a:r>
          </a:p>
        </p:txBody>
      </p:sp>
      <p:sp>
        <p:nvSpPr>
          <p:cNvPr id="3" name="Content Placeholder 2"/>
          <p:cNvSpPr>
            <a:spLocks noGrp="1"/>
          </p:cNvSpPr>
          <p:nvPr>
            <p:ph idx="1"/>
          </p:nvPr>
        </p:nvSpPr>
        <p:spPr>
          <a:xfrm>
            <a:off x="174170" y="975360"/>
            <a:ext cx="11918769" cy="5654675"/>
          </a:xfrm>
        </p:spPr>
        <p:txBody>
          <a:bodyPr>
            <a:noAutofit/>
          </a:bodyPr>
          <a:lstStyle/>
          <a:p>
            <a:pPr>
              <a:lnSpc>
                <a:spcPct val="130000"/>
              </a:lnSpc>
              <a:spcAft>
                <a:spcPts val="0"/>
              </a:spcAft>
            </a:pPr>
            <a:r>
              <a:rPr lang="en-US" sz="2400" dirty="0"/>
              <a:t>The desired result cannot be achieved without political will, public cooperation and realization by all stakeholders, and this has to be done through cohesive and coercive efforts spread over short-medium-long term goals.</a:t>
            </a:r>
          </a:p>
          <a:p>
            <a:pPr>
              <a:lnSpc>
                <a:spcPct val="130000"/>
              </a:lnSpc>
              <a:spcAft>
                <a:spcPts val="0"/>
              </a:spcAft>
            </a:pPr>
            <a:r>
              <a:rPr lang="en-US" sz="2400" dirty="0"/>
              <a:t>Public to be made aware of the importance of  the public transport through print and electronic media</a:t>
            </a:r>
          </a:p>
          <a:p>
            <a:pPr>
              <a:lnSpc>
                <a:spcPct val="130000"/>
              </a:lnSpc>
              <a:spcAft>
                <a:spcPts val="0"/>
              </a:spcAft>
            </a:pPr>
            <a:r>
              <a:rPr lang="en-US" sz="2400" dirty="0"/>
              <a:t>Vehicles which are either hybrid or fully electric should be promoted and taxes should be reduced on these vehicles </a:t>
            </a:r>
            <a:endParaRPr lang="en-GB" sz="2400" dirty="0"/>
          </a:p>
          <a:p>
            <a:pPr>
              <a:lnSpc>
                <a:spcPct val="130000"/>
              </a:lnSpc>
              <a:spcAft>
                <a:spcPts val="0"/>
              </a:spcAft>
            </a:pPr>
            <a:r>
              <a:rPr lang="en-US" sz="2400" dirty="0"/>
              <a:t>Strengthening and expanding vehicle inspection regime </a:t>
            </a:r>
          </a:p>
          <a:p>
            <a:pPr>
              <a:lnSpc>
                <a:spcPct val="130000"/>
              </a:lnSpc>
              <a:spcAft>
                <a:spcPts val="0"/>
              </a:spcAft>
            </a:pPr>
            <a:r>
              <a:rPr lang="en-US" sz="2400" dirty="0"/>
              <a:t>Complete ban on burning of plastic waste</a:t>
            </a:r>
          </a:p>
          <a:p>
            <a:pPr>
              <a:lnSpc>
                <a:spcPct val="130000"/>
              </a:lnSpc>
              <a:spcAft>
                <a:spcPts val="0"/>
              </a:spcAft>
            </a:pPr>
            <a:r>
              <a:rPr lang="en-US" sz="2400" dirty="0"/>
              <a:t>Cutting and burning of trees should be completely banned</a:t>
            </a:r>
          </a:p>
          <a:p>
            <a:pPr>
              <a:lnSpc>
                <a:spcPct val="130000"/>
              </a:lnSpc>
              <a:spcAft>
                <a:spcPts val="0"/>
              </a:spcAft>
            </a:pPr>
            <a:r>
              <a:rPr lang="en-US" sz="2400" dirty="0"/>
              <a:t>Filters needs to be used to mitigate the effects of hazardous smoke from the factories </a:t>
            </a:r>
          </a:p>
          <a:p>
            <a:pPr>
              <a:lnSpc>
                <a:spcPct val="130000"/>
              </a:lnSpc>
              <a:spcAft>
                <a:spcPts val="0"/>
              </a:spcAft>
            </a:pP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65755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forward / Recommendations</a:t>
            </a:r>
          </a:p>
        </p:txBody>
      </p:sp>
      <p:sp>
        <p:nvSpPr>
          <p:cNvPr id="3" name="Content Placeholder 2"/>
          <p:cNvSpPr>
            <a:spLocks noGrp="1"/>
          </p:cNvSpPr>
          <p:nvPr>
            <p:ph idx="1"/>
          </p:nvPr>
        </p:nvSpPr>
        <p:spPr/>
        <p:txBody>
          <a:bodyPr>
            <a:normAutofit fontScale="85000" lnSpcReduction="10000"/>
          </a:bodyPr>
          <a:lstStyle/>
          <a:p>
            <a:r>
              <a:rPr lang="en-US" dirty="0"/>
              <a:t>A complete shutdown be imposed on the brick kilns in the months of November and December</a:t>
            </a:r>
          </a:p>
          <a:p>
            <a:r>
              <a:rPr lang="en-US" dirty="0"/>
              <a:t>Although billion tsunami tree plantation project started with a lot of fanfare, but as the time have passed the interest has gone down. Serious efforts are needed to restore the tree cover around the cities.</a:t>
            </a:r>
          </a:p>
          <a:p>
            <a:r>
              <a:rPr lang="en-GB" dirty="0"/>
              <a:t>Agriculture land should not be urbanised without approval of all concerned departments</a:t>
            </a:r>
          </a:p>
          <a:p>
            <a:r>
              <a:rPr lang="en-GB" dirty="0"/>
              <a:t>Air quality monitors are not functional. These should be made functional forthwith.</a:t>
            </a:r>
          </a:p>
          <a:p>
            <a:r>
              <a:rPr lang="en-GB" dirty="0"/>
              <a:t>Live data should be made available in the control room of environment protection department for immediate response and the same should be made available to all stakeholders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812872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Sources</a:t>
            </a:r>
          </a:p>
          <a:p>
            <a:r>
              <a:rPr lang="en-US" dirty="0"/>
              <a:t>Former Secretary, P&amp;SHD, Govt of Punjab, Lahore, Dr. </a:t>
            </a:r>
            <a:r>
              <a:rPr lang="en-US" dirty="0" err="1"/>
              <a:t>Naeem</a:t>
            </a:r>
            <a:r>
              <a:rPr lang="en-US" dirty="0"/>
              <a:t> </a:t>
            </a:r>
            <a:r>
              <a:rPr lang="en-US" dirty="0" err="1"/>
              <a:t>Rauf</a:t>
            </a:r>
            <a:r>
              <a:rPr lang="en-US" dirty="0"/>
              <a:t> (2022, November 14-18). Smog mitigation strategy (</a:t>
            </a:r>
            <a:r>
              <a:rPr lang="en-US" dirty="0" err="1"/>
              <a:t>Jawad</a:t>
            </a:r>
            <a:r>
              <a:rPr lang="en-US" dirty="0"/>
              <a:t> Naqvi, Interviewer)</a:t>
            </a:r>
          </a:p>
          <a:p>
            <a:r>
              <a:rPr lang="en-US" dirty="0"/>
              <a:t>Former Secretary, P&amp;SHD, Govt. of Punjab, Lahore, Imran </a:t>
            </a:r>
            <a:r>
              <a:rPr lang="en-US" dirty="0" err="1"/>
              <a:t>Sikandar</a:t>
            </a:r>
            <a:r>
              <a:rPr lang="en-US" dirty="0"/>
              <a:t> (2022, November 14-16). Health hazards of smog (</a:t>
            </a:r>
            <a:r>
              <a:rPr lang="en-US" dirty="0" err="1"/>
              <a:t>Jawad</a:t>
            </a:r>
            <a:r>
              <a:rPr lang="en-US" dirty="0"/>
              <a:t> Naqvi, Interviewer)</a:t>
            </a:r>
          </a:p>
          <a:p>
            <a:r>
              <a:rPr lang="en-US" dirty="0"/>
              <a:t>Director, Mr. </a:t>
            </a:r>
            <a:r>
              <a:rPr lang="en-US" dirty="0" err="1"/>
              <a:t>Naeem</a:t>
            </a:r>
            <a:r>
              <a:rPr lang="en-US" dirty="0"/>
              <a:t> </a:t>
            </a:r>
            <a:r>
              <a:rPr lang="en-US" dirty="0" err="1"/>
              <a:t>Majeed</a:t>
            </a:r>
            <a:r>
              <a:rPr lang="en-US" dirty="0"/>
              <a:t>, Bill Gates Foundation, Lahore (2022, November 14-16). Health hazards of smog (</a:t>
            </a:r>
            <a:r>
              <a:rPr lang="en-US" dirty="0" err="1"/>
              <a:t>Jawad</a:t>
            </a:r>
            <a:r>
              <a:rPr lang="en-US" dirty="0"/>
              <a:t> Naqvi, Interviewer)</a:t>
            </a:r>
          </a:p>
          <a:p>
            <a:r>
              <a:rPr lang="en-US" dirty="0"/>
              <a:t>sciencedirect.com</a:t>
            </a:r>
          </a:p>
          <a:p>
            <a:r>
              <a:rPr lang="en-US" dirty="0"/>
              <a:t>foreignpolicy.com</a:t>
            </a:r>
          </a:p>
          <a:p>
            <a:r>
              <a:rPr lang="en-US" dirty="0"/>
              <a:t>globalforestwatch.org</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1291898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960371"/>
            <a:ext cx="12192000" cy="925286"/>
          </a:xfrm>
        </p:spPr>
        <p:txBody>
          <a:bodyPr>
            <a:noAutofit/>
          </a:bodyPr>
          <a:lstStyle/>
          <a:p>
            <a:r>
              <a:rPr lang="en-US" sz="9600" dirty="0"/>
              <a:t>Thank You</a:t>
            </a:r>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7903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4" name="Slide Number Placeholder 3"/>
          <p:cNvSpPr>
            <a:spLocks noGrp="1"/>
          </p:cNvSpPr>
          <p:nvPr>
            <p:ph type="sldNum" sz="quarter" idx="12"/>
          </p:nvPr>
        </p:nvSpPr>
        <p:spPr/>
        <p:txBody>
          <a:bodyPr/>
          <a:lstStyle/>
          <a:p>
            <a:fld id="{6D22F896-40B5-4ADD-8801-0D06FADFA095}" type="slidenum">
              <a:rPr lang="en-US" smtClean="0"/>
              <a:t>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10344078"/>
              </p:ext>
            </p:extLst>
          </p:nvPr>
        </p:nvGraphicFramePr>
        <p:xfrm>
          <a:off x="241300" y="1026887"/>
          <a:ext cx="11722100" cy="5695174"/>
        </p:xfrm>
        <a:graphic>
          <a:graphicData uri="http://schemas.openxmlformats.org/drawingml/2006/table">
            <a:tbl>
              <a:tblPr firstRow="1" bandRow="1">
                <a:tableStyleId>{5940675A-B579-460E-94D1-54222C63F5DA}</a:tableStyleId>
              </a:tblPr>
              <a:tblGrid>
                <a:gridCol w="2933700">
                  <a:extLst>
                    <a:ext uri="{9D8B030D-6E8A-4147-A177-3AD203B41FA5}">
                      <a16:colId xmlns:a16="http://schemas.microsoft.com/office/drawing/2014/main" val="20000"/>
                    </a:ext>
                  </a:extLst>
                </a:gridCol>
                <a:gridCol w="8788400">
                  <a:extLst>
                    <a:ext uri="{9D8B030D-6E8A-4147-A177-3AD203B41FA5}">
                      <a16:colId xmlns:a16="http://schemas.microsoft.com/office/drawing/2014/main" val="20001"/>
                    </a:ext>
                  </a:extLst>
                </a:gridCol>
              </a:tblGrid>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ADP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Automatic Data Processing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0"/>
                  </a:ext>
                </a:extLst>
              </a:tr>
              <a:tr h="158024">
                <a:tc>
                  <a:txBody>
                    <a:bodyPr/>
                    <a:lstStyle/>
                    <a:p>
                      <a:pPr marL="0" marR="0" algn="just">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App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Application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1"/>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AQI: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Air Quality Index</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2"/>
                  </a:ext>
                </a:extLst>
              </a:tr>
              <a:tr h="126066">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AQLI: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Air Quality Life Index</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3"/>
                  </a:ext>
                </a:extLst>
              </a:tr>
              <a:tr h="135953">
                <a:tc>
                  <a:txBody>
                    <a:bodyPr/>
                    <a:lstStyle/>
                    <a:p>
                      <a:pPr marL="0" marR="0">
                        <a:lnSpc>
                          <a:spcPct val="90000"/>
                        </a:lnSpc>
                        <a:spcBef>
                          <a:spcPts val="0"/>
                        </a:spcBef>
                        <a:spcAft>
                          <a:spcPts val="0"/>
                        </a:spcAft>
                      </a:pPr>
                      <a:r>
                        <a:rPr lang="en-US" sz="2000" b="1">
                          <a:effectLst/>
                          <a:latin typeface="Times New Roman" panose="02020603050405020304" pitchFamily="18" charset="0"/>
                          <a:cs typeface="Times New Roman" panose="02020603050405020304" pitchFamily="18" charset="0"/>
                        </a:rPr>
                        <a:t>AQM:</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Air quality management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4"/>
                  </a:ext>
                </a:extLst>
              </a:tr>
              <a:tr h="13489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AQMS: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Ambient Air Quality Monitoring stations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5"/>
                  </a:ext>
                </a:extLst>
              </a:tr>
              <a:tr h="138072">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CO:</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Carbon Monoxide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6"/>
                  </a:ext>
                </a:extLst>
              </a:tr>
              <a:tr h="138072">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EPA: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Environmental Protection Agency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7"/>
                  </a:ext>
                </a:extLst>
              </a:tr>
              <a:tr h="126066">
                <a:tc>
                  <a:txBody>
                    <a:bodyPr/>
                    <a:lstStyle/>
                    <a:p>
                      <a:pPr marL="0" marR="0">
                        <a:lnSpc>
                          <a:spcPct val="90000"/>
                        </a:lnSpc>
                        <a:spcBef>
                          <a:spcPts val="0"/>
                        </a:spcBef>
                        <a:spcAft>
                          <a:spcPts val="0"/>
                        </a:spcAft>
                      </a:pPr>
                      <a:r>
                        <a:rPr lang="en-US" sz="2000" b="1">
                          <a:effectLst/>
                          <a:latin typeface="Times New Roman" panose="02020603050405020304" pitchFamily="18" charset="0"/>
                          <a:cs typeface="Times New Roman" panose="02020603050405020304" pitchFamily="18" charset="0"/>
                        </a:rPr>
                        <a:t>EPD:</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Environment Protection Department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8"/>
                  </a:ext>
                </a:extLst>
              </a:tr>
              <a:tr h="188640">
                <a:tc>
                  <a:txBody>
                    <a:bodyPr/>
                    <a:lstStyle/>
                    <a:p>
                      <a:pPr marL="0" marR="0">
                        <a:lnSpc>
                          <a:spcPct val="90000"/>
                        </a:lnSpc>
                        <a:spcBef>
                          <a:spcPts val="0"/>
                        </a:spcBef>
                        <a:spcAft>
                          <a:spcPts val="0"/>
                        </a:spcAft>
                      </a:pPr>
                      <a:r>
                        <a:rPr lang="en-US" sz="2000" b="1">
                          <a:effectLst/>
                          <a:latin typeface="Times New Roman" panose="02020603050405020304" pitchFamily="18" charset="0"/>
                          <a:cs typeface="Times New Roman" panose="02020603050405020304" pitchFamily="18" charset="0"/>
                        </a:rPr>
                        <a:t>FIEDMC</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Faisalabad Industrial Estate Development &amp; Management Company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9"/>
                  </a:ext>
                </a:extLst>
              </a:tr>
              <a:tr h="188640">
                <a:tc>
                  <a:txBody>
                    <a:bodyPr/>
                    <a:lstStyle/>
                    <a:p>
                      <a:pPr marL="0" marR="0" indent="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FIRs</a:t>
                      </a: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First Information Report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0"/>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I&amp;C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Information and communication technology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1"/>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ICI&amp;SDD</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Industries, Commerce and Investment &amp; Skills Development Department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2"/>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LUMS</a:t>
                      </a: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Lahore University of Management Sciences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3"/>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MVO</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Motor Vehicle Operations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4"/>
                  </a:ext>
                </a:extLst>
              </a:tr>
              <a:tr h="158024">
                <a:tc>
                  <a:txBody>
                    <a:bodyPr/>
                    <a:lstStyle/>
                    <a:p>
                      <a:pPr marL="0" marR="0">
                        <a:lnSpc>
                          <a:spcPct val="9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NO</a:t>
                      </a:r>
                      <a:r>
                        <a:rPr lang="en-US" sz="2000" b="1" baseline="-25000" dirty="0" err="1">
                          <a:effectLst/>
                          <a:latin typeface="Times New Roman" panose="02020603050405020304" pitchFamily="18" charset="0"/>
                          <a:cs typeface="Times New Roman" panose="02020603050405020304" pitchFamily="18" charset="0"/>
                        </a:rPr>
                        <a:t>x</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Oxides of Nitrogen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5"/>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OGRA</a:t>
                      </a: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Oil and Gas Regulatory Authority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6"/>
                  </a:ext>
                </a:extLst>
              </a:tr>
              <a:tr h="188640">
                <a:tc>
                  <a:txBody>
                    <a:bodyPr/>
                    <a:lstStyle/>
                    <a:p>
                      <a:pPr marL="0" marR="0" indent="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PDMA</a:t>
                      </a: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Provincial Disaster Management Authority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7"/>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PDWP</a:t>
                      </a: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Provincial Development Working Party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84619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Acronyms</a:t>
            </a:r>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2087294"/>
              </p:ext>
            </p:extLst>
          </p:nvPr>
        </p:nvGraphicFramePr>
        <p:xfrm>
          <a:off x="177800" y="1031032"/>
          <a:ext cx="11836400" cy="4795936"/>
        </p:xfrm>
        <a:graphic>
          <a:graphicData uri="http://schemas.openxmlformats.org/drawingml/2006/table">
            <a:tbl>
              <a:tblPr firstRow="1" bandRow="1">
                <a:tableStyleId>{5940675A-B579-460E-94D1-54222C63F5DA}</a:tableStyleId>
              </a:tblPr>
              <a:tblGrid>
                <a:gridCol w="2870200">
                  <a:extLst>
                    <a:ext uri="{9D8B030D-6E8A-4147-A177-3AD203B41FA5}">
                      <a16:colId xmlns:a16="http://schemas.microsoft.com/office/drawing/2014/main" val="20000"/>
                    </a:ext>
                  </a:extLst>
                </a:gridCol>
                <a:gridCol w="8966200">
                  <a:extLst>
                    <a:ext uri="{9D8B030D-6E8A-4147-A177-3AD203B41FA5}">
                      <a16:colId xmlns:a16="http://schemas.microsoft.com/office/drawing/2014/main" val="20001"/>
                    </a:ext>
                  </a:extLst>
                </a:gridCol>
              </a:tblGrid>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PEPC</a:t>
                      </a: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Pakistan Environmental Protection Council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0"/>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PEQS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Punjab Environmental Quality Standards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1"/>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PGDP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Punjab Green Development Program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2"/>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PIEDMC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Punjab Industrial Estate Development and Management Company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3"/>
                  </a:ext>
                </a:extLst>
              </a:tr>
              <a:tr h="126066">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PM:</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Particulate Matter (PM 2.5 &amp;PM 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4"/>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RECP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Resource Efficient and Cleaner Production</a:t>
                      </a:r>
                    </a:p>
                  </a:txBody>
                  <a:tcPr marL="29133" marR="29133" marT="12713" marB="12713" anchor="ctr"/>
                </a:tc>
                <a:extLst>
                  <a:ext uri="{0D108BD9-81ED-4DB2-BD59-A6C34878D82A}">
                    <a16:rowId xmlns:a16="http://schemas.microsoft.com/office/drawing/2014/main" val="10005"/>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RTA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Regional Transportation Authority</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6"/>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SCCFD</a:t>
                      </a:r>
                    </a:p>
                  </a:txBody>
                  <a:tcPr marL="29133" marR="29133" marT="12713" marB="12713" anchor="ctr"/>
                </a:tc>
                <a:tc>
                  <a:txBody>
                    <a:bodyPr/>
                    <a:lstStyle/>
                    <a:p>
                      <a:pPr marL="0" marR="0">
                        <a:lnSpc>
                          <a:spcPct val="90000"/>
                        </a:lnSpc>
                        <a:spcBef>
                          <a:spcPts val="0"/>
                        </a:spcBef>
                        <a:spcAft>
                          <a:spcPts val="0"/>
                        </a:spcAft>
                      </a:pP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Standing Committee of the Cabinet on Finance and Development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7"/>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SMEs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Small and medium-sized enterprises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8"/>
                  </a:ext>
                </a:extLst>
              </a:tr>
              <a:tr h="158024">
                <a:tc>
                  <a:txBody>
                    <a:bodyPr/>
                    <a:lstStyle/>
                    <a:p>
                      <a:pPr marL="0" marR="0">
                        <a:lnSpc>
                          <a:spcPct val="90000"/>
                        </a:lnSpc>
                        <a:spcBef>
                          <a:spcPts val="0"/>
                        </a:spcBef>
                        <a:spcAft>
                          <a:spcPts val="0"/>
                        </a:spcAft>
                      </a:pPr>
                      <a:r>
                        <a:rPr lang="en-US" sz="2000" b="1">
                          <a:effectLst/>
                          <a:latin typeface="Times New Roman" panose="02020603050405020304" pitchFamily="18" charset="0"/>
                          <a:cs typeface="Times New Roman" panose="02020603050405020304" pitchFamily="18" charset="0"/>
                        </a:rPr>
                        <a:t>SOPs</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Standard operating procedures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09"/>
                  </a:ext>
                </a:extLst>
              </a:tr>
              <a:tr h="126066">
                <a:tc>
                  <a:txBody>
                    <a:bodyPr/>
                    <a:lstStyle/>
                    <a:p>
                      <a:pPr marL="0" marR="0">
                        <a:lnSpc>
                          <a:spcPct val="90000"/>
                        </a:lnSpc>
                        <a:spcBef>
                          <a:spcPts val="0"/>
                        </a:spcBef>
                        <a:spcAft>
                          <a:spcPts val="0"/>
                        </a:spcAft>
                      </a:pPr>
                      <a:r>
                        <a:rPr lang="en-US" sz="2000" b="1">
                          <a:effectLst/>
                          <a:latin typeface="Times New Roman" panose="02020603050405020304" pitchFamily="18" charset="0"/>
                          <a:cs typeface="Times New Roman" panose="02020603050405020304" pitchFamily="18" charset="0"/>
                        </a:rPr>
                        <a:t>SO</a:t>
                      </a:r>
                      <a:r>
                        <a:rPr lang="en-US" sz="2000" b="1" baseline="-25000">
                          <a:effectLst/>
                          <a:latin typeface="Times New Roman" panose="02020603050405020304" pitchFamily="18" charset="0"/>
                          <a:cs typeface="Times New Roman" panose="02020603050405020304" pitchFamily="18" charset="0"/>
                        </a:rPr>
                        <a:t>x</a:t>
                      </a:r>
                      <a:r>
                        <a:rPr lang="en-US" sz="2000" b="1">
                          <a:effectLst/>
                          <a:latin typeface="Times New Roman" panose="02020603050405020304" pitchFamily="18" charset="0"/>
                          <a:cs typeface="Times New Roman" panose="02020603050405020304" pitchFamily="18" charset="0"/>
                        </a:rPr>
                        <a: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Oxides of Sulphur</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0"/>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T</a:t>
                      </a:r>
                      <a:r>
                        <a:rPr lang="en-GB" sz="2000" b="1" dirty="0">
                          <a:effectLst/>
                          <a:latin typeface="Times New Roman" panose="02020603050405020304" pitchFamily="18" charset="0"/>
                          <a:cs typeface="Times New Roman" panose="02020603050405020304" pitchFamily="18" charset="0"/>
                        </a:rPr>
                        <a:t>VCs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GB" sz="2000" dirty="0">
                          <a:effectLst/>
                          <a:latin typeface="Times New Roman" panose="02020603050405020304" pitchFamily="18" charset="0"/>
                          <a:cs typeface="Times New Roman" panose="02020603050405020304" pitchFamily="18" charset="0"/>
                        </a:rPr>
                        <a:t>Television Commercials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1"/>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UC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Union Council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2"/>
                  </a:ext>
                </a:extLst>
              </a:tr>
              <a:tr h="188640">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VICS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Vehicle Inspection and Certification System </a:t>
                      </a:r>
                    </a:p>
                  </a:txBody>
                  <a:tcPr marL="29133" marR="29133" marT="12713" marB="12713" anchor="ctr"/>
                </a:tc>
                <a:extLst>
                  <a:ext uri="{0D108BD9-81ED-4DB2-BD59-A6C34878D82A}">
                    <a16:rowId xmlns:a16="http://schemas.microsoft.com/office/drawing/2014/main" val="10013"/>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VOC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a:effectLst/>
                          <a:latin typeface="Times New Roman" panose="02020603050405020304" pitchFamily="18" charset="0"/>
                          <a:cs typeface="Times New Roman" panose="02020603050405020304" pitchFamily="18" charset="0"/>
                        </a:rPr>
                        <a:t>Volatile Organic Compounds</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4"/>
                  </a:ext>
                </a:extLst>
              </a:tr>
              <a:tr h="158024">
                <a:tc>
                  <a:txBody>
                    <a:bodyPr/>
                    <a:lstStyle/>
                    <a:p>
                      <a:pPr marL="0" marR="0">
                        <a:lnSpc>
                          <a:spcPct val="90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WHO:</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tc>
                  <a:txBody>
                    <a:bodyPr/>
                    <a:lstStyle/>
                    <a:p>
                      <a:pPr marL="0" marR="0">
                        <a:lnSpc>
                          <a:spcPct val="9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World Health Organization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9133" marR="29133" marT="12713" marB="12713"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4048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Smog and its Occurrence</a:t>
            </a:r>
          </a:p>
        </p:txBody>
      </p:sp>
      <p:sp>
        <p:nvSpPr>
          <p:cNvPr id="4" name="Content Placeholder 3"/>
          <p:cNvSpPr>
            <a:spLocks noGrp="1"/>
          </p:cNvSpPr>
          <p:nvPr>
            <p:ph idx="1"/>
          </p:nvPr>
        </p:nvSpPr>
        <p:spPr>
          <a:xfrm>
            <a:off x="125730" y="925287"/>
            <a:ext cx="8256768" cy="5889721"/>
          </a:xfrm>
        </p:spPr>
        <p:txBody>
          <a:bodyPr>
            <a:noAutofit/>
          </a:bodyPr>
          <a:lstStyle/>
          <a:p>
            <a:pPr algn="just">
              <a:lnSpc>
                <a:spcPct val="100000"/>
              </a:lnSpc>
              <a:spcAft>
                <a:spcPts val="0"/>
              </a:spcAft>
            </a:pPr>
            <a:r>
              <a:rPr lang="en-US" sz="2400" dirty="0"/>
              <a:t>Fog is caused by water droplets in the air. But smog is smoke + fog. It is a sign of severe air pollution.</a:t>
            </a:r>
          </a:p>
          <a:p>
            <a:pPr algn="just">
              <a:lnSpc>
                <a:spcPct val="100000"/>
              </a:lnSpc>
              <a:spcAft>
                <a:spcPts val="0"/>
              </a:spcAft>
            </a:pPr>
            <a:r>
              <a:rPr lang="en-US" sz="2400" dirty="0"/>
              <a:t>In Punjab, smoke generated from vehicles, industry, and stubble burning etc. converts into smog during the month of </a:t>
            </a:r>
            <a:r>
              <a:rPr lang="en-US" sz="2400" b="1" dirty="0"/>
              <a:t>November</a:t>
            </a:r>
            <a:endParaRPr lang="en-US" sz="2400" dirty="0"/>
          </a:p>
          <a:p>
            <a:pPr algn="just">
              <a:lnSpc>
                <a:spcPct val="100000"/>
              </a:lnSpc>
              <a:spcAft>
                <a:spcPts val="0"/>
              </a:spcAft>
            </a:pPr>
            <a:r>
              <a:rPr lang="en-US" sz="2400" dirty="0"/>
              <a:t>It normally persists for </a:t>
            </a:r>
            <a:r>
              <a:rPr lang="en-US" sz="2400" b="1" dirty="0"/>
              <a:t>3 to 4 weeks</a:t>
            </a:r>
            <a:r>
              <a:rPr lang="en-US" sz="2400" dirty="0"/>
              <a:t> when mean temperature remains in the range of 19-21</a:t>
            </a:r>
            <a:r>
              <a:rPr lang="en-US" sz="2400" baseline="30000" dirty="0"/>
              <a:t>o</a:t>
            </a:r>
            <a:r>
              <a:rPr lang="en-US" sz="2400" dirty="0"/>
              <a:t>C and humidity 30-50% and wind speed lowers</a:t>
            </a:r>
          </a:p>
          <a:p>
            <a:pPr>
              <a:lnSpc>
                <a:spcPct val="100000"/>
              </a:lnSpc>
              <a:spcAft>
                <a:spcPts val="0"/>
              </a:spcAft>
            </a:pPr>
            <a:r>
              <a:rPr lang="en-GB" sz="2400" dirty="0"/>
              <a:t>Respiratory infections, asthma, lung cancer, cardiovascular disease, eye problems and possibly damaging children development </a:t>
            </a:r>
          </a:p>
          <a:p>
            <a:pPr>
              <a:lnSpc>
                <a:spcPct val="100000"/>
              </a:lnSpc>
              <a:spcAft>
                <a:spcPts val="0"/>
              </a:spcAft>
            </a:pPr>
            <a:r>
              <a:rPr lang="en-GB" sz="2400" dirty="0"/>
              <a:t>Impact on the economy due to reduced ability to work and lower participation rates in the </a:t>
            </a:r>
            <a:r>
              <a:rPr lang="en-GB" sz="2400" dirty="0" err="1"/>
              <a:t>labor</a:t>
            </a:r>
            <a:r>
              <a:rPr lang="en-GB" sz="2400" dirty="0"/>
              <a:t> force </a:t>
            </a:r>
          </a:p>
          <a:p>
            <a:pPr>
              <a:lnSpc>
                <a:spcPct val="100000"/>
              </a:lnSpc>
              <a:spcAft>
                <a:spcPts val="0"/>
              </a:spcAft>
            </a:pPr>
            <a:r>
              <a:rPr lang="en-GB" sz="2400" dirty="0"/>
              <a:t>Children miss school, impacting their learning abilities </a:t>
            </a:r>
            <a:endParaRPr lang="en-US" sz="2400" dirty="0"/>
          </a:p>
          <a:p>
            <a:pPr marL="357188" indent="-357188">
              <a:buFont typeface="Arial" panose="020B0604020202020204" pitchFamily="34" charset="0"/>
              <a:buChar char="•"/>
            </a:pPr>
            <a:endParaRPr lang="en-US" sz="2300" dirty="0"/>
          </a:p>
          <a:p>
            <a:pPr marL="357188" indent="-357188">
              <a:buFont typeface="Arial" panose="020B0604020202020204" pitchFamily="34" charset="0"/>
              <a:buChar char="•"/>
            </a:pPr>
            <a:endParaRPr lang="en-US" sz="2300" dirty="0"/>
          </a:p>
        </p:txBody>
      </p:sp>
      <p:sp>
        <p:nvSpPr>
          <p:cNvPr id="6" name="TextBox 5"/>
          <p:cNvSpPr txBox="1"/>
          <p:nvPr/>
        </p:nvSpPr>
        <p:spPr>
          <a:xfrm>
            <a:off x="464058" y="6305198"/>
            <a:ext cx="577214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Source: Pakistan Meteorological Department, 2020</a:t>
            </a:r>
          </a:p>
        </p:txBody>
      </p:sp>
      <p:pic>
        <p:nvPicPr>
          <p:cNvPr id="7" name="Picture 6">
            <a:extLst>
              <a:ext uri="{FF2B5EF4-FFF2-40B4-BE49-F238E27FC236}">
                <a16:creationId xmlns:a16="http://schemas.microsoft.com/office/drawing/2014/main" id="{2203174F-697B-4388-A58E-AC735B1E00FB}"/>
              </a:ext>
            </a:extLst>
          </p:cNvPr>
          <p:cNvPicPr>
            <a:picLocks noChangeAspect="1"/>
          </p:cNvPicPr>
          <p:nvPr/>
        </p:nvPicPr>
        <p:blipFill>
          <a:blip r:embed="rId2" cstate="print"/>
          <a:stretch>
            <a:fillRect/>
          </a:stretch>
        </p:blipFill>
        <p:spPr>
          <a:xfrm>
            <a:off x="8382498" y="3850862"/>
            <a:ext cx="3809502" cy="2641106"/>
          </a:xfrm>
          <a:prstGeom prst="rect">
            <a:avLst/>
          </a:prstGeom>
        </p:spPr>
      </p:pic>
      <p:pic>
        <p:nvPicPr>
          <p:cNvPr id="1026" name="Picture 2" descr="THE CITY UNDER SMOG: Emissions from 400,000 vehicles largely uncheck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498" y="993736"/>
            <a:ext cx="3809502" cy="285712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5867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Smog – Introduction</a:t>
            </a:r>
          </a:p>
        </p:txBody>
      </p:sp>
      <p:sp>
        <p:nvSpPr>
          <p:cNvPr id="7" name="TextBox 6">
            <a:extLst>
              <a:ext uri="{FF2B5EF4-FFF2-40B4-BE49-F238E27FC236}">
                <a16:creationId xmlns:a16="http://schemas.microsoft.com/office/drawing/2014/main" id="{21243921-5F71-4721-A8BB-5EF04181759E}"/>
              </a:ext>
            </a:extLst>
          </p:cNvPr>
          <p:cNvSpPr txBox="1"/>
          <p:nvPr/>
        </p:nvSpPr>
        <p:spPr>
          <a:xfrm>
            <a:off x="7440931" y="5778977"/>
            <a:ext cx="2558796" cy="369332"/>
          </a:xfrm>
          <a:prstGeom prst="rect">
            <a:avLst/>
          </a:prstGeom>
          <a:noFill/>
        </p:spPr>
        <p:txBody>
          <a:bodyPr wrap="square" rtlCol="0">
            <a:spAutoFit/>
          </a:bodyPr>
          <a:lstStyle/>
          <a:p>
            <a:r>
              <a:rPr lang="en-GB" b="1" i="1" dirty="0">
                <a:latin typeface="Times New Roman" panose="02020603050405020304" pitchFamily="18" charset="0"/>
                <a:cs typeface="Times New Roman" panose="02020603050405020304" pitchFamily="18" charset="0"/>
              </a:rPr>
              <a:t>Source: UN </a:t>
            </a:r>
            <a:r>
              <a:rPr lang="en-US" b="1" i="1" dirty="0">
                <a:latin typeface="Times New Roman" panose="02020603050405020304" pitchFamily="18" charset="0"/>
                <a:cs typeface="Times New Roman" panose="02020603050405020304" pitchFamily="18" charset="0"/>
              </a:rPr>
              <a:t>FAO 2018</a:t>
            </a:r>
            <a:endParaRPr lang="en-GB" b="1" i="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469364" y="2099627"/>
            <a:ext cx="0" cy="3566160"/>
          </a:xfrm>
          <a:prstGeom prst="line">
            <a:avLst/>
          </a:prstGeom>
          <a:ln w="19050">
            <a:solidFill>
              <a:srgbClr val="63A537"/>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89" y="3495769"/>
            <a:ext cx="2474259" cy="369332"/>
          </a:xfrm>
          <a:prstGeom prst="rect">
            <a:avLst/>
          </a:prstGeom>
          <a:solidFill>
            <a:srgbClr val="FF7C80"/>
          </a:solidFill>
          <a:ln>
            <a:noFill/>
          </a:ln>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Burning of crop residues</a:t>
            </a:r>
          </a:p>
        </p:txBody>
      </p:sp>
      <p:sp>
        <p:nvSpPr>
          <p:cNvPr id="12" name="TextBox 11"/>
          <p:cNvSpPr txBox="1"/>
          <p:nvPr/>
        </p:nvSpPr>
        <p:spPr>
          <a:xfrm>
            <a:off x="702029" y="5409645"/>
            <a:ext cx="2017059" cy="369332"/>
          </a:xfrm>
          <a:prstGeom prst="rect">
            <a:avLst/>
          </a:prstGeom>
          <a:solidFill>
            <a:schemeClr val="accent6">
              <a:lumMod val="40000"/>
              <a:lumOff val="60000"/>
            </a:schemeClr>
          </a:solid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Metrologic factors</a:t>
            </a:r>
          </a:p>
        </p:txBody>
      </p:sp>
      <p:sp>
        <p:nvSpPr>
          <p:cNvPr id="13" name="TextBox 12"/>
          <p:cNvSpPr txBox="1"/>
          <p:nvPr/>
        </p:nvSpPr>
        <p:spPr>
          <a:xfrm>
            <a:off x="594437" y="2179767"/>
            <a:ext cx="2003610" cy="369332"/>
          </a:xfrm>
          <a:prstGeom prst="rect">
            <a:avLst/>
          </a:prstGeom>
          <a:solidFill>
            <a:schemeClr val="accent2">
              <a:lumMod val="20000"/>
              <a:lumOff val="80000"/>
            </a:schemeClr>
          </a:solid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Vehicular pollution</a:t>
            </a:r>
          </a:p>
        </p:txBody>
      </p:sp>
      <p:sp>
        <p:nvSpPr>
          <p:cNvPr id="14" name="TextBox 13"/>
          <p:cNvSpPr txBox="1"/>
          <p:nvPr/>
        </p:nvSpPr>
        <p:spPr>
          <a:xfrm>
            <a:off x="767585" y="2805414"/>
            <a:ext cx="2124634" cy="369332"/>
          </a:xfrm>
          <a:prstGeom prst="rect">
            <a:avLst/>
          </a:prstGeom>
          <a:solidFill>
            <a:srgbClr val="FF7C80"/>
          </a:solidFill>
          <a:ln>
            <a:noFill/>
          </a:ln>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Industrial emissions</a:t>
            </a:r>
          </a:p>
        </p:txBody>
      </p:sp>
      <p:sp>
        <p:nvSpPr>
          <p:cNvPr id="15" name="TextBox 14"/>
          <p:cNvSpPr txBox="1"/>
          <p:nvPr/>
        </p:nvSpPr>
        <p:spPr>
          <a:xfrm>
            <a:off x="767585" y="4255541"/>
            <a:ext cx="2124634" cy="369332"/>
          </a:xfrm>
          <a:prstGeom prst="rect">
            <a:avLst/>
          </a:prstGeom>
          <a:solidFill>
            <a:srgbClr val="FF7C80"/>
          </a:solidFill>
          <a:ln>
            <a:noFill/>
          </a:ln>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Particulate Matter</a:t>
            </a:r>
          </a:p>
        </p:txBody>
      </p:sp>
      <p:cxnSp>
        <p:nvCxnSpPr>
          <p:cNvPr id="16" name="Straight Arrow Connector 15"/>
          <p:cNvCxnSpPr/>
          <p:nvPr/>
        </p:nvCxnSpPr>
        <p:spPr>
          <a:xfrm>
            <a:off x="3033413" y="2381576"/>
            <a:ext cx="453440" cy="496868"/>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13242" y="2990080"/>
            <a:ext cx="349624" cy="29053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77066" y="3697911"/>
            <a:ext cx="537882"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033413" y="4215377"/>
            <a:ext cx="349624" cy="290537"/>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99772" y="5594311"/>
            <a:ext cx="470645" cy="0"/>
          </a:xfrm>
          <a:prstGeom prst="straightConnector1">
            <a:avLst/>
          </a:prstGeom>
          <a:ln w="571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448773" y="2992952"/>
            <a:ext cx="1144701" cy="1188720"/>
          </a:xfrm>
          <a:prstGeom prst="ellipse">
            <a:avLst/>
          </a:prstGeom>
          <a:noFill/>
          <a:ln>
            <a:solidFill>
              <a:srgbClr val="C0000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486853" y="3356479"/>
            <a:ext cx="105984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Smoke</a:t>
            </a:r>
          </a:p>
        </p:txBody>
      </p:sp>
      <p:sp>
        <p:nvSpPr>
          <p:cNvPr id="28" name="Oval 27"/>
          <p:cNvSpPr/>
          <p:nvPr/>
        </p:nvSpPr>
        <p:spPr>
          <a:xfrm>
            <a:off x="3428570" y="5068948"/>
            <a:ext cx="1080049" cy="1019546"/>
          </a:xfrm>
          <a:prstGeom prst="ellipse">
            <a:avLst/>
          </a:prstGeom>
          <a:noFill/>
          <a:ln>
            <a:solidFill>
              <a:srgbClr val="FFC000"/>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622326" y="5222092"/>
            <a:ext cx="886293"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Fog</a:t>
            </a:r>
          </a:p>
        </p:txBody>
      </p:sp>
      <p:sp>
        <p:nvSpPr>
          <p:cNvPr id="30" name="TextBox 29"/>
          <p:cNvSpPr txBox="1"/>
          <p:nvPr/>
        </p:nvSpPr>
        <p:spPr>
          <a:xfrm>
            <a:off x="5097450" y="3370386"/>
            <a:ext cx="128332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Smog</a:t>
            </a:r>
          </a:p>
        </p:txBody>
      </p:sp>
      <p:sp>
        <p:nvSpPr>
          <p:cNvPr id="31" name="Rectangle 30"/>
          <p:cNvSpPr/>
          <p:nvPr/>
        </p:nvSpPr>
        <p:spPr>
          <a:xfrm>
            <a:off x="5078400" y="3422416"/>
            <a:ext cx="1111183" cy="523220"/>
          </a:xfrm>
          <a:prstGeom prst="rect">
            <a:avLst/>
          </a:prstGeom>
          <a:noFill/>
          <a:ln>
            <a:solidFill>
              <a:srgbClr val="FF00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us 2"/>
          <p:cNvSpPr/>
          <p:nvPr/>
        </p:nvSpPr>
        <p:spPr>
          <a:xfrm>
            <a:off x="3786516" y="4523224"/>
            <a:ext cx="361950" cy="31276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qual 3"/>
          <p:cNvSpPr/>
          <p:nvPr/>
        </p:nvSpPr>
        <p:spPr>
          <a:xfrm>
            <a:off x="4683891" y="3499363"/>
            <a:ext cx="307456" cy="36932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p:nvPr/>
        </p:nvCxnSpPr>
        <p:spPr>
          <a:xfrm>
            <a:off x="2719088" y="2393305"/>
            <a:ext cx="348483" cy="0"/>
          </a:xfrm>
          <a:prstGeom prst="line">
            <a:avLst/>
          </a:prstGeom>
          <a:ln w="57150">
            <a:solidFill>
              <a:schemeClr val="tx1">
                <a:lumMod val="50000"/>
                <a:lumOff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6590405" y="2364433"/>
            <a:ext cx="5521261" cy="3145538"/>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21292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B9799B-27CD-C431-3647-9D780F46A0A2}"/>
              </a:ext>
            </a:extLst>
          </p:cNvPr>
          <p:cNvSpPr>
            <a:spLocks noGrp="1"/>
          </p:cNvSpPr>
          <p:nvPr>
            <p:ph type="sldNum" sz="quarter" idx="4294967295"/>
          </p:nvPr>
        </p:nvSpPr>
        <p:spPr>
          <a:xfrm>
            <a:off x="11387138" y="6470650"/>
            <a:ext cx="804862" cy="365125"/>
          </a:xfrm>
        </p:spPr>
        <p:txBody>
          <a:bodyPr/>
          <a:lstStyle/>
          <a:p>
            <a:fld id="{6D22F896-40B5-4ADD-8801-0D06FADFA095}" type="slidenum">
              <a:rPr lang="en-US" smtClean="0"/>
              <a:t>7</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14800" cy="340614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0"/>
            <a:ext cx="4091940" cy="34061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880" y="0"/>
            <a:ext cx="4008120" cy="340614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 y="3406140"/>
            <a:ext cx="4114800" cy="340614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3092" y="3406140"/>
            <a:ext cx="4130788" cy="340614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56462" y="3406140"/>
            <a:ext cx="4035538" cy="3451860"/>
          </a:xfrm>
          <a:prstGeom prst="rect">
            <a:avLst/>
          </a:prstGeom>
        </p:spPr>
      </p:pic>
    </p:spTree>
    <p:extLst>
      <p:ext uri="{BB962C8B-B14F-4D97-AF65-F5344CB8AC3E}">
        <p14:creationId xmlns:p14="http://schemas.microsoft.com/office/powerpoint/2010/main" val="230925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Statement of Problem</a:t>
            </a:r>
            <a:endParaRPr lang="en-US" dirty="0"/>
          </a:p>
        </p:txBody>
      </p:sp>
      <p:sp>
        <p:nvSpPr>
          <p:cNvPr id="3" name="Content Placeholder 2"/>
          <p:cNvSpPr>
            <a:spLocks noGrp="1"/>
          </p:cNvSpPr>
          <p:nvPr>
            <p:ph idx="1"/>
          </p:nvPr>
        </p:nvSpPr>
        <p:spPr/>
        <p:txBody>
          <a:bodyPr anchor="t">
            <a:normAutofit/>
          </a:bodyPr>
          <a:lstStyle/>
          <a:p>
            <a:pPr marL="0" indent="0">
              <a:buNone/>
            </a:pPr>
            <a:r>
              <a:rPr lang="en-GB" dirty="0"/>
              <a:t>In recent years, </a:t>
            </a:r>
            <a:r>
              <a:rPr lang="en-US" dirty="0"/>
              <a:t>Smog </a:t>
            </a:r>
            <a:r>
              <a:rPr lang="en-GB" dirty="0"/>
              <a:t>has become </a:t>
            </a:r>
            <a:r>
              <a:rPr lang="en-US" dirty="0"/>
              <a:t>a devastating problem due to the</a:t>
            </a:r>
            <a:r>
              <a:rPr lang="en-GB" dirty="0"/>
              <a:t> unplanned urbanisation,</a:t>
            </a:r>
            <a:r>
              <a:rPr lang="en-US" dirty="0"/>
              <a:t> industrialization</a:t>
            </a:r>
            <a:r>
              <a:rPr lang="en-GB" dirty="0"/>
              <a:t>, crop residue burning, and vehicle emissions. The</a:t>
            </a:r>
            <a:r>
              <a:rPr lang="en-US" dirty="0"/>
              <a:t> hazardous chemicals and pollutants involved in smog formation are highly reactive and are spread in the atmosphere. Smog is equally harmful to humans, animals, plants and the nature itself. Coping strategies hitherto haven’t been useful in thwarting the smog</a:t>
            </a:r>
          </a:p>
        </p:txBody>
      </p:sp>
      <p:sp>
        <p:nvSpPr>
          <p:cNvPr id="4" name="Slide Number Placeholder 3"/>
          <p:cNvSpPr>
            <a:spLocks noGrp="1"/>
          </p:cNvSpPr>
          <p:nvPr>
            <p:ph type="sldNum" sz="quarter" idx="12"/>
          </p:nvPr>
        </p:nvSpPr>
        <p:spPr/>
        <p:txBody>
          <a:bodyPr/>
          <a:lstStyle/>
          <a:p>
            <a:fld id="{B9D0E87C-0ACA-4A42-9889-3AFCBCA908BF}" type="slidenum">
              <a:rPr lang="en-US" smtClean="0"/>
              <a:pPr/>
              <a:t>8</a:t>
            </a:fld>
            <a:endParaRPr lang="en-US"/>
          </a:p>
        </p:txBody>
      </p:sp>
    </p:spTree>
    <p:extLst>
      <p:ext uri="{BB962C8B-B14F-4D97-AF65-F5344CB8AC3E}">
        <p14:creationId xmlns:p14="http://schemas.microsoft.com/office/powerpoint/2010/main" val="1414611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Words>2677</Words>
  <Application>Microsoft Office PowerPoint</Application>
  <PresentationFormat>Widescreen</PresentationFormat>
  <Paragraphs>442</Paragraphs>
  <Slides>34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Times New Roman</vt:lpstr>
      <vt:lpstr>Wingdings</vt:lpstr>
      <vt:lpstr>Office Theme</vt:lpstr>
      <vt:lpstr>PowerPoint Presentation</vt:lpstr>
      <vt:lpstr> National Management College 117th National Management Course </vt:lpstr>
      <vt:lpstr>Sequence</vt:lpstr>
      <vt:lpstr>Acronyms</vt:lpstr>
      <vt:lpstr>Acronyms</vt:lpstr>
      <vt:lpstr>Smog and its Occurrence</vt:lpstr>
      <vt:lpstr>Smog – Introduction</vt:lpstr>
      <vt:lpstr>PowerPoint Presentation</vt:lpstr>
      <vt:lpstr>Statement of Problem</vt:lpstr>
      <vt:lpstr>Key Questions </vt:lpstr>
      <vt:lpstr>Scope </vt:lpstr>
      <vt:lpstr>Smog-Hazards</vt:lpstr>
      <vt:lpstr>Spatial Statistics of Smog</vt:lpstr>
      <vt:lpstr>Sources of Smog in Punjab</vt:lpstr>
      <vt:lpstr>Historic Trends</vt:lpstr>
      <vt:lpstr>Smog Strategy</vt:lpstr>
      <vt:lpstr>Punjab Disaster Management Authority</vt:lpstr>
      <vt:lpstr>Environment Protection Department (EPD) Measures taken</vt:lpstr>
      <vt:lpstr>EPD Enforcement Drive</vt:lpstr>
      <vt:lpstr>EPD Citizen Engagement</vt:lpstr>
      <vt:lpstr>Pakistan Meteorological Department</vt:lpstr>
      <vt:lpstr>Transport Department</vt:lpstr>
      <vt:lpstr>Agriculture </vt:lpstr>
      <vt:lpstr>Local Government &amp;Community Development / Waste Management Companies</vt:lpstr>
      <vt:lpstr>PowerPoint Presentation</vt:lpstr>
      <vt:lpstr>Industries, Commerce and Investment &amp; Skills Development Department</vt:lpstr>
      <vt:lpstr>Smog Free Initiatives in Punjab</vt:lpstr>
      <vt:lpstr>Smog Free Initiatives in Punjab</vt:lpstr>
      <vt:lpstr>Impact of Strategies</vt:lpstr>
      <vt:lpstr>Conclusion</vt:lpstr>
      <vt:lpstr>Way forward / Recommendations</vt:lpstr>
      <vt:lpstr>Way forward / Recommendations</vt:lpstr>
      <vt:lpstr>Bibliography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Management College 117th National Management Course  Contemporary Issue Series Presentation  SMOG : HITHERTO COPING STRATEGIES  AND WAY FORWARD</dc:title>
  <dc:creator>Jawad Naqvi</dc:creator>
  <cp:lastModifiedBy>HP</cp:lastModifiedBy>
  <cp:revision>226</cp:revision>
  <cp:lastPrinted>2022-11-21T10:51:12Z</cp:lastPrinted>
  <dcterms:created xsi:type="dcterms:W3CDTF">2022-11-17T13:06:24Z</dcterms:created>
  <dcterms:modified xsi:type="dcterms:W3CDTF">2022-11-22T03:17:47Z</dcterms:modified>
</cp:coreProperties>
</file>