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handoutMasterIdLst>
    <p:handoutMasterId r:id="rId38"/>
  </p:handoutMasterIdLst>
  <p:sldIdLst>
    <p:sldId id="320" r:id="rId2"/>
    <p:sldId id="359" r:id="rId3"/>
    <p:sldId id="375" r:id="rId4"/>
    <p:sldId id="367" r:id="rId5"/>
    <p:sldId id="302" r:id="rId6"/>
    <p:sldId id="347" r:id="rId7"/>
    <p:sldId id="348" r:id="rId8"/>
    <p:sldId id="380" r:id="rId9"/>
    <p:sldId id="381" r:id="rId10"/>
    <p:sldId id="341" r:id="rId11"/>
    <p:sldId id="385" r:id="rId12"/>
    <p:sldId id="387" r:id="rId13"/>
    <p:sldId id="351" r:id="rId14"/>
    <p:sldId id="401" r:id="rId15"/>
    <p:sldId id="402" r:id="rId16"/>
    <p:sldId id="399" r:id="rId17"/>
    <p:sldId id="400" r:id="rId18"/>
    <p:sldId id="389" r:id="rId19"/>
    <p:sldId id="344" r:id="rId20"/>
    <p:sldId id="345" r:id="rId21"/>
    <p:sldId id="390" r:id="rId22"/>
    <p:sldId id="391" r:id="rId23"/>
    <p:sldId id="393" r:id="rId24"/>
    <p:sldId id="392" r:id="rId25"/>
    <p:sldId id="318" r:id="rId26"/>
    <p:sldId id="360" r:id="rId27"/>
    <p:sldId id="361" r:id="rId28"/>
    <p:sldId id="362" r:id="rId29"/>
    <p:sldId id="366" r:id="rId30"/>
    <p:sldId id="363" r:id="rId31"/>
    <p:sldId id="364" r:id="rId32"/>
    <p:sldId id="365" r:id="rId33"/>
    <p:sldId id="372" r:id="rId34"/>
    <p:sldId id="373" r:id="rId35"/>
    <p:sldId id="374" r:id="rId3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tan Omar" initials="SO" lastIdx="1" clrIdx="0">
    <p:extLst>
      <p:ext uri="{19B8F6BF-5375-455C-9EA6-DF929625EA0E}">
        <p15:presenceInfo xmlns:p15="http://schemas.microsoft.com/office/powerpoint/2012/main" userId="Sultan O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1DFF83"/>
    <a:srgbClr val="0046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3" autoAdjust="0"/>
    <p:restoredTop sz="86409" autoAdjust="0"/>
  </p:normalViewPr>
  <p:slideViewPr>
    <p:cSldViewPr>
      <p:cViewPr varScale="1">
        <p:scale>
          <a:sx n="47" d="100"/>
          <a:sy n="47" d="100"/>
        </p:scale>
        <p:origin x="66" y="534"/>
      </p:cViewPr>
      <p:guideLst>
        <p:guide orient="horz" pos="2160"/>
        <p:guide pos="3840"/>
      </p:guideLst>
    </p:cSldViewPr>
  </p:slideViewPr>
  <p:outlineViewPr>
    <p:cViewPr>
      <p:scale>
        <a:sx n="33" d="100"/>
        <a:sy n="33" d="100"/>
      </p:scale>
      <p:origin x="0" y="-12139"/>
    </p:cViewPr>
  </p:outlineViewPr>
  <p:notesTextViewPr>
    <p:cViewPr>
      <p:scale>
        <a:sx n="100" d="100"/>
        <a:sy n="100" d="100"/>
      </p:scale>
      <p:origin x="0" y="0"/>
    </p:cViewPr>
  </p:notesTextViewPr>
  <p:sorterViewPr>
    <p:cViewPr varScale="1">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71C3123-EAF6-4CDC-A7EE-A6ABBD7C3BA1}" type="datetimeFigureOut">
              <a:rPr lang="en-US" smtClean="0"/>
              <a:pPr/>
              <a:t>11/25/2022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9401AA9-1077-4CA9-9128-29EB3B5AECD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46AD70B-ADB1-41FE-BBCC-2A3141785567}" type="datetimeFigureOut">
              <a:rPr lang="en-US" smtClean="0"/>
              <a:pPr/>
              <a:t>11/25/2022</a:t>
            </a:fld>
            <a:endParaRPr lang="en-US"/>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0D33CB2-B8C6-4FB6-B5EB-EB21BC63A814}" type="slidenum">
              <a:rPr lang="en-US" smtClean="0"/>
              <a:pPr/>
              <a:t>‹#›</a:t>
            </a:fld>
            <a:endParaRPr lang="en-US"/>
          </a:p>
        </p:txBody>
      </p:sp>
    </p:spTree>
    <p:extLst>
      <p:ext uri="{BB962C8B-B14F-4D97-AF65-F5344CB8AC3E}">
        <p14:creationId xmlns:p14="http://schemas.microsoft.com/office/powerpoint/2010/main" val="380600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33CB2-B8C6-4FB6-B5EB-EB21BC63A814}" type="slidenum">
              <a:rPr lang="en-US" smtClean="0"/>
              <a:pPr/>
              <a:t>1</a:t>
            </a:fld>
            <a:endParaRPr lang="en-US" dirty="0"/>
          </a:p>
        </p:txBody>
      </p:sp>
    </p:spTree>
    <p:extLst>
      <p:ext uri="{BB962C8B-B14F-4D97-AF65-F5344CB8AC3E}">
        <p14:creationId xmlns:p14="http://schemas.microsoft.com/office/powerpoint/2010/main" val="99507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33CB2-B8C6-4FB6-B5EB-EB21BC63A814}" type="slidenum">
              <a:rPr lang="en-US" smtClean="0"/>
              <a:pPr/>
              <a:t>23</a:t>
            </a:fld>
            <a:endParaRPr lang="en-US"/>
          </a:p>
        </p:txBody>
      </p:sp>
    </p:spTree>
    <p:extLst>
      <p:ext uri="{BB962C8B-B14F-4D97-AF65-F5344CB8AC3E}">
        <p14:creationId xmlns:p14="http://schemas.microsoft.com/office/powerpoint/2010/main" val="424452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66C1-D1F6-44E2-AE00-1AE6FCB0F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53564-BAF1-4F7F-85D2-6F5104A08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A94D9-85BE-441F-A76E-3BF62DEB4215}"/>
              </a:ext>
            </a:extLst>
          </p:cNvPr>
          <p:cNvSpPr>
            <a:spLocks noGrp="1"/>
          </p:cNvSpPr>
          <p:nvPr>
            <p:ph type="dt" sz="half" idx="10"/>
          </p:nvPr>
        </p:nvSpPr>
        <p:spPr/>
        <p:txBody>
          <a:bodyPr/>
          <a:lstStyle/>
          <a:p>
            <a:fld id="{E674939E-E25E-4759-AE10-2A7EFF761974}" type="datetime1">
              <a:rPr lang="en-US" smtClean="0"/>
              <a:pPr/>
              <a:t>11/25/2022</a:t>
            </a:fld>
            <a:endParaRPr lang="en-US" dirty="0"/>
          </a:p>
        </p:txBody>
      </p:sp>
      <p:sp>
        <p:nvSpPr>
          <p:cNvPr id="5" name="Footer Placeholder 4">
            <a:extLst>
              <a:ext uri="{FF2B5EF4-FFF2-40B4-BE49-F238E27FC236}">
                <a16:creationId xmlns:a16="http://schemas.microsoft.com/office/drawing/2014/main" id="{E69F0EBF-7085-4AC3-9776-3DB10F7AF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D2EAB-E93C-4951-A878-BC41F755762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17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709-AEB4-47F1-B23F-29631D409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B73F9E-241B-4BE5-B332-24C884144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3F642-92F3-4C37-B6C8-299C0BF190FB}"/>
              </a:ext>
            </a:extLst>
          </p:cNvPr>
          <p:cNvSpPr>
            <a:spLocks noGrp="1"/>
          </p:cNvSpPr>
          <p:nvPr>
            <p:ph type="dt" sz="half" idx="10"/>
          </p:nvPr>
        </p:nvSpPr>
        <p:spPr/>
        <p:txBody>
          <a:bodyPr/>
          <a:lstStyle/>
          <a:p>
            <a:fld id="{EE74AE96-436B-46A2-9950-6DA2CA3E78DB}" type="datetime1">
              <a:rPr lang="en-US" smtClean="0"/>
              <a:pPr/>
              <a:t>11/25/2022</a:t>
            </a:fld>
            <a:endParaRPr lang="en-US"/>
          </a:p>
        </p:txBody>
      </p:sp>
      <p:sp>
        <p:nvSpPr>
          <p:cNvPr id="5" name="Footer Placeholder 4">
            <a:extLst>
              <a:ext uri="{FF2B5EF4-FFF2-40B4-BE49-F238E27FC236}">
                <a16:creationId xmlns:a16="http://schemas.microsoft.com/office/drawing/2014/main" id="{16EE8E8A-A596-4492-B597-C3F1FD014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D410B-A231-46B2-8192-5BD1CB4E881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864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36F0F-B093-4210-9491-6DA33BBF6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0598E-4551-446B-A77F-0C202877A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A778D-3206-46CA-8D9B-6D6AC7893BD2}"/>
              </a:ext>
            </a:extLst>
          </p:cNvPr>
          <p:cNvSpPr>
            <a:spLocks noGrp="1"/>
          </p:cNvSpPr>
          <p:nvPr>
            <p:ph type="dt" sz="half" idx="10"/>
          </p:nvPr>
        </p:nvSpPr>
        <p:spPr/>
        <p:txBody>
          <a:bodyPr/>
          <a:lstStyle/>
          <a:p>
            <a:fld id="{C2FA428A-F78C-4A87-B807-00A5A13142A8}" type="datetime1">
              <a:rPr lang="en-US" smtClean="0"/>
              <a:pPr/>
              <a:t>11/25/2022</a:t>
            </a:fld>
            <a:endParaRPr lang="en-US"/>
          </a:p>
        </p:txBody>
      </p:sp>
      <p:sp>
        <p:nvSpPr>
          <p:cNvPr id="5" name="Footer Placeholder 4">
            <a:extLst>
              <a:ext uri="{FF2B5EF4-FFF2-40B4-BE49-F238E27FC236}">
                <a16:creationId xmlns:a16="http://schemas.microsoft.com/office/drawing/2014/main" id="{1B5821F1-DC67-45B9-9192-8C6A0393E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CE58-A43E-4E19-9330-4E9E16EBAD1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332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3F04-36F3-4B0A-B72F-B2E4B9D78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1A550-B5D1-4367-96F6-7C296C237C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C4454-240F-4F41-826D-A64C9EB2EF21}"/>
              </a:ext>
            </a:extLst>
          </p:cNvPr>
          <p:cNvSpPr>
            <a:spLocks noGrp="1"/>
          </p:cNvSpPr>
          <p:nvPr>
            <p:ph type="dt" sz="half" idx="10"/>
          </p:nvPr>
        </p:nvSpPr>
        <p:spPr/>
        <p:txBody>
          <a:bodyPr/>
          <a:lstStyle/>
          <a:p>
            <a:fld id="{5EC3C303-BF8F-4094-A168-516B1D416C2F}" type="datetime1">
              <a:rPr lang="en-US" smtClean="0"/>
              <a:pPr/>
              <a:t>11/25/2022</a:t>
            </a:fld>
            <a:endParaRPr lang="en-US" dirty="0"/>
          </a:p>
        </p:txBody>
      </p:sp>
      <p:sp>
        <p:nvSpPr>
          <p:cNvPr id="5" name="Footer Placeholder 4">
            <a:extLst>
              <a:ext uri="{FF2B5EF4-FFF2-40B4-BE49-F238E27FC236}">
                <a16:creationId xmlns:a16="http://schemas.microsoft.com/office/drawing/2014/main" id="{58E3A961-C0D5-43E0-BD50-FCA1163FE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F7A0B-AE37-4949-B0F0-616264C085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07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36BE-54C1-454F-8E66-5992A6208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9DAC9-2CEF-4AE7-B1A8-DD6FF3D73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4D36FD-536A-4E50-8A72-5A88D0DF7946}"/>
              </a:ext>
            </a:extLst>
          </p:cNvPr>
          <p:cNvSpPr>
            <a:spLocks noGrp="1"/>
          </p:cNvSpPr>
          <p:nvPr>
            <p:ph type="dt" sz="half" idx="10"/>
          </p:nvPr>
        </p:nvSpPr>
        <p:spPr/>
        <p:txBody>
          <a:bodyPr/>
          <a:lstStyle/>
          <a:p>
            <a:fld id="{E3F1C830-F86D-4617-AB51-285460588CAF}" type="datetime1">
              <a:rPr lang="en-US" smtClean="0"/>
              <a:pPr/>
              <a:t>11/25/2022</a:t>
            </a:fld>
            <a:endParaRPr lang="en-US"/>
          </a:p>
        </p:txBody>
      </p:sp>
      <p:sp>
        <p:nvSpPr>
          <p:cNvPr id="5" name="Footer Placeholder 4">
            <a:extLst>
              <a:ext uri="{FF2B5EF4-FFF2-40B4-BE49-F238E27FC236}">
                <a16:creationId xmlns:a16="http://schemas.microsoft.com/office/drawing/2014/main" id="{30288966-B00B-4E9D-BB15-078373147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9CFE1-2EED-4A8E-9259-7C1D55D4686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00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6FEE-56C6-40B3-A997-33C779CF6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D37D9-BEFA-4098-AA7B-5EE1FE163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67833A-5776-4F62-B057-0AF700E67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6FE84-5EC0-4A6D-A368-47FBBA1D76B2}"/>
              </a:ext>
            </a:extLst>
          </p:cNvPr>
          <p:cNvSpPr>
            <a:spLocks noGrp="1"/>
          </p:cNvSpPr>
          <p:nvPr>
            <p:ph type="dt" sz="half" idx="10"/>
          </p:nvPr>
        </p:nvSpPr>
        <p:spPr/>
        <p:txBody>
          <a:bodyPr/>
          <a:lstStyle/>
          <a:p>
            <a:fld id="{A17B5C06-1A43-41A9-8EA2-719769185362}" type="datetime1">
              <a:rPr lang="en-US" smtClean="0"/>
              <a:pPr/>
              <a:t>11/25/2022</a:t>
            </a:fld>
            <a:endParaRPr lang="en-US"/>
          </a:p>
        </p:txBody>
      </p:sp>
      <p:sp>
        <p:nvSpPr>
          <p:cNvPr id="6" name="Footer Placeholder 5">
            <a:extLst>
              <a:ext uri="{FF2B5EF4-FFF2-40B4-BE49-F238E27FC236}">
                <a16:creationId xmlns:a16="http://schemas.microsoft.com/office/drawing/2014/main" id="{068638DC-7610-430E-AE9E-3EBBBE49F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C3B5E-382F-4ED8-A4BB-AB348143C86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7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EBEB-6917-45E9-BD31-0445D14DB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7EABF0-3212-411A-9BC4-2578E4BA7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4586A-707A-4DF6-988B-68A0B35D7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05756-3AC7-4D2C-9A85-5F065FD2A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3CBCC-DE0F-497A-8582-F1D1FB55D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3C7C0-78D2-4272-B9C2-B6EA6F92028C}"/>
              </a:ext>
            </a:extLst>
          </p:cNvPr>
          <p:cNvSpPr>
            <a:spLocks noGrp="1"/>
          </p:cNvSpPr>
          <p:nvPr>
            <p:ph type="dt" sz="half" idx="10"/>
          </p:nvPr>
        </p:nvSpPr>
        <p:spPr/>
        <p:txBody>
          <a:bodyPr/>
          <a:lstStyle/>
          <a:p>
            <a:fld id="{86E9388A-A41D-4603-B82A-D8466612BD46}" type="datetime1">
              <a:rPr lang="en-US" smtClean="0"/>
              <a:pPr/>
              <a:t>11/25/2022</a:t>
            </a:fld>
            <a:endParaRPr lang="en-US"/>
          </a:p>
        </p:txBody>
      </p:sp>
      <p:sp>
        <p:nvSpPr>
          <p:cNvPr id="8" name="Footer Placeholder 7">
            <a:extLst>
              <a:ext uri="{FF2B5EF4-FFF2-40B4-BE49-F238E27FC236}">
                <a16:creationId xmlns:a16="http://schemas.microsoft.com/office/drawing/2014/main" id="{F0F87C8C-AFA6-41A0-AA96-E9516EAC3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0A5C98-7692-4C0F-811F-F482741512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915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44EE-EB55-4FAE-AD1A-E534AF2995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C2B29B-80F3-48A0-AF68-45F593BDB2B0}"/>
              </a:ext>
            </a:extLst>
          </p:cNvPr>
          <p:cNvSpPr>
            <a:spLocks noGrp="1"/>
          </p:cNvSpPr>
          <p:nvPr>
            <p:ph type="dt" sz="half" idx="10"/>
          </p:nvPr>
        </p:nvSpPr>
        <p:spPr/>
        <p:txBody>
          <a:bodyPr/>
          <a:lstStyle/>
          <a:p>
            <a:fld id="{FD9D57D2-95B6-43C3-A11F-860C3ECA43E8}" type="datetime1">
              <a:rPr lang="en-US" smtClean="0"/>
              <a:pPr/>
              <a:t>11/25/2022</a:t>
            </a:fld>
            <a:endParaRPr lang="en-US"/>
          </a:p>
        </p:txBody>
      </p:sp>
      <p:sp>
        <p:nvSpPr>
          <p:cNvPr id="4" name="Footer Placeholder 3">
            <a:extLst>
              <a:ext uri="{FF2B5EF4-FFF2-40B4-BE49-F238E27FC236}">
                <a16:creationId xmlns:a16="http://schemas.microsoft.com/office/drawing/2014/main" id="{C038718B-00C3-402F-A933-9C97BD095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FC7020-5D12-43E6-B56E-D96C2EDB0D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79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EB826-C59A-4E23-A95F-E32A68E42316}"/>
              </a:ext>
            </a:extLst>
          </p:cNvPr>
          <p:cNvSpPr>
            <a:spLocks noGrp="1"/>
          </p:cNvSpPr>
          <p:nvPr>
            <p:ph type="dt" sz="half" idx="10"/>
          </p:nvPr>
        </p:nvSpPr>
        <p:spPr/>
        <p:txBody>
          <a:bodyPr/>
          <a:lstStyle/>
          <a:p>
            <a:fld id="{527D453D-3B75-4788-BCEB-696D8C720B45}" type="datetime1">
              <a:rPr lang="en-US" smtClean="0"/>
              <a:pPr/>
              <a:t>11/25/2022</a:t>
            </a:fld>
            <a:endParaRPr lang="en-US"/>
          </a:p>
        </p:txBody>
      </p:sp>
      <p:sp>
        <p:nvSpPr>
          <p:cNvPr id="3" name="Footer Placeholder 2">
            <a:extLst>
              <a:ext uri="{FF2B5EF4-FFF2-40B4-BE49-F238E27FC236}">
                <a16:creationId xmlns:a16="http://schemas.microsoft.com/office/drawing/2014/main" id="{5B32D231-F261-4AE2-B46C-E1D07F5B4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DB313-9A76-49CD-B593-B669353CA9B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66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E0C-4F92-4333-8327-E789C7464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9F208-CB5F-4FC8-BD7F-F0BCDA51C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1075A-2E25-4C47-A40D-E523E3459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5993C-BFBD-4F0A-9293-7EB7014F228D}"/>
              </a:ext>
            </a:extLst>
          </p:cNvPr>
          <p:cNvSpPr>
            <a:spLocks noGrp="1"/>
          </p:cNvSpPr>
          <p:nvPr>
            <p:ph type="dt" sz="half" idx="10"/>
          </p:nvPr>
        </p:nvSpPr>
        <p:spPr/>
        <p:txBody>
          <a:bodyPr/>
          <a:lstStyle/>
          <a:p>
            <a:fld id="{90FCED93-A035-4444-9BC0-0E34E66CB7BC}" type="datetime1">
              <a:rPr lang="en-US" smtClean="0"/>
              <a:pPr/>
              <a:t>11/25/2022</a:t>
            </a:fld>
            <a:endParaRPr lang="en-US"/>
          </a:p>
        </p:txBody>
      </p:sp>
      <p:sp>
        <p:nvSpPr>
          <p:cNvPr id="6" name="Footer Placeholder 5">
            <a:extLst>
              <a:ext uri="{FF2B5EF4-FFF2-40B4-BE49-F238E27FC236}">
                <a16:creationId xmlns:a16="http://schemas.microsoft.com/office/drawing/2014/main" id="{3ACFC0FE-3AA9-4618-8B21-C3173EE70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CA975-E28D-436A-BB52-2CED570C483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58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6ADA-FDCB-4D2F-BE4B-B41265CB8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87BCEA-3224-4FC2-80E1-0E768781E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4070C2-525E-4497-BEB0-71D3EFDEA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0E23C-412F-4910-A740-F755D241D057}"/>
              </a:ext>
            </a:extLst>
          </p:cNvPr>
          <p:cNvSpPr>
            <a:spLocks noGrp="1"/>
          </p:cNvSpPr>
          <p:nvPr>
            <p:ph type="dt" sz="half" idx="10"/>
          </p:nvPr>
        </p:nvSpPr>
        <p:spPr/>
        <p:txBody>
          <a:bodyPr/>
          <a:lstStyle/>
          <a:p>
            <a:fld id="{17B10136-9816-4024-A5DC-ABE3E524EEAC}" type="datetime1">
              <a:rPr lang="en-US" smtClean="0"/>
              <a:pPr/>
              <a:t>11/25/2022</a:t>
            </a:fld>
            <a:endParaRPr lang="en-US"/>
          </a:p>
        </p:txBody>
      </p:sp>
      <p:sp>
        <p:nvSpPr>
          <p:cNvPr id="6" name="Footer Placeholder 5">
            <a:extLst>
              <a:ext uri="{FF2B5EF4-FFF2-40B4-BE49-F238E27FC236}">
                <a16:creationId xmlns:a16="http://schemas.microsoft.com/office/drawing/2014/main" id="{5541A7FE-9BE6-4C68-B550-3206F4807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BFB19-956B-4070-93E1-AD167EBB1A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55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E7761-5432-450C-B0DB-78CABBCB0783}"/>
              </a:ext>
            </a:extLst>
          </p:cNvPr>
          <p:cNvSpPr>
            <a:spLocks noGrp="1"/>
          </p:cNvSpPr>
          <p:nvPr>
            <p:ph type="title"/>
          </p:nvPr>
        </p:nvSpPr>
        <p:spPr>
          <a:xfrm>
            <a:off x="0" y="46037"/>
            <a:ext cx="12192000" cy="1325563"/>
          </a:xfrm>
          <a:prstGeom prst="rect">
            <a:avLst/>
          </a:prstGeom>
          <a:solidFill>
            <a:srgbClr val="009644"/>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ECFD23-2688-434A-8FF1-1241044E8771}"/>
              </a:ext>
            </a:extLst>
          </p:cNvPr>
          <p:cNvSpPr>
            <a:spLocks noGrp="1"/>
          </p:cNvSpPr>
          <p:nvPr>
            <p:ph type="body" idx="1"/>
          </p:nvPr>
        </p:nvSpPr>
        <p:spPr>
          <a:xfrm>
            <a:off x="152400" y="1524000"/>
            <a:ext cx="11887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2C8751-D794-41A4-9188-6CDD83E57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D518-2ADB-443D-A2DB-AABB07F1F0A1}" type="datetime1">
              <a:rPr lang="en-US" smtClean="0"/>
              <a:pPr/>
              <a:t>11/25/2022</a:t>
            </a:fld>
            <a:endParaRPr lang="en-US"/>
          </a:p>
        </p:txBody>
      </p:sp>
      <p:sp>
        <p:nvSpPr>
          <p:cNvPr id="5" name="Footer Placeholder 4">
            <a:extLst>
              <a:ext uri="{FF2B5EF4-FFF2-40B4-BE49-F238E27FC236}">
                <a16:creationId xmlns:a16="http://schemas.microsoft.com/office/drawing/2014/main" id="{86FAD156-48BE-4EFD-970A-D3B34A19A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DF2353-CCAF-4F09-9158-88E4BDCC3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0966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0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ata.worldbank.org/indicator/NY.GDP.PCAP.CD?locations=P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iia.org.pk/pakhz-pdf/008-Pakistan%20FATF%20Conundrum.pdf" TargetMode="External"/><Relationship Id="rId13" Type="http://schemas.openxmlformats.org/officeDocument/2006/relationships/hyperlink" Target="https://www.thehindu.com/news/international/terror-financing-watchdog-fatf-removes-pakistan-from-grey-list/article66041564.ece" TargetMode="External"/><Relationship Id="rId18" Type="http://schemas.openxmlformats.org/officeDocument/2006/relationships/hyperlink" Target="https://www.amazon.com/s/ref=dp_byline_sr_ebooks_3?ie=UTF8&amp;field-author=Abdul+Rauf+Shakoori&amp;text=Abdul+Rauf+Shakoori&amp;sort=relevancerank&amp;search-alias=digital-text" TargetMode="External"/><Relationship Id="rId3" Type="http://schemas.openxmlformats.org/officeDocument/2006/relationships/hyperlink" Target="https://dailytimes.com.pk/1016455/removal-from-grey-list-implications-for-pakistan/" TargetMode="External"/><Relationship Id="rId7" Type="http://schemas.openxmlformats.org/officeDocument/2006/relationships/hyperlink" Target="https://mettisglobal.news/fatfs-grey-list-pakistan-on-pin-and-needles-since-2008/" TargetMode="External"/><Relationship Id="rId12" Type="http://schemas.openxmlformats.org/officeDocument/2006/relationships/hyperlink" Target="https://www.reuters.com/world/asia-pacific/pakistan-taken-off-global-watchdogs-grey-list-terrorism-financing-2022-10-21/" TargetMode="External"/><Relationship Id="rId17" Type="http://schemas.openxmlformats.org/officeDocument/2006/relationships/hyperlink" Target="https://www.amazon.com/s/ref=dp_byline_sr_ebooks_2?ie=UTF8&amp;field-author=Dr.+Ikramul++Haq&amp;text=Dr.+Ikramul++Haq&amp;sort=relevancerank&amp;search-alias=digital-text" TargetMode="External"/><Relationship Id="rId2" Type="http://schemas.openxmlformats.org/officeDocument/2006/relationships/notesSlide" Target="../notesSlides/notesSlide2.xml"/><Relationship Id="rId16" Type="http://schemas.openxmlformats.org/officeDocument/2006/relationships/hyperlink" Target="https://www.amazon.com/s/ref=dp_byline_sr_ebooks_1?ie=UTF8&amp;field-author=Huzaima+Bukhari&amp;text=Huzaima+Bukhari&amp;sort=relevancerank&amp;search-alias=digital-text" TargetMode="External"/><Relationship Id="rId1" Type="http://schemas.openxmlformats.org/officeDocument/2006/relationships/slideLayout" Target="../slideLayouts/slideLayout2.xml"/><Relationship Id="rId6" Type="http://schemas.openxmlformats.org/officeDocument/2006/relationships/hyperlink" Target="https://www.dawn.com/news/1694958" TargetMode="External"/><Relationship Id="rId11" Type="http://schemas.openxmlformats.org/officeDocument/2006/relationships/hyperlink" Target="https://www.fincen.gov/resources/international/financial-action-task-force" TargetMode="External"/><Relationship Id="rId5" Type="http://schemas.openxmlformats.org/officeDocument/2006/relationships/hyperlink" Target="https://nacta.gov.pk/wp-content/uploads/2021/09/Pakistan-in-the-FATF-Grey-list.pdf" TargetMode="External"/><Relationship Id="rId15" Type="http://schemas.openxmlformats.org/officeDocument/2006/relationships/hyperlink" Target="https://www.usnews.com/news/world/articles/2022-10-20/explainer-pakistan-hopes-to-get-off-global-dirty-money-watchdogs-grey-list" TargetMode="External"/><Relationship Id="rId10" Type="http://schemas.openxmlformats.org/officeDocument/2006/relationships/hyperlink" Target="https://www.fatf-gafi.org/about/" TargetMode="External"/><Relationship Id="rId19" Type="http://schemas.openxmlformats.org/officeDocument/2006/relationships/hyperlink" Target="https://data.worldbank.org/indicator/NY.GDP.PCAP.CD?locations=PK" TargetMode="External"/><Relationship Id="rId4" Type="http://schemas.openxmlformats.org/officeDocument/2006/relationships/hyperlink" Target="https://www.educba.com/grey-list/" TargetMode="External"/><Relationship Id="rId9" Type="http://schemas.openxmlformats.org/officeDocument/2006/relationships/hyperlink" Target="http://www.ipripak.org/wp-content/uploads/2018/10/Article-2-2-Oct-2018-ED-SSA.pdf" TargetMode="External"/><Relationship Id="rId14" Type="http://schemas.openxmlformats.org/officeDocument/2006/relationships/hyperlink" Target="file:///C:\Users\Sultan%20Omar\Desktop\FATF%20Recommendations%202012%20(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0983"/>
          </a:xfrm>
          <a:prstGeom prst="rect">
            <a:avLst/>
          </a:prstGeom>
        </p:spPr>
      </p:pic>
    </p:spTree>
    <p:extLst>
      <p:ext uri="{BB962C8B-B14F-4D97-AF65-F5344CB8AC3E}">
        <p14:creationId xmlns:p14="http://schemas.microsoft.com/office/powerpoint/2010/main" val="33727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
            <a:ext cx="12192000" cy="1325563"/>
          </a:xfrm>
        </p:spPr>
        <p:txBody>
          <a:bodyPr/>
          <a:lstStyle/>
          <a:p>
            <a:r>
              <a:rPr lang="en-US" dirty="0"/>
              <a:t>Immediate and Long Term Pay Offs</a:t>
            </a:r>
          </a:p>
        </p:txBody>
      </p:sp>
      <p:sp>
        <p:nvSpPr>
          <p:cNvPr id="4" name="Content Placeholder 3"/>
          <p:cNvSpPr>
            <a:spLocks noGrp="1"/>
          </p:cNvSpPr>
          <p:nvPr>
            <p:ph idx="1"/>
          </p:nvPr>
        </p:nvSpPr>
        <p:spPr>
          <a:xfrm>
            <a:off x="152400" y="1524000"/>
            <a:ext cx="11887200" cy="5197475"/>
          </a:xfrm>
        </p:spPr>
        <p:txBody>
          <a:bodyPr/>
          <a:lstStyle/>
          <a:p>
            <a:pPr algn="just">
              <a:lnSpc>
                <a:spcPct val="100000"/>
              </a:lnSpc>
              <a:spcAft>
                <a:spcPts val="1200"/>
              </a:spcAft>
            </a:pPr>
            <a:r>
              <a:rPr lang="en-US" dirty="0"/>
              <a:t>Pakistan received a </a:t>
            </a:r>
            <a:r>
              <a:rPr lang="en-US" u="sng" dirty="0"/>
              <a:t>reputational boost </a:t>
            </a:r>
            <a:r>
              <a:rPr lang="en-US" dirty="0"/>
              <a:t>which augurs well for Pakistan's image which has been badly shaken by downgrading of Credit ratings.</a:t>
            </a:r>
          </a:p>
          <a:p>
            <a:pPr algn="just">
              <a:lnSpc>
                <a:spcPct val="100000"/>
              </a:lnSpc>
              <a:spcAft>
                <a:spcPts val="1200"/>
              </a:spcAft>
            </a:pPr>
            <a:r>
              <a:rPr lang="en-US" dirty="0"/>
              <a:t>The removal of Pakistan from Grey list has </a:t>
            </a:r>
            <a:r>
              <a:rPr lang="en-US" u="sng" dirty="0"/>
              <a:t>established the soundness  and resilience of our financial system</a:t>
            </a:r>
            <a:r>
              <a:rPr lang="en-US" dirty="0"/>
              <a:t>. Two large Pakistani banks, HBL and National Bank of Pakistan, paid $225 million in 2017 and $55 million in 2022 respectively in fines imposed by US regulators for compliance failures and anti-money laundering violations.</a:t>
            </a:r>
          </a:p>
          <a:p>
            <a:pPr algn="just">
              <a:lnSpc>
                <a:spcPct val="100000"/>
              </a:lnSpc>
              <a:spcAft>
                <a:spcPts val="1200"/>
              </a:spcAft>
            </a:pPr>
            <a:r>
              <a:rPr lang="en-US" dirty="0"/>
              <a:t>Removal is likely to strengthen market sentiments thereby </a:t>
            </a:r>
            <a:r>
              <a:rPr lang="en-US" u="sng" dirty="0"/>
              <a:t>increasing investor confidence and attracting foreign investment.</a:t>
            </a:r>
            <a:endParaRPr lang="en-US" dirty="0"/>
          </a:p>
          <a:p>
            <a:pPr>
              <a:lnSpc>
                <a:spcPct val="100000"/>
              </a:lnSpc>
              <a:spcAft>
                <a:spcPts val="1200"/>
              </a:spcAft>
            </a:pP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a:extLst>
              <a:ext uri="{FF2B5EF4-FFF2-40B4-BE49-F238E27FC236}">
                <a16:creationId xmlns:a16="http://schemas.microsoft.com/office/drawing/2014/main" id="{140302C1-F11F-26E6-17FE-EFD673C63ABD}"/>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352773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E9B0-BE6E-496A-BA83-8C54474E6A6D}"/>
              </a:ext>
            </a:extLst>
          </p:cNvPr>
          <p:cNvSpPr>
            <a:spLocks noGrp="1"/>
          </p:cNvSpPr>
          <p:nvPr>
            <p:ph type="title"/>
          </p:nvPr>
        </p:nvSpPr>
        <p:spPr/>
        <p:txBody>
          <a:bodyPr/>
          <a:lstStyle/>
          <a:p>
            <a:r>
              <a:rPr lang="en-US" dirty="0"/>
              <a:t>Immediate and Long Term Pay Offs</a:t>
            </a:r>
          </a:p>
        </p:txBody>
      </p:sp>
      <p:sp>
        <p:nvSpPr>
          <p:cNvPr id="3" name="Content Placeholder 2">
            <a:extLst>
              <a:ext uri="{FF2B5EF4-FFF2-40B4-BE49-F238E27FC236}">
                <a16:creationId xmlns:a16="http://schemas.microsoft.com/office/drawing/2014/main" id="{CAF856B1-55CB-4723-AF72-966A9890BF9D}"/>
              </a:ext>
            </a:extLst>
          </p:cNvPr>
          <p:cNvSpPr>
            <a:spLocks noGrp="1"/>
          </p:cNvSpPr>
          <p:nvPr>
            <p:ph idx="1"/>
          </p:nvPr>
        </p:nvSpPr>
        <p:spPr>
          <a:xfrm>
            <a:off x="152400" y="2117725"/>
            <a:ext cx="11887200" cy="4816475"/>
          </a:xfrm>
        </p:spPr>
        <p:txBody>
          <a:bodyPr>
            <a:normAutofit/>
          </a:bodyPr>
          <a:lstStyle/>
          <a:p>
            <a:pPr algn="just">
              <a:lnSpc>
                <a:spcPct val="110000"/>
              </a:lnSpc>
              <a:spcAft>
                <a:spcPts val="1800"/>
              </a:spcAft>
            </a:pPr>
            <a:r>
              <a:rPr lang="en-US" dirty="0"/>
              <a:t>Grey listing </a:t>
            </a:r>
            <a:r>
              <a:rPr lang="en-US" u="sng" dirty="0"/>
              <a:t>has improved the working of regulatory authorities like</a:t>
            </a:r>
            <a:r>
              <a:rPr lang="en-US" dirty="0"/>
              <a:t> SBP, SECP and FBR.</a:t>
            </a:r>
          </a:p>
          <a:p>
            <a:pPr algn="just">
              <a:lnSpc>
                <a:spcPct val="100000"/>
              </a:lnSpc>
              <a:spcAft>
                <a:spcPts val="1800"/>
              </a:spcAft>
            </a:pPr>
            <a:r>
              <a:rPr lang="en-US" dirty="0"/>
              <a:t>Money laundering prone sectors like real estate, Jewelry (DNFBPs) have been brought under the ambit of regulatory authorities. </a:t>
            </a:r>
          </a:p>
          <a:p>
            <a:pPr algn="just">
              <a:lnSpc>
                <a:spcPct val="100000"/>
              </a:lnSpc>
              <a:spcAft>
                <a:spcPts val="1800"/>
              </a:spcAft>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Grey listing led to digitalization as implementation of new technologies were needed to meet  FATF  compliance requirements.</a:t>
            </a:r>
            <a:endParaRPr lang="en-US" dirty="0"/>
          </a:p>
          <a:p>
            <a:pPr algn="just">
              <a:lnSpc>
                <a:spcPct val="150000"/>
              </a:lnSpc>
              <a:spcAft>
                <a:spcPts val="1800"/>
              </a:spcAft>
            </a:pPr>
            <a:endParaRPr lang="en-US" dirty="0"/>
          </a:p>
          <a:p>
            <a:pPr marL="0" indent="0" algn="just">
              <a:lnSpc>
                <a:spcPct val="100000"/>
              </a:lnSpc>
              <a:spcAft>
                <a:spcPts val="1800"/>
              </a:spcAft>
              <a:buNone/>
            </a:pPr>
            <a:endParaRPr lang="en-US" dirty="0"/>
          </a:p>
        </p:txBody>
      </p:sp>
      <p:sp>
        <p:nvSpPr>
          <p:cNvPr id="4" name="Slide Number Placeholder 3">
            <a:extLst>
              <a:ext uri="{FF2B5EF4-FFF2-40B4-BE49-F238E27FC236}">
                <a16:creationId xmlns:a16="http://schemas.microsoft.com/office/drawing/2014/main" id="{F0EFEF9D-766C-48CE-AE80-3B77F53DBCF2}"/>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a:extLst>
              <a:ext uri="{FF2B5EF4-FFF2-40B4-BE49-F238E27FC236}">
                <a16:creationId xmlns:a16="http://schemas.microsoft.com/office/drawing/2014/main" id="{CCD238B2-5C84-4CD2-A8C0-1DD7CA704088}"/>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43239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D6E0-A24D-4DB8-930C-6B4C8A4EEB62}"/>
              </a:ext>
            </a:extLst>
          </p:cNvPr>
          <p:cNvSpPr>
            <a:spLocks noGrp="1"/>
          </p:cNvSpPr>
          <p:nvPr>
            <p:ph type="title"/>
          </p:nvPr>
        </p:nvSpPr>
        <p:spPr/>
        <p:txBody>
          <a:bodyPr/>
          <a:lstStyle/>
          <a:p>
            <a:r>
              <a:rPr lang="en-US" dirty="0"/>
              <a:t>Immediate and Long Term Pay Offs</a:t>
            </a:r>
          </a:p>
        </p:txBody>
      </p:sp>
      <p:sp>
        <p:nvSpPr>
          <p:cNvPr id="3" name="Content Placeholder 2">
            <a:extLst>
              <a:ext uri="{FF2B5EF4-FFF2-40B4-BE49-F238E27FC236}">
                <a16:creationId xmlns:a16="http://schemas.microsoft.com/office/drawing/2014/main" id="{D71A862E-5DCC-4E48-8023-09D684FEE0F0}"/>
              </a:ext>
            </a:extLst>
          </p:cNvPr>
          <p:cNvSpPr>
            <a:spLocks noGrp="1"/>
          </p:cNvSpPr>
          <p:nvPr>
            <p:ph idx="1"/>
          </p:nvPr>
        </p:nvSpPr>
        <p:spPr>
          <a:xfrm>
            <a:off x="152400" y="1524000"/>
            <a:ext cx="11887200" cy="5197475"/>
          </a:xfrm>
        </p:spPr>
        <p:txBody>
          <a:bodyPr>
            <a:normAutofit/>
          </a:bodyPr>
          <a:lstStyle/>
          <a:p>
            <a:pPr marL="0" indent="0" algn="just">
              <a:lnSpc>
                <a:spcPct val="100000"/>
              </a:lnSpc>
              <a:spcAft>
                <a:spcPts val="1800"/>
              </a:spcAft>
              <a:buNone/>
            </a:pPr>
            <a:endParaRPr lang="en-US" dirty="0"/>
          </a:p>
          <a:p>
            <a:pPr algn="just">
              <a:lnSpc>
                <a:spcPct val="100000"/>
              </a:lnSpc>
              <a:spcAft>
                <a:spcPts val="1800"/>
              </a:spcAft>
            </a:pPr>
            <a:r>
              <a:rPr lang="en-US" dirty="0"/>
              <a:t>A number of high profile UN designated terrorists have been handed down tough sentences. These include Maulana Masood </a:t>
            </a:r>
            <a:r>
              <a:rPr lang="en-US" dirty="0" err="1"/>
              <a:t>Azhar</a:t>
            </a:r>
            <a:r>
              <a:rPr lang="en-US" dirty="0"/>
              <a:t> (Jaish-e-Muhammad), Hafiz Saeed (JDP), </a:t>
            </a:r>
            <a:r>
              <a:rPr lang="en-US" dirty="0" err="1"/>
              <a:t>Zaki</a:t>
            </a:r>
            <a:r>
              <a:rPr lang="en-US" dirty="0"/>
              <a:t>-</a:t>
            </a:r>
            <a:r>
              <a:rPr lang="en-US" dirty="0" err="1"/>
              <a:t>ur</a:t>
            </a:r>
            <a:r>
              <a:rPr lang="en-US" dirty="0"/>
              <a:t>-Rehman </a:t>
            </a:r>
            <a:r>
              <a:rPr lang="en-US" dirty="0" err="1"/>
              <a:t>Lakvi</a:t>
            </a:r>
            <a:r>
              <a:rPr lang="en-US" dirty="0"/>
              <a:t> (</a:t>
            </a:r>
            <a:r>
              <a:rPr lang="en-US" dirty="0" err="1"/>
              <a:t>LeT</a:t>
            </a:r>
            <a:r>
              <a:rPr lang="en-US" dirty="0"/>
              <a:t>), Haji Muhammad Ashraf (</a:t>
            </a:r>
            <a:r>
              <a:rPr lang="en-US" dirty="0" err="1"/>
              <a:t>LeT</a:t>
            </a:r>
            <a:r>
              <a:rPr lang="en-US" dirty="0"/>
              <a:t>), </a:t>
            </a:r>
            <a:r>
              <a:rPr lang="en-US" dirty="0" err="1"/>
              <a:t>Arif</a:t>
            </a:r>
            <a:r>
              <a:rPr lang="en-US" dirty="0"/>
              <a:t> </a:t>
            </a:r>
            <a:r>
              <a:rPr lang="en-US" dirty="0" err="1"/>
              <a:t>Qasmi</a:t>
            </a:r>
            <a:r>
              <a:rPr lang="en-US" dirty="0"/>
              <a:t> (</a:t>
            </a:r>
            <a:r>
              <a:rPr lang="en-US" dirty="0" err="1"/>
              <a:t>LeT</a:t>
            </a:r>
            <a:r>
              <a:rPr lang="en-US" dirty="0"/>
              <a:t>), Yahya Mujahid (JDP) and Hafiz Abdul Salam </a:t>
            </a:r>
            <a:r>
              <a:rPr lang="en-US" dirty="0" err="1"/>
              <a:t>Bhuttavi</a:t>
            </a:r>
            <a:r>
              <a:rPr lang="en-US" dirty="0"/>
              <a:t> (</a:t>
            </a:r>
            <a:r>
              <a:rPr lang="en-US" dirty="0" err="1"/>
              <a:t>LeT</a:t>
            </a:r>
            <a:r>
              <a:rPr lang="en-US" dirty="0"/>
              <a:t>).</a:t>
            </a:r>
          </a:p>
          <a:p>
            <a:pPr algn="just">
              <a:lnSpc>
                <a:spcPct val="100000"/>
              </a:lnSpc>
              <a:spcAft>
                <a:spcPts val="1800"/>
              </a:spcAft>
            </a:pPr>
            <a:r>
              <a:rPr lang="en-US" dirty="0"/>
              <a:t>De-listing will help movement of capital from undocumented to documented sectors of economy  thus providing an impetus for economic recovery.</a:t>
            </a:r>
          </a:p>
        </p:txBody>
      </p:sp>
      <p:sp>
        <p:nvSpPr>
          <p:cNvPr id="4" name="Slide Number Placeholder 3">
            <a:extLst>
              <a:ext uri="{FF2B5EF4-FFF2-40B4-BE49-F238E27FC236}">
                <a16:creationId xmlns:a16="http://schemas.microsoft.com/office/drawing/2014/main" id="{92F458DE-3CE8-40D5-AB18-C7284C10BD06}"/>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4">
            <a:extLst>
              <a:ext uri="{FF2B5EF4-FFF2-40B4-BE49-F238E27FC236}">
                <a16:creationId xmlns:a16="http://schemas.microsoft.com/office/drawing/2014/main" id="{DA279022-E3CA-4AF0-B1C5-1EAEC5099ABD}"/>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48122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DFFF-8AC2-F8B5-A205-52628631F828}"/>
              </a:ext>
            </a:extLst>
          </p:cNvPr>
          <p:cNvSpPr>
            <a:spLocks noGrp="1"/>
          </p:cNvSpPr>
          <p:nvPr>
            <p:ph type="title"/>
          </p:nvPr>
        </p:nvSpPr>
        <p:spPr/>
        <p:txBody>
          <a:bodyPr/>
          <a:lstStyle/>
          <a:p>
            <a:r>
              <a:rPr lang="en-US" dirty="0"/>
              <a:t>Analysis</a:t>
            </a:r>
          </a:p>
        </p:txBody>
      </p:sp>
      <p:sp>
        <p:nvSpPr>
          <p:cNvPr id="4" name="Content Placeholder 3">
            <a:extLst>
              <a:ext uri="{FF2B5EF4-FFF2-40B4-BE49-F238E27FC236}">
                <a16:creationId xmlns:a16="http://schemas.microsoft.com/office/drawing/2014/main" id="{1DCA0446-6B4E-0823-6B3E-C8ADEDD52ECB}"/>
              </a:ext>
            </a:extLst>
          </p:cNvPr>
          <p:cNvSpPr>
            <a:spLocks noGrp="1"/>
          </p:cNvSpPr>
          <p:nvPr>
            <p:ph idx="1"/>
          </p:nvPr>
        </p:nvSpPr>
        <p:spPr>
          <a:xfrm>
            <a:off x="152400" y="1965325"/>
            <a:ext cx="11887200" cy="5197475"/>
          </a:xfrm>
        </p:spPr>
        <p:txBody>
          <a:bodyPr>
            <a:normAutofit/>
          </a:bodyPr>
          <a:lstStyle/>
          <a:p>
            <a:pPr marL="0" indent="0" algn="just">
              <a:lnSpc>
                <a:spcPct val="160000"/>
              </a:lnSpc>
              <a:buNone/>
            </a:pPr>
            <a:r>
              <a:rPr lang="en-US" u="sng" dirty="0">
                <a:solidFill>
                  <a:srgbClr val="FF0000"/>
                </a:solidFill>
              </a:rPr>
              <a:t>ECONOMIC ANALYSIS</a:t>
            </a:r>
          </a:p>
          <a:p>
            <a:pPr algn="just">
              <a:lnSpc>
                <a:spcPct val="160000"/>
              </a:lnSpc>
            </a:pPr>
            <a:r>
              <a:rPr lang="en-US" dirty="0"/>
              <a:t>Pakistan’s presence on the ‘grey list’ between 2008 to 2019 resulted in cumulative GDP losses worth $38 billion. Exports and foreign direct investment also fell by 4.5 and 3.6 billion dollars respectively. </a:t>
            </a:r>
          </a:p>
          <a:p>
            <a:pPr marL="0" indent="0" algn="just">
              <a:lnSpc>
                <a:spcPct val="160000"/>
              </a:lnSpc>
              <a:buNone/>
            </a:pPr>
            <a:endParaRPr lang="en-US" dirty="0"/>
          </a:p>
          <a:p>
            <a:pPr marL="0" indent="0" algn="just">
              <a:lnSpc>
                <a:spcPct val="160000"/>
              </a:lnSpc>
              <a:buNone/>
            </a:pPr>
            <a:endParaRPr lang="en-US" sz="1400" dirty="0"/>
          </a:p>
          <a:p>
            <a:pPr marL="0" indent="0" algn="just">
              <a:lnSpc>
                <a:spcPct val="160000"/>
              </a:lnSpc>
              <a:buNone/>
            </a:pPr>
            <a:r>
              <a:rPr lang="en-US" sz="1600" b="1" dirty="0"/>
              <a:t>Source: https://www.tabadlab.com/wp-content/uploads/2021/02/Tabadlab-Working-Paper-07-Bearing-the-Cost-of-Global-Politics.pdf</a:t>
            </a:r>
          </a:p>
          <a:p>
            <a:pPr algn="just">
              <a:lnSpc>
                <a:spcPct val="160000"/>
              </a:lnSpc>
            </a:pPr>
            <a:endParaRPr lang="en-US" dirty="0"/>
          </a:p>
          <a:p>
            <a:pPr algn="just">
              <a:lnSpc>
                <a:spcPct val="160000"/>
              </a:lnSpc>
            </a:pPr>
            <a:endParaRPr lang="en-US" dirty="0"/>
          </a:p>
        </p:txBody>
      </p:sp>
      <p:sp>
        <p:nvSpPr>
          <p:cNvPr id="3" name="Slide Number Placeholder 2">
            <a:extLst>
              <a:ext uri="{FF2B5EF4-FFF2-40B4-BE49-F238E27FC236}">
                <a16:creationId xmlns:a16="http://schemas.microsoft.com/office/drawing/2014/main" id="{986E9173-255F-3BC3-7149-97F658AA41B8}"/>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75478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985DF0-E609-046F-190F-6D8BF0F827BF}"/>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a:extLst>
              <a:ext uri="{FF2B5EF4-FFF2-40B4-BE49-F238E27FC236}">
                <a16:creationId xmlns:a16="http://schemas.microsoft.com/office/drawing/2014/main" id="{A55FBE54-5B0F-900E-B4D2-A7EF2AEC7870}"/>
              </a:ext>
            </a:extLst>
          </p:cNvPr>
          <p:cNvPicPr>
            <a:picLocks noChangeAspect="1"/>
          </p:cNvPicPr>
          <p:nvPr/>
        </p:nvPicPr>
        <p:blipFill rotWithShape="1">
          <a:blip r:embed="rId2"/>
          <a:srcRect l="24062" t="18889" r="4376" b="4445"/>
          <a:stretch/>
        </p:blipFill>
        <p:spPr>
          <a:xfrm>
            <a:off x="457200" y="914400"/>
            <a:ext cx="11277600" cy="5944235"/>
          </a:xfrm>
          <a:prstGeom prst="rect">
            <a:avLst/>
          </a:prstGeom>
        </p:spPr>
      </p:pic>
      <p:sp>
        <p:nvSpPr>
          <p:cNvPr id="7" name="TextBox 6">
            <a:extLst>
              <a:ext uri="{FF2B5EF4-FFF2-40B4-BE49-F238E27FC236}">
                <a16:creationId xmlns:a16="http://schemas.microsoft.com/office/drawing/2014/main" id="{70D29C56-AFAD-7DD1-A955-92A29CB7FCE1}"/>
              </a:ext>
            </a:extLst>
          </p:cNvPr>
          <p:cNvSpPr txBox="1"/>
          <p:nvPr/>
        </p:nvSpPr>
        <p:spPr>
          <a:xfrm>
            <a:off x="3505200" y="1049774"/>
            <a:ext cx="4572000" cy="369332"/>
          </a:xfrm>
          <a:prstGeom prst="rect">
            <a:avLst/>
          </a:prstGeom>
          <a:solidFill>
            <a:schemeClr val="accent1">
              <a:lumMod val="60000"/>
              <a:lumOff val="40000"/>
            </a:schemeClr>
          </a:solidFill>
        </p:spPr>
        <p:txBody>
          <a:bodyPr wrap="square" rtlCol="0" anchor="ctr">
            <a:spAutoFit/>
          </a:bodyPr>
          <a:lstStyle/>
          <a:p>
            <a:r>
              <a:rPr lang="en-US" dirty="0">
                <a:solidFill>
                  <a:schemeClr val="bg1"/>
                </a:solidFill>
                <a:latin typeface="Times New Roman" panose="02020603050405020304" pitchFamily="18" charset="0"/>
                <a:cs typeface="Times New Roman" panose="02020603050405020304" pitchFamily="18" charset="0"/>
              </a:rPr>
              <a:t>    Economic Costs of FATF grey-listing</a:t>
            </a:r>
          </a:p>
        </p:txBody>
      </p:sp>
      <p:sp>
        <p:nvSpPr>
          <p:cNvPr id="8" name="TextBox 7">
            <a:extLst>
              <a:ext uri="{FF2B5EF4-FFF2-40B4-BE49-F238E27FC236}">
                <a16:creationId xmlns:a16="http://schemas.microsoft.com/office/drawing/2014/main" id="{5582812A-D552-A521-811B-C9901E69C089}"/>
              </a:ext>
            </a:extLst>
          </p:cNvPr>
          <p:cNvSpPr txBox="1"/>
          <p:nvPr/>
        </p:nvSpPr>
        <p:spPr>
          <a:xfrm>
            <a:off x="457200" y="137160"/>
            <a:ext cx="11201400" cy="523220"/>
          </a:xfrm>
          <a:prstGeom prst="rect">
            <a:avLst/>
          </a:prstGeom>
          <a:solidFill>
            <a:schemeClr val="accent2">
              <a:lumMod val="75000"/>
            </a:schemeClr>
          </a:solidFill>
        </p:spPr>
        <p:txBody>
          <a:bodyPr wrap="square" rtlCol="0">
            <a:spAutoFit/>
          </a:bodyPr>
          <a:lstStyle/>
          <a:p>
            <a:pPr algn="ctr"/>
            <a:r>
              <a:rPr lang="en-GB" sz="2800" dirty="0">
                <a:solidFill>
                  <a:schemeClr val="bg1"/>
                </a:solidFill>
                <a:latin typeface="Times New Roman" panose="02020603050405020304" pitchFamily="18" charset="0"/>
                <a:cs typeface="Times New Roman" panose="02020603050405020304" pitchFamily="18" charset="0"/>
              </a:rPr>
              <a:t>   Synthetic Control Method Model for Pakistan and FATF</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62766E2-407B-4443-053C-761FBA2C5F42}"/>
              </a:ext>
            </a:extLst>
          </p:cNvPr>
          <p:cNvSpPr txBox="1"/>
          <p:nvPr/>
        </p:nvSpPr>
        <p:spPr>
          <a:xfrm>
            <a:off x="1325880" y="1524000"/>
            <a:ext cx="274320" cy="1828800"/>
          </a:xfrm>
          <a:prstGeom prst="rect">
            <a:avLst/>
          </a:prstGeom>
          <a:solidFill>
            <a:schemeClr val="accent1">
              <a:lumMod val="60000"/>
              <a:lumOff val="40000"/>
            </a:schemeClr>
          </a:solidFill>
        </p:spPr>
        <p:txBody>
          <a:bodyPr vert="vert270" wrap="square" rtlCol="0" anchor="ctr">
            <a:spAutoFit/>
          </a:bodyPr>
          <a:lstStyle/>
          <a:p>
            <a:r>
              <a:rPr lang="en-US" sz="1600" dirty="0">
                <a:solidFill>
                  <a:schemeClr val="bg1"/>
                </a:solidFill>
                <a:latin typeface="Times New Roman" panose="02020603050405020304" pitchFamily="18" charset="0"/>
                <a:cs typeface="Times New Roman" panose="02020603050405020304" pitchFamily="18" charset="0"/>
              </a:rPr>
              <a:t>Real per-capita GDP</a:t>
            </a:r>
          </a:p>
        </p:txBody>
      </p:sp>
      <p:sp>
        <p:nvSpPr>
          <p:cNvPr id="15" name="TextBox 14">
            <a:extLst>
              <a:ext uri="{FF2B5EF4-FFF2-40B4-BE49-F238E27FC236}">
                <a16:creationId xmlns:a16="http://schemas.microsoft.com/office/drawing/2014/main" id="{36DA53CF-3978-E7C1-EFDF-4D7D5B04EC61}"/>
              </a:ext>
            </a:extLst>
          </p:cNvPr>
          <p:cNvSpPr txBox="1"/>
          <p:nvPr/>
        </p:nvSpPr>
        <p:spPr>
          <a:xfrm>
            <a:off x="5638800" y="1386840"/>
            <a:ext cx="274320" cy="2194560"/>
          </a:xfrm>
          <a:prstGeom prst="rect">
            <a:avLst/>
          </a:prstGeom>
          <a:solidFill>
            <a:schemeClr val="accent1">
              <a:lumMod val="60000"/>
              <a:lumOff val="40000"/>
            </a:schemeClr>
          </a:solidFill>
        </p:spPr>
        <p:txBody>
          <a:bodyPr vert="vert270" wrap="square" rtlCol="0" anchor="ctr">
            <a:spAutoFit/>
          </a:bodyPr>
          <a:lstStyle/>
          <a:p>
            <a:r>
              <a:rPr lang="en-US" sz="1400" dirty="0">
                <a:solidFill>
                  <a:schemeClr val="bg1"/>
                </a:solidFill>
                <a:latin typeface="Times New Roman" panose="02020603050405020304" pitchFamily="18" charset="0"/>
                <a:cs typeface="Times New Roman" panose="02020603050405020304" pitchFamily="18" charset="0"/>
              </a:rPr>
              <a:t>Real per-capita Consumption</a:t>
            </a:r>
          </a:p>
        </p:txBody>
      </p:sp>
      <p:sp>
        <p:nvSpPr>
          <p:cNvPr id="16" name="TextBox 15">
            <a:extLst>
              <a:ext uri="{FF2B5EF4-FFF2-40B4-BE49-F238E27FC236}">
                <a16:creationId xmlns:a16="http://schemas.microsoft.com/office/drawing/2014/main" id="{E22D724D-2C80-7189-19D0-BADA2A1EA7B1}"/>
              </a:ext>
            </a:extLst>
          </p:cNvPr>
          <p:cNvSpPr txBox="1"/>
          <p:nvPr/>
        </p:nvSpPr>
        <p:spPr>
          <a:xfrm>
            <a:off x="1325880" y="4252912"/>
            <a:ext cx="274320" cy="2286000"/>
          </a:xfrm>
          <a:prstGeom prst="rect">
            <a:avLst/>
          </a:prstGeom>
          <a:solidFill>
            <a:schemeClr val="accent1">
              <a:lumMod val="60000"/>
              <a:lumOff val="40000"/>
            </a:schemeClr>
          </a:solidFill>
        </p:spPr>
        <p:txBody>
          <a:bodyPr vert="vert270" wrap="square" rtlCol="0" anchor="ctr">
            <a:spAutoFit/>
          </a:bodyPr>
          <a:lstStyle/>
          <a:p>
            <a:r>
              <a:rPr lang="en-US" dirty="0">
                <a:solidFill>
                  <a:schemeClr val="bg1"/>
                </a:solidFill>
                <a:latin typeface="Times New Roman" panose="02020603050405020304" pitchFamily="18" charset="0"/>
                <a:cs typeface="Times New Roman" panose="02020603050405020304" pitchFamily="18" charset="0"/>
              </a:rPr>
              <a:t>Real per-capita Exports</a:t>
            </a:r>
          </a:p>
        </p:txBody>
      </p:sp>
      <p:sp>
        <p:nvSpPr>
          <p:cNvPr id="17" name="TextBox 16">
            <a:extLst>
              <a:ext uri="{FF2B5EF4-FFF2-40B4-BE49-F238E27FC236}">
                <a16:creationId xmlns:a16="http://schemas.microsoft.com/office/drawing/2014/main" id="{7640E9F0-7F91-19FA-C981-936B099FA717}"/>
              </a:ext>
            </a:extLst>
          </p:cNvPr>
          <p:cNvSpPr txBox="1"/>
          <p:nvPr/>
        </p:nvSpPr>
        <p:spPr>
          <a:xfrm>
            <a:off x="5593080" y="4054917"/>
            <a:ext cx="274320" cy="1920240"/>
          </a:xfrm>
          <a:prstGeom prst="rect">
            <a:avLst/>
          </a:prstGeom>
          <a:solidFill>
            <a:schemeClr val="accent1">
              <a:lumMod val="60000"/>
              <a:lumOff val="40000"/>
            </a:schemeClr>
          </a:solidFill>
        </p:spPr>
        <p:txBody>
          <a:bodyPr vert="vert270" wrap="square" rtlCol="0" anchor="ctr">
            <a:spAutoFit/>
          </a:bodyPr>
          <a:lstStyle/>
          <a:p>
            <a:r>
              <a:rPr lang="en-US" dirty="0">
                <a:solidFill>
                  <a:schemeClr val="bg1"/>
                </a:solidFill>
                <a:latin typeface="Times New Roman" panose="02020603050405020304" pitchFamily="18" charset="0"/>
                <a:cs typeface="Times New Roman" panose="02020603050405020304" pitchFamily="18" charset="0"/>
              </a:rPr>
              <a:t>Real per-capita FDI</a:t>
            </a:r>
          </a:p>
        </p:txBody>
      </p:sp>
    </p:spTree>
    <p:extLst>
      <p:ext uri="{BB962C8B-B14F-4D97-AF65-F5344CB8AC3E}">
        <p14:creationId xmlns:p14="http://schemas.microsoft.com/office/powerpoint/2010/main" val="294257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A87-C144-DBC2-A8A6-B9A391071ECA}"/>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84A72EF5-F0E2-CD3B-167E-8F80A5EAC51F}"/>
              </a:ext>
            </a:extLst>
          </p:cNvPr>
          <p:cNvSpPr>
            <a:spLocks noGrp="1"/>
          </p:cNvSpPr>
          <p:nvPr>
            <p:ph idx="1"/>
          </p:nvPr>
        </p:nvSpPr>
        <p:spPr>
          <a:xfrm>
            <a:off x="152400" y="1824037"/>
            <a:ext cx="11887200" cy="4652963"/>
          </a:xfrm>
        </p:spPr>
        <p:txBody>
          <a:bodyPr>
            <a:normAutofit lnSpcReduction="10000"/>
          </a:bodyPr>
          <a:lstStyle/>
          <a:p>
            <a:pPr marL="0" indent="0" algn="just">
              <a:lnSpc>
                <a:spcPct val="160000"/>
              </a:lnSpc>
              <a:buNone/>
              <a:defRPr/>
            </a:pPr>
            <a:r>
              <a:rPr lang="en-US" u="sng" dirty="0">
                <a:solidFill>
                  <a:srgbClr val="FF0000"/>
                </a:solidFill>
              </a:rPr>
              <a:t>ECONOMIC ANALYSIS</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Removal from grey list is not the panacea of our problems but it may  provide  basis to put  economy on the right path. FATF Grey listing was not </a:t>
            </a:r>
            <a:r>
              <a:rPr kumimoji="0" lang="en-US"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THE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problem but one of the problems afflicting the economy.</a:t>
            </a:r>
          </a:p>
          <a:p>
            <a:pPr marL="0" marR="0" lvl="0" indent="0" algn="just" defTabSz="914400" rtl="0" eaLnBrk="1" fontAlgn="auto" latinLnBrk="0" hangingPunct="1">
              <a:lnSpc>
                <a:spcPct val="160000"/>
              </a:lnSpc>
              <a:spcBef>
                <a:spcPts val="1000"/>
              </a:spcBef>
              <a:spcAft>
                <a:spcPts val="0"/>
              </a:spcAft>
              <a:buClrTx/>
              <a:buSzTx/>
              <a:buNone/>
              <a:tabLst/>
              <a:defRPr/>
            </a:pPr>
            <a:endParaRPr lang="en-US" sz="2600" dirty="0">
              <a:solidFill>
                <a:prstClr val="black"/>
              </a:solidFill>
            </a:endParaRPr>
          </a:p>
          <a:p>
            <a:pPr marL="0" indent="0" algn="just">
              <a:lnSpc>
                <a:spcPct val="160000"/>
              </a:lnSpc>
              <a:buNone/>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lgn="just">
              <a:lnSpc>
                <a:spcPct val="160000"/>
              </a:lnSpc>
              <a:buNone/>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600" b="1" i="0" dirty="0">
                <a:effectLst/>
                <a:hlinkClick r:id="rId2">
                  <a:extLst>
                    <a:ext uri="{A12FA001-AC4F-418D-AE19-62706E023703}">
                      <ahyp:hlinkClr xmlns:ahyp="http://schemas.microsoft.com/office/drawing/2018/hyperlinkcolor" val="tx"/>
                    </a:ext>
                  </a:extLst>
                </a:hlinkClick>
              </a:rPr>
              <a:t>https://data.worldbank.org/indicator/NY.GDP.PCAP.CD?locations=PK</a:t>
            </a:r>
            <a:endParaRPr lang="en-US" sz="1600" b="1" i="0" dirty="0">
              <a:effectLst/>
            </a:endParaRPr>
          </a:p>
          <a:p>
            <a:pPr marL="0" marR="0" lvl="0" indent="0" algn="just" defTabSz="914400" rtl="0" eaLnBrk="1" fontAlgn="auto" latinLnBrk="0" hangingPunct="1">
              <a:lnSpc>
                <a:spcPct val="160000"/>
              </a:lnSpc>
              <a:spcBef>
                <a:spcPts val="1000"/>
              </a:spcBef>
              <a:spcAft>
                <a:spcPts val="0"/>
              </a:spcAft>
              <a:buClrTx/>
              <a:buSzTx/>
              <a:buNone/>
              <a:tabLst/>
              <a:defRPr/>
            </a:pPr>
            <a:endPar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EC32512-29DB-0E40-877F-9BB0EDAE6406}"/>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183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5A0FAE-7A7E-FA66-9E1F-722F4C8668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43906B2-3052-9562-897A-76F6AF8E14B3}"/>
              </a:ext>
            </a:extLst>
          </p:cNvPr>
          <p:cNvPicPr>
            <a:picLocks noChangeAspect="1"/>
          </p:cNvPicPr>
          <p:nvPr/>
        </p:nvPicPr>
        <p:blipFill rotWithShape="1">
          <a:blip r:embed="rId2"/>
          <a:srcRect l="22500" t="25555" r="3125" b="9630"/>
          <a:stretch/>
        </p:blipFill>
        <p:spPr>
          <a:xfrm>
            <a:off x="381000" y="502920"/>
            <a:ext cx="11565332" cy="5669280"/>
          </a:xfrm>
          <a:prstGeom prst="rect">
            <a:avLst/>
          </a:prstGeom>
        </p:spPr>
      </p:pic>
      <p:sp>
        <p:nvSpPr>
          <p:cNvPr id="9" name="TextBox 8">
            <a:extLst>
              <a:ext uri="{FF2B5EF4-FFF2-40B4-BE49-F238E27FC236}">
                <a16:creationId xmlns:a16="http://schemas.microsoft.com/office/drawing/2014/main" id="{3E56F9F5-F027-29C6-7F9D-B97A7B70E908}"/>
              </a:ext>
            </a:extLst>
          </p:cNvPr>
          <p:cNvSpPr txBox="1"/>
          <p:nvPr/>
        </p:nvSpPr>
        <p:spPr>
          <a:xfrm>
            <a:off x="533400" y="543580"/>
            <a:ext cx="11125200" cy="52322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Summary of Foreign Investment in Pakistan (2021-2023)</a:t>
            </a:r>
          </a:p>
        </p:txBody>
      </p:sp>
    </p:spTree>
    <p:extLst>
      <p:ext uri="{BB962C8B-B14F-4D97-AF65-F5344CB8AC3E}">
        <p14:creationId xmlns:p14="http://schemas.microsoft.com/office/powerpoint/2010/main" val="278356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D0FC-9A80-B7B0-6174-E7AD3A740353}"/>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8" name="Picture 7">
            <a:extLst>
              <a:ext uri="{FF2B5EF4-FFF2-40B4-BE49-F238E27FC236}">
                <a16:creationId xmlns:a16="http://schemas.microsoft.com/office/drawing/2014/main" id="{C5DB16A9-44E5-F3AB-1D98-8A45E816F4A2}"/>
              </a:ext>
            </a:extLst>
          </p:cNvPr>
          <p:cNvPicPr>
            <a:picLocks noChangeAspect="1"/>
          </p:cNvPicPr>
          <p:nvPr/>
        </p:nvPicPr>
        <p:blipFill rotWithShape="1">
          <a:blip r:embed="rId2"/>
          <a:srcRect l="8734" t="28596" r="41249" b="13333"/>
          <a:stretch/>
        </p:blipFill>
        <p:spPr>
          <a:xfrm>
            <a:off x="381000" y="990600"/>
            <a:ext cx="10744200" cy="5867400"/>
          </a:xfrm>
          <a:prstGeom prst="rect">
            <a:avLst/>
          </a:prstGeom>
        </p:spPr>
      </p:pic>
      <p:sp>
        <p:nvSpPr>
          <p:cNvPr id="10" name="TextBox 9">
            <a:extLst>
              <a:ext uri="{FF2B5EF4-FFF2-40B4-BE49-F238E27FC236}">
                <a16:creationId xmlns:a16="http://schemas.microsoft.com/office/drawing/2014/main" id="{1A656CFC-7388-162E-81F2-B7D52D406AED}"/>
              </a:ext>
            </a:extLst>
          </p:cNvPr>
          <p:cNvSpPr txBox="1"/>
          <p:nvPr/>
        </p:nvSpPr>
        <p:spPr>
          <a:xfrm>
            <a:off x="838200" y="314980"/>
            <a:ext cx="10287000" cy="523220"/>
          </a:xfrm>
          <a:prstGeom prst="rect">
            <a:avLst/>
          </a:prstGeom>
          <a:solidFill>
            <a:schemeClr val="accent2"/>
          </a:solid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Pakistan Real GDP Growth (2017-2027)</a:t>
            </a:r>
          </a:p>
        </p:txBody>
      </p:sp>
    </p:spTree>
    <p:extLst>
      <p:ext uri="{BB962C8B-B14F-4D97-AF65-F5344CB8AC3E}">
        <p14:creationId xmlns:p14="http://schemas.microsoft.com/office/powerpoint/2010/main" val="306819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74A2-C213-43BB-B259-0BAB583A9205}"/>
              </a:ext>
            </a:extLst>
          </p:cNvPr>
          <p:cNvSpPr>
            <a:spLocks noGrp="1"/>
          </p:cNvSpPr>
          <p:nvPr>
            <p:ph type="title"/>
          </p:nvPr>
        </p:nvSpPr>
        <p:spPr/>
        <p:txBody>
          <a:bodyPr/>
          <a:lstStyle/>
          <a:p>
            <a:r>
              <a:rPr lang="en-US" dirty="0"/>
              <a:t>Analysis </a:t>
            </a:r>
          </a:p>
        </p:txBody>
      </p:sp>
      <p:sp>
        <p:nvSpPr>
          <p:cNvPr id="3" name="Content Placeholder 2">
            <a:extLst>
              <a:ext uri="{FF2B5EF4-FFF2-40B4-BE49-F238E27FC236}">
                <a16:creationId xmlns:a16="http://schemas.microsoft.com/office/drawing/2014/main" id="{D18E89A4-BFFB-4694-B2F4-5FBC28244EBC}"/>
              </a:ext>
            </a:extLst>
          </p:cNvPr>
          <p:cNvSpPr>
            <a:spLocks noGrp="1"/>
          </p:cNvSpPr>
          <p:nvPr>
            <p:ph idx="1"/>
          </p:nvPr>
        </p:nvSpPr>
        <p:spPr>
          <a:xfrm>
            <a:off x="152400" y="1524000"/>
            <a:ext cx="11887200" cy="5334000"/>
          </a:xfrm>
        </p:spPr>
        <p:txBody>
          <a:bodyPr>
            <a:normAutofit lnSpcReduction="10000"/>
          </a:bodyPr>
          <a:lstStyle/>
          <a:p>
            <a:pPr marL="0" indent="0" algn="just">
              <a:lnSpc>
                <a:spcPct val="150000"/>
              </a:lnSpc>
              <a:buNone/>
            </a:pPr>
            <a:r>
              <a:rPr lang="en-US" u="sng" dirty="0">
                <a:solidFill>
                  <a:srgbClr val="FF0000"/>
                </a:solidFill>
              </a:rPr>
              <a:t>GEO-POLITICAL ANALYSIS</a:t>
            </a:r>
            <a:endParaRPr kumimoji="0" 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algn="just">
              <a:lnSpc>
                <a:spcPct val="150000"/>
              </a:lnSpc>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and India spearheaded the move to put Pakistan on grey list.</a:t>
            </a:r>
            <a:r>
              <a:rPr lang="en-US" dirty="0"/>
              <a:t> In 2022 even when Pakistan had fully implemented FATF action plan (27+7) it was not removed from grey list until Hafiz Saeed was handed down 33 years prison sentence. This clearly showed that Grey listing of Pakistan was not an economic  but rather a geo-political decision.</a:t>
            </a:r>
          </a:p>
          <a:p>
            <a:pPr algn="just">
              <a:lnSpc>
                <a:spcPct val="150000"/>
              </a:lnSpc>
            </a:pPr>
            <a:r>
              <a:rPr lang="en-US" dirty="0"/>
              <a:t>Pakistan could have exited grey list earlier if it had only convicted Hafiz Saeed and not implemented  even a single FATF recommendations.</a:t>
            </a:r>
          </a:p>
        </p:txBody>
      </p:sp>
      <p:sp>
        <p:nvSpPr>
          <p:cNvPr id="4" name="Slide Number Placeholder 3">
            <a:extLst>
              <a:ext uri="{FF2B5EF4-FFF2-40B4-BE49-F238E27FC236}">
                <a16:creationId xmlns:a16="http://schemas.microsoft.com/office/drawing/2014/main" id="{41414CBF-3C1F-4394-9F41-093D5C352E9A}"/>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a:extLst>
              <a:ext uri="{FF2B5EF4-FFF2-40B4-BE49-F238E27FC236}">
                <a16:creationId xmlns:a16="http://schemas.microsoft.com/office/drawing/2014/main" id="{0B514B6C-8463-499D-8361-3189EB6C05A1}"/>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66689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Content Placeholder 3"/>
          <p:cNvSpPr>
            <a:spLocks noGrp="1"/>
          </p:cNvSpPr>
          <p:nvPr>
            <p:ph idx="1"/>
          </p:nvPr>
        </p:nvSpPr>
        <p:spPr>
          <a:xfrm>
            <a:off x="152400" y="2057400"/>
            <a:ext cx="11887200" cy="4664075"/>
          </a:xfrm>
        </p:spPr>
        <p:txBody>
          <a:bodyPr>
            <a:normAutofit/>
          </a:bodyPr>
          <a:lstStyle/>
          <a:p>
            <a:pPr algn="just">
              <a:lnSpc>
                <a:spcPct val="150000"/>
              </a:lnSpc>
            </a:pPr>
            <a:r>
              <a:rPr lang="en-US" dirty="0"/>
              <a:t>Removal of Pakistan from FATF list has given an opportunity to realize the full potential of Pakistani economy. However  in order to attain  this goal  Pakistan should  also institute corresponding economic and structural reforms .De-listing from grey list alone is not enough but  in conjunction with economic reforms it  can  usher in an era of  economic growth and  prosperity.</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69373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fontAlgn="base">
              <a:lnSpc>
                <a:spcPct val="100000"/>
              </a:lnSpc>
              <a:spcAft>
                <a:spcPct val="0"/>
              </a:spcAft>
              <a:defRPr/>
            </a:pPr>
            <a:r>
              <a:rPr lang="en-US" dirty="0"/>
              <a:t>NATIONAL MANAGEMENT COLLEGE</a:t>
            </a:r>
            <a:br>
              <a:rPr lang="en-US" dirty="0"/>
            </a:br>
            <a:r>
              <a:rPr lang="en-US" dirty="0"/>
              <a:t>117</a:t>
            </a:r>
            <a:r>
              <a:rPr lang="en-US" baseline="30000" dirty="0"/>
              <a:t>th</a:t>
            </a:r>
            <a:r>
              <a:rPr lang="en-US" dirty="0"/>
              <a:t> National Management Course</a:t>
            </a:r>
          </a:p>
        </p:txBody>
      </p:sp>
      <p:sp>
        <p:nvSpPr>
          <p:cNvPr id="5" name="Content Placeholder 4"/>
          <p:cNvSpPr>
            <a:spLocks noGrp="1"/>
          </p:cNvSpPr>
          <p:nvPr>
            <p:ph idx="1"/>
          </p:nvPr>
        </p:nvSpPr>
        <p:spPr>
          <a:xfrm>
            <a:off x="0" y="2832411"/>
            <a:ext cx="12192000" cy="3858322"/>
          </a:xfrm>
        </p:spPr>
        <p:txBody>
          <a:bodyPr>
            <a:normAutofit/>
          </a:bodyPr>
          <a:lstStyle/>
          <a:p>
            <a:pPr marL="0" indent="0" algn="ctr">
              <a:lnSpc>
                <a:spcPct val="110000"/>
              </a:lnSpc>
              <a:buNone/>
            </a:pPr>
            <a:r>
              <a:rPr lang="en-US" sz="2400" b="1" dirty="0"/>
              <a:t>Contemporary Issue Series Presentation</a:t>
            </a:r>
          </a:p>
          <a:p>
            <a:pPr marL="0" indent="0" algn="ctr">
              <a:lnSpc>
                <a:spcPct val="110000"/>
              </a:lnSpc>
              <a:buNone/>
            </a:pPr>
            <a:r>
              <a:rPr lang="en-US" b="1" u="sng" dirty="0">
                <a:solidFill>
                  <a:schemeClr val="tx1"/>
                </a:solidFill>
              </a:rPr>
              <a:t>PAKISTAN REMOVED FROM FATF LIST: </a:t>
            </a:r>
          </a:p>
          <a:p>
            <a:pPr marL="0" indent="0" algn="ctr">
              <a:lnSpc>
                <a:spcPct val="110000"/>
              </a:lnSpc>
              <a:buNone/>
            </a:pPr>
            <a:r>
              <a:rPr lang="en-US" b="1" u="sng" dirty="0">
                <a:solidFill>
                  <a:schemeClr val="tx1"/>
                </a:solidFill>
              </a:rPr>
              <a:t>WHAT WILL BE THE IMMEDIATE AND LONGER TERM PAY OFFS?</a:t>
            </a:r>
          </a:p>
          <a:p>
            <a:pPr marL="0" indent="0" algn="ctr">
              <a:buNone/>
            </a:pPr>
            <a:r>
              <a:rPr lang="en-US" sz="2600" dirty="0">
                <a:solidFill>
                  <a:schemeClr val="tx1"/>
                </a:solidFill>
              </a:rPr>
              <a:t>By</a:t>
            </a:r>
          </a:p>
          <a:p>
            <a:pPr marL="0" indent="0" algn="ctr">
              <a:buNone/>
            </a:pPr>
            <a:r>
              <a:rPr lang="en-US" b="1" dirty="0"/>
              <a:t>Sultan Omar, IB</a:t>
            </a:r>
            <a:endParaRPr lang="en-US" sz="2600" b="1" dirty="0">
              <a:solidFill>
                <a:schemeClr val="tx1"/>
              </a:solidFill>
            </a:endParaRPr>
          </a:p>
          <a:p>
            <a:pPr marL="0" indent="0" algn="ctr">
              <a:buNone/>
            </a:pPr>
            <a:r>
              <a:rPr lang="en-US" sz="2600" b="1" dirty="0">
                <a:solidFill>
                  <a:schemeClr val="tx1"/>
                </a:solidFill>
              </a:rPr>
              <a:t>Sponsor DS: Dr. Muhammad Ajmal</a:t>
            </a:r>
          </a:p>
          <a:p>
            <a:pPr marL="0" indent="0" algn="ctr">
              <a:buNone/>
            </a:pPr>
            <a:r>
              <a:rPr lang="en-US" sz="2600" dirty="0">
                <a:solidFill>
                  <a:schemeClr val="tx1"/>
                </a:solidFill>
              </a:rPr>
              <a:t>Date</a:t>
            </a:r>
            <a:r>
              <a:rPr lang="en-US" sz="2600">
                <a:solidFill>
                  <a:schemeClr val="tx1"/>
                </a:solidFill>
              </a:rPr>
              <a:t>: 25-11-22</a:t>
            </a:r>
            <a:endParaRPr lang="en-US" sz="2600" dirty="0">
              <a:solidFill>
                <a:schemeClr val="tx1"/>
              </a:solidFill>
            </a:endParaRPr>
          </a:p>
        </p:txBody>
      </p:sp>
      <p:sp>
        <p:nvSpPr>
          <p:cNvPr id="7" name="Slide Number Placeholder 6"/>
          <p:cNvSpPr>
            <a:spLocks noGrp="1"/>
          </p:cNvSpPr>
          <p:nvPr>
            <p:ph type="sldNum" sz="quarter" idx="12"/>
          </p:nvPr>
        </p:nvSpPr>
        <p:spPr/>
        <p:txBody>
          <a:bodyPr/>
          <a:lstStyle/>
          <a:p>
            <a:fld id="{E284F982-03FB-4921-B9CD-FA26C4BB9FB5}" type="slidenum">
              <a:rPr lang="en-US" sz="1600" smtClean="0"/>
              <a:t>2</a:t>
            </a:fld>
            <a:endParaRPr lang="en-US" sz="1600" dirty="0"/>
          </a:p>
        </p:txBody>
      </p:sp>
      <p:pic>
        <p:nvPicPr>
          <p:cNvPr id="6" name="Picture 5">
            <a:extLst>
              <a:ext uri="{FF2B5EF4-FFF2-40B4-BE49-F238E27FC236}">
                <a16:creationId xmlns:a16="http://schemas.microsoft.com/office/drawing/2014/main" id="{68C40483-FCA7-4C2B-9BD8-F92B8F5EFB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266" y="1371600"/>
            <a:ext cx="1151467" cy="1254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784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4" name="Content Placeholder 3"/>
          <p:cNvSpPr>
            <a:spLocks noGrp="1"/>
          </p:cNvSpPr>
          <p:nvPr>
            <p:ph idx="1"/>
          </p:nvPr>
        </p:nvSpPr>
        <p:spPr>
          <a:xfrm>
            <a:off x="152400" y="1524000"/>
            <a:ext cx="11887200" cy="5197475"/>
          </a:xfrm>
        </p:spPr>
        <p:txBody>
          <a:bodyPr>
            <a:normAutofit/>
          </a:bodyPr>
          <a:lstStyle/>
          <a:p>
            <a:pPr algn="just">
              <a:lnSpc>
                <a:spcPct val="150000"/>
              </a:lnSpc>
            </a:pPr>
            <a:r>
              <a:rPr lang="en-US" dirty="0"/>
              <a:t>Institutions should enhance coordination to strength financial system. Institutional coordination led to exit from grey list and same is needed to stay out of grey list.</a:t>
            </a:r>
          </a:p>
          <a:p>
            <a:pPr algn="just">
              <a:lnSpc>
                <a:spcPct val="150000"/>
              </a:lnSpc>
            </a:pPr>
            <a:r>
              <a:rPr lang="en-US" dirty="0"/>
              <a:t>MOUs be signed with  countries where Pakistani wealth has been transferred to prosecute individuals involved in money laundering.</a:t>
            </a:r>
          </a:p>
          <a:p>
            <a:pPr algn="just">
              <a:lnSpc>
                <a:spcPct val="150000"/>
              </a:lnSpc>
            </a:pPr>
            <a:r>
              <a:rPr lang="en-US" dirty="0"/>
              <a:t> Closer links be forged with important countries based upon economic interests  Geo-economic  instead of geo strategic policy is the need of the hour.</a:t>
            </a:r>
          </a:p>
          <a:p>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0227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10FE-3516-492E-A76D-C45994493BC4}"/>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A04D6481-1209-4467-8248-1E36ACD2B4F2}"/>
              </a:ext>
            </a:extLst>
          </p:cNvPr>
          <p:cNvSpPr>
            <a:spLocks noGrp="1"/>
          </p:cNvSpPr>
          <p:nvPr>
            <p:ph idx="1"/>
          </p:nvPr>
        </p:nvSpPr>
        <p:spPr>
          <a:xfrm>
            <a:off x="152400" y="2254250"/>
            <a:ext cx="11887200" cy="4603750"/>
          </a:xfrm>
        </p:spPr>
        <p:txBody>
          <a:bodyPr>
            <a:normAutofit/>
          </a:bodyPr>
          <a:lstStyle/>
          <a:p>
            <a:pPr algn="just">
              <a:lnSpc>
                <a:spcPct val="100000"/>
              </a:lnSpc>
              <a:spcAft>
                <a:spcPts val="1800"/>
              </a:spcAft>
            </a:pPr>
            <a:r>
              <a:rPr lang="en-US" dirty="0"/>
              <a:t>Pakistan should undertake economic and structural reforms to revive the economy.</a:t>
            </a:r>
          </a:p>
          <a:p>
            <a:pPr algn="just">
              <a:lnSpc>
                <a:spcPct val="100000"/>
              </a:lnSpc>
              <a:spcAft>
                <a:spcPts val="1800"/>
              </a:spcAft>
            </a:pPr>
            <a:r>
              <a:rPr lang="en-US" dirty="0"/>
              <a:t>Pakistan should take steps to control extremism by implementing </a:t>
            </a:r>
            <a:r>
              <a:rPr lang="en-US" b="1" u="sng" dirty="0"/>
              <a:t>National Action Plan.</a:t>
            </a:r>
          </a:p>
          <a:p>
            <a:pPr algn="just">
              <a:lnSpc>
                <a:spcPct val="100000"/>
              </a:lnSpc>
              <a:spcAft>
                <a:spcPts val="1800"/>
              </a:spcAft>
            </a:pPr>
            <a:r>
              <a:rPr lang="en-US" dirty="0"/>
              <a:t>Pakistan should stress upon documentation of economy.</a:t>
            </a:r>
          </a:p>
        </p:txBody>
      </p:sp>
      <p:sp>
        <p:nvSpPr>
          <p:cNvPr id="4" name="Slide Number Placeholder 3">
            <a:extLst>
              <a:ext uri="{FF2B5EF4-FFF2-40B4-BE49-F238E27FC236}">
                <a16:creationId xmlns:a16="http://schemas.microsoft.com/office/drawing/2014/main" id="{F552214E-594E-4194-84F5-E3386A01F694}"/>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a:extLst>
              <a:ext uri="{FF2B5EF4-FFF2-40B4-BE49-F238E27FC236}">
                <a16:creationId xmlns:a16="http://schemas.microsoft.com/office/drawing/2014/main" id="{C362B9CC-544B-420B-9EA9-FF7E306D865A}"/>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03438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C609-2903-4A65-8374-B32DE717285E}"/>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CEED6F8E-C669-4D0D-B6A4-8039CA84EA55}"/>
              </a:ext>
            </a:extLst>
          </p:cNvPr>
          <p:cNvSpPr>
            <a:spLocks noGrp="1"/>
          </p:cNvSpPr>
          <p:nvPr>
            <p:ph idx="1"/>
          </p:nvPr>
        </p:nvSpPr>
        <p:spPr>
          <a:xfrm>
            <a:off x="152400" y="2514600"/>
            <a:ext cx="11887200" cy="4191000"/>
          </a:xfrm>
        </p:spPr>
        <p:txBody>
          <a:bodyPr>
            <a:normAutofit/>
          </a:bodyPr>
          <a:lstStyle/>
          <a:p>
            <a:pPr algn="just">
              <a:lnSpc>
                <a:spcPct val="120000"/>
              </a:lnSpc>
              <a:spcAft>
                <a:spcPts val="1800"/>
              </a:spcAft>
            </a:pPr>
            <a:r>
              <a:rPr lang="en-US" dirty="0"/>
              <a:t>FATF action plan has led to digitalization of economy and the same can help us move towards a cashless economy.</a:t>
            </a:r>
          </a:p>
          <a:p>
            <a:pPr marL="228600" marR="0" lvl="0" indent="-228600" algn="just" defTabSz="914400" rtl="0" eaLnBrk="1" fontAlgn="auto" latinLnBrk="0" hangingPunct="1">
              <a:lnSpc>
                <a:spcPct val="100000"/>
              </a:lnSpc>
              <a:spcBef>
                <a:spcPts val="100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Pakistan should stop punching above its weight. Its strategic aims should be rationalized with its economic resources.  </a:t>
            </a:r>
          </a:p>
          <a:p>
            <a:pPr algn="just">
              <a:lnSpc>
                <a:spcPct val="120000"/>
              </a:lnSpc>
              <a:spcAft>
                <a:spcPts val="1800"/>
              </a:spcAft>
            </a:pPr>
            <a:endParaRPr lang="en-US" dirty="0"/>
          </a:p>
          <a:p>
            <a:pPr algn="just">
              <a:lnSpc>
                <a:spcPct val="120000"/>
              </a:lnSpc>
              <a:spcAft>
                <a:spcPts val="1800"/>
              </a:spcAft>
            </a:pPr>
            <a:endParaRPr lang="en-US" dirty="0"/>
          </a:p>
        </p:txBody>
      </p:sp>
      <p:sp>
        <p:nvSpPr>
          <p:cNvPr id="4" name="Slide Number Placeholder 3">
            <a:extLst>
              <a:ext uri="{FF2B5EF4-FFF2-40B4-BE49-F238E27FC236}">
                <a16:creationId xmlns:a16="http://schemas.microsoft.com/office/drawing/2014/main" id="{3072DBDA-1719-408C-8109-C3B91BF5DB1D}"/>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TextBox 4">
            <a:extLst>
              <a:ext uri="{FF2B5EF4-FFF2-40B4-BE49-F238E27FC236}">
                <a16:creationId xmlns:a16="http://schemas.microsoft.com/office/drawing/2014/main" id="{ABE26BD3-2B7F-4EAA-9532-36F7AC3EB5AF}"/>
              </a:ext>
            </a:extLst>
          </p:cNvPr>
          <p:cNvSpPr txBox="1"/>
          <p:nvPr/>
        </p:nvSpPr>
        <p:spPr>
          <a:xfrm>
            <a:off x="10744200" y="46037"/>
            <a:ext cx="1447800" cy="461665"/>
          </a:xfrm>
          <a:prstGeom prst="rect">
            <a:avLst/>
          </a:prstGeom>
          <a:noFill/>
        </p:spPr>
        <p:txBody>
          <a:bodyPr wrap="square" rtlCol="0">
            <a:spAutoFit/>
          </a:bodyPr>
          <a:lstStyle/>
          <a:p>
            <a:pPr algn="r"/>
            <a:r>
              <a:rPr lang="en-US" sz="2400" b="1" i="1" dirty="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32107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C609-2903-4A65-8374-B32DE717285E}"/>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CEED6F8E-C669-4D0D-B6A4-8039CA84EA55}"/>
              </a:ext>
            </a:extLst>
          </p:cNvPr>
          <p:cNvSpPr>
            <a:spLocks noGrp="1"/>
          </p:cNvSpPr>
          <p:nvPr>
            <p:ph idx="1"/>
          </p:nvPr>
        </p:nvSpPr>
        <p:spPr>
          <a:xfrm>
            <a:off x="152400" y="1600200"/>
            <a:ext cx="11887200" cy="4892675"/>
          </a:xfrm>
        </p:spPr>
        <p:txBody>
          <a:bodyPr>
            <a:normAutofit lnSpcReduction="10000"/>
          </a:bodyPr>
          <a:lstStyle/>
          <a:p>
            <a:r>
              <a:rPr lang="en-US" sz="1200" dirty="0">
                <a:hlinkClick r:id="rId3"/>
              </a:rPr>
              <a:t>https://dailytimes.com.pk/1016455/removal-from-grey-list-implications-for-pakistan/</a:t>
            </a:r>
            <a:endParaRPr lang="en-US" sz="1200" dirty="0"/>
          </a:p>
          <a:p>
            <a:r>
              <a:rPr lang="en-US" sz="1200" dirty="0">
                <a:hlinkClick r:id="rId4"/>
              </a:rPr>
              <a:t>https://www.educba.com/grey-list/</a:t>
            </a:r>
            <a:endParaRPr lang="en-US" sz="1200" dirty="0"/>
          </a:p>
          <a:p>
            <a:r>
              <a:rPr lang="en-US" sz="1200" dirty="0">
                <a:hlinkClick r:id="rId5"/>
              </a:rPr>
              <a:t>https://nacta.gov.pk/wp-content/uploads/2021/09/Pakistan-in-the-FATF-Grey-list.pdf</a:t>
            </a:r>
            <a:endParaRPr lang="en-US" sz="1200" dirty="0"/>
          </a:p>
          <a:p>
            <a:r>
              <a:rPr lang="en-US" sz="1200" dirty="0">
                <a:hlinkClick r:id="rId6"/>
              </a:rPr>
              <a:t>https://www.dawn.com/news/1694958</a:t>
            </a:r>
            <a:endParaRPr lang="en-US" sz="1200" dirty="0"/>
          </a:p>
          <a:p>
            <a:r>
              <a:rPr lang="en-US" sz="1200" dirty="0">
                <a:hlinkClick r:id="rId7"/>
              </a:rPr>
              <a:t>https://mettisglobal.news/fatfs-grey-list-pakistan-on-pin-and-needles-since-2008/</a:t>
            </a:r>
            <a:endParaRPr lang="en-US" sz="1200" dirty="0"/>
          </a:p>
          <a:p>
            <a:r>
              <a:rPr lang="en-US" sz="1200" dirty="0">
                <a:hlinkClick r:id="rId8"/>
              </a:rPr>
              <a:t>https://www.piia.org.pk/pakhz-pdf/008-Pakistan%20FATF%20Conundrum.pdf</a:t>
            </a:r>
            <a:endParaRPr lang="en-US" sz="1200" dirty="0"/>
          </a:p>
          <a:p>
            <a:r>
              <a:rPr lang="en-US" sz="1200" dirty="0">
                <a:hlinkClick r:id="rId9"/>
              </a:rPr>
              <a:t>http://www.ipripak.org/wp-content/uploads/2018/10/Article-2-2-Oct-2018-ED-SSA.pdf</a:t>
            </a:r>
            <a:endParaRPr lang="en-US" sz="1200" dirty="0"/>
          </a:p>
          <a:p>
            <a:r>
              <a:rPr lang="en-US" sz="1200" dirty="0">
                <a:hlinkClick r:id="rId10"/>
              </a:rPr>
              <a:t>https://www.fatf-gafi.org/about/</a:t>
            </a:r>
            <a:endParaRPr lang="en-US" sz="1200" dirty="0"/>
          </a:p>
          <a:p>
            <a:r>
              <a:rPr lang="en-US" sz="1200" dirty="0">
                <a:hlinkClick r:id="rId10"/>
              </a:rPr>
              <a:t>https://www.fatf-gafi.org/about/</a:t>
            </a:r>
            <a:endParaRPr lang="en-US" sz="1200" dirty="0"/>
          </a:p>
          <a:p>
            <a:r>
              <a:rPr lang="en-US" sz="1200" dirty="0">
                <a:hlinkClick r:id="rId11"/>
              </a:rPr>
              <a:t>https://www.fincen.gov/resources/international/financial-action-task-force</a:t>
            </a:r>
            <a:endParaRPr lang="en-US" sz="1200" dirty="0"/>
          </a:p>
          <a:p>
            <a:r>
              <a:rPr lang="en-US" sz="1200" dirty="0">
                <a:hlinkClick r:id="rId12"/>
              </a:rPr>
              <a:t>https://www.reuters.com/world/asia-pacific/pakistan-taken-off-global-watchdogs-grey-list-terrorism-financing-2022-10-21/</a:t>
            </a:r>
            <a:endParaRPr lang="en-US" sz="1200" dirty="0"/>
          </a:p>
          <a:p>
            <a:r>
              <a:rPr lang="en-US" sz="1200" dirty="0">
                <a:hlinkClick r:id="rId13"/>
              </a:rPr>
              <a:t>https://www.thehindu.com/news/international/terror-financing-watchdog-fatf-removes-pakistan-from-grey-list/article66041564.ece</a:t>
            </a:r>
            <a:endParaRPr lang="en-US" sz="1200" dirty="0"/>
          </a:p>
          <a:p>
            <a:r>
              <a:rPr lang="en-US" sz="1200" dirty="0">
                <a:hlinkClick r:id="rId14" action="ppaction://hlinkfile"/>
              </a:rPr>
              <a:t>file:///C:/Users/Sultan%20Omar/Desktop/FATF%20Recommendations%202012%20(1).pdf</a:t>
            </a:r>
            <a:endParaRPr lang="en-US" sz="1200" dirty="0"/>
          </a:p>
          <a:p>
            <a:r>
              <a:rPr lang="en-US" sz="1200" dirty="0">
                <a:hlinkClick r:id="rId15"/>
              </a:rPr>
              <a:t>https://www.usnews.com/news/world/articles/2022-10-20/explainer-pakistan-hopes-to-get-off-global-dirty-money-watchdogs-grey-list</a:t>
            </a:r>
            <a:endParaRPr lang="en-US" sz="1200" dirty="0"/>
          </a:p>
          <a:p>
            <a:r>
              <a:rPr lang="en-US" sz="1200" dirty="0"/>
              <a:t>Pakistan: Tackling FATF challenges &amp; solutions </a:t>
            </a:r>
            <a:r>
              <a:rPr lang="en-US" sz="1200" b="0" i="0" dirty="0">
                <a:solidFill>
                  <a:srgbClr val="0F1111"/>
                </a:solidFill>
                <a:effectLst/>
              </a:rPr>
              <a:t>by </a:t>
            </a:r>
            <a:r>
              <a:rPr lang="en-US" sz="1200" b="0" i="0" u="none" strike="noStrike" dirty="0" err="1">
                <a:solidFill>
                  <a:srgbClr val="007185"/>
                </a:solidFill>
                <a:effectLst/>
                <a:hlinkClick r:id="rId16"/>
              </a:rPr>
              <a:t>Huzaima</a:t>
            </a:r>
            <a:r>
              <a:rPr lang="en-US" sz="1200" b="0" i="0" u="none" strike="noStrike" dirty="0">
                <a:solidFill>
                  <a:srgbClr val="007185"/>
                </a:solidFill>
                <a:effectLst/>
                <a:hlinkClick r:id="rId16"/>
              </a:rPr>
              <a:t> Bukhari</a:t>
            </a:r>
            <a:r>
              <a:rPr lang="en-US" sz="1200" b="0" i="0" dirty="0">
                <a:solidFill>
                  <a:srgbClr val="0F1111"/>
                </a:solidFill>
                <a:effectLst/>
              </a:rPr>
              <a:t> </a:t>
            </a:r>
            <a:r>
              <a:rPr lang="en-US" sz="1200" b="0" i="0" dirty="0">
                <a:solidFill>
                  <a:srgbClr val="565959"/>
                </a:solidFill>
                <a:effectLst/>
              </a:rPr>
              <a:t>(Author), </a:t>
            </a:r>
            <a:r>
              <a:rPr lang="en-US" sz="1200" b="0" i="0" u="none" strike="noStrike" dirty="0">
                <a:solidFill>
                  <a:srgbClr val="007185"/>
                </a:solidFill>
                <a:effectLst/>
                <a:hlinkClick r:id="rId17"/>
              </a:rPr>
              <a:t>Dr. </a:t>
            </a:r>
            <a:r>
              <a:rPr lang="en-US" sz="1200" b="0" i="0" u="none" strike="noStrike" dirty="0" err="1">
                <a:solidFill>
                  <a:srgbClr val="007185"/>
                </a:solidFill>
                <a:effectLst/>
                <a:hlinkClick r:id="rId17"/>
              </a:rPr>
              <a:t>Ikramul</a:t>
            </a:r>
            <a:r>
              <a:rPr lang="en-US" sz="1200" b="0" i="0" u="none" strike="noStrike" dirty="0">
                <a:solidFill>
                  <a:srgbClr val="007185"/>
                </a:solidFill>
                <a:effectLst/>
                <a:hlinkClick r:id="rId17"/>
              </a:rPr>
              <a:t> </a:t>
            </a:r>
            <a:r>
              <a:rPr lang="en-US" sz="1200" b="0" i="0" u="none" strike="noStrike" dirty="0" err="1">
                <a:solidFill>
                  <a:srgbClr val="007185"/>
                </a:solidFill>
                <a:effectLst/>
                <a:hlinkClick r:id="rId17"/>
              </a:rPr>
              <a:t>Haq</a:t>
            </a:r>
            <a:r>
              <a:rPr lang="en-US" sz="1200" b="0" i="0" dirty="0">
                <a:solidFill>
                  <a:srgbClr val="0F1111"/>
                </a:solidFill>
                <a:effectLst/>
              </a:rPr>
              <a:t> </a:t>
            </a:r>
            <a:r>
              <a:rPr lang="en-US" sz="1200" b="0" i="0" dirty="0">
                <a:solidFill>
                  <a:srgbClr val="565959"/>
                </a:solidFill>
                <a:effectLst/>
              </a:rPr>
              <a:t>(Author), </a:t>
            </a:r>
            <a:r>
              <a:rPr lang="en-US" sz="1200" b="0" i="0" u="none" strike="noStrike" dirty="0">
                <a:solidFill>
                  <a:srgbClr val="007185"/>
                </a:solidFill>
                <a:effectLst/>
                <a:hlinkClick r:id="rId18"/>
              </a:rPr>
              <a:t>Abdul Rauf </a:t>
            </a:r>
            <a:r>
              <a:rPr lang="en-US" sz="1200" b="0" i="0" u="none" strike="noStrike" dirty="0" err="1">
                <a:solidFill>
                  <a:srgbClr val="007185"/>
                </a:solidFill>
                <a:effectLst/>
                <a:hlinkClick r:id="rId18"/>
              </a:rPr>
              <a:t>Shakoori</a:t>
            </a:r>
            <a:r>
              <a:rPr lang="en-US" sz="1200" b="0" i="0" dirty="0">
                <a:solidFill>
                  <a:srgbClr val="0F1111"/>
                </a:solidFill>
                <a:effectLst/>
              </a:rPr>
              <a:t> </a:t>
            </a:r>
            <a:r>
              <a:rPr lang="en-US" sz="1200" b="0" i="0" dirty="0">
                <a:solidFill>
                  <a:srgbClr val="565959"/>
                </a:solidFill>
                <a:effectLst/>
              </a:rPr>
              <a:t>(Author)</a:t>
            </a:r>
            <a:r>
              <a:rPr lang="en-US" sz="1200" b="0" i="0" dirty="0">
                <a:solidFill>
                  <a:srgbClr val="0F1111"/>
                </a:solidFill>
                <a:effectLst/>
              </a:rPr>
              <a:t> </a:t>
            </a:r>
          </a:p>
          <a:p>
            <a:r>
              <a:rPr lang="en-US" sz="1200" b="1" i="0" dirty="0">
                <a:solidFill>
                  <a:srgbClr val="0F1111"/>
                </a:solidFill>
                <a:effectLst/>
                <a:hlinkClick r:id="rId19"/>
              </a:rPr>
              <a:t>https://data.worldbank.org/indicator/NY.GDP.PCAP.CD?locations=PK</a:t>
            </a:r>
            <a:endParaRPr lang="en-US" sz="1200" b="1" i="0" dirty="0">
              <a:solidFill>
                <a:srgbClr val="0F1111"/>
              </a:solidFill>
              <a:effectLst/>
            </a:endParaRPr>
          </a:p>
          <a:p>
            <a:r>
              <a:rPr lang="en-US" sz="1200" b="1" i="0" dirty="0">
                <a:solidFill>
                  <a:srgbClr val="0F1111"/>
                </a:solidFill>
                <a:effectLst/>
              </a:rPr>
              <a:t>https://economictimes.indiatimes.com/news/international/world-news/pakistan-hit-with-38bn-loss-due-to-fatf-grey-list/articleshow/83867954.cms?from=mdr</a:t>
            </a:r>
          </a:p>
          <a:p>
            <a:endParaRPr lang="en-US" sz="1200" b="1" i="0" dirty="0">
              <a:solidFill>
                <a:srgbClr val="0F1111"/>
              </a:solidFill>
              <a:effectLst/>
            </a:endParaRPr>
          </a:p>
        </p:txBody>
      </p:sp>
      <p:sp>
        <p:nvSpPr>
          <p:cNvPr id="4" name="Slide Number Placeholder 3">
            <a:extLst>
              <a:ext uri="{FF2B5EF4-FFF2-40B4-BE49-F238E27FC236}">
                <a16:creationId xmlns:a16="http://schemas.microsoft.com/office/drawing/2014/main" id="{3072DBDA-1719-408C-8109-C3B91BF5DB1D}"/>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33395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6670-CC24-4322-8221-CDE1EC53D4F1}"/>
              </a:ext>
            </a:extLst>
          </p:cNvPr>
          <p:cNvSpPr>
            <a:spLocks noGrp="1"/>
          </p:cNvSpPr>
          <p:nvPr>
            <p:ph type="ctrTitle"/>
          </p:nvPr>
        </p:nvSpPr>
        <p:spPr>
          <a:xfrm>
            <a:off x="0" y="2590800"/>
            <a:ext cx="12192000" cy="1447800"/>
          </a:xfrm>
        </p:spPr>
        <p:txBody>
          <a:bodyPr>
            <a:normAutofit/>
          </a:bodyPr>
          <a:lstStyle/>
          <a:p>
            <a:r>
              <a:rPr lang="en-US" sz="9600" i="1" dirty="0"/>
              <a:t>Thank You</a:t>
            </a:r>
          </a:p>
        </p:txBody>
      </p:sp>
    </p:spTree>
    <p:extLst>
      <p:ext uri="{BB962C8B-B14F-4D97-AF65-F5344CB8AC3E}">
        <p14:creationId xmlns:p14="http://schemas.microsoft.com/office/powerpoint/2010/main" val="3297022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nchor="ctr">
            <a:normAutofit/>
          </a:bodyPr>
          <a:lstStyle/>
          <a:p>
            <a:pPr algn="ctr"/>
            <a:r>
              <a:rPr lang="en-US" dirty="0"/>
              <a:t>Legal Amendments  &amp; Rules </a:t>
            </a:r>
            <a:r>
              <a:rPr lang="en-US" dirty="0" err="1"/>
              <a:t>Regs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6" name="Table 5"/>
          <p:cNvGraphicFramePr>
            <a:graphicFrameLocks noGrp="1"/>
          </p:cNvGraphicFramePr>
          <p:nvPr/>
        </p:nvGraphicFramePr>
        <p:xfrm>
          <a:off x="152400" y="828040"/>
          <a:ext cx="11887200" cy="5344160"/>
        </p:xfrm>
        <a:graphic>
          <a:graphicData uri="http://schemas.openxmlformats.org/drawingml/2006/table">
            <a:tbl>
              <a:tblPr>
                <a:tableStyleId>{35758FB7-9AC5-4552-8A53-C91805E547FA}</a:tableStyleId>
              </a:tblPr>
              <a:tblGrid>
                <a:gridCol w="818455">
                  <a:extLst>
                    <a:ext uri="{9D8B030D-6E8A-4147-A177-3AD203B41FA5}">
                      <a16:colId xmlns:a16="http://schemas.microsoft.com/office/drawing/2014/main" val="20000"/>
                    </a:ext>
                  </a:extLst>
                </a:gridCol>
                <a:gridCol w="5819030">
                  <a:extLst>
                    <a:ext uri="{9D8B030D-6E8A-4147-A177-3AD203B41FA5}">
                      <a16:colId xmlns:a16="http://schemas.microsoft.com/office/drawing/2014/main" val="20001"/>
                    </a:ext>
                  </a:extLst>
                </a:gridCol>
                <a:gridCol w="5249715">
                  <a:extLst>
                    <a:ext uri="{9D8B030D-6E8A-4147-A177-3AD203B41FA5}">
                      <a16:colId xmlns:a16="http://schemas.microsoft.com/office/drawing/2014/main" val="20002"/>
                    </a:ext>
                  </a:extLst>
                </a:gridCol>
              </a:tblGrid>
              <a:tr h="0">
                <a:tc>
                  <a:txBody>
                    <a:bodyPr/>
                    <a:lstStyle/>
                    <a:p>
                      <a:pPr marL="91440" algn="ctr" rtl="0" fontAlgn="ctr">
                        <a:lnSpc>
                          <a:spcPct val="100000"/>
                        </a:lnSpc>
                      </a:pPr>
                      <a:r>
                        <a:rPr lang="en-US" sz="1400" b="1" u="none" strike="noStrike" dirty="0">
                          <a:solidFill>
                            <a:srgbClr val="FFFF00"/>
                          </a:solidFill>
                          <a:effectLst/>
                          <a:latin typeface="Georgia" panose="02040502050405020303" pitchFamily="18" charset="0"/>
                          <a:cs typeface="Times New Roman" panose="02020603050405020304" pitchFamily="18" charset="0"/>
                        </a:rPr>
                        <a:t>Sr.</a:t>
                      </a:r>
                      <a:endParaRPr lang="en-US" sz="1400" b="1" i="0" u="none" strike="noStrike" dirty="0">
                        <a:solidFill>
                          <a:srgbClr val="FFFF00"/>
                        </a:solidFill>
                        <a:effectLst/>
                        <a:latin typeface="Georgia" panose="02040502050405020303" pitchFamily="18" charset="0"/>
                        <a:cs typeface="Times New Roman" panose="02020603050405020304" pitchFamily="18" charset="0"/>
                      </a:endParaRPr>
                    </a:p>
                  </a:txBody>
                  <a:tcPr marL="5543" marR="5543" marT="4087" marB="0" anchor="ctr">
                    <a:solidFill>
                      <a:schemeClr val="tx1"/>
                    </a:solidFill>
                  </a:tcPr>
                </a:tc>
                <a:tc>
                  <a:txBody>
                    <a:bodyPr/>
                    <a:lstStyle/>
                    <a:p>
                      <a:pPr marL="91440" algn="ctr" rtl="0" fontAlgn="ctr">
                        <a:lnSpc>
                          <a:spcPct val="100000"/>
                        </a:lnSpc>
                      </a:pPr>
                      <a:r>
                        <a:rPr lang="en-US" sz="1400" b="1" u="none" strike="noStrike" dirty="0">
                          <a:solidFill>
                            <a:srgbClr val="FFFF00"/>
                          </a:solidFill>
                          <a:effectLst/>
                          <a:latin typeface="Georgia" panose="02040502050405020303" pitchFamily="18" charset="0"/>
                          <a:cs typeface="Times New Roman" panose="02020603050405020304" pitchFamily="18" charset="0"/>
                        </a:rPr>
                        <a:t>Act</a:t>
                      </a:r>
                      <a:endParaRPr lang="en-US" sz="1400" b="1" i="0" u="none" strike="noStrike" dirty="0">
                        <a:solidFill>
                          <a:srgbClr val="FFFF00"/>
                        </a:solidFill>
                        <a:effectLst/>
                        <a:latin typeface="Georgia" panose="02040502050405020303" pitchFamily="18" charset="0"/>
                        <a:cs typeface="Times New Roman" panose="02020603050405020304" pitchFamily="18" charset="0"/>
                      </a:endParaRPr>
                    </a:p>
                  </a:txBody>
                  <a:tcPr marL="5543" marR="5543" marT="4087" marB="0" anchor="ctr">
                    <a:solidFill>
                      <a:schemeClr val="tx1"/>
                    </a:solidFill>
                  </a:tcPr>
                </a:tc>
                <a:tc>
                  <a:txBody>
                    <a:bodyPr/>
                    <a:lstStyle/>
                    <a:p>
                      <a:pPr marL="91440" algn="ctr" rtl="0" fontAlgn="ctr">
                        <a:lnSpc>
                          <a:spcPct val="100000"/>
                        </a:lnSpc>
                      </a:pPr>
                      <a:r>
                        <a:rPr lang="en-US" sz="1400" b="1" u="none" strike="noStrike" dirty="0">
                          <a:solidFill>
                            <a:srgbClr val="FFFF00"/>
                          </a:solidFill>
                          <a:effectLst/>
                          <a:latin typeface="Georgia" panose="02040502050405020303" pitchFamily="18" charset="0"/>
                          <a:cs typeface="Times New Roman" panose="02020603050405020304" pitchFamily="18" charset="0"/>
                        </a:rPr>
                        <a:t>Rules &amp; Regulations</a:t>
                      </a:r>
                      <a:endParaRPr lang="en-US" sz="1400" b="1" i="0" u="none" strike="noStrike" dirty="0">
                        <a:solidFill>
                          <a:srgbClr val="FFFF00"/>
                        </a:solidFill>
                        <a:effectLst/>
                        <a:latin typeface="Georgia" panose="02040502050405020303" pitchFamily="18" charset="0"/>
                        <a:cs typeface="Times New Roman" panose="02020603050405020304" pitchFamily="18" charset="0"/>
                      </a:endParaRPr>
                    </a:p>
                  </a:txBody>
                  <a:tcPr marL="5543" marR="5543" marT="4087" marB="0" anchor="ctr">
                    <a:solidFill>
                      <a:schemeClr val="tx1"/>
                    </a:solidFill>
                  </a:tcPr>
                </a:tc>
                <a:extLst>
                  <a:ext uri="{0D108BD9-81ED-4DB2-BD59-A6C34878D82A}">
                    <a16:rowId xmlns:a16="http://schemas.microsoft.com/office/drawing/2014/main" val="10000"/>
                  </a:ext>
                </a:extLst>
              </a:tr>
              <a:tr h="234416">
                <a:tc>
                  <a:txBody>
                    <a:bodyPr/>
                    <a:lstStyle/>
                    <a:p>
                      <a:pPr marL="0" marR="0" indent="0" algn="ctr" defTabSz="783685"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Georgia" panose="02040502050405020303" pitchFamily="18" charset="0"/>
                          <a:cs typeface="Times New Roman" panose="02020603050405020304" pitchFamily="18" charset="0"/>
                        </a:rPr>
                        <a:t>1</a:t>
                      </a:r>
                      <a:endParaRPr lang="en-US" sz="1400" b="1"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Anti Money Laundering Act Amendments (Phase-1)</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rowSpan="14">
                  <a:txBody>
                    <a:bodyPr/>
                    <a:lstStyle/>
                    <a:p>
                      <a:pPr marL="171450" marR="0" indent="-171450" algn="just">
                        <a:lnSpc>
                          <a:spcPct val="100000"/>
                        </a:lnSpc>
                        <a:spcBef>
                          <a:spcPts val="0"/>
                        </a:spcBef>
                        <a:spcAft>
                          <a:spcPts val="0"/>
                        </a:spcAft>
                        <a:buFont typeface="Arial" panose="020B0604020202020204" pitchFamily="34" charset="0"/>
                        <a:buChar char="•"/>
                      </a:pPr>
                      <a:r>
                        <a:rPr lang="en-US" sz="1400" b="0" strike="noStrike" dirty="0">
                          <a:solidFill>
                            <a:schemeClr val="tx1"/>
                          </a:solidFill>
                          <a:effectLst/>
                          <a:latin typeface="Georgia" panose="02040502050405020303" pitchFamily="18" charset="0"/>
                          <a:cs typeface="Times New Roman" panose="02020603050405020304" pitchFamily="18" charset="0"/>
                        </a:rPr>
                        <a:t>ToRs for Pakistan</a:t>
                      </a:r>
                      <a:r>
                        <a:rPr lang="en-US" sz="1400" b="0" strike="noStrike" baseline="0" dirty="0">
                          <a:solidFill>
                            <a:schemeClr val="tx1"/>
                          </a:solidFill>
                          <a:effectLst/>
                          <a:latin typeface="Georgia" panose="02040502050405020303" pitchFamily="18" charset="0"/>
                          <a:cs typeface="Times New Roman" panose="02020603050405020304" pitchFamily="18" charset="0"/>
                        </a:rPr>
                        <a:t> Post Supervisory Board</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ToRs for CDNS Supervisory Board</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Regulations of Pakistan Post &amp; CDNS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Sanctions Paper</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High Risk Country Paper - Counter Measures Document</a:t>
                      </a:r>
                    </a:p>
                    <a:p>
                      <a:pPr marL="171450" marR="0" lvl="0" indent="-171450" algn="just" defTabSz="7836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Georgia" panose="02040502050405020303" pitchFamily="18" charset="0"/>
                          <a:cs typeface="Times New Roman" panose="02020603050405020304" pitchFamily="18" charset="0"/>
                        </a:rPr>
                        <a:t>MLA Rules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Nomination of SECP for DNFBPs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Notification of General Committee</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SBP AML &amp; CFT rules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SECP AML &amp; CFT rules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SECP rules for oversight body</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DNFBP regulations Jewelers/ real estate</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DNFBPs regulations for Accountants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Regulations for </a:t>
                      </a:r>
                      <a:r>
                        <a:rPr lang="en-US" sz="1400" b="0" kern="1200" dirty="0" err="1">
                          <a:solidFill>
                            <a:schemeClr val="tx1"/>
                          </a:solidFill>
                          <a:effectLst/>
                          <a:latin typeface="Georgia" panose="02040502050405020303" pitchFamily="18" charset="0"/>
                          <a:cs typeface="Times New Roman" panose="02020603050405020304" pitchFamily="18" charset="0"/>
                        </a:rPr>
                        <a:t>ICAP</a:t>
                      </a:r>
                      <a:r>
                        <a:rPr lang="en-US" sz="1400" b="0" kern="1200" dirty="0">
                          <a:solidFill>
                            <a:schemeClr val="tx1"/>
                          </a:solidFill>
                          <a:effectLst/>
                          <a:latin typeface="Georgia" panose="02040502050405020303" pitchFamily="18" charset="0"/>
                          <a:cs typeface="Times New Roman" panose="02020603050405020304" pitchFamily="18" charset="0"/>
                        </a:rPr>
                        <a:t> &amp; ICMAP</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TFS reporting SRO issued by SECP</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Amendments in LLP Regulations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Amendments in Companies Incorporation Regulations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Foreign Companies Regulations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General provision of form Regulations (Beneficial Ownership)</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Amendments in LLP Regulations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Rules for Waqfs, Trusts &amp; Cooperatives</a:t>
                      </a:r>
                    </a:p>
                    <a:p>
                      <a:pPr marL="171450" marR="0" indent="-171450" algn="just">
                        <a:lnSpc>
                          <a:spcPct val="100000"/>
                        </a:lnSpc>
                        <a:spcBef>
                          <a:spcPts val="0"/>
                        </a:spcBef>
                        <a:spcAft>
                          <a:spcPts val="0"/>
                        </a:spcAft>
                        <a:buFont typeface="Arial" panose="020B0604020202020204" pitchFamily="34" charset="0"/>
                        <a:buChar char="•"/>
                      </a:pPr>
                      <a:r>
                        <a:rPr lang="en-US" sz="1400" b="0" kern="1200" dirty="0">
                          <a:solidFill>
                            <a:schemeClr val="tx1"/>
                          </a:solidFill>
                          <a:effectLst/>
                          <a:latin typeface="Georgia" panose="02040502050405020303" pitchFamily="18" charset="0"/>
                          <a:cs typeface="Times New Roman" panose="02020603050405020304" pitchFamily="18" charset="0"/>
                        </a:rPr>
                        <a:t>AML seized properties mgmt rules 2021</a:t>
                      </a:r>
                      <a:endParaRPr lang="en-US" sz="1400" b="0" kern="1200" dirty="0">
                        <a:solidFill>
                          <a:schemeClr val="tx1"/>
                        </a:solidFill>
                        <a:effectLst/>
                        <a:latin typeface="Georgia" panose="02040502050405020303" pitchFamily="18" charset="0"/>
                        <a:ea typeface="+mn-ea"/>
                        <a:cs typeface="Times New Roman" panose="02020603050405020304" pitchFamily="18" charset="0"/>
                      </a:endParaRPr>
                    </a:p>
                  </a:txBody>
                  <a:tcPr marL="75929" marR="75929" marT="0" marB="0" anchor="ctr"/>
                </a:tc>
                <a:extLst>
                  <a:ext uri="{0D108BD9-81ED-4DB2-BD59-A6C34878D82A}">
                    <a16:rowId xmlns:a16="http://schemas.microsoft.com/office/drawing/2014/main" val="10001"/>
                  </a:ext>
                </a:extLst>
              </a:tr>
              <a:tr h="234416">
                <a:tc>
                  <a:txBody>
                    <a:bodyPr/>
                    <a:lstStyle/>
                    <a:p>
                      <a:pPr algn="ctr" rtl="0" fontAlgn="ctr">
                        <a:lnSpc>
                          <a:spcPct val="100000"/>
                        </a:lnSpc>
                      </a:pPr>
                      <a:r>
                        <a:rPr lang="en-US" sz="1400" b="1" u="none" strike="noStrike" dirty="0">
                          <a:solidFill>
                            <a:schemeClr val="tx1"/>
                          </a:solidFill>
                          <a:effectLst/>
                          <a:latin typeface="Georgia" panose="02040502050405020303" pitchFamily="18" charset="0"/>
                          <a:cs typeface="Times New Roman" panose="02020603050405020304" pitchFamily="18" charset="0"/>
                        </a:rPr>
                        <a:t>2</a:t>
                      </a:r>
                      <a:endParaRPr lang="en-US" sz="1400" b="1"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Foreign Exch Reg Act Amendments</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0" marR="0" algn="ctr">
                        <a:lnSpc>
                          <a:spcPct val="100000"/>
                        </a:lnSpc>
                        <a:spcBef>
                          <a:spcPts val="0"/>
                        </a:spcBef>
                        <a:spcAft>
                          <a:spcPts val="0"/>
                        </a:spcAft>
                      </a:pPr>
                      <a:endParaRPr lang="en-US" sz="1300" b="1"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0446" marR="5044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34416">
                <a:tc>
                  <a:txBody>
                    <a:bodyPr/>
                    <a:lstStyle/>
                    <a:p>
                      <a:pPr algn="ctr" rtl="0" fontAlgn="ctr">
                        <a:lnSpc>
                          <a:spcPct val="100000"/>
                        </a:lnSpc>
                      </a:pPr>
                      <a:r>
                        <a:rPr lang="en-US" sz="1400" b="1" u="none" strike="noStrike" dirty="0">
                          <a:solidFill>
                            <a:schemeClr val="tx1"/>
                          </a:solidFill>
                          <a:effectLst/>
                          <a:latin typeface="Georgia" panose="02040502050405020303" pitchFamily="18" charset="0"/>
                          <a:cs typeface="Times New Roman" panose="02020603050405020304" pitchFamily="18" charset="0"/>
                        </a:rPr>
                        <a:t>3</a:t>
                      </a:r>
                      <a:endParaRPr lang="en-US" sz="1400" b="1"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Customs/ Income</a:t>
                      </a:r>
                      <a:r>
                        <a:rPr lang="en-US" sz="1400" b="0" u="none" strike="noStrike" baseline="0" dirty="0">
                          <a:solidFill>
                            <a:schemeClr val="tx1"/>
                          </a:solidFill>
                          <a:effectLst/>
                          <a:latin typeface="Georgia" panose="02040502050405020303" pitchFamily="18" charset="0"/>
                          <a:cs typeface="Times New Roman" panose="02020603050405020304" pitchFamily="18" charset="0"/>
                        </a:rPr>
                        <a:t> Tax </a:t>
                      </a:r>
                      <a:r>
                        <a:rPr lang="en-US" sz="1400" b="0" u="none" strike="noStrike" dirty="0">
                          <a:solidFill>
                            <a:schemeClr val="tx1"/>
                          </a:solidFill>
                          <a:effectLst/>
                          <a:latin typeface="Georgia" panose="02040502050405020303" pitchFamily="18" charset="0"/>
                          <a:cs typeface="Times New Roman" panose="02020603050405020304" pitchFamily="18" charset="0"/>
                        </a:rPr>
                        <a:t>Act Amendments</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0" marR="0" algn="ctr" defTabSz="912832" rtl="0" eaLnBrk="1" fontAlgn="ctr" latinLnBrk="0" hangingPunct="1">
                        <a:lnSpc>
                          <a:spcPct val="100000"/>
                        </a:lnSpc>
                        <a:spcBef>
                          <a:spcPts val="0"/>
                        </a:spcBef>
                        <a:spcAft>
                          <a:spcPts val="0"/>
                        </a:spcAft>
                      </a:pPr>
                      <a:endParaRPr lang="en-US" sz="1300" b="1"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4</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Mutual Legal Asst Act (New &amp; Amendments 2021) </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91440" algn="ctr" rtl="0" fontAlgn="ctr">
                        <a:lnSpc>
                          <a:spcPct val="100000"/>
                        </a:lnSpc>
                      </a:pPr>
                      <a:endParaRPr lang="en-US" sz="1100" b="1" i="0" u="none" strike="noStrike" dirty="0">
                        <a:solidFill>
                          <a:srgbClr val="008000"/>
                        </a:solidFill>
                        <a:effectLst/>
                        <a:latin typeface="Calibri" panose="020F0502020204030204" pitchFamily="34" charset="0"/>
                      </a:endParaRP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4416">
                <a:tc>
                  <a:txBody>
                    <a:bodyPr/>
                    <a:lstStyle/>
                    <a:p>
                      <a:pPr marL="0" marR="0" indent="0" algn="ctr" defTabSz="783685" rtl="0" eaLnBrk="1" fontAlgn="ctr" latinLnBrk="0" hangingPunct="1">
                        <a:lnSpc>
                          <a:spcPct val="100000"/>
                        </a:lnSpc>
                        <a:spcBef>
                          <a:spcPts val="0"/>
                        </a:spcBef>
                        <a:spcAft>
                          <a:spcPts val="0"/>
                        </a:spcAft>
                        <a:buClrTx/>
                        <a:buSzTx/>
                        <a:buFontTx/>
                        <a:buNone/>
                        <a:tabLst/>
                        <a:defRPr/>
                      </a:pPr>
                      <a:r>
                        <a:rPr lang="en-US" sz="1400" b="1" u="none" strike="noStrike" kern="1200" dirty="0">
                          <a:solidFill>
                            <a:schemeClr val="tx1"/>
                          </a:solidFill>
                          <a:effectLst/>
                          <a:latin typeface="Georgia" panose="02040502050405020303" pitchFamily="18" charset="0"/>
                          <a:cs typeface="Times New Roman" panose="02020603050405020304" pitchFamily="18" charset="0"/>
                        </a:rPr>
                        <a:t>5</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Anti Terrorism Act Amendments (Phase-1)</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0" indent="0" algn="ctr" rtl="0" fontAlgn="ctr">
                        <a:lnSpc>
                          <a:spcPct val="100000"/>
                        </a:lnSpc>
                      </a:pPr>
                      <a:endParaRPr lang="en-US" sz="1300" b="1"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FE9A"/>
                    </a:solidFill>
                  </a:tcPr>
                </a:tc>
                <a:extLst>
                  <a:ext uri="{0D108BD9-81ED-4DB2-BD59-A6C34878D82A}">
                    <a16:rowId xmlns:a16="http://schemas.microsoft.com/office/drawing/2014/main" val="10005"/>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6</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UN SC 1948</a:t>
                      </a:r>
                      <a:r>
                        <a:rPr lang="en-US" sz="1400" b="0" u="none" strike="noStrike" baseline="0" dirty="0">
                          <a:solidFill>
                            <a:schemeClr val="tx1"/>
                          </a:solidFill>
                          <a:effectLst/>
                          <a:latin typeface="Georgia" panose="02040502050405020303" pitchFamily="18" charset="0"/>
                          <a:cs typeface="Times New Roman" panose="02020603050405020304" pitchFamily="18" charset="0"/>
                        </a:rPr>
                        <a:t> Act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algn="ctr" rtl="0" fontAlgn="ctr">
                        <a:lnSpc>
                          <a:spcPct val="100000"/>
                        </a:lnSpc>
                      </a:pPr>
                      <a:endParaRPr lang="en-US" sz="1300" b="1" i="0" u="none" strike="noStrike" dirty="0">
                        <a:solidFill>
                          <a:srgbClr val="000000"/>
                        </a:solidFill>
                        <a:effectLst/>
                        <a:latin typeface="Calibri" panose="020F0502020204030204" pitchFamily="34" charset="0"/>
                      </a:endParaRPr>
                    </a:p>
                  </a:txBody>
                  <a:tcPr marL="7006" marR="7006" marT="7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FE9A"/>
                    </a:solidFill>
                  </a:tcPr>
                </a:tc>
                <a:extLst>
                  <a:ext uri="{0D108BD9-81ED-4DB2-BD59-A6C34878D82A}">
                    <a16:rowId xmlns:a16="http://schemas.microsoft.com/office/drawing/2014/main" val="10006"/>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7</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Anti Terrorism </a:t>
                      </a:r>
                      <a:r>
                        <a:rPr lang="en-US" sz="1400" b="0" u="none" strike="noStrike" kern="1200" dirty="0">
                          <a:solidFill>
                            <a:schemeClr val="tx1"/>
                          </a:solidFill>
                          <a:effectLst/>
                          <a:latin typeface="Georgia" panose="02040502050405020303" pitchFamily="18" charset="0"/>
                          <a:cs typeface="Times New Roman" panose="02020603050405020304" pitchFamily="18" charset="0"/>
                        </a:rPr>
                        <a:t>Act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r>
                        <a:rPr lang="en-US" sz="1400" b="0" u="none" strike="noStrike" kern="1200" dirty="0">
                          <a:solidFill>
                            <a:schemeClr val="tx1"/>
                          </a:solidFill>
                          <a:effectLst/>
                          <a:latin typeface="Georgia" panose="02040502050405020303" pitchFamily="18" charset="0"/>
                          <a:cs typeface="Times New Roman" panose="02020603050405020304" pitchFamily="18" charset="0"/>
                        </a:rPr>
                        <a:t> </a:t>
                      </a:r>
                      <a:r>
                        <a:rPr lang="en-US" sz="1400" b="0" u="none" strike="noStrike" dirty="0">
                          <a:solidFill>
                            <a:schemeClr val="tx1"/>
                          </a:solidFill>
                          <a:effectLst/>
                          <a:latin typeface="Georgia" panose="02040502050405020303" pitchFamily="18" charset="0"/>
                          <a:cs typeface="Times New Roman" panose="02020603050405020304" pitchFamily="18" charset="0"/>
                        </a:rPr>
                        <a:t>(Phase-2)</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0" marR="0" indent="0" algn="ctr" defTabSz="783685" rtl="0" eaLnBrk="1" fontAlgn="ctr" latinLnBrk="0" hangingPunct="1">
                        <a:lnSpc>
                          <a:spcPct val="100000"/>
                        </a:lnSpc>
                        <a:spcBef>
                          <a:spcPts val="0"/>
                        </a:spcBef>
                        <a:spcAft>
                          <a:spcPts val="0"/>
                        </a:spcAft>
                      </a:pPr>
                      <a:endParaRPr lang="en-US" sz="1200" b="1" i="0" u="none" strike="noStrike" kern="1200" baseline="0" dirty="0">
                        <a:solidFill>
                          <a:schemeClr val="tx1"/>
                        </a:solidFill>
                        <a:effectLst/>
                        <a:latin typeface="Calibri" panose="020F0502020204030204" pitchFamily="34" charset="0"/>
                        <a:ea typeface="+mn-ea"/>
                        <a:cs typeface="+mn-cs"/>
                      </a:endParaRPr>
                    </a:p>
                  </a:txBody>
                  <a:tcPr marL="6871" marR="6871" marT="687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E1"/>
                    </a:solidFill>
                  </a:tcPr>
                </a:tc>
                <a:extLst>
                  <a:ext uri="{0D108BD9-81ED-4DB2-BD59-A6C34878D82A}">
                    <a16:rowId xmlns:a16="http://schemas.microsoft.com/office/drawing/2014/main" val="10007"/>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8</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Companies Act Amendments</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vMerge="1">
                  <a:txBody>
                    <a:bodyPr/>
                    <a:lstStyle/>
                    <a:p>
                      <a:pPr marL="0" marR="0" indent="0" algn="l" defTabSz="783685" rtl="0" eaLnBrk="1" fontAlgn="ctr" latinLnBrk="0" hangingPunct="1">
                        <a:lnSpc>
                          <a:spcPct val="100000"/>
                        </a:lnSpc>
                        <a:spcBef>
                          <a:spcPts val="0"/>
                        </a:spcBef>
                        <a:spcAft>
                          <a:spcPts val="0"/>
                        </a:spcAft>
                      </a:pPr>
                      <a:endParaRPr lang="en-US" sz="1300" b="1" i="0" u="none" strike="noStrike" kern="1200" dirty="0">
                        <a:solidFill>
                          <a:srgbClr val="000000"/>
                        </a:solidFill>
                        <a:effectLst/>
                        <a:latin typeface="Calibri" panose="020F0502020204030204" pitchFamily="34" charset="0"/>
                        <a:ea typeface="+mn-ea"/>
                        <a:cs typeface="+mn-cs"/>
                      </a:endParaRPr>
                    </a:p>
                  </a:txBody>
                  <a:tcPr marL="50446" marR="5044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9</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kern="1200" dirty="0">
                          <a:solidFill>
                            <a:schemeClr val="tx1"/>
                          </a:solidFill>
                          <a:effectLst/>
                          <a:latin typeface="Georgia" panose="02040502050405020303" pitchFamily="18" charset="0"/>
                          <a:cs typeface="Times New Roman" panose="02020603050405020304" pitchFamily="18" charset="0"/>
                        </a:rPr>
                        <a:t>Ltd Liabilities Partnership Act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vMerge="1">
                  <a:txBody>
                    <a:bodyPr/>
                    <a:lstStyle/>
                    <a:p>
                      <a:pPr marL="0" marR="0" indent="0" algn="l" defTabSz="783685" rtl="0" eaLnBrk="1" fontAlgn="ctr" latinLnBrk="0" hangingPunct="1">
                        <a:lnSpc>
                          <a:spcPct val="100000"/>
                        </a:lnSpc>
                        <a:spcBef>
                          <a:spcPts val="0"/>
                        </a:spcBef>
                        <a:spcAft>
                          <a:spcPts val="0"/>
                        </a:spcAft>
                      </a:pPr>
                      <a:endParaRPr lang="en-US" sz="1300" b="1" i="0" u="none" strike="noStrike" kern="1200" dirty="0">
                        <a:solidFill>
                          <a:srgbClr val="000000"/>
                        </a:solidFill>
                        <a:effectLst/>
                        <a:latin typeface="Calibri" panose="020F0502020204030204" pitchFamily="34" charset="0"/>
                        <a:ea typeface="+mn-ea"/>
                        <a:cs typeface="+mn-cs"/>
                      </a:endParaRPr>
                    </a:p>
                  </a:txBody>
                  <a:tcPr marL="50446" marR="5044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10</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kern="1200" dirty="0">
                          <a:solidFill>
                            <a:schemeClr val="tx1"/>
                          </a:solidFill>
                          <a:effectLst/>
                          <a:latin typeface="Georgia" panose="02040502050405020303" pitchFamily="18" charset="0"/>
                          <a:cs typeface="Times New Roman" panose="02020603050405020304" pitchFamily="18" charset="0"/>
                        </a:rPr>
                        <a:t>Con of Narco Substance Act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vMerge="1">
                  <a:txBody>
                    <a:bodyPr/>
                    <a:lstStyle/>
                    <a:p>
                      <a:pPr marL="0" marR="0" indent="0" algn="l" defTabSz="783685" rtl="0" eaLnBrk="1" fontAlgn="ctr" latinLnBrk="0" hangingPunct="1">
                        <a:lnSpc>
                          <a:spcPct val="100000"/>
                        </a:lnSpc>
                        <a:spcBef>
                          <a:spcPts val="0"/>
                        </a:spcBef>
                        <a:spcAft>
                          <a:spcPts val="0"/>
                        </a:spcAft>
                      </a:pPr>
                      <a:endParaRPr lang="en-US" sz="1300" b="1" i="0" u="none" strike="noStrike" kern="1200" dirty="0">
                        <a:solidFill>
                          <a:srgbClr val="000000"/>
                        </a:solidFill>
                        <a:effectLst/>
                        <a:latin typeface="Calibri" panose="020F0502020204030204" pitchFamily="34" charset="0"/>
                        <a:ea typeface="+mn-ea"/>
                        <a:cs typeface="+mn-cs"/>
                      </a:endParaRPr>
                    </a:p>
                  </a:txBody>
                  <a:tcPr marL="50446" marR="5044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11</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marR="0" lvl="0" indent="0" algn="l" defTabSz="783685" rtl="0" eaLnBrk="1" fontAlgn="ctr"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Georgia" panose="02040502050405020303" pitchFamily="18" charset="0"/>
                          <a:cs typeface="Times New Roman" panose="02020603050405020304" pitchFamily="18" charset="0"/>
                        </a:rPr>
                        <a:t>Criminal Procedure Code (CrPC)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r>
                        <a:rPr lang="en-US" sz="1400" b="0" u="none" strike="noStrike" kern="1200" dirty="0">
                          <a:solidFill>
                            <a:schemeClr val="tx1"/>
                          </a:solidFill>
                          <a:effectLst/>
                          <a:latin typeface="Georgia" panose="02040502050405020303" pitchFamily="18" charset="0"/>
                          <a:cs typeface="Times New Roman" panose="02020603050405020304" pitchFamily="18" charset="0"/>
                        </a:rPr>
                        <a:t> </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vMerge="1">
                  <a:txBody>
                    <a:bodyPr/>
                    <a:lstStyle/>
                    <a:p>
                      <a:pPr marL="0" marR="0" indent="0" algn="ctr" defTabSz="783685" rtl="0" eaLnBrk="1" fontAlgn="ctr" latinLnBrk="0" hangingPunct="1">
                        <a:lnSpc>
                          <a:spcPct val="100000"/>
                        </a:lnSpc>
                        <a:spcBef>
                          <a:spcPts val="0"/>
                        </a:spcBef>
                        <a:spcAft>
                          <a:spcPts val="0"/>
                        </a:spcAft>
                      </a:pPr>
                      <a:endParaRPr lang="en-US" sz="1200" b="1" i="0" u="none" strike="noStrike" kern="1200" baseline="0" dirty="0">
                        <a:solidFill>
                          <a:schemeClr val="tx1"/>
                        </a:solidFill>
                        <a:effectLst/>
                        <a:latin typeface="Calibri" panose="020F0502020204030204" pitchFamily="34" charset="0"/>
                        <a:ea typeface="+mn-ea"/>
                        <a:cs typeface="+mn-cs"/>
                      </a:endParaRPr>
                    </a:p>
                  </a:txBody>
                  <a:tcPr marL="6871" marR="6871" marT="687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E1"/>
                    </a:solidFill>
                  </a:tcPr>
                </a:tc>
                <a:extLst>
                  <a:ext uri="{0D108BD9-81ED-4DB2-BD59-A6C34878D82A}">
                    <a16:rowId xmlns:a16="http://schemas.microsoft.com/office/drawing/2014/main" val="10011"/>
                  </a:ext>
                </a:extLst>
              </a:tr>
              <a:tr h="234416">
                <a:tc>
                  <a:txBody>
                    <a:bodyPr/>
                    <a:lstStyle/>
                    <a:p>
                      <a:pPr marL="0" algn="ctr" defTabSz="783685" rtl="0" eaLnBrk="1" fontAlgn="ctr" latinLnBrk="0" hangingPunct="1">
                        <a:lnSpc>
                          <a:spcPct val="100000"/>
                        </a:lnSpc>
                      </a:pPr>
                      <a:r>
                        <a:rPr lang="en-US" sz="1400" b="1" u="none" strike="noStrike" kern="1200" dirty="0">
                          <a:solidFill>
                            <a:schemeClr val="tx1"/>
                          </a:solidFill>
                          <a:effectLst/>
                          <a:latin typeface="Georgia" panose="02040502050405020303" pitchFamily="18" charset="0"/>
                          <a:cs typeface="Times New Roman" panose="02020603050405020304" pitchFamily="18" charset="0"/>
                        </a:rPr>
                        <a:t>12</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algn="l" rtl="0" fontAlgn="ctr">
                        <a:lnSpc>
                          <a:spcPct val="100000"/>
                        </a:lnSpc>
                      </a:pPr>
                      <a:r>
                        <a:rPr lang="en-US" sz="1400" b="0" u="none" strike="noStrike" dirty="0">
                          <a:solidFill>
                            <a:schemeClr val="tx1"/>
                          </a:solidFill>
                          <a:effectLst/>
                          <a:latin typeface="Georgia" panose="02040502050405020303" pitchFamily="18" charset="0"/>
                          <a:cs typeface="Times New Roman" panose="02020603050405020304" pitchFamily="18" charset="0"/>
                        </a:rPr>
                        <a:t>Anti Money Laundering Act Amendments</a:t>
                      </a:r>
                      <a:r>
                        <a:rPr lang="en-US" sz="1400" b="0" u="none" strike="noStrike" kern="1200" dirty="0">
                          <a:solidFill>
                            <a:schemeClr val="tx1"/>
                          </a:solidFill>
                          <a:effectLst/>
                          <a:latin typeface="Georgia" panose="02040502050405020303" pitchFamily="18" charset="0"/>
                          <a:cs typeface="Times New Roman" panose="02020603050405020304" pitchFamily="18" charset="0"/>
                        </a:rPr>
                        <a:t> </a:t>
                      </a:r>
                      <a:r>
                        <a:rPr lang="en-US" sz="1400" b="0" u="none" strike="noStrike" dirty="0">
                          <a:solidFill>
                            <a:schemeClr val="tx1"/>
                          </a:solidFill>
                          <a:effectLst/>
                          <a:latin typeface="Georgia" panose="02040502050405020303" pitchFamily="18" charset="0"/>
                          <a:cs typeface="Times New Roman" panose="02020603050405020304" pitchFamily="18" charset="0"/>
                        </a:rPr>
                        <a:t>(Phase-2)</a:t>
                      </a:r>
                      <a:endParaRPr lang="en-US" sz="1400" b="0" i="0" u="none" strike="noStrike" dirty="0">
                        <a:solidFill>
                          <a:schemeClr val="tx1"/>
                        </a:solidFill>
                        <a:effectLst/>
                        <a:latin typeface="Georgia" panose="02040502050405020303" pitchFamily="18" charset="0"/>
                        <a:cs typeface="Times New Roman" panose="02020603050405020304" pitchFamily="18" charset="0"/>
                      </a:endParaRPr>
                    </a:p>
                  </a:txBody>
                  <a:tcPr marL="5543" marR="5543" marT="4087" marB="0" anchor="ctr"/>
                </a:tc>
                <a:tc vMerge="1">
                  <a:txBody>
                    <a:bodyPr/>
                    <a:lstStyle/>
                    <a:p>
                      <a:pPr marL="0" marR="0" indent="0" algn="ctr" defTabSz="783685" rtl="0" eaLnBrk="1" fontAlgn="ctr" latinLnBrk="0" hangingPunct="1">
                        <a:lnSpc>
                          <a:spcPct val="100000"/>
                        </a:lnSpc>
                        <a:spcBef>
                          <a:spcPts val="0"/>
                        </a:spcBef>
                        <a:spcAft>
                          <a:spcPts val="0"/>
                        </a:spcAft>
                      </a:pPr>
                      <a:endParaRPr lang="en-US" sz="1300" b="1" i="0" u="none" strike="noStrike" kern="1200" baseline="0" dirty="0">
                        <a:solidFill>
                          <a:srgbClr val="FFFF00"/>
                        </a:solidFill>
                        <a:effectLst/>
                        <a:latin typeface="Calibri" panose="020F0502020204030204" pitchFamily="34" charset="0"/>
                        <a:ea typeface="+mn-ea"/>
                        <a:cs typeface="+mn-cs"/>
                      </a:endParaRPr>
                    </a:p>
                  </a:txBody>
                  <a:tcPr marL="6871" marR="6871" marT="6871" marB="0" anchor="ctr">
                    <a:lnL w="28575" cap="flat" cmpd="sng" algn="ctr">
                      <a:solidFill>
                        <a:srgbClr val="FFC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0000"/>
                    </a:solidFill>
                  </a:tcPr>
                </a:tc>
                <a:extLst>
                  <a:ext uri="{0D108BD9-81ED-4DB2-BD59-A6C34878D82A}">
                    <a16:rowId xmlns:a16="http://schemas.microsoft.com/office/drawing/2014/main" val="10012"/>
                  </a:ext>
                </a:extLst>
              </a:tr>
              <a:tr h="295517">
                <a:tc>
                  <a:txBody>
                    <a:bodyPr/>
                    <a:lstStyle/>
                    <a:p>
                      <a:pPr marL="0" marR="0" indent="0" algn="ctr" defTabSz="783685" rtl="0" eaLnBrk="1" fontAlgn="ctr" latinLnBrk="0" hangingPunct="1">
                        <a:lnSpc>
                          <a:spcPct val="100000"/>
                        </a:lnSpc>
                        <a:spcBef>
                          <a:spcPts val="0"/>
                        </a:spcBef>
                        <a:spcAft>
                          <a:spcPts val="0"/>
                        </a:spcAft>
                      </a:pPr>
                      <a:r>
                        <a:rPr lang="en-US" sz="1400" b="1" u="none" strike="noStrike" kern="1200" dirty="0">
                          <a:solidFill>
                            <a:schemeClr val="tx1"/>
                          </a:solidFill>
                          <a:effectLst/>
                          <a:latin typeface="Georgia" panose="02040502050405020303" pitchFamily="18" charset="0"/>
                          <a:cs typeface="Times New Roman" panose="02020603050405020304" pitchFamily="18" charset="0"/>
                        </a:rPr>
                        <a:t>13</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marR="0" indent="0" algn="l" defTabSz="783685" rtl="0" eaLnBrk="1" fontAlgn="ctr" latinLnBrk="0" hangingPunct="1">
                        <a:lnSpc>
                          <a:spcPct val="100000"/>
                        </a:lnSpc>
                        <a:spcBef>
                          <a:spcPts val="0"/>
                        </a:spcBef>
                        <a:spcAft>
                          <a:spcPts val="0"/>
                        </a:spcAft>
                      </a:pPr>
                      <a:r>
                        <a:rPr lang="en-US" sz="1400" b="0" u="none" strike="noStrike" kern="1200" dirty="0">
                          <a:solidFill>
                            <a:schemeClr val="tx1"/>
                          </a:solidFill>
                          <a:effectLst/>
                          <a:latin typeface="Georgia" panose="02040502050405020303" pitchFamily="18" charset="0"/>
                          <a:cs typeface="Times New Roman" panose="02020603050405020304" pitchFamily="18" charset="0"/>
                        </a:rPr>
                        <a:t>Waqfs,</a:t>
                      </a:r>
                      <a:r>
                        <a:rPr lang="en-US" sz="1400" b="0" u="none" strike="noStrike" kern="1200" baseline="0" dirty="0">
                          <a:solidFill>
                            <a:schemeClr val="tx1"/>
                          </a:solidFill>
                          <a:effectLst/>
                          <a:latin typeface="Georgia" panose="02040502050405020303" pitchFamily="18" charset="0"/>
                          <a:cs typeface="Times New Roman" panose="02020603050405020304" pitchFamily="18" charset="0"/>
                        </a:rPr>
                        <a:t> </a:t>
                      </a:r>
                      <a:r>
                        <a:rPr lang="en-US" sz="1400" b="0" u="none" strike="noStrike" kern="1200" dirty="0">
                          <a:solidFill>
                            <a:schemeClr val="tx1"/>
                          </a:solidFill>
                          <a:effectLst/>
                          <a:latin typeface="Georgia" panose="02040502050405020303" pitchFamily="18" charset="0"/>
                          <a:cs typeface="Times New Roman" panose="02020603050405020304" pitchFamily="18" charset="0"/>
                        </a:rPr>
                        <a:t>Trusts and Cooperatives Acts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r>
                        <a:rPr lang="en-US" sz="1400" b="0" u="none" strike="noStrike" kern="1200" dirty="0">
                          <a:solidFill>
                            <a:schemeClr val="tx1"/>
                          </a:solidFill>
                          <a:effectLst/>
                          <a:latin typeface="Georgia" panose="02040502050405020303" pitchFamily="18" charset="0"/>
                          <a:cs typeface="Times New Roman" panose="02020603050405020304" pitchFamily="18" charset="0"/>
                        </a:rPr>
                        <a:t>  (Provinces)</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10545" marR="10545" marT="7776" marB="0" anchor="ctr"/>
                </a:tc>
                <a:tc vMerge="1">
                  <a:txBody>
                    <a:bodyPr/>
                    <a:lstStyle/>
                    <a:p>
                      <a:pPr marL="0" marR="0" indent="0" algn="ctr" defTabSz="783685" rtl="0" eaLnBrk="1" fontAlgn="ctr" latinLnBrk="0" hangingPunct="1">
                        <a:lnSpc>
                          <a:spcPct val="100000"/>
                        </a:lnSpc>
                        <a:spcBef>
                          <a:spcPts val="0"/>
                        </a:spcBef>
                        <a:spcAft>
                          <a:spcPts val="0"/>
                        </a:spcAft>
                      </a:pPr>
                      <a:endParaRPr lang="en-US" sz="1200" b="1" i="0" u="none" strike="noStrike" kern="1200" dirty="0">
                        <a:solidFill>
                          <a:schemeClr val="tx1"/>
                        </a:solidFill>
                        <a:effectLst/>
                        <a:latin typeface="Calibri" panose="020F0502020204030204" pitchFamily="34" charset="0"/>
                        <a:ea typeface="+mn-ea"/>
                        <a:cs typeface="+mn-cs"/>
                      </a:endParaRPr>
                    </a:p>
                  </a:txBody>
                  <a:tcPr marL="49476" marR="494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E1"/>
                    </a:solidFill>
                  </a:tcPr>
                </a:tc>
                <a:extLst>
                  <a:ext uri="{0D108BD9-81ED-4DB2-BD59-A6C34878D82A}">
                    <a16:rowId xmlns:a16="http://schemas.microsoft.com/office/drawing/2014/main" val="10013"/>
                  </a:ext>
                </a:extLst>
              </a:tr>
              <a:tr h="2018204">
                <a:tc>
                  <a:txBody>
                    <a:bodyPr/>
                    <a:lstStyle/>
                    <a:p>
                      <a:pPr marL="0" marR="0" indent="0" algn="ctr" defTabSz="783685" rtl="0" eaLnBrk="1" fontAlgn="ctr" latinLnBrk="0" hangingPunct="1">
                        <a:lnSpc>
                          <a:spcPct val="100000"/>
                        </a:lnSpc>
                        <a:spcBef>
                          <a:spcPts val="0"/>
                        </a:spcBef>
                        <a:spcAft>
                          <a:spcPts val="0"/>
                        </a:spcAft>
                      </a:pPr>
                      <a:r>
                        <a:rPr lang="en-US" sz="1400" b="1" u="none" strike="noStrike" kern="1200" dirty="0">
                          <a:solidFill>
                            <a:schemeClr val="tx1"/>
                          </a:solidFill>
                          <a:effectLst/>
                          <a:latin typeface="Georgia" panose="02040502050405020303" pitchFamily="18" charset="0"/>
                          <a:cs typeface="Times New Roman" panose="02020603050405020304" pitchFamily="18" charset="0"/>
                        </a:rPr>
                        <a:t>14</a:t>
                      </a:r>
                      <a:endParaRPr lang="en-US" sz="1400" b="1"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5543" marR="5543" marT="4087" marB="0" anchor="ctr"/>
                </a:tc>
                <a:tc>
                  <a:txBody>
                    <a:bodyPr/>
                    <a:lstStyle/>
                    <a:p>
                      <a:pPr marL="91440" marR="0" lvl="0" indent="0" algn="l" defTabSz="783685" rtl="0" eaLnBrk="1" fontAlgn="ctr"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Georgia" panose="02040502050405020303" pitchFamily="18" charset="0"/>
                          <a:cs typeface="Times New Roman" panose="02020603050405020304" pitchFamily="18" charset="0"/>
                        </a:rPr>
                        <a:t>Waqfs,</a:t>
                      </a:r>
                      <a:r>
                        <a:rPr lang="en-US" sz="1400" b="0" u="none" strike="noStrike" kern="1200" baseline="0" dirty="0">
                          <a:solidFill>
                            <a:schemeClr val="tx1"/>
                          </a:solidFill>
                          <a:effectLst/>
                          <a:latin typeface="Georgia" panose="02040502050405020303" pitchFamily="18" charset="0"/>
                          <a:cs typeface="Times New Roman" panose="02020603050405020304" pitchFamily="18" charset="0"/>
                        </a:rPr>
                        <a:t> </a:t>
                      </a:r>
                      <a:r>
                        <a:rPr lang="en-US" sz="1400" b="0" u="none" strike="noStrike" kern="1200" dirty="0">
                          <a:solidFill>
                            <a:schemeClr val="tx1"/>
                          </a:solidFill>
                          <a:effectLst/>
                          <a:latin typeface="Georgia" panose="02040502050405020303" pitchFamily="18" charset="0"/>
                          <a:cs typeface="Times New Roman" panose="02020603050405020304" pitchFamily="18" charset="0"/>
                        </a:rPr>
                        <a:t>Trusts and Cooperatives Acts </a:t>
                      </a:r>
                      <a:r>
                        <a:rPr lang="en-US" sz="1400" b="0" u="none" strike="noStrike" dirty="0">
                          <a:solidFill>
                            <a:schemeClr val="tx1"/>
                          </a:solidFill>
                          <a:effectLst/>
                          <a:latin typeface="Georgia" panose="02040502050405020303" pitchFamily="18" charset="0"/>
                          <a:cs typeface="Times New Roman" panose="02020603050405020304" pitchFamily="18" charset="0"/>
                        </a:rPr>
                        <a:t>Amendments</a:t>
                      </a:r>
                      <a:r>
                        <a:rPr lang="en-US" sz="1400" b="0" u="none" strike="noStrike" kern="1200" dirty="0">
                          <a:solidFill>
                            <a:schemeClr val="tx1"/>
                          </a:solidFill>
                          <a:effectLst/>
                          <a:latin typeface="Georgia" panose="02040502050405020303" pitchFamily="18" charset="0"/>
                          <a:cs typeface="Times New Roman" panose="02020603050405020304" pitchFamily="18" charset="0"/>
                        </a:rPr>
                        <a:t>  (ICT)</a:t>
                      </a:r>
                      <a:endParaRPr lang="en-US" sz="1400" b="0" i="0" u="none" strike="noStrike" kern="1200" dirty="0">
                        <a:solidFill>
                          <a:schemeClr val="tx1"/>
                        </a:solidFill>
                        <a:effectLst/>
                        <a:latin typeface="Georgia" panose="02040502050405020303" pitchFamily="18" charset="0"/>
                        <a:ea typeface="+mn-ea"/>
                        <a:cs typeface="Times New Roman" panose="02020603050405020304" pitchFamily="18" charset="0"/>
                      </a:endParaRPr>
                    </a:p>
                  </a:txBody>
                  <a:tcPr marL="10545" marR="10545" marT="7776" marB="0" anchor="ctr"/>
                </a:tc>
                <a:tc vMerge="1">
                  <a:txBody>
                    <a:bodyPr/>
                    <a:lstStyle/>
                    <a:p>
                      <a:pPr marL="0" marR="0" indent="0" algn="ctr" defTabSz="783685" rtl="0" eaLnBrk="1" fontAlgn="ctr" latinLnBrk="0" hangingPunct="1">
                        <a:lnSpc>
                          <a:spcPct val="100000"/>
                        </a:lnSpc>
                        <a:spcBef>
                          <a:spcPts val="0"/>
                        </a:spcBef>
                        <a:spcAft>
                          <a:spcPts val="0"/>
                        </a:spcAft>
                      </a:pPr>
                      <a:endParaRPr lang="en-US" sz="1200" b="1" i="0" u="none" strike="noStrike" kern="1200" dirty="0">
                        <a:solidFill>
                          <a:schemeClr val="tx1"/>
                        </a:solidFill>
                        <a:effectLst/>
                        <a:latin typeface="Calibri" panose="020F0502020204030204" pitchFamily="34" charset="0"/>
                        <a:ea typeface="+mn-ea"/>
                        <a:cs typeface="+mn-cs"/>
                      </a:endParaRPr>
                    </a:p>
                  </a:txBody>
                  <a:tcPr marL="49476" marR="494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E1"/>
                    </a:solidFill>
                  </a:tcPr>
                </a:tc>
                <a:extLst>
                  <a:ext uri="{0D108BD9-81ED-4DB2-BD59-A6C34878D82A}">
                    <a16:rowId xmlns:a16="http://schemas.microsoft.com/office/drawing/2014/main" val="10014"/>
                  </a:ext>
                </a:extLst>
              </a:tr>
            </a:tbl>
          </a:graphicData>
        </a:graphic>
      </p:graphicFrame>
      <p:sp>
        <p:nvSpPr>
          <p:cNvPr id="4" name="Arrow: Left 3">
            <a:hlinkClick r:id="rId2" action="ppaction://hlinksldjump"/>
            <a:extLst>
              <a:ext uri="{FF2B5EF4-FFF2-40B4-BE49-F238E27FC236}">
                <a16:creationId xmlns:a16="http://schemas.microsoft.com/office/drawing/2014/main" id="{6E7B0B47-8684-26FE-FCAD-338DC0461876}"/>
              </a:ext>
            </a:extLst>
          </p:cNvPr>
          <p:cNvSpPr/>
          <p:nvPr/>
        </p:nvSpPr>
        <p:spPr>
          <a:xfrm>
            <a:off x="10210800" y="6295748"/>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30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 b="88607"/>
          <a:stretch/>
        </p:blipFill>
        <p:spPr>
          <a:xfrm>
            <a:off x="0" y="31153"/>
            <a:ext cx="12192000" cy="6760346"/>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4" name="TextBox 3">
            <a:extLst>
              <a:ext uri="{FF2B5EF4-FFF2-40B4-BE49-F238E27FC236}">
                <a16:creationId xmlns:a16="http://schemas.microsoft.com/office/drawing/2014/main" id="{587D60FD-A8B3-566B-9A32-813191FE603E}"/>
              </a:ext>
            </a:extLst>
          </p:cNvPr>
          <p:cNvSpPr txBox="1"/>
          <p:nvPr/>
        </p:nvSpPr>
        <p:spPr>
          <a:xfrm>
            <a:off x="3581400" y="3200400"/>
            <a:ext cx="2133600"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E19D95C-D8A4-023C-799D-1C8C2A6A1C6F}"/>
              </a:ext>
            </a:extLst>
          </p:cNvPr>
          <p:cNvSpPr txBox="1"/>
          <p:nvPr/>
        </p:nvSpPr>
        <p:spPr>
          <a:xfrm>
            <a:off x="3581400" y="2894729"/>
            <a:ext cx="213360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FEB 28,2008</a:t>
            </a:r>
          </a:p>
        </p:txBody>
      </p:sp>
      <p:sp>
        <p:nvSpPr>
          <p:cNvPr id="7" name="TextBox 6">
            <a:extLst>
              <a:ext uri="{FF2B5EF4-FFF2-40B4-BE49-F238E27FC236}">
                <a16:creationId xmlns:a16="http://schemas.microsoft.com/office/drawing/2014/main" id="{C6B2346C-A4D3-A10A-F434-7336604869E6}"/>
              </a:ext>
            </a:extLst>
          </p:cNvPr>
          <p:cNvSpPr txBox="1"/>
          <p:nvPr/>
        </p:nvSpPr>
        <p:spPr>
          <a:xfrm>
            <a:off x="6400800" y="4911614"/>
            <a:ext cx="2068975"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JUNE, 2010</a:t>
            </a:r>
          </a:p>
        </p:txBody>
      </p:sp>
      <p:sp>
        <p:nvSpPr>
          <p:cNvPr id="8" name="TextBox 7">
            <a:extLst>
              <a:ext uri="{FF2B5EF4-FFF2-40B4-BE49-F238E27FC236}">
                <a16:creationId xmlns:a16="http://schemas.microsoft.com/office/drawing/2014/main" id="{3EA69F53-AE26-0372-5B3C-90E713F2DFC3}"/>
              </a:ext>
            </a:extLst>
          </p:cNvPr>
          <p:cNvSpPr txBox="1"/>
          <p:nvPr/>
        </p:nvSpPr>
        <p:spPr>
          <a:xfrm>
            <a:off x="3287210" y="3429000"/>
            <a:ext cx="8049228" cy="1015663"/>
          </a:xfrm>
          <a:prstGeom prst="rect">
            <a:avLst/>
          </a:prstGeom>
          <a:solidFill>
            <a:schemeClr val="accent2">
              <a:lumMod val="50000"/>
            </a:schemeClr>
          </a:solid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Pakistan was placed on the FATF grey list after being unable to meet the standard that Anti-Money Laundering and Combating Financing of Terrorism had asked.</a:t>
            </a:r>
          </a:p>
        </p:txBody>
      </p:sp>
      <p:sp>
        <p:nvSpPr>
          <p:cNvPr id="10" name="TextBox 9">
            <a:extLst>
              <a:ext uri="{FF2B5EF4-FFF2-40B4-BE49-F238E27FC236}">
                <a16:creationId xmlns:a16="http://schemas.microsoft.com/office/drawing/2014/main" id="{BE9173CE-1F39-1316-4209-968CE1EB22F2}"/>
              </a:ext>
            </a:extLst>
          </p:cNvPr>
          <p:cNvSpPr txBox="1"/>
          <p:nvPr/>
        </p:nvSpPr>
        <p:spPr>
          <a:xfrm>
            <a:off x="1047750" y="5410200"/>
            <a:ext cx="7334250" cy="923330"/>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Pakistan was taken off the FATF monitoring list after the country showed progress in AML and CFT regime and enacted a permanent law against money laundering </a:t>
            </a:r>
          </a:p>
        </p:txBody>
      </p:sp>
    </p:spTree>
    <p:extLst>
      <p:ext uri="{BB962C8B-B14F-4D97-AF65-F5344CB8AC3E}">
        <p14:creationId xmlns:p14="http://schemas.microsoft.com/office/powerpoint/2010/main" val="5591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072" b="74698"/>
          <a:stretch/>
        </p:blipFill>
        <p:spPr>
          <a:xfrm>
            <a:off x="0" y="76200"/>
            <a:ext cx="12192000" cy="6858000"/>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4" name="TextBox 3">
            <a:extLst>
              <a:ext uri="{FF2B5EF4-FFF2-40B4-BE49-F238E27FC236}">
                <a16:creationId xmlns:a16="http://schemas.microsoft.com/office/drawing/2014/main" id="{F136D11A-4C9F-D241-AE52-0ED79CF037C7}"/>
              </a:ext>
            </a:extLst>
          </p:cNvPr>
          <p:cNvSpPr txBox="1"/>
          <p:nvPr/>
        </p:nvSpPr>
        <p:spPr>
          <a:xfrm>
            <a:off x="6324600" y="1676400"/>
            <a:ext cx="2057400" cy="381000"/>
          </a:xfrm>
          <a:prstGeom prst="rect">
            <a:avLst/>
          </a:prstGeom>
          <a:solidFill>
            <a:schemeClr val="accent2">
              <a:lumMod val="50000"/>
            </a:schemeClr>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FEB 26, 2015</a:t>
            </a:r>
          </a:p>
        </p:txBody>
      </p:sp>
      <p:sp>
        <p:nvSpPr>
          <p:cNvPr id="5" name="TextBox 4">
            <a:extLst>
              <a:ext uri="{FF2B5EF4-FFF2-40B4-BE49-F238E27FC236}">
                <a16:creationId xmlns:a16="http://schemas.microsoft.com/office/drawing/2014/main" id="{FBF8A87E-7BE4-4905-F0B0-F48D99A5931F}"/>
              </a:ext>
            </a:extLst>
          </p:cNvPr>
          <p:cNvSpPr txBox="1"/>
          <p:nvPr/>
        </p:nvSpPr>
        <p:spPr>
          <a:xfrm>
            <a:off x="3505200" y="0"/>
            <a:ext cx="220980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FEB, 16, 2012</a:t>
            </a:r>
          </a:p>
        </p:txBody>
      </p:sp>
      <p:sp>
        <p:nvSpPr>
          <p:cNvPr id="8" name="TextBox 7">
            <a:extLst>
              <a:ext uri="{FF2B5EF4-FFF2-40B4-BE49-F238E27FC236}">
                <a16:creationId xmlns:a16="http://schemas.microsoft.com/office/drawing/2014/main" id="{62BF018D-67EA-8E4D-61F6-E3D7EA9B660D}"/>
              </a:ext>
            </a:extLst>
          </p:cNvPr>
          <p:cNvSpPr txBox="1"/>
          <p:nvPr/>
        </p:nvSpPr>
        <p:spPr>
          <a:xfrm>
            <a:off x="2819400" y="457200"/>
            <a:ext cx="7887182" cy="646331"/>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Pakistan was placed on the FATF grey list again for not complying with the standards to combat money laundering and terrorist financing</a:t>
            </a:r>
          </a:p>
        </p:txBody>
      </p:sp>
      <p:sp>
        <p:nvSpPr>
          <p:cNvPr id="10" name="TextBox 9">
            <a:extLst>
              <a:ext uri="{FF2B5EF4-FFF2-40B4-BE49-F238E27FC236}">
                <a16:creationId xmlns:a16="http://schemas.microsoft.com/office/drawing/2014/main" id="{915BBE40-1BD3-F073-078C-022698FE0DC9}"/>
              </a:ext>
            </a:extLst>
          </p:cNvPr>
          <p:cNvSpPr txBox="1"/>
          <p:nvPr/>
        </p:nvSpPr>
        <p:spPr>
          <a:xfrm>
            <a:off x="1181097" y="2173069"/>
            <a:ext cx="7277103" cy="646331"/>
          </a:xfrm>
          <a:prstGeom prst="rect">
            <a:avLst/>
          </a:prstGeom>
          <a:solidFill>
            <a:schemeClr val="accent2">
              <a:lumMod val="50000"/>
            </a:schemeClr>
          </a:solidFill>
        </p:spPr>
        <p:txBody>
          <a:bodyPr wrap="square" rtlCol="0">
            <a:spAutoFit/>
          </a:bodyPr>
          <a:lstStyle/>
          <a:p>
            <a:pPr algn="r"/>
            <a:r>
              <a:rPr lang="en-US" dirty="0">
                <a:solidFill>
                  <a:schemeClr val="bg1"/>
                </a:solidFill>
              </a:rPr>
              <a:t>Pakistan was removed from grey list after it was able to establish a legal and regulatory framework to meet the commitments to the FATF’s action plan </a:t>
            </a:r>
          </a:p>
        </p:txBody>
      </p:sp>
      <p:sp>
        <p:nvSpPr>
          <p:cNvPr id="11" name="TextBox 10">
            <a:extLst>
              <a:ext uri="{FF2B5EF4-FFF2-40B4-BE49-F238E27FC236}">
                <a16:creationId xmlns:a16="http://schemas.microsoft.com/office/drawing/2014/main" id="{4F198F6F-34CD-1FEF-3751-87040681C7D2}"/>
              </a:ext>
            </a:extLst>
          </p:cNvPr>
          <p:cNvSpPr txBox="1"/>
          <p:nvPr/>
        </p:nvSpPr>
        <p:spPr>
          <a:xfrm>
            <a:off x="3505200" y="3505200"/>
            <a:ext cx="2362200" cy="381000"/>
          </a:xfrm>
          <a:prstGeom prst="rect">
            <a:avLst/>
          </a:prstGeom>
          <a:solidFill>
            <a:srgbClr val="1DFF83"/>
          </a:solidFill>
        </p:spPr>
        <p:txBody>
          <a:bodyPr wrap="square" rtlCol="0">
            <a:spAutoFit/>
          </a:bodyPr>
          <a:lstStyle/>
          <a:p>
            <a:pPr algn="ctr"/>
            <a:r>
              <a:rPr lang="en-US" dirty="0">
                <a:solidFill>
                  <a:schemeClr val="bg1"/>
                </a:solidFill>
              </a:rPr>
              <a:t>JUNE 28, 2018</a:t>
            </a:r>
          </a:p>
        </p:txBody>
      </p:sp>
      <p:sp>
        <p:nvSpPr>
          <p:cNvPr id="12" name="TextBox 11">
            <a:extLst>
              <a:ext uri="{FF2B5EF4-FFF2-40B4-BE49-F238E27FC236}">
                <a16:creationId xmlns:a16="http://schemas.microsoft.com/office/drawing/2014/main" id="{BF8F7138-9648-A87B-8E14-FE34F4A58B45}"/>
              </a:ext>
            </a:extLst>
          </p:cNvPr>
          <p:cNvSpPr txBox="1"/>
          <p:nvPr/>
        </p:nvSpPr>
        <p:spPr>
          <a:xfrm>
            <a:off x="3200400" y="3962400"/>
            <a:ext cx="6781800" cy="646331"/>
          </a:xfrm>
          <a:prstGeom prst="rect">
            <a:avLst/>
          </a:prstGeom>
          <a:solidFill>
            <a:schemeClr val="accent2">
              <a:lumMod val="50000"/>
            </a:schemeClr>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Pakistan was placed on the grey list again with the reasoning that the country failed to act against terror financing on its soil</a:t>
            </a:r>
          </a:p>
        </p:txBody>
      </p:sp>
      <p:sp>
        <p:nvSpPr>
          <p:cNvPr id="18" name="TextBox 17">
            <a:extLst>
              <a:ext uri="{FF2B5EF4-FFF2-40B4-BE49-F238E27FC236}">
                <a16:creationId xmlns:a16="http://schemas.microsoft.com/office/drawing/2014/main" id="{9C6C37ED-D447-6747-A37D-25BC70C075FE}"/>
              </a:ext>
            </a:extLst>
          </p:cNvPr>
          <p:cNvSpPr txBox="1"/>
          <p:nvPr/>
        </p:nvSpPr>
        <p:spPr>
          <a:xfrm>
            <a:off x="6324600" y="5345668"/>
            <a:ext cx="2133600" cy="369332"/>
          </a:xfrm>
          <a:prstGeom prst="rect">
            <a:avLst/>
          </a:prstGeom>
          <a:solidFill>
            <a:schemeClr val="accent2">
              <a:lumMod val="50000"/>
            </a:schemeClr>
          </a:solidFill>
        </p:spPr>
        <p:txBody>
          <a:bodyPr wrap="square" rtlCol="0">
            <a:spAutoFit/>
          </a:bodyPr>
          <a:lstStyle/>
          <a:p>
            <a:r>
              <a:rPr lang="en-US" dirty="0">
                <a:solidFill>
                  <a:schemeClr val="bg1"/>
                </a:solidFill>
              </a:rPr>
              <a:t>AUG 16, 2018</a:t>
            </a:r>
          </a:p>
        </p:txBody>
      </p:sp>
      <p:sp>
        <p:nvSpPr>
          <p:cNvPr id="19" name="TextBox 18">
            <a:extLst>
              <a:ext uri="{FF2B5EF4-FFF2-40B4-BE49-F238E27FC236}">
                <a16:creationId xmlns:a16="http://schemas.microsoft.com/office/drawing/2014/main" id="{A090353F-E361-967D-6CF7-020EA9F709AF}"/>
              </a:ext>
            </a:extLst>
          </p:cNvPr>
          <p:cNvSpPr txBox="1"/>
          <p:nvPr/>
        </p:nvSpPr>
        <p:spPr>
          <a:xfrm>
            <a:off x="2971800" y="5867400"/>
            <a:ext cx="5410200" cy="646331"/>
          </a:xfrm>
          <a:prstGeom prst="rect">
            <a:avLst/>
          </a:prstGeom>
          <a:solidFill>
            <a:schemeClr val="accent2">
              <a:lumMod val="50000"/>
            </a:schemeClr>
          </a:solidFill>
        </p:spPr>
        <p:txBody>
          <a:bodyPr wrap="square" rtlCol="0">
            <a:spAutoFit/>
          </a:bodyPr>
          <a:lstStyle/>
          <a:p>
            <a:pPr algn="r"/>
            <a:r>
              <a:rPr lang="en-US" dirty="0">
                <a:solidFill>
                  <a:schemeClr val="bg1"/>
                </a:solidFill>
                <a:latin typeface="Times New Roman" panose="02020603050405020304" pitchFamily="18" charset="0"/>
                <a:cs typeface="Times New Roman" panose="02020603050405020304" pitchFamily="18" charset="0"/>
              </a:rPr>
              <a:t>Deficiencies were found in Pakistan’s FATF action plan after a 12-days inspection </a:t>
            </a:r>
          </a:p>
        </p:txBody>
      </p:sp>
    </p:spTree>
    <p:extLst>
      <p:ext uri="{BB962C8B-B14F-4D97-AF65-F5344CB8AC3E}">
        <p14:creationId xmlns:p14="http://schemas.microsoft.com/office/powerpoint/2010/main" val="4030813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416" b="60561"/>
          <a:stretch/>
        </p:blipFill>
        <p:spPr>
          <a:xfrm>
            <a:off x="0" y="1"/>
            <a:ext cx="12192000" cy="6857999"/>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4" name="TextBox 3">
            <a:extLst>
              <a:ext uri="{FF2B5EF4-FFF2-40B4-BE49-F238E27FC236}">
                <a16:creationId xmlns:a16="http://schemas.microsoft.com/office/drawing/2014/main" id="{27755ED3-8FB4-C922-37E2-F19839FD226F}"/>
              </a:ext>
            </a:extLst>
          </p:cNvPr>
          <p:cNvSpPr txBox="1"/>
          <p:nvPr/>
        </p:nvSpPr>
        <p:spPr>
          <a:xfrm>
            <a:off x="3505200" y="392580"/>
            <a:ext cx="2194560" cy="381000"/>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MARCH 8, 2019</a:t>
            </a:r>
          </a:p>
        </p:txBody>
      </p:sp>
      <p:sp>
        <p:nvSpPr>
          <p:cNvPr id="5" name="TextBox 4">
            <a:extLst>
              <a:ext uri="{FF2B5EF4-FFF2-40B4-BE49-F238E27FC236}">
                <a16:creationId xmlns:a16="http://schemas.microsoft.com/office/drawing/2014/main" id="{5FAFE90D-C21B-9322-96A4-37B9906E2058}"/>
              </a:ext>
            </a:extLst>
          </p:cNvPr>
          <p:cNvSpPr txBox="1"/>
          <p:nvPr/>
        </p:nvSpPr>
        <p:spPr>
          <a:xfrm>
            <a:off x="3581400" y="867927"/>
            <a:ext cx="7132320" cy="369332"/>
          </a:xfrm>
          <a:prstGeom prst="rect">
            <a:avLst/>
          </a:prstGeom>
          <a:solidFill>
            <a:schemeClr val="accent2">
              <a:lumMod val="50000"/>
            </a:schemeClr>
          </a:solid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High risk banned outfits agreed to comply with FATF terms</a:t>
            </a:r>
          </a:p>
        </p:txBody>
      </p:sp>
      <p:sp>
        <p:nvSpPr>
          <p:cNvPr id="7" name="TextBox 6">
            <a:extLst>
              <a:ext uri="{FF2B5EF4-FFF2-40B4-BE49-F238E27FC236}">
                <a16:creationId xmlns:a16="http://schemas.microsoft.com/office/drawing/2014/main" id="{F12C529F-9267-994A-95B4-B908AB51ECA2}"/>
              </a:ext>
            </a:extLst>
          </p:cNvPr>
          <p:cNvSpPr txBox="1"/>
          <p:nvPr/>
        </p:nvSpPr>
        <p:spPr>
          <a:xfrm>
            <a:off x="6324600" y="1981200"/>
            <a:ext cx="2103120" cy="381000"/>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JULY 25, 2019</a:t>
            </a:r>
          </a:p>
        </p:txBody>
      </p:sp>
      <p:sp>
        <p:nvSpPr>
          <p:cNvPr id="8" name="TextBox 7">
            <a:extLst>
              <a:ext uri="{FF2B5EF4-FFF2-40B4-BE49-F238E27FC236}">
                <a16:creationId xmlns:a16="http://schemas.microsoft.com/office/drawing/2014/main" id="{12EDD7EB-8F70-35A2-8785-61892ABA7559}"/>
              </a:ext>
            </a:extLst>
          </p:cNvPr>
          <p:cNvSpPr txBox="1"/>
          <p:nvPr/>
        </p:nvSpPr>
        <p:spPr>
          <a:xfrm>
            <a:off x="3124200" y="2438400"/>
            <a:ext cx="5486400" cy="646331"/>
          </a:xfrm>
          <a:prstGeom prst="rect">
            <a:avLst/>
          </a:prstGeom>
          <a:solidFill>
            <a:schemeClr val="accent2">
              <a:lumMod val="50000"/>
            </a:schemeClr>
          </a:solidFill>
        </p:spPr>
        <p:txBody>
          <a:bodyPr wrap="square" rtlCol="0">
            <a:spAutoFit/>
          </a:bodyPr>
          <a:lstStyle/>
          <a:p>
            <a:pPr algn="just"/>
            <a:r>
              <a:rPr lang="en-US" b="1" dirty="0">
                <a:solidFill>
                  <a:schemeClr val="bg1"/>
                </a:solidFill>
                <a:latin typeface="Times New Roman" panose="02020603050405020304" pitchFamily="18" charset="0"/>
                <a:cs typeface="Times New Roman" panose="02020603050405020304" pitchFamily="18" charset="0"/>
              </a:rPr>
              <a:t>FATF cell was set up at the Federal Board of Revenue (FBR) to deal with terror financing</a:t>
            </a:r>
          </a:p>
        </p:txBody>
      </p:sp>
      <p:sp>
        <p:nvSpPr>
          <p:cNvPr id="12" name="TextBox 11">
            <a:extLst>
              <a:ext uri="{FF2B5EF4-FFF2-40B4-BE49-F238E27FC236}">
                <a16:creationId xmlns:a16="http://schemas.microsoft.com/office/drawing/2014/main" id="{CF186D46-BCE7-3D64-AFF9-A6DF70AF97F4}"/>
              </a:ext>
            </a:extLst>
          </p:cNvPr>
          <p:cNvSpPr txBox="1"/>
          <p:nvPr/>
        </p:nvSpPr>
        <p:spPr>
          <a:xfrm>
            <a:off x="3505200" y="3962400"/>
            <a:ext cx="2103120" cy="365760"/>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AUG 25, 2019</a:t>
            </a:r>
          </a:p>
        </p:txBody>
      </p:sp>
      <p:sp>
        <p:nvSpPr>
          <p:cNvPr id="13" name="TextBox 12">
            <a:extLst>
              <a:ext uri="{FF2B5EF4-FFF2-40B4-BE49-F238E27FC236}">
                <a16:creationId xmlns:a16="http://schemas.microsoft.com/office/drawing/2014/main" id="{EDEC94DD-E380-C1B3-AEF4-7F4AB72ED8B3}"/>
              </a:ext>
            </a:extLst>
          </p:cNvPr>
          <p:cNvSpPr txBox="1"/>
          <p:nvPr/>
        </p:nvSpPr>
        <p:spPr>
          <a:xfrm>
            <a:off x="3479157" y="4419600"/>
            <a:ext cx="7132320" cy="369332"/>
          </a:xfrm>
          <a:prstGeom prst="rect">
            <a:avLst/>
          </a:prstGeom>
          <a:solidFill>
            <a:schemeClr val="accent2">
              <a:lumMod val="50000"/>
            </a:schemeClr>
          </a:solid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PM Imran Khan sets up a body to help meet FATF targets.</a:t>
            </a:r>
          </a:p>
        </p:txBody>
      </p:sp>
      <p:sp>
        <p:nvSpPr>
          <p:cNvPr id="14" name="TextBox 13">
            <a:extLst>
              <a:ext uri="{FF2B5EF4-FFF2-40B4-BE49-F238E27FC236}">
                <a16:creationId xmlns:a16="http://schemas.microsoft.com/office/drawing/2014/main" id="{FCB5E498-A358-04A3-9655-91E2CFD8EC0C}"/>
              </a:ext>
            </a:extLst>
          </p:cNvPr>
          <p:cNvSpPr txBox="1"/>
          <p:nvPr/>
        </p:nvSpPr>
        <p:spPr>
          <a:xfrm>
            <a:off x="6400800" y="5486400"/>
            <a:ext cx="2103120" cy="381000"/>
          </a:xfrm>
          <a:prstGeom prst="rect">
            <a:avLst/>
          </a:prstGeom>
          <a:solidFill>
            <a:srgbClr val="92D05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OCT 18, 2019</a:t>
            </a:r>
          </a:p>
        </p:txBody>
      </p:sp>
      <p:sp>
        <p:nvSpPr>
          <p:cNvPr id="21" name="TextBox 20">
            <a:extLst>
              <a:ext uri="{FF2B5EF4-FFF2-40B4-BE49-F238E27FC236}">
                <a16:creationId xmlns:a16="http://schemas.microsoft.com/office/drawing/2014/main" id="{DF3DCDCD-033F-A391-C09E-3F5005CEA897}"/>
              </a:ext>
            </a:extLst>
          </p:cNvPr>
          <p:cNvSpPr txBox="1"/>
          <p:nvPr/>
        </p:nvSpPr>
        <p:spPr>
          <a:xfrm>
            <a:off x="2667000" y="5943600"/>
            <a:ext cx="5943600" cy="646331"/>
          </a:xfrm>
          <a:prstGeom prst="rect">
            <a:avLst/>
          </a:prstGeom>
          <a:solidFill>
            <a:schemeClr val="accent2">
              <a:lumMod val="50000"/>
            </a:schemeClr>
          </a:solidFill>
        </p:spPr>
        <p:txBody>
          <a:bodyPr wrap="square" rtlCol="0">
            <a:spAutoFit/>
          </a:bodyPr>
          <a:lstStyle/>
          <a:p>
            <a:pPr algn="r"/>
            <a:r>
              <a:rPr lang="en-US" b="1" dirty="0">
                <a:solidFill>
                  <a:schemeClr val="bg1"/>
                </a:solidFill>
                <a:latin typeface="Times New Roman" panose="02020603050405020304" pitchFamily="18" charset="0"/>
                <a:cs typeface="Times New Roman" panose="02020603050405020304" pitchFamily="18" charset="0"/>
              </a:rPr>
              <a:t>Pakistan is urged to complete an action plan by February 2020 while staying on grey list </a:t>
            </a:r>
          </a:p>
        </p:txBody>
      </p:sp>
    </p:spTree>
    <p:extLst>
      <p:ext uri="{BB962C8B-B14F-4D97-AF65-F5344CB8AC3E}">
        <p14:creationId xmlns:p14="http://schemas.microsoft.com/office/powerpoint/2010/main" val="165581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42A9-DFFA-DF26-3E29-51015FF366B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0EEAEC4-AED0-1AD0-03E8-2E24327FD3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9326" b="46067"/>
          <a:stretch/>
        </p:blipFill>
        <p:spPr>
          <a:xfrm>
            <a:off x="0" y="0"/>
            <a:ext cx="12192000" cy="6858000"/>
          </a:xfrm>
        </p:spPr>
      </p:pic>
      <p:sp>
        <p:nvSpPr>
          <p:cNvPr id="3" name="Slide Number Placeholder 2">
            <a:extLst>
              <a:ext uri="{FF2B5EF4-FFF2-40B4-BE49-F238E27FC236}">
                <a16:creationId xmlns:a16="http://schemas.microsoft.com/office/drawing/2014/main" id="{14550D8B-03F0-F098-3E28-D4D9702599C0}"/>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4" name="TextBox 3">
            <a:extLst>
              <a:ext uri="{FF2B5EF4-FFF2-40B4-BE49-F238E27FC236}">
                <a16:creationId xmlns:a16="http://schemas.microsoft.com/office/drawing/2014/main" id="{BA07D0AD-960B-9674-77AF-35EAEBB6980A}"/>
              </a:ext>
            </a:extLst>
          </p:cNvPr>
          <p:cNvSpPr txBox="1"/>
          <p:nvPr/>
        </p:nvSpPr>
        <p:spPr>
          <a:xfrm>
            <a:off x="3505200" y="392668"/>
            <a:ext cx="213360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OCT 29, 2019 </a:t>
            </a:r>
          </a:p>
        </p:txBody>
      </p:sp>
      <p:sp>
        <p:nvSpPr>
          <p:cNvPr id="14" name="TextBox 13">
            <a:extLst>
              <a:ext uri="{FF2B5EF4-FFF2-40B4-BE49-F238E27FC236}">
                <a16:creationId xmlns:a16="http://schemas.microsoft.com/office/drawing/2014/main" id="{2B91C1A6-B826-537B-588A-38CFBFE9C269}"/>
              </a:ext>
            </a:extLst>
          </p:cNvPr>
          <p:cNvSpPr txBox="1"/>
          <p:nvPr/>
        </p:nvSpPr>
        <p:spPr>
          <a:xfrm>
            <a:off x="3505200" y="793531"/>
            <a:ext cx="6172200" cy="646331"/>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FATF cell is established in the interior ministry to ensure implementation of the action plan </a:t>
            </a:r>
          </a:p>
        </p:txBody>
      </p:sp>
      <p:sp>
        <p:nvSpPr>
          <p:cNvPr id="15" name="TextBox 14">
            <a:extLst>
              <a:ext uri="{FF2B5EF4-FFF2-40B4-BE49-F238E27FC236}">
                <a16:creationId xmlns:a16="http://schemas.microsoft.com/office/drawing/2014/main" id="{9920C678-0232-3BD6-9400-19035B965832}"/>
              </a:ext>
            </a:extLst>
          </p:cNvPr>
          <p:cNvSpPr txBox="1"/>
          <p:nvPr/>
        </p:nvSpPr>
        <p:spPr>
          <a:xfrm>
            <a:off x="6324600" y="1992868"/>
            <a:ext cx="2133600" cy="369332"/>
          </a:xfrm>
          <a:prstGeom prst="rect">
            <a:avLst/>
          </a:prstGeom>
          <a:solidFill>
            <a:srgbClr val="92D05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FEB 21, 2020 </a:t>
            </a:r>
          </a:p>
        </p:txBody>
      </p:sp>
      <p:sp>
        <p:nvSpPr>
          <p:cNvPr id="16" name="TextBox 15">
            <a:extLst>
              <a:ext uri="{FF2B5EF4-FFF2-40B4-BE49-F238E27FC236}">
                <a16:creationId xmlns:a16="http://schemas.microsoft.com/office/drawing/2014/main" id="{957EA197-9F5D-26CB-5FD3-B36611CAA5A2}"/>
              </a:ext>
            </a:extLst>
          </p:cNvPr>
          <p:cNvSpPr txBox="1"/>
          <p:nvPr/>
        </p:nvSpPr>
        <p:spPr>
          <a:xfrm>
            <a:off x="4069080" y="2438400"/>
            <a:ext cx="4389120" cy="646331"/>
          </a:xfrm>
          <a:prstGeom prst="rect">
            <a:avLst/>
          </a:prstGeom>
          <a:solidFill>
            <a:schemeClr val="accent2">
              <a:lumMod val="50000"/>
            </a:schemeClr>
          </a:solidFill>
        </p:spPr>
        <p:txBody>
          <a:bodyPr wrap="square" rtlCol="0">
            <a:spAutoFit/>
          </a:bodyPr>
          <a:lstStyle/>
          <a:p>
            <a:pPr algn="r"/>
            <a:r>
              <a:rPr lang="en-US" dirty="0">
                <a:solidFill>
                  <a:schemeClr val="bg1"/>
                </a:solidFill>
                <a:latin typeface="Times New Roman" panose="02020603050405020304" pitchFamily="18" charset="0"/>
                <a:cs typeface="Times New Roman" panose="02020603050405020304" pitchFamily="18" charset="0"/>
              </a:rPr>
              <a:t>FATF keeps Pakistan on grey list till June, stressing further actions</a:t>
            </a:r>
          </a:p>
        </p:txBody>
      </p:sp>
      <p:sp>
        <p:nvSpPr>
          <p:cNvPr id="17" name="TextBox 16">
            <a:extLst>
              <a:ext uri="{FF2B5EF4-FFF2-40B4-BE49-F238E27FC236}">
                <a16:creationId xmlns:a16="http://schemas.microsoft.com/office/drawing/2014/main" id="{00EFA68F-F0DD-7ACD-B033-58C1F06F8D72}"/>
              </a:ext>
            </a:extLst>
          </p:cNvPr>
          <p:cNvSpPr txBox="1"/>
          <p:nvPr/>
        </p:nvSpPr>
        <p:spPr>
          <a:xfrm>
            <a:off x="3516775" y="3810000"/>
            <a:ext cx="228600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JUNE 24, 2020 </a:t>
            </a:r>
          </a:p>
        </p:txBody>
      </p:sp>
      <p:sp>
        <p:nvSpPr>
          <p:cNvPr id="18" name="TextBox 17">
            <a:extLst>
              <a:ext uri="{FF2B5EF4-FFF2-40B4-BE49-F238E27FC236}">
                <a16:creationId xmlns:a16="http://schemas.microsoft.com/office/drawing/2014/main" id="{50D9AED7-2204-1573-066A-E3620ACAC2F2}"/>
              </a:ext>
            </a:extLst>
          </p:cNvPr>
          <p:cNvSpPr txBox="1"/>
          <p:nvPr/>
        </p:nvSpPr>
        <p:spPr>
          <a:xfrm>
            <a:off x="3640527" y="4226897"/>
            <a:ext cx="4324495" cy="640080"/>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The FATF’s virtual plenary meeting does not take up Pakistan’s case</a:t>
            </a:r>
          </a:p>
        </p:txBody>
      </p:sp>
      <p:sp>
        <p:nvSpPr>
          <p:cNvPr id="19" name="TextBox 18">
            <a:extLst>
              <a:ext uri="{FF2B5EF4-FFF2-40B4-BE49-F238E27FC236}">
                <a16:creationId xmlns:a16="http://schemas.microsoft.com/office/drawing/2014/main" id="{BFA93252-0334-8850-9CB4-B0968BDBDB23}"/>
              </a:ext>
            </a:extLst>
          </p:cNvPr>
          <p:cNvSpPr txBox="1"/>
          <p:nvPr/>
        </p:nvSpPr>
        <p:spPr>
          <a:xfrm>
            <a:off x="6324600" y="5269468"/>
            <a:ext cx="219456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OCT 6, 2020 </a:t>
            </a:r>
          </a:p>
        </p:txBody>
      </p:sp>
      <p:sp>
        <p:nvSpPr>
          <p:cNvPr id="22" name="TextBox 21">
            <a:extLst>
              <a:ext uri="{FF2B5EF4-FFF2-40B4-BE49-F238E27FC236}">
                <a16:creationId xmlns:a16="http://schemas.microsoft.com/office/drawing/2014/main" id="{4543882C-4E7F-BA02-E6C5-CAC5F1DF4F87}"/>
              </a:ext>
            </a:extLst>
          </p:cNvPr>
          <p:cNvSpPr txBox="1"/>
          <p:nvPr/>
        </p:nvSpPr>
        <p:spPr>
          <a:xfrm>
            <a:off x="3276600" y="5715000"/>
            <a:ext cx="5120640" cy="668831"/>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The Securities and Exchange Commission of Pakistan (SECP) met all FATF conditions</a:t>
            </a:r>
          </a:p>
        </p:txBody>
      </p:sp>
    </p:spTree>
    <p:extLst>
      <p:ext uri="{BB962C8B-B14F-4D97-AF65-F5344CB8AC3E}">
        <p14:creationId xmlns:p14="http://schemas.microsoft.com/office/powerpoint/2010/main" val="368522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8EC7-853F-44BF-AE5F-D6EC8B2A9FDC}"/>
              </a:ext>
            </a:extLst>
          </p:cNvPr>
          <p:cNvSpPr>
            <a:spLocks noGrp="1"/>
          </p:cNvSpPr>
          <p:nvPr>
            <p:ph type="title"/>
          </p:nvPr>
        </p:nvSpPr>
        <p:spPr/>
        <p:txBody>
          <a:bodyPr/>
          <a:lstStyle/>
          <a:p>
            <a:r>
              <a:rPr lang="en-US" dirty="0"/>
              <a:t>Acronyms</a:t>
            </a:r>
          </a:p>
        </p:txBody>
      </p:sp>
      <p:sp>
        <p:nvSpPr>
          <p:cNvPr id="5" name="Content Placeholder 4">
            <a:extLst>
              <a:ext uri="{FF2B5EF4-FFF2-40B4-BE49-F238E27FC236}">
                <a16:creationId xmlns:a16="http://schemas.microsoft.com/office/drawing/2014/main" id="{B4CDD322-D1B6-4CD8-89A0-C47428C552C5}"/>
              </a:ext>
            </a:extLst>
          </p:cNvPr>
          <p:cNvSpPr>
            <a:spLocks noGrp="1"/>
          </p:cNvSpPr>
          <p:nvPr>
            <p:ph sz="half" idx="1"/>
          </p:nvPr>
        </p:nvSpPr>
        <p:spPr>
          <a:xfrm>
            <a:off x="228600" y="1524000"/>
            <a:ext cx="5791200" cy="5197475"/>
          </a:xfrm>
        </p:spPr>
        <p:txBody>
          <a:bodyPr>
            <a:normAutofit fontScale="85000" lnSpcReduction="10000"/>
          </a:bodyPr>
          <a:lstStyle/>
          <a:p>
            <a:pPr>
              <a:lnSpc>
                <a:spcPct val="120000"/>
              </a:lnSpc>
            </a:pPr>
            <a:r>
              <a:rPr lang="en-US" b="1" dirty="0"/>
              <a:t>AML:</a:t>
            </a:r>
            <a:r>
              <a:rPr lang="en-US" dirty="0"/>
              <a:t>	Anti-Money Laundering</a:t>
            </a:r>
          </a:p>
          <a:p>
            <a:pPr>
              <a:lnSpc>
                <a:spcPct val="120000"/>
              </a:lnSpc>
            </a:pPr>
            <a:r>
              <a:rPr lang="en-US" b="1" dirty="0"/>
              <a:t>APG:</a:t>
            </a:r>
            <a:r>
              <a:rPr lang="en-US" dirty="0"/>
              <a:t> 	Asia Pacific Group</a:t>
            </a:r>
          </a:p>
          <a:p>
            <a:pPr>
              <a:lnSpc>
                <a:spcPct val="120000"/>
              </a:lnSpc>
            </a:pPr>
            <a:r>
              <a:rPr lang="en-US" b="1" dirty="0"/>
              <a:t>CFT:</a:t>
            </a:r>
            <a:r>
              <a:rPr lang="en-US" dirty="0"/>
              <a:t>	Counter Financial Terror</a:t>
            </a:r>
          </a:p>
          <a:p>
            <a:pPr>
              <a:lnSpc>
                <a:spcPct val="120000"/>
              </a:lnSpc>
            </a:pPr>
            <a:r>
              <a:rPr lang="en-US" b="1" dirty="0"/>
              <a:t>DNFBPs:</a:t>
            </a:r>
            <a:r>
              <a:rPr lang="en-US" dirty="0"/>
              <a:t>	Designated Non-Financial 			Business and Professions</a:t>
            </a:r>
          </a:p>
          <a:p>
            <a:pPr>
              <a:lnSpc>
                <a:spcPct val="120000"/>
              </a:lnSpc>
            </a:pPr>
            <a:r>
              <a:rPr lang="en-US" b="1" dirty="0"/>
              <a:t>FATF:</a:t>
            </a:r>
            <a:r>
              <a:rPr lang="en-US" dirty="0"/>
              <a:t>	Financial Action Task Force </a:t>
            </a:r>
          </a:p>
          <a:p>
            <a:pPr>
              <a:lnSpc>
                <a:spcPct val="120000"/>
              </a:lnSpc>
            </a:pPr>
            <a:r>
              <a:rPr lang="en-US" b="1" dirty="0"/>
              <a:t>FBR:</a:t>
            </a:r>
            <a:r>
              <a:rPr lang="en-US" dirty="0"/>
              <a:t>	Federal Board of Revenue</a:t>
            </a:r>
          </a:p>
          <a:p>
            <a:pPr>
              <a:lnSpc>
                <a:spcPct val="120000"/>
              </a:lnSpc>
            </a:pPr>
            <a:r>
              <a:rPr lang="en-US" b="1" dirty="0"/>
              <a:t>FMU:</a:t>
            </a:r>
            <a:r>
              <a:rPr lang="en-US" dirty="0"/>
              <a:t>	Financial Monitoring Unit</a:t>
            </a:r>
          </a:p>
          <a:p>
            <a:pPr>
              <a:lnSpc>
                <a:spcPct val="120000"/>
              </a:lnSpc>
            </a:pPr>
            <a:r>
              <a:rPr lang="en-US" b="1" dirty="0"/>
              <a:t>JDP:</a:t>
            </a:r>
            <a:r>
              <a:rPr lang="en-US" dirty="0"/>
              <a:t>		Jamaat-</a:t>
            </a:r>
            <a:r>
              <a:rPr lang="en-US" dirty="0" err="1"/>
              <a:t>ud</a:t>
            </a:r>
            <a:r>
              <a:rPr lang="en-US" dirty="0"/>
              <a:t>-</a:t>
            </a:r>
            <a:r>
              <a:rPr lang="en-US" dirty="0" err="1"/>
              <a:t>Dawa</a:t>
            </a:r>
            <a:r>
              <a:rPr lang="en-US" dirty="0"/>
              <a:t> Pakistan</a:t>
            </a:r>
          </a:p>
        </p:txBody>
      </p:sp>
      <p:sp>
        <p:nvSpPr>
          <p:cNvPr id="6" name="Content Placeholder 5">
            <a:extLst>
              <a:ext uri="{FF2B5EF4-FFF2-40B4-BE49-F238E27FC236}">
                <a16:creationId xmlns:a16="http://schemas.microsoft.com/office/drawing/2014/main" id="{FE04EDD4-AF1A-45DD-98AB-B8959F87FFEC}"/>
              </a:ext>
            </a:extLst>
          </p:cNvPr>
          <p:cNvSpPr>
            <a:spLocks noGrp="1"/>
          </p:cNvSpPr>
          <p:nvPr>
            <p:ph sz="half" idx="2"/>
          </p:nvPr>
        </p:nvSpPr>
        <p:spPr>
          <a:xfrm>
            <a:off x="6172200" y="1524000"/>
            <a:ext cx="5943600" cy="5197475"/>
          </a:xfrm>
        </p:spPr>
        <p:txBody>
          <a:bodyPr>
            <a:normAutofit fontScale="85000" lnSpcReduction="10000"/>
          </a:bodyPr>
          <a:lstStyle/>
          <a:p>
            <a:pPr>
              <a:lnSpc>
                <a:spcPct val="120000"/>
              </a:lnSpc>
            </a:pPr>
            <a:r>
              <a:rPr lang="en-US" b="1" dirty="0" err="1"/>
              <a:t>LeT</a:t>
            </a:r>
            <a:r>
              <a:rPr lang="en-US" b="1" dirty="0"/>
              <a:t>:</a:t>
            </a:r>
            <a:r>
              <a:rPr lang="en-US" dirty="0"/>
              <a:t>		Lashkar-e-Taiba</a:t>
            </a:r>
          </a:p>
          <a:p>
            <a:pPr>
              <a:lnSpc>
                <a:spcPct val="120000"/>
              </a:lnSpc>
            </a:pPr>
            <a:r>
              <a:rPr lang="en-US" b="1" dirty="0"/>
              <a:t>NACTA:</a:t>
            </a:r>
            <a:r>
              <a:rPr lang="en-US" dirty="0"/>
              <a:t>	National Counter Terrorism 			Authority</a:t>
            </a:r>
          </a:p>
          <a:p>
            <a:pPr>
              <a:lnSpc>
                <a:spcPct val="120000"/>
              </a:lnSpc>
            </a:pPr>
            <a:r>
              <a:rPr lang="en-US" b="1" dirty="0"/>
              <a:t>NAP:</a:t>
            </a:r>
            <a:r>
              <a:rPr lang="en-US" dirty="0"/>
              <a:t>	National Action Plan</a:t>
            </a:r>
          </a:p>
          <a:p>
            <a:pPr>
              <a:lnSpc>
                <a:spcPct val="120000"/>
              </a:lnSpc>
            </a:pPr>
            <a:r>
              <a:rPr lang="en-US" b="1" dirty="0"/>
              <a:t>SBP:</a:t>
            </a:r>
            <a:r>
              <a:rPr lang="en-US" dirty="0"/>
              <a:t>		State Bank of Pakistan</a:t>
            </a:r>
          </a:p>
          <a:p>
            <a:pPr>
              <a:lnSpc>
                <a:spcPct val="120000"/>
              </a:lnSpc>
            </a:pPr>
            <a:r>
              <a:rPr lang="en-US" b="1" dirty="0"/>
              <a:t>SECP:</a:t>
            </a:r>
            <a:r>
              <a:rPr lang="en-US" dirty="0"/>
              <a:t> 	Security Exchange Commission 		of Pakistan</a:t>
            </a:r>
          </a:p>
          <a:p>
            <a:pPr>
              <a:lnSpc>
                <a:spcPct val="120000"/>
              </a:lnSpc>
            </a:pPr>
            <a:r>
              <a:rPr lang="en-US" b="1" dirty="0"/>
              <a:t>STR:</a:t>
            </a:r>
            <a:r>
              <a:rPr lang="en-US" dirty="0"/>
              <a:t>	Suspicious Transaction Reports</a:t>
            </a:r>
          </a:p>
          <a:p>
            <a:pPr>
              <a:lnSpc>
                <a:spcPct val="120000"/>
              </a:lnSpc>
            </a:pPr>
            <a:r>
              <a:rPr lang="en-US" b="1" dirty="0"/>
              <a:t>UNSCR:</a:t>
            </a:r>
            <a:r>
              <a:rPr lang="en-US" dirty="0"/>
              <a:t>	United Nation Security Council 		Resolution</a:t>
            </a:r>
          </a:p>
        </p:txBody>
      </p:sp>
      <p:sp>
        <p:nvSpPr>
          <p:cNvPr id="4" name="Slide Number Placeholder 3">
            <a:extLst>
              <a:ext uri="{FF2B5EF4-FFF2-40B4-BE49-F238E27FC236}">
                <a16:creationId xmlns:a16="http://schemas.microsoft.com/office/drawing/2014/main" id="{B2D88A13-6EB9-4313-8E6B-1F2887397A8E}"/>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15941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189" b="31060"/>
          <a:stretch/>
        </p:blipFill>
        <p:spPr>
          <a:xfrm>
            <a:off x="0" y="0"/>
            <a:ext cx="12192000" cy="6858000"/>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4" name="TextBox 3">
            <a:extLst>
              <a:ext uri="{FF2B5EF4-FFF2-40B4-BE49-F238E27FC236}">
                <a16:creationId xmlns:a16="http://schemas.microsoft.com/office/drawing/2014/main" id="{AC055B18-8238-59D2-17E9-108CEB33C160}"/>
              </a:ext>
            </a:extLst>
          </p:cNvPr>
          <p:cNvSpPr txBox="1"/>
          <p:nvPr/>
        </p:nvSpPr>
        <p:spPr>
          <a:xfrm>
            <a:off x="3429000" y="137435"/>
            <a:ext cx="2209800" cy="369332"/>
          </a:xfrm>
          <a:prstGeom prst="rect">
            <a:avLst/>
          </a:prstGeom>
          <a:solidFill>
            <a:srgbClr val="00B05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OCT 23, 2020</a:t>
            </a:r>
          </a:p>
        </p:txBody>
      </p:sp>
      <p:sp>
        <p:nvSpPr>
          <p:cNvPr id="5" name="TextBox 4">
            <a:extLst>
              <a:ext uri="{FF2B5EF4-FFF2-40B4-BE49-F238E27FC236}">
                <a16:creationId xmlns:a16="http://schemas.microsoft.com/office/drawing/2014/main" id="{F1D29218-F616-9BED-662D-B6074DC1A2B7}"/>
              </a:ext>
            </a:extLst>
          </p:cNvPr>
          <p:cNvSpPr txBox="1"/>
          <p:nvPr/>
        </p:nvSpPr>
        <p:spPr>
          <a:xfrm>
            <a:off x="3429000" y="563880"/>
            <a:ext cx="5852160" cy="646331"/>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Pakistan is kept on the grey list even after successfully complying with 21 out of 27 points </a:t>
            </a:r>
          </a:p>
        </p:txBody>
      </p:sp>
      <p:sp>
        <p:nvSpPr>
          <p:cNvPr id="7" name="TextBox 6">
            <a:extLst>
              <a:ext uri="{FF2B5EF4-FFF2-40B4-BE49-F238E27FC236}">
                <a16:creationId xmlns:a16="http://schemas.microsoft.com/office/drawing/2014/main" id="{E9ACB49E-6FC8-47DE-3B13-66C767983D99}"/>
              </a:ext>
            </a:extLst>
          </p:cNvPr>
          <p:cNvSpPr txBox="1"/>
          <p:nvPr/>
        </p:nvSpPr>
        <p:spPr>
          <a:xfrm>
            <a:off x="6248400" y="1714701"/>
            <a:ext cx="2209800" cy="369332"/>
          </a:xfrm>
          <a:prstGeom prst="rect">
            <a:avLst/>
          </a:prstGeom>
          <a:solidFill>
            <a:srgbClr val="FF000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NOV 19, 2020</a:t>
            </a:r>
          </a:p>
        </p:txBody>
      </p:sp>
      <p:sp>
        <p:nvSpPr>
          <p:cNvPr id="8" name="TextBox 7">
            <a:extLst>
              <a:ext uri="{FF2B5EF4-FFF2-40B4-BE49-F238E27FC236}">
                <a16:creationId xmlns:a16="http://schemas.microsoft.com/office/drawing/2014/main" id="{F932343F-BCCB-0E46-C51E-0CE6CAE7F3E3}"/>
              </a:ext>
            </a:extLst>
          </p:cNvPr>
          <p:cNvSpPr txBox="1"/>
          <p:nvPr/>
        </p:nvSpPr>
        <p:spPr>
          <a:xfrm>
            <a:off x="2743200" y="2133600"/>
            <a:ext cx="5852160" cy="923330"/>
          </a:xfrm>
          <a:prstGeom prst="rect">
            <a:avLst/>
          </a:prstGeom>
          <a:solidFill>
            <a:schemeClr val="accent2">
              <a:lumMod val="50000"/>
            </a:schemeClr>
          </a:solidFill>
        </p:spPr>
        <p:txBody>
          <a:bodyPr wrap="square" rtlCol="0">
            <a:spAutoFit/>
          </a:bodyPr>
          <a:lstStyle/>
          <a:p>
            <a:pPr algn="r"/>
            <a:r>
              <a:rPr lang="en-US" dirty="0">
                <a:solidFill>
                  <a:schemeClr val="bg1"/>
                </a:solidFill>
                <a:latin typeface="Times New Roman" panose="02020603050405020304" pitchFamily="18" charset="0"/>
                <a:cs typeface="Times New Roman" panose="02020603050405020304" pitchFamily="18" charset="0"/>
              </a:rPr>
              <a:t>Jamaat </a:t>
            </a:r>
            <a:r>
              <a:rPr lang="en-US" dirty="0" err="1">
                <a:solidFill>
                  <a:schemeClr val="bg1"/>
                </a:solidFill>
                <a:latin typeface="Times New Roman" panose="02020603050405020304" pitchFamily="18" charset="0"/>
                <a:cs typeface="Times New Roman" panose="02020603050405020304" pitchFamily="18" charset="0"/>
              </a:rPr>
              <a:t>ud</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Dawa</a:t>
            </a:r>
            <a:r>
              <a:rPr lang="en-US" dirty="0">
                <a:solidFill>
                  <a:schemeClr val="bg1"/>
                </a:solidFill>
                <a:latin typeface="Times New Roman" panose="02020603050405020304" pitchFamily="18" charset="0"/>
                <a:cs typeface="Times New Roman" panose="02020603050405020304" pitchFamily="18" charset="0"/>
              </a:rPr>
              <a:t> (JDP) chief Hafiz Saeed is convicted in another terror financing case, and sentenced to 5 and a half years in prison </a:t>
            </a:r>
          </a:p>
        </p:txBody>
      </p:sp>
      <p:sp>
        <p:nvSpPr>
          <p:cNvPr id="9" name="TextBox 8">
            <a:extLst>
              <a:ext uri="{FF2B5EF4-FFF2-40B4-BE49-F238E27FC236}">
                <a16:creationId xmlns:a16="http://schemas.microsoft.com/office/drawing/2014/main" id="{FE22D869-35F6-8C06-3761-AF096FA1D801}"/>
              </a:ext>
            </a:extLst>
          </p:cNvPr>
          <p:cNvSpPr txBox="1"/>
          <p:nvPr/>
        </p:nvSpPr>
        <p:spPr>
          <a:xfrm>
            <a:off x="3471055" y="3440668"/>
            <a:ext cx="2209800" cy="369332"/>
          </a:xfrm>
          <a:prstGeom prst="rect">
            <a:avLst/>
          </a:prstGeom>
          <a:solidFill>
            <a:schemeClr val="accent2">
              <a:lumMod val="50000"/>
            </a:schemeClr>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JAN 8, 2021</a:t>
            </a:r>
          </a:p>
        </p:txBody>
      </p:sp>
      <p:sp>
        <p:nvSpPr>
          <p:cNvPr id="10" name="TextBox 9">
            <a:extLst>
              <a:ext uri="{FF2B5EF4-FFF2-40B4-BE49-F238E27FC236}">
                <a16:creationId xmlns:a16="http://schemas.microsoft.com/office/drawing/2014/main" id="{C8287849-963E-1ABD-1038-24F460A6004D}"/>
              </a:ext>
            </a:extLst>
          </p:cNvPr>
          <p:cNvSpPr txBox="1"/>
          <p:nvPr/>
        </p:nvSpPr>
        <p:spPr>
          <a:xfrm>
            <a:off x="3458130" y="3886200"/>
            <a:ext cx="5852160" cy="646331"/>
          </a:xfrm>
          <a:prstGeom prst="rect">
            <a:avLst/>
          </a:prstGeom>
          <a:solidFill>
            <a:schemeClr val="accent2">
              <a:lumMod val="50000"/>
            </a:schemeClr>
          </a:solidFill>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The State Bank of Pakistan (SBP) amends AML regulations to comply with FATF demands</a:t>
            </a:r>
          </a:p>
        </p:txBody>
      </p:sp>
      <p:sp>
        <p:nvSpPr>
          <p:cNvPr id="12" name="TextBox 11">
            <a:extLst>
              <a:ext uri="{FF2B5EF4-FFF2-40B4-BE49-F238E27FC236}">
                <a16:creationId xmlns:a16="http://schemas.microsoft.com/office/drawing/2014/main" id="{16408F20-2F2F-EC0E-0C68-2EE455CE29A0}"/>
              </a:ext>
            </a:extLst>
          </p:cNvPr>
          <p:cNvSpPr txBox="1"/>
          <p:nvPr/>
        </p:nvSpPr>
        <p:spPr>
          <a:xfrm>
            <a:off x="6248400" y="5202198"/>
            <a:ext cx="2209800" cy="369332"/>
          </a:xfrm>
          <a:prstGeom prst="rect">
            <a:avLst/>
          </a:prstGeom>
          <a:solidFill>
            <a:srgbClr val="FF000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JAN 8, 2021</a:t>
            </a:r>
          </a:p>
        </p:txBody>
      </p:sp>
      <p:sp>
        <p:nvSpPr>
          <p:cNvPr id="13" name="TextBox 12">
            <a:extLst>
              <a:ext uri="{FF2B5EF4-FFF2-40B4-BE49-F238E27FC236}">
                <a16:creationId xmlns:a16="http://schemas.microsoft.com/office/drawing/2014/main" id="{76953B4A-CA4F-C300-3996-C79C7B050DCA}"/>
              </a:ext>
            </a:extLst>
          </p:cNvPr>
          <p:cNvSpPr txBox="1"/>
          <p:nvPr/>
        </p:nvSpPr>
        <p:spPr>
          <a:xfrm>
            <a:off x="1295400" y="5638800"/>
            <a:ext cx="7132320" cy="923330"/>
          </a:xfrm>
          <a:prstGeom prst="rect">
            <a:avLst/>
          </a:prstGeom>
          <a:solidFill>
            <a:schemeClr val="accent2">
              <a:lumMod val="50000"/>
            </a:schemeClr>
          </a:solidFill>
        </p:spPr>
        <p:txBody>
          <a:bodyPr wrap="square" rtlCol="0">
            <a:spAutoFit/>
          </a:bodyPr>
          <a:lstStyle/>
          <a:p>
            <a:pPr algn="r"/>
            <a:r>
              <a:rPr lang="en-US" dirty="0">
                <a:solidFill>
                  <a:schemeClr val="bg1"/>
                </a:solidFill>
                <a:latin typeface="Times New Roman" panose="02020603050405020304" pitchFamily="18" charset="0"/>
                <a:cs typeface="Times New Roman" panose="02020603050405020304" pitchFamily="18" charset="0"/>
              </a:rPr>
              <a:t>Lahore anti-terrorism court sentences proscribed organization Lashkar-e-Taiba’s (</a:t>
            </a:r>
            <a:r>
              <a:rPr lang="en-US" dirty="0" err="1">
                <a:solidFill>
                  <a:schemeClr val="bg1"/>
                </a:solidFill>
                <a:latin typeface="Times New Roman" panose="02020603050405020304" pitchFamily="18" charset="0"/>
                <a:cs typeface="Times New Roman" panose="02020603050405020304" pitchFamily="18" charset="0"/>
              </a:rPr>
              <a:t>LeT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Zakiur</a:t>
            </a:r>
            <a:r>
              <a:rPr lang="en-US" dirty="0">
                <a:solidFill>
                  <a:schemeClr val="bg1"/>
                </a:solidFill>
                <a:latin typeface="Times New Roman" panose="02020603050405020304" pitchFamily="18" charset="0"/>
                <a:cs typeface="Times New Roman" panose="02020603050405020304" pitchFamily="18" charset="0"/>
              </a:rPr>
              <a:t> Rehman Lakhvi to 5 years imprisonment for terror financing.</a:t>
            </a:r>
          </a:p>
        </p:txBody>
      </p:sp>
    </p:spTree>
    <p:extLst>
      <p:ext uri="{BB962C8B-B14F-4D97-AF65-F5344CB8AC3E}">
        <p14:creationId xmlns:p14="http://schemas.microsoft.com/office/powerpoint/2010/main" val="22240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9015" b="17562"/>
          <a:stretch/>
        </p:blipFill>
        <p:spPr>
          <a:xfrm>
            <a:off x="0" y="110062"/>
            <a:ext cx="12192000" cy="6701901"/>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4" name="TextBox 3">
            <a:extLst>
              <a:ext uri="{FF2B5EF4-FFF2-40B4-BE49-F238E27FC236}">
                <a16:creationId xmlns:a16="http://schemas.microsoft.com/office/drawing/2014/main" id="{8C5BBCF3-D529-8E07-B5C1-9AA7CAF261B7}"/>
              </a:ext>
            </a:extLst>
          </p:cNvPr>
          <p:cNvSpPr txBox="1"/>
          <p:nvPr/>
        </p:nvSpPr>
        <p:spPr>
          <a:xfrm>
            <a:off x="3553952" y="3974068"/>
            <a:ext cx="2489522" cy="369332"/>
          </a:xfrm>
          <a:prstGeom prst="rect">
            <a:avLst/>
          </a:prstGeom>
          <a:solidFill>
            <a:srgbClr val="92D05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JUNE 25,2021</a:t>
            </a:r>
          </a:p>
        </p:txBody>
      </p:sp>
      <p:sp>
        <p:nvSpPr>
          <p:cNvPr id="8" name="TextBox 7">
            <a:extLst>
              <a:ext uri="{FF2B5EF4-FFF2-40B4-BE49-F238E27FC236}">
                <a16:creationId xmlns:a16="http://schemas.microsoft.com/office/drawing/2014/main" id="{2ACD5E90-6A99-E573-F600-F1FD79A67C84}"/>
              </a:ext>
            </a:extLst>
          </p:cNvPr>
          <p:cNvSpPr txBox="1"/>
          <p:nvPr/>
        </p:nvSpPr>
        <p:spPr>
          <a:xfrm>
            <a:off x="5715000" y="2048596"/>
            <a:ext cx="2743200" cy="369332"/>
          </a:xfrm>
          <a:prstGeom prst="rect">
            <a:avLst/>
          </a:prstGeom>
          <a:solidFill>
            <a:srgbClr val="FF0000"/>
          </a:solidFill>
        </p:spPr>
        <p:txBody>
          <a:bodyPr wrap="square" rtlCol="0">
            <a:spAutoFit/>
          </a:bodyPr>
          <a:lstStyle/>
          <a:p>
            <a:r>
              <a:rPr lang="en-US" dirty="0"/>
              <a:t>MAY 19,2021</a:t>
            </a:r>
          </a:p>
        </p:txBody>
      </p:sp>
      <p:sp>
        <p:nvSpPr>
          <p:cNvPr id="11" name="TextBox 10">
            <a:extLst>
              <a:ext uri="{FF2B5EF4-FFF2-40B4-BE49-F238E27FC236}">
                <a16:creationId xmlns:a16="http://schemas.microsoft.com/office/drawing/2014/main" id="{26884A2F-F143-5CD1-3ED0-673CF1FF72EB}"/>
              </a:ext>
            </a:extLst>
          </p:cNvPr>
          <p:cNvSpPr txBox="1"/>
          <p:nvPr/>
        </p:nvSpPr>
        <p:spPr>
          <a:xfrm>
            <a:off x="3528874" y="83429"/>
            <a:ext cx="2567126" cy="377300"/>
          </a:xfrm>
          <a:prstGeom prst="rect">
            <a:avLst/>
          </a:prstGeom>
          <a:solidFill>
            <a:srgbClr val="00B050"/>
          </a:solidFill>
        </p:spPr>
        <p:txBody>
          <a:bodyPr wrap="square" rtlCol="0">
            <a:spAutoFit/>
          </a:bodyPr>
          <a:lstStyle/>
          <a:p>
            <a:pPr algn="ctr"/>
            <a:r>
              <a:rPr lang="en-US" dirty="0">
                <a:solidFill>
                  <a:schemeClr val="bg1"/>
                </a:solidFill>
              </a:rPr>
              <a:t>FEB 25,2021</a:t>
            </a:r>
          </a:p>
        </p:txBody>
      </p:sp>
      <p:sp>
        <p:nvSpPr>
          <p:cNvPr id="13" name="TextBox 12">
            <a:extLst>
              <a:ext uri="{FF2B5EF4-FFF2-40B4-BE49-F238E27FC236}">
                <a16:creationId xmlns:a16="http://schemas.microsoft.com/office/drawing/2014/main" id="{F950C9D5-2B6F-00C0-164E-108CC11AE206}"/>
              </a:ext>
            </a:extLst>
          </p:cNvPr>
          <p:cNvSpPr txBox="1"/>
          <p:nvPr/>
        </p:nvSpPr>
        <p:spPr>
          <a:xfrm>
            <a:off x="6324600" y="5410200"/>
            <a:ext cx="2232734" cy="369332"/>
          </a:xfrm>
          <a:prstGeom prst="rect">
            <a:avLst/>
          </a:prstGeom>
          <a:solidFill>
            <a:srgbClr val="00B0F0"/>
          </a:solidFill>
        </p:spPr>
        <p:txBody>
          <a:bodyPr wrap="square" rtlCol="0">
            <a:spAutoFit/>
          </a:bodyPr>
          <a:lstStyle/>
          <a:p>
            <a:r>
              <a:rPr lang="en-US" dirty="0"/>
              <a:t>JULY4,2021</a:t>
            </a:r>
          </a:p>
        </p:txBody>
      </p:sp>
      <p:sp>
        <p:nvSpPr>
          <p:cNvPr id="14" name="TextBox 13">
            <a:extLst>
              <a:ext uri="{FF2B5EF4-FFF2-40B4-BE49-F238E27FC236}">
                <a16:creationId xmlns:a16="http://schemas.microsoft.com/office/drawing/2014/main" id="{C1BF7C13-F2BF-54E1-450D-E23310F12F77}"/>
              </a:ext>
            </a:extLst>
          </p:cNvPr>
          <p:cNvSpPr txBox="1"/>
          <p:nvPr/>
        </p:nvSpPr>
        <p:spPr>
          <a:xfrm>
            <a:off x="3553952" y="616641"/>
            <a:ext cx="5669280" cy="646331"/>
          </a:xfrm>
          <a:prstGeom prst="rect">
            <a:avLst/>
          </a:prstGeom>
          <a:solidFill>
            <a:schemeClr val="accent2">
              <a:lumMod val="50000"/>
            </a:schemeClr>
          </a:solidFill>
        </p:spPr>
        <p:txBody>
          <a:bodyPr wrap="square" rtlCol="0">
            <a:spAutoFit/>
          </a:bodyPr>
          <a:lstStyle/>
          <a:p>
            <a:pPr algn="just"/>
            <a:r>
              <a:rPr lang="en-US" dirty="0">
                <a:solidFill>
                  <a:schemeClr val="bg1"/>
                </a:solidFill>
              </a:rPr>
              <a:t>Pakistan remains on the grey list as FATF claims the country failed to complete  unmet action plan targets</a:t>
            </a:r>
          </a:p>
        </p:txBody>
      </p:sp>
      <p:sp>
        <p:nvSpPr>
          <p:cNvPr id="15" name="TextBox 14">
            <a:extLst>
              <a:ext uri="{FF2B5EF4-FFF2-40B4-BE49-F238E27FC236}">
                <a16:creationId xmlns:a16="http://schemas.microsoft.com/office/drawing/2014/main" id="{2128BEB1-0D13-D76D-1941-E1E77235CC79}"/>
              </a:ext>
            </a:extLst>
          </p:cNvPr>
          <p:cNvSpPr txBox="1"/>
          <p:nvPr/>
        </p:nvSpPr>
        <p:spPr>
          <a:xfrm>
            <a:off x="5715000" y="2044612"/>
            <a:ext cx="2743200" cy="377300"/>
          </a:xfrm>
          <a:prstGeom prst="rect">
            <a:avLst/>
          </a:prstGeom>
          <a:solidFill>
            <a:schemeClr val="accent2">
              <a:lumMod val="50000"/>
            </a:schemeClr>
          </a:solidFill>
        </p:spPr>
        <p:txBody>
          <a:bodyPr wrap="square" rtlCol="0">
            <a:spAutoFit/>
          </a:bodyPr>
          <a:lstStyle/>
          <a:p>
            <a:pPr algn="ctr"/>
            <a:r>
              <a:rPr lang="en-US" dirty="0">
                <a:solidFill>
                  <a:schemeClr val="bg1"/>
                </a:solidFill>
              </a:rPr>
              <a:t>MAY 19,2021</a:t>
            </a:r>
          </a:p>
        </p:txBody>
      </p:sp>
      <p:sp>
        <p:nvSpPr>
          <p:cNvPr id="16" name="TextBox 15">
            <a:extLst>
              <a:ext uri="{FF2B5EF4-FFF2-40B4-BE49-F238E27FC236}">
                <a16:creationId xmlns:a16="http://schemas.microsoft.com/office/drawing/2014/main" id="{A6CB8B24-90EE-A8D1-8C23-101BE1927855}"/>
              </a:ext>
            </a:extLst>
          </p:cNvPr>
          <p:cNvSpPr txBox="1"/>
          <p:nvPr/>
        </p:nvSpPr>
        <p:spPr>
          <a:xfrm>
            <a:off x="2819400" y="2477869"/>
            <a:ext cx="5760720" cy="646331"/>
          </a:xfrm>
          <a:prstGeom prst="rect">
            <a:avLst/>
          </a:prstGeom>
          <a:solidFill>
            <a:schemeClr val="accent2">
              <a:lumMod val="50000"/>
            </a:schemeClr>
          </a:solidFill>
        </p:spPr>
        <p:txBody>
          <a:bodyPr wrap="square" rtlCol="0">
            <a:spAutoFit/>
          </a:bodyPr>
          <a:lstStyle/>
          <a:p>
            <a:pPr algn="r"/>
            <a:r>
              <a:rPr lang="en-US" dirty="0">
                <a:solidFill>
                  <a:schemeClr val="bg1"/>
                </a:solidFill>
              </a:rPr>
              <a:t>The Federal Investigation Agency (FIA) sets up special squad to curb money laundering.</a:t>
            </a:r>
          </a:p>
        </p:txBody>
      </p:sp>
      <p:sp>
        <p:nvSpPr>
          <p:cNvPr id="19" name="TextBox 18">
            <a:extLst>
              <a:ext uri="{FF2B5EF4-FFF2-40B4-BE49-F238E27FC236}">
                <a16:creationId xmlns:a16="http://schemas.microsoft.com/office/drawing/2014/main" id="{C64A2285-6F80-DC58-B50D-A56A14BF56D0}"/>
              </a:ext>
            </a:extLst>
          </p:cNvPr>
          <p:cNvSpPr txBox="1"/>
          <p:nvPr/>
        </p:nvSpPr>
        <p:spPr>
          <a:xfrm>
            <a:off x="3505200" y="4343400"/>
            <a:ext cx="7132320" cy="369332"/>
          </a:xfrm>
          <a:prstGeom prst="rect">
            <a:avLst/>
          </a:prstGeom>
          <a:solidFill>
            <a:schemeClr val="accent2">
              <a:lumMod val="50000"/>
            </a:schemeClr>
          </a:solidFill>
        </p:spPr>
        <p:txBody>
          <a:bodyPr wrap="square" rtlCol="0">
            <a:spAutoFit/>
          </a:bodyPr>
          <a:lstStyle/>
          <a:p>
            <a:pPr algn="just"/>
            <a:r>
              <a:rPr lang="en-US" dirty="0">
                <a:solidFill>
                  <a:schemeClr val="bg1"/>
                </a:solidFill>
              </a:rPr>
              <a:t>A single unmet action plan keeps Pakistan on the </a:t>
            </a:r>
            <a:r>
              <a:rPr lang="en-US">
                <a:solidFill>
                  <a:schemeClr val="bg1"/>
                </a:solidFill>
              </a:rPr>
              <a:t>grey list</a:t>
            </a:r>
            <a:endParaRPr lang="en-US" dirty="0">
              <a:solidFill>
                <a:schemeClr val="bg1"/>
              </a:solidFill>
            </a:endParaRPr>
          </a:p>
        </p:txBody>
      </p:sp>
      <p:sp>
        <p:nvSpPr>
          <p:cNvPr id="20" name="TextBox 19">
            <a:extLst>
              <a:ext uri="{FF2B5EF4-FFF2-40B4-BE49-F238E27FC236}">
                <a16:creationId xmlns:a16="http://schemas.microsoft.com/office/drawing/2014/main" id="{73472D64-DDCA-3200-DCBA-20D63EEECEBE}"/>
              </a:ext>
            </a:extLst>
          </p:cNvPr>
          <p:cNvSpPr txBox="1"/>
          <p:nvPr/>
        </p:nvSpPr>
        <p:spPr>
          <a:xfrm>
            <a:off x="2057400" y="5906869"/>
            <a:ext cx="6400800" cy="646331"/>
          </a:xfrm>
          <a:prstGeom prst="rect">
            <a:avLst/>
          </a:prstGeom>
          <a:solidFill>
            <a:schemeClr val="accent2">
              <a:lumMod val="50000"/>
            </a:schemeClr>
          </a:solidFill>
        </p:spPr>
        <p:txBody>
          <a:bodyPr wrap="square" rtlCol="0">
            <a:spAutoFit/>
          </a:bodyPr>
          <a:lstStyle/>
          <a:p>
            <a:pPr algn="just"/>
            <a:r>
              <a:rPr lang="en-US" dirty="0">
                <a:solidFill>
                  <a:schemeClr val="bg1"/>
                </a:solidFill>
              </a:rPr>
              <a:t>The National Accountability Bureau (NAB) sets up a cell to counter terror financing, money laundering.</a:t>
            </a:r>
          </a:p>
        </p:txBody>
      </p:sp>
      <p:sp>
        <p:nvSpPr>
          <p:cNvPr id="21" name="TextBox 20">
            <a:extLst>
              <a:ext uri="{FF2B5EF4-FFF2-40B4-BE49-F238E27FC236}">
                <a16:creationId xmlns:a16="http://schemas.microsoft.com/office/drawing/2014/main" id="{742429F2-45E7-79AA-2309-EF783472780F}"/>
              </a:ext>
            </a:extLst>
          </p:cNvPr>
          <p:cNvSpPr txBox="1"/>
          <p:nvPr/>
        </p:nvSpPr>
        <p:spPr>
          <a:xfrm>
            <a:off x="6248400" y="5334000"/>
            <a:ext cx="2377440" cy="457200"/>
          </a:xfrm>
          <a:prstGeom prst="rect">
            <a:avLst/>
          </a:prstGeom>
          <a:solidFill>
            <a:schemeClr val="accent2">
              <a:lumMod val="50000"/>
            </a:schemeClr>
          </a:solidFill>
        </p:spPr>
        <p:txBody>
          <a:bodyPr wrap="square" rtlCol="0">
            <a:spAutoFit/>
          </a:bodyPr>
          <a:lstStyle/>
          <a:p>
            <a:pPr algn="ctr"/>
            <a:r>
              <a:rPr lang="en-US" dirty="0">
                <a:solidFill>
                  <a:schemeClr val="bg1"/>
                </a:solidFill>
              </a:rPr>
              <a:t>JULY 4, 2021</a:t>
            </a:r>
          </a:p>
        </p:txBody>
      </p:sp>
    </p:spTree>
    <p:extLst>
      <p:ext uri="{BB962C8B-B14F-4D97-AF65-F5344CB8AC3E}">
        <p14:creationId xmlns:p14="http://schemas.microsoft.com/office/powerpoint/2010/main" val="378040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B4F1-FD15-7C53-8D68-CDBA7B4B3038}"/>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770CE340-E8C7-BFA4-DCCE-F27462B917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3049"/>
          <a:stretch/>
        </p:blipFill>
        <p:spPr>
          <a:xfrm>
            <a:off x="0" y="46037"/>
            <a:ext cx="12192000" cy="6858000"/>
          </a:xfrm>
        </p:spPr>
      </p:pic>
      <p:sp>
        <p:nvSpPr>
          <p:cNvPr id="3" name="Slide Number Placeholder 2">
            <a:extLst>
              <a:ext uri="{FF2B5EF4-FFF2-40B4-BE49-F238E27FC236}">
                <a16:creationId xmlns:a16="http://schemas.microsoft.com/office/drawing/2014/main" id="{5A586822-FB1F-DB78-D35B-B53194879389}"/>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4" name="Arrow: Right 3">
            <a:hlinkClick r:id="rId3" action="ppaction://hlinksldjump"/>
            <a:extLst>
              <a:ext uri="{FF2B5EF4-FFF2-40B4-BE49-F238E27FC236}">
                <a16:creationId xmlns:a16="http://schemas.microsoft.com/office/drawing/2014/main" id="{129D34FC-B97C-E755-1B3A-B33D06824475}"/>
              </a:ext>
            </a:extLst>
          </p:cNvPr>
          <p:cNvSpPr/>
          <p:nvPr/>
        </p:nvSpPr>
        <p:spPr>
          <a:xfrm>
            <a:off x="10972800" y="601578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F33342-1D6B-42A2-9145-DAEBD80B1AA4}"/>
              </a:ext>
            </a:extLst>
          </p:cNvPr>
          <p:cNvSpPr txBox="1"/>
          <p:nvPr/>
        </p:nvSpPr>
        <p:spPr>
          <a:xfrm>
            <a:off x="3429000" y="4026172"/>
            <a:ext cx="6477000" cy="369332"/>
          </a:xfrm>
          <a:prstGeom prst="rect">
            <a:avLst/>
          </a:prstGeom>
          <a:solidFill>
            <a:schemeClr val="accent2">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Hafiz Saeed is Sentenced to 33 years in jail</a:t>
            </a:r>
          </a:p>
        </p:txBody>
      </p:sp>
      <p:sp>
        <p:nvSpPr>
          <p:cNvPr id="7" name="TextBox 6">
            <a:extLst>
              <a:ext uri="{FF2B5EF4-FFF2-40B4-BE49-F238E27FC236}">
                <a16:creationId xmlns:a16="http://schemas.microsoft.com/office/drawing/2014/main" id="{EA26CFAD-50F8-49C5-9760-839BB1AB303D}"/>
              </a:ext>
            </a:extLst>
          </p:cNvPr>
          <p:cNvSpPr txBox="1"/>
          <p:nvPr/>
        </p:nvSpPr>
        <p:spPr>
          <a:xfrm>
            <a:off x="3429000" y="3581400"/>
            <a:ext cx="2286000" cy="369332"/>
          </a:xfrm>
          <a:prstGeom prst="rect">
            <a:avLst/>
          </a:prstGeom>
          <a:solidFill>
            <a:srgbClr val="FF0000"/>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April 8, 2022</a:t>
            </a:r>
          </a:p>
        </p:txBody>
      </p:sp>
      <p:sp>
        <p:nvSpPr>
          <p:cNvPr id="8" name="TextBox 7">
            <a:extLst>
              <a:ext uri="{FF2B5EF4-FFF2-40B4-BE49-F238E27FC236}">
                <a16:creationId xmlns:a16="http://schemas.microsoft.com/office/drawing/2014/main" id="{7DC81293-C617-418A-8336-00D50CCB96CB}"/>
              </a:ext>
            </a:extLst>
          </p:cNvPr>
          <p:cNvSpPr txBox="1"/>
          <p:nvPr/>
        </p:nvSpPr>
        <p:spPr>
          <a:xfrm>
            <a:off x="0" y="2209800"/>
            <a:ext cx="8763000" cy="646331"/>
          </a:xfrm>
          <a:prstGeom prst="rect">
            <a:avLst/>
          </a:prstGeom>
          <a:solidFill>
            <a:schemeClr val="accent2">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FATF retains Pakistan on its terrorism financing grey list and asks to address the remaining deficiencies in its financial system  </a:t>
            </a:r>
          </a:p>
        </p:txBody>
      </p:sp>
      <p:sp>
        <p:nvSpPr>
          <p:cNvPr id="9" name="TextBox 8">
            <a:extLst>
              <a:ext uri="{FF2B5EF4-FFF2-40B4-BE49-F238E27FC236}">
                <a16:creationId xmlns:a16="http://schemas.microsoft.com/office/drawing/2014/main" id="{A92657EC-FE50-4505-9FAE-6D4F82616665}"/>
              </a:ext>
            </a:extLst>
          </p:cNvPr>
          <p:cNvSpPr txBox="1"/>
          <p:nvPr/>
        </p:nvSpPr>
        <p:spPr>
          <a:xfrm>
            <a:off x="6172200" y="1764268"/>
            <a:ext cx="2286000" cy="369332"/>
          </a:xfrm>
          <a:prstGeom prst="rect">
            <a:avLst/>
          </a:prstGeom>
          <a:solidFill>
            <a:schemeClr val="accent2">
              <a:lumMod val="50000"/>
            </a:schemeClr>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March 4, 2022</a:t>
            </a:r>
          </a:p>
        </p:txBody>
      </p:sp>
      <p:sp>
        <p:nvSpPr>
          <p:cNvPr id="16" name="TextBox 15">
            <a:extLst>
              <a:ext uri="{FF2B5EF4-FFF2-40B4-BE49-F238E27FC236}">
                <a16:creationId xmlns:a16="http://schemas.microsoft.com/office/drawing/2014/main" id="{5C13E9C2-DEAA-1A00-FB8D-8DD27603CF8F}"/>
              </a:ext>
            </a:extLst>
          </p:cNvPr>
          <p:cNvSpPr txBox="1"/>
          <p:nvPr/>
        </p:nvSpPr>
        <p:spPr>
          <a:xfrm>
            <a:off x="3505200" y="164068"/>
            <a:ext cx="2286000" cy="369332"/>
          </a:xfrm>
          <a:prstGeom prst="rect">
            <a:avLst/>
          </a:prstGeom>
          <a:solidFill>
            <a:srgbClr val="92D050"/>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OCT 21, 2021</a:t>
            </a:r>
          </a:p>
        </p:txBody>
      </p:sp>
      <p:sp>
        <p:nvSpPr>
          <p:cNvPr id="17" name="TextBox 16">
            <a:extLst>
              <a:ext uri="{FF2B5EF4-FFF2-40B4-BE49-F238E27FC236}">
                <a16:creationId xmlns:a16="http://schemas.microsoft.com/office/drawing/2014/main" id="{BD8AAB90-30F5-FD93-2544-9EDEEE247EC2}"/>
              </a:ext>
            </a:extLst>
          </p:cNvPr>
          <p:cNvSpPr txBox="1"/>
          <p:nvPr/>
        </p:nvSpPr>
        <p:spPr>
          <a:xfrm>
            <a:off x="3505200" y="596271"/>
            <a:ext cx="5486400" cy="914400"/>
          </a:xfrm>
          <a:prstGeom prst="rect">
            <a:avLst/>
          </a:prstGeom>
          <a:solidFill>
            <a:schemeClr val="accent2">
              <a:lumMod val="50000"/>
            </a:schemeClr>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FATF says Pakistan will continue to be on its increased monitoring list as it was yet to fully implement the action plan</a:t>
            </a:r>
          </a:p>
        </p:txBody>
      </p:sp>
      <p:sp>
        <p:nvSpPr>
          <p:cNvPr id="20" name="TextBox 19">
            <a:extLst>
              <a:ext uri="{FF2B5EF4-FFF2-40B4-BE49-F238E27FC236}">
                <a16:creationId xmlns:a16="http://schemas.microsoft.com/office/drawing/2014/main" id="{9BB026F7-0955-C61F-6824-4AFBD466BCEC}"/>
              </a:ext>
            </a:extLst>
          </p:cNvPr>
          <p:cNvSpPr txBox="1"/>
          <p:nvPr/>
        </p:nvSpPr>
        <p:spPr>
          <a:xfrm>
            <a:off x="1218235" y="5334000"/>
            <a:ext cx="7772400" cy="646331"/>
          </a:xfrm>
          <a:prstGeom prst="rect">
            <a:avLst/>
          </a:prstGeom>
          <a:solidFill>
            <a:schemeClr val="accent2">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Pakistan has been found in compliance with all 34 action-items as required by FATF and is removed from the grey-list. </a:t>
            </a:r>
          </a:p>
        </p:txBody>
      </p:sp>
      <p:sp>
        <p:nvSpPr>
          <p:cNvPr id="21" name="TextBox 20">
            <a:extLst>
              <a:ext uri="{FF2B5EF4-FFF2-40B4-BE49-F238E27FC236}">
                <a16:creationId xmlns:a16="http://schemas.microsoft.com/office/drawing/2014/main" id="{923D4565-1455-F92C-AF12-FA8C8AE32D49}"/>
              </a:ext>
            </a:extLst>
          </p:cNvPr>
          <p:cNvSpPr txBox="1"/>
          <p:nvPr/>
        </p:nvSpPr>
        <p:spPr>
          <a:xfrm>
            <a:off x="5791200" y="4888468"/>
            <a:ext cx="2651760" cy="369332"/>
          </a:xfrm>
          <a:prstGeom prst="rect">
            <a:avLst/>
          </a:prstGeom>
          <a:solidFill>
            <a:srgbClr val="1DFF83"/>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JUNE 14, 2022</a:t>
            </a:r>
          </a:p>
        </p:txBody>
      </p:sp>
    </p:spTree>
    <p:extLst>
      <p:ext uri="{BB962C8B-B14F-4D97-AF65-F5344CB8AC3E}">
        <p14:creationId xmlns:p14="http://schemas.microsoft.com/office/powerpoint/2010/main" val="2733539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A423-A4A5-FD4D-FB6F-786555CBC143}"/>
              </a:ext>
            </a:extLst>
          </p:cNvPr>
          <p:cNvSpPr>
            <a:spLocks noGrp="1"/>
          </p:cNvSpPr>
          <p:nvPr>
            <p:ph type="title"/>
          </p:nvPr>
        </p:nvSpPr>
        <p:spPr>
          <a:xfrm>
            <a:off x="0" y="19405"/>
            <a:ext cx="12192000" cy="1047396"/>
          </a:xfrm>
        </p:spPr>
        <p:txBody>
          <a:bodyPr>
            <a:normAutofit/>
          </a:bodyPr>
          <a:lstStyle/>
          <a:p>
            <a:r>
              <a:rPr lang="en-US" sz="4000" b="1" dirty="0">
                <a:effectLst/>
                <a:ea typeface="Calibri" panose="020F0502020204030204" pitchFamily="34" charset="0"/>
              </a:rPr>
              <a:t>FATF 27-Points Action Plan for Pakistan</a:t>
            </a:r>
            <a:endParaRPr lang="en-US" dirty="0"/>
          </a:p>
        </p:txBody>
      </p:sp>
      <p:sp>
        <p:nvSpPr>
          <p:cNvPr id="3" name="Content Placeholder 2">
            <a:extLst>
              <a:ext uri="{FF2B5EF4-FFF2-40B4-BE49-F238E27FC236}">
                <a16:creationId xmlns:a16="http://schemas.microsoft.com/office/drawing/2014/main" id="{FAF29B3F-7F6A-7A00-E9EC-999E6E628864}"/>
              </a:ext>
            </a:extLst>
          </p:cNvPr>
          <p:cNvSpPr>
            <a:spLocks noGrp="1"/>
          </p:cNvSpPr>
          <p:nvPr>
            <p:ph idx="1"/>
          </p:nvPr>
        </p:nvSpPr>
        <p:spPr>
          <a:xfrm>
            <a:off x="152400" y="1219199"/>
            <a:ext cx="11887200" cy="5502275"/>
          </a:xfrm>
        </p:spPr>
        <p:txBody>
          <a:bodyPr>
            <a:noAutofit/>
          </a:bodyPr>
          <a:lstStyle/>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Understanding risks categorized under Counter Financing of Terrorism (CFT) by the Financial Sector;</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Outreach sessions of Anti Money Laundering (AML) and CFT for the financial institutions;</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Developing on integrated database at airports;</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Mechanisms to publicize designated persons and entities;</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Terrorists Financing (TF) specific units and analysis done by Financial Monitoring Unit (FMU) and State Bank of Pakistan (SBP);</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Audit of financial institutions by the State Bank of Pakistan;</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Suspicious Transaction Reports (STRs) disseminations and analysis done by FMU;</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Terror financing risk assessment and its implementation;</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Inter coordination mechanism of Federal and Provincial departments; </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Parallel investigations by Counter Terrorism Departments (CTDs);</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Risk assessment of cash smuggling; </a:t>
            </a:r>
          </a:p>
          <a:p>
            <a:pPr marL="342900" marR="0" lvl="0" indent="-342900" algn="just">
              <a:lnSpc>
                <a:spcPct val="115000"/>
              </a:lnSpc>
              <a:spcBef>
                <a:spcPts val="0"/>
              </a:spcBef>
              <a:spcAft>
                <a:spcPts val="0"/>
              </a:spcAft>
              <a:buFont typeface="+mj-lt"/>
              <a:buAutoNum type="arabicPeriod"/>
            </a:pPr>
            <a:r>
              <a:rPr lang="en-US" sz="2200" dirty="0">
                <a:effectLst/>
                <a:ea typeface="Calibri" panose="020F0502020204030204" pitchFamily="34" charset="0"/>
              </a:rPr>
              <a:t>Implementation of domestic cooperation to counter cash smuggling; </a:t>
            </a:r>
          </a:p>
          <a:p>
            <a:pPr marL="342900" marR="0" lvl="0" indent="-342900" algn="just">
              <a:lnSpc>
                <a:spcPct val="115000"/>
              </a:lnSpc>
              <a:spcBef>
                <a:spcPts val="0"/>
              </a:spcBef>
              <a:spcAft>
                <a:spcPts val="0"/>
              </a:spcAft>
              <a:buFont typeface="+mj-lt"/>
              <a:buAutoNum type="arabicPeriod"/>
            </a:pPr>
            <a:endParaRPr lang="en-US" sz="16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E6153B27-5978-E6F8-5FC4-238FBA4A63D8}"/>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891632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29B3F-7F6A-7A00-E9EC-999E6E628864}"/>
              </a:ext>
            </a:extLst>
          </p:cNvPr>
          <p:cNvSpPr>
            <a:spLocks noGrp="1"/>
          </p:cNvSpPr>
          <p:nvPr>
            <p:ph idx="1"/>
          </p:nvPr>
        </p:nvSpPr>
        <p:spPr>
          <a:xfrm>
            <a:off x="152400" y="533400"/>
            <a:ext cx="11887200" cy="6324600"/>
          </a:xfrm>
        </p:spPr>
        <p:txBody>
          <a:bodyPr>
            <a:noAutofit/>
          </a:bodyPr>
          <a:lstStyle/>
          <a:p>
            <a:pPr marL="342900" marR="0" lvl="0" indent="-342900" algn="just">
              <a:lnSpc>
                <a:spcPct val="115000"/>
              </a:lnSpc>
              <a:spcBef>
                <a:spcPts val="0"/>
              </a:spcBef>
              <a:spcAft>
                <a:spcPts val="0"/>
              </a:spcAft>
              <a:buFont typeface="+mj-lt"/>
              <a:buAutoNum type="arabicPeriod" startAt="13"/>
            </a:pPr>
            <a:r>
              <a:rPr lang="en-US" sz="2200" dirty="0">
                <a:effectLst/>
                <a:ea typeface="Calibri" panose="020F0502020204030204" pitchFamily="34" charset="0"/>
              </a:rPr>
              <a:t>Understanding TF by the judiciary through conducting awareness and training sessions;</a:t>
            </a:r>
          </a:p>
          <a:p>
            <a:pPr marL="342900" marR="0" lvl="0" indent="-342900" algn="just">
              <a:lnSpc>
                <a:spcPct val="115000"/>
              </a:lnSpc>
              <a:spcBef>
                <a:spcPts val="0"/>
              </a:spcBef>
              <a:spcAft>
                <a:spcPts val="0"/>
              </a:spcAft>
              <a:buFont typeface="+mj-lt"/>
              <a:buAutoNum type="arabicPeriod" startAt="13"/>
            </a:pPr>
            <a:r>
              <a:rPr lang="en-US" sz="2200" dirty="0">
                <a:effectLst/>
                <a:ea typeface="Calibri" panose="020F0502020204030204" pitchFamily="34" charset="0"/>
              </a:rPr>
              <a:t>Risk based outreach of Designated Non-Banking Financial Institutions (DNBFIs) and Non-Profit Organizations (NPOs);</a:t>
            </a:r>
          </a:p>
          <a:p>
            <a:pPr marL="342900" marR="0" lvl="0" indent="-342900" algn="just">
              <a:lnSpc>
                <a:spcPct val="115000"/>
              </a:lnSpc>
              <a:spcBef>
                <a:spcPts val="0"/>
              </a:spcBef>
              <a:spcAft>
                <a:spcPts val="0"/>
              </a:spcAft>
              <a:buFont typeface="+mj-lt"/>
              <a:buAutoNum type="arabicPeriod" startAt="13"/>
            </a:pPr>
            <a:r>
              <a:rPr lang="en-US" sz="2200" dirty="0">
                <a:effectLst/>
                <a:ea typeface="Calibri" panose="020F0502020204030204" pitchFamily="34" charset="0"/>
              </a:rPr>
              <a:t>Pakistan will have to demonstrate effectiveness of sanctions including remedial actions to curb terrorist financing in the country;</a:t>
            </a:r>
          </a:p>
          <a:p>
            <a:pPr marL="342900" marR="0" lvl="0" indent="-342900" algn="just">
              <a:lnSpc>
                <a:spcPct val="115000"/>
              </a:lnSpc>
              <a:spcBef>
                <a:spcPts val="0"/>
              </a:spcBef>
              <a:spcAft>
                <a:spcPts val="800"/>
              </a:spcAft>
              <a:buFont typeface="+mj-lt"/>
              <a:buAutoNum type="arabicPeriod" startAt="13"/>
            </a:pPr>
            <a:r>
              <a:rPr lang="en-US" sz="2200" dirty="0">
                <a:effectLst/>
                <a:ea typeface="Calibri" panose="020F0502020204030204" pitchFamily="34" charset="0"/>
              </a:rPr>
              <a:t>Pakistan will have to ensure improved effectiveness of for terror financing of financial institutions with particularly to banned outfits;</a:t>
            </a:r>
          </a:p>
          <a:p>
            <a:pPr marL="342900" marR="0" lvl="0" indent="-342900" algn="just">
              <a:lnSpc>
                <a:spcPct val="115000"/>
              </a:lnSpc>
              <a:spcBef>
                <a:spcPts val="0"/>
              </a:spcBef>
              <a:spcAft>
                <a:spcPts val="800"/>
              </a:spcAft>
              <a:buFont typeface="+mj-lt"/>
              <a:buAutoNum type="arabicPeriod" startAt="13"/>
            </a:pPr>
            <a:r>
              <a:rPr lang="en-US" sz="2200" dirty="0">
                <a:effectLst/>
                <a:ea typeface="Calibri" panose="020F0502020204030204" pitchFamily="34" charset="0"/>
              </a:rPr>
              <a:t>Pakistan will have to take actions against illegal Money or Value Transfer Services (MVTS) such as </a:t>
            </a:r>
            <a:r>
              <a:rPr lang="en-US" sz="2200" i="1" dirty="0">
                <a:effectLst/>
                <a:ea typeface="Calibri" panose="020F0502020204030204" pitchFamily="34" charset="0"/>
              </a:rPr>
              <a:t>Hundi Hawala</a:t>
            </a:r>
            <a:r>
              <a:rPr lang="en-US" sz="2200" dirty="0">
                <a:effectLst/>
                <a:ea typeface="Calibri" panose="020F0502020204030204" pitchFamily="34" charset="0"/>
              </a:rPr>
              <a:t>. </a:t>
            </a:r>
          </a:p>
          <a:p>
            <a:pPr marL="342900" marR="0" lvl="0" indent="-342900" algn="just">
              <a:lnSpc>
                <a:spcPct val="115000"/>
              </a:lnSpc>
              <a:spcBef>
                <a:spcPts val="0"/>
              </a:spcBef>
              <a:spcAft>
                <a:spcPts val="800"/>
              </a:spcAft>
              <a:buFont typeface="+mj-lt"/>
              <a:buAutoNum type="arabicPeriod" startAt="13"/>
            </a:pPr>
            <a:r>
              <a:rPr lang="en-US" sz="2200" dirty="0">
                <a:effectLst/>
                <a:ea typeface="Calibri" panose="020F0502020204030204" pitchFamily="34" charset="0"/>
              </a:rPr>
              <a:t>Pakistan will have to place sanction regime against cash couriers;</a:t>
            </a:r>
          </a:p>
          <a:p>
            <a:pPr marL="342900" marR="0" lvl="0" indent="-342900" algn="just">
              <a:lnSpc>
                <a:spcPct val="115000"/>
              </a:lnSpc>
              <a:spcBef>
                <a:spcPts val="0"/>
              </a:spcBef>
              <a:spcAft>
                <a:spcPts val="800"/>
              </a:spcAft>
              <a:buFont typeface="+mj-lt"/>
              <a:buAutoNum type="arabicPeriod" startAt="13"/>
            </a:pPr>
            <a:r>
              <a:rPr lang="en-US" sz="2200" dirty="0">
                <a:effectLst/>
                <a:ea typeface="Calibri" panose="020F0502020204030204" pitchFamily="34" charset="0"/>
              </a:rPr>
              <a:t>Pakistan will have to ensure logical conclusion from ongoing terror financing investigation of Law Enforcement Agencies (LEAs) against banned outfits and proscribed persons;</a:t>
            </a:r>
          </a:p>
          <a:p>
            <a:pPr marL="342900" marR="0" lvl="0" indent="-342900" algn="just">
              <a:lnSpc>
                <a:spcPct val="115000"/>
              </a:lnSpc>
              <a:spcBef>
                <a:spcPts val="0"/>
              </a:spcBef>
              <a:spcAft>
                <a:spcPts val="800"/>
              </a:spcAft>
              <a:buFont typeface="+mj-lt"/>
              <a:buAutoNum type="arabicPeriod" startAt="13"/>
            </a:pPr>
            <a:r>
              <a:rPr lang="en-US" sz="2200" dirty="0">
                <a:effectLst/>
                <a:ea typeface="Calibri" panose="020F0502020204030204" pitchFamily="34" charset="0"/>
              </a:rPr>
              <a:t>Pakistani authorities will have to ensure international cooperation-based investigations and convictions against banned organizations and proscribed persons;</a:t>
            </a:r>
          </a:p>
        </p:txBody>
      </p:sp>
      <p:sp>
        <p:nvSpPr>
          <p:cNvPr id="4" name="Slide Number Placeholder 3">
            <a:extLst>
              <a:ext uri="{FF2B5EF4-FFF2-40B4-BE49-F238E27FC236}">
                <a16:creationId xmlns:a16="http://schemas.microsoft.com/office/drawing/2014/main" id="{E6153B27-5978-E6F8-5FC4-238FBA4A63D8}"/>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82657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29B3F-7F6A-7A00-E9EC-999E6E628864}"/>
              </a:ext>
            </a:extLst>
          </p:cNvPr>
          <p:cNvSpPr>
            <a:spLocks noGrp="1"/>
          </p:cNvSpPr>
          <p:nvPr>
            <p:ph idx="1"/>
          </p:nvPr>
        </p:nvSpPr>
        <p:spPr>
          <a:xfrm>
            <a:off x="152400" y="762000"/>
            <a:ext cx="11887200" cy="5638800"/>
          </a:xfrm>
        </p:spPr>
        <p:txBody>
          <a:bodyPr>
            <a:noAutofit/>
          </a:bodyPr>
          <a:lstStyle/>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The country will have to place effective domestic cooperation between FMU &amp; LEAs in investigation of terror financing;</a:t>
            </a:r>
          </a:p>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Prosecution of banned outfits and proscribed persons;</a:t>
            </a:r>
          </a:p>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Demonstrate convictions from court of law of banned outfits and proscribed persons;</a:t>
            </a:r>
          </a:p>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Seizure of properties of banned outfits and proscribed persons;</a:t>
            </a:r>
          </a:p>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Conversion of madrassas to schools and health units into official formations;</a:t>
            </a:r>
          </a:p>
          <a:p>
            <a:pPr marL="342900" marR="0" lvl="0" indent="-342900" algn="just">
              <a:lnSpc>
                <a:spcPct val="115000"/>
              </a:lnSpc>
              <a:spcBef>
                <a:spcPts val="0"/>
              </a:spcBef>
              <a:spcAft>
                <a:spcPts val="0"/>
              </a:spcAft>
              <a:buFont typeface="+mj-lt"/>
              <a:buAutoNum type="arabicPeriod" startAt="21"/>
            </a:pPr>
            <a:r>
              <a:rPr lang="en-US" sz="2400" dirty="0">
                <a:effectLst/>
                <a:ea typeface="Calibri" panose="020F0502020204030204" pitchFamily="34" charset="0"/>
              </a:rPr>
              <a:t>To cut off funding of banned outfits and proscribed persons;</a:t>
            </a:r>
          </a:p>
          <a:p>
            <a:pPr marL="342900" marR="0" lvl="0" indent="-342900" algn="just">
              <a:lnSpc>
                <a:spcPct val="115000"/>
              </a:lnSpc>
              <a:spcBef>
                <a:spcPts val="0"/>
              </a:spcBef>
              <a:spcAft>
                <a:spcPts val="800"/>
              </a:spcAft>
              <a:buFont typeface="+mj-lt"/>
              <a:buAutoNum type="arabicPeriod" startAt="21"/>
            </a:pPr>
            <a:r>
              <a:rPr lang="en-US" sz="2400" dirty="0">
                <a:effectLst/>
                <a:ea typeface="Calibri" panose="020F0502020204030204" pitchFamily="34" charset="0"/>
              </a:rPr>
              <a:t>Pakistan will have to place permanent mechanism for management of properties and assets owned by the banned outfits and proscribed persons;  </a:t>
            </a:r>
          </a:p>
          <a:p>
            <a:pPr marL="342900" marR="0" lvl="0" indent="-342900" algn="just">
              <a:lnSpc>
                <a:spcPct val="115000"/>
              </a:lnSpc>
              <a:spcBef>
                <a:spcPts val="0"/>
              </a:spcBef>
              <a:spcAft>
                <a:spcPts val="800"/>
              </a:spcAft>
              <a:buFont typeface="+mj-lt"/>
              <a:buAutoNum type="arabicPeriod" startAt="21"/>
            </a:pPr>
            <a:endParaRPr lang="en-US" sz="24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E6153B27-5978-E6F8-5FC4-238FBA4A63D8}"/>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2" name="Arrow: Left 1">
            <a:hlinkClick r:id="rId2" action="ppaction://hlinksldjump"/>
            <a:extLst>
              <a:ext uri="{FF2B5EF4-FFF2-40B4-BE49-F238E27FC236}">
                <a16:creationId xmlns:a16="http://schemas.microsoft.com/office/drawing/2014/main" id="{E51C37B7-CE44-6B7E-9720-BAF767914796}"/>
              </a:ext>
            </a:extLst>
          </p:cNvPr>
          <p:cNvSpPr/>
          <p:nvPr/>
        </p:nvSpPr>
        <p:spPr>
          <a:xfrm>
            <a:off x="10668000" y="574154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245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 of Presentation</a:t>
            </a:r>
          </a:p>
        </p:txBody>
      </p:sp>
      <p:sp>
        <p:nvSpPr>
          <p:cNvPr id="4" name="Content Placeholder 3"/>
          <p:cNvSpPr>
            <a:spLocks noGrp="1"/>
          </p:cNvSpPr>
          <p:nvPr>
            <p:ph idx="1"/>
          </p:nvPr>
        </p:nvSpPr>
        <p:spPr>
          <a:xfrm>
            <a:off x="152400" y="1524000"/>
            <a:ext cx="11887200" cy="5287963"/>
          </a:xfrm>
        </p:spPr>
        <p:txBody>
          <a:bodyPr>
            <a:normAutofit fontScale="85000" lnSpcReduction="20000"/>
          </a:bodyPr>
          <a:lstStyle/>
          <a:p>
            <a:pPr algn="just">
              <a:lnSpc>
                <a:spcPct val="150000"/>
              </a:lnSpc>
              <a:spcBef>
                <a:spcPts val="0"/>
              </a:spcBef>
              <a:spcAft>
                <a:spcPts val="600"/>
              </a:spcAft>
            </a:pPr>
            <a:r>
              <a:rPr lang="en-US" sz="3300" dirty="0"/>
              <a:t>Financial Action Task Force (FATF) </a:t>
            </a:r>
          </a:p>
          <a:p>
            <a:pPr algn="just">
              <a:lnSpc>
                <a:spcPct val="150000"/>
              </a:lnSpc>
              <a:spcBef>
                <a:spcPts val="0"/>
              </a:spcBef>
              <a:spcAft>
                <a:spcPts val="600"/>
              </a:spcAft>
            </a:pPr>
            <a:r>
              <a:rPr lang="en-US" sz="3300" dirty="0"/>
              <a:t>Statement of Problem</a:t>
            </a:r>
          </a:p>
          <a:p>
            <a:pPr algn="just">
              <a:lnSpc>
                <a:spcPct val="150000"/>
              </a:lnSpc>
              <a:spcBef>
                <a:spcPts val="0"/>
              </a:spcBef>
              <a:spcAft>
                <a:spcPts val="600"/>
              </a:spcAft>
            </a:pPr>
            <a:r>
              <a:rPr lang="en-US" sz="3300" dirty="0"/>
              <a:t>Key Questions</a:t>
            </a:r>
          </a:p>
          <a:p>
            <a:pPr algn="just">
              <a:lnSpc>
                <a:spcPct val="150000"/>
              </a:lnSpc>
              <a:spcBef>
                <a:spcPts val="0"/>
              </a:spcBef>
              <a:spcAft>
                <a:spcPts val="600"/>
              </a:spcAft>
            </a:pPr>
            <a:r>
              <a:rPr lang="en-US" sz="3300" dirty="0"/>
              <a:t>Pakistan and  FATF relationship</a:t>
            </a:r>
          </a:p>
          <a:p>
            <a:pPr algn="just">
              <a:lnSpc>
                <a:spcPct val="150000"/>
              </a:lnSpc>
              <a:spcBef>
                <a:spcPts val="0"/>
              </a:spcBef>
              <a:spcAft>
                <a:spcPts val="600"/>
              </a:spcAft>
            </a:pPr>
            <a:r>
              <a:rPr lang="en-US" sz="3300" dirty="0"/>
              <a:t>Immediate and long term pay offs</a:t>
            </a:r>
          </a:p>
          <a:p>
            <a:pPr algn="just">
              <a:lnSpc>
                <a:spcPct val="150000"/>
              </a:lnSpc>
              <a:spcBef>
                <a:spcPts val="0"/>
              </a:spcBef>
              <a:spcAft>
                <a:spcPts val="600"/>
              </a:spcAft>
            </a:pPr>
            <a:r>
              <a:rPr lang="en-US" sz="3300" dirty="0"/>
              <a:t>Analysis</a:t>
            </a:r>
          </a:p>
          <a:p>
            <a:pPr algn="just">
              <a:lnSpc>
                <a:spcPct val="150000"/>
              </a:lnSpc>
              <a:spcBef>
                <a:spcPts val="0"/>
              </a:spcBef>
              <a:spcAft>
                <a:spcPts val="600"/>
              </a:spcAft>
            </a:pPr>
            <a:r>
              <a:rPr lang="en-US" sz="3300" dirty="0"/>
              <a:t>Conclusion</a:t>
            </a:r>
          </a:p>
          <a:p>
            <a:pPr algn="just">
              <a:lnSpc>
                <a:spcPct val="150000"/>
              </a:lnSpc>
              <a:spcBef>
                <a:spcPts val="0"/>
              </a:spcBef>
              <a:spcAft>
                <a:spcPts val="600"/>
              </a:spcAft>
            </a:pPr>
            <a:r>
              <a:rPr lang="en-US" sz="3300" dirty="0"/>
              <a:t>Recommendati</a:t>
            </a:r>
            <a:r>
              <a:rPr lang="en-US" sz="3200" dirty="0"/>
              <a:t>ons</a:t>
            </a:r>
            <a:endParaRPr lang="en-GB"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3607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Action Task Force (FATF)</a:t>
            </a:r>
          </a:p>
        </p:txBody>
      </p:sp>
      <p:sp>
        <p:nvSpPr>
          <p:cNvPr id="4" name="Content Placeholder 3"/>
          <p:cNvSpPr>
            <a:spLocks noGrp="1"/>
          </p:cNvSpPr>
          <p:nvPr>
            <p:ph idx="1"/>
          </p:nvPr>
        </p:nvSpPr>
        <p:spPr>
          <a:xfrm>
            <a:off x="152400" y="1981200"/>
            <a:ext cx="11887200" cy="4740275"/>
          </a:xfrm>
        </p:spPr>
        <p:txBody>
          <a:bodyPr/>
          <a:lstStyle/>
          <a:p>
            <a:pPr algn="just">
              <a:lnSpc>
                <a:spcPct val="150000"/>
              </a:lnSpc>
              <a:spcAft>
                <a:spcPts val="1200"/>
              </a:spcAft>
            </a:pPr>
            <a:r>
              <a:rPr lang="en-US" dirty="0"/>
              <a:t> FATF is an intergovernmental organization mandated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promote effective implementation of Legal, regulatory and operational measures for combating money laundering and terror financing.</a:t>
            </a:r>
            <a:endParaRPr lang="en-US" dirty="0"/>
          </a:p>
          <a:p>
            <a:pPr algn="just">
              <a:lnSpc>
                <a:spcPct val="150000"/>
              </a:lnSpc>
              <a:spcAft>
                <a:spcPts val="1200"/>
              </a:spcAft>
            </a:pPr>
            <a:r>
              <a:rPr lang="en-US" dirty="0"/>
              <a:t>40 recommendations and their interpretive notes are together referred to as the FATF standards, which is considered the global standard in AML/CFT regulations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06440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Statement of the Problem</a:t>
            </a:r>
            <a:endParaRPr lang="en-US" dirty="0"/>
          </a:p>
        </p:txBody>
      </p:sp>
      <p:sp>
        <p:nvSpPr>
          <p:cNvPr id="4" name="Content Placeholder 3"/>
          <p:cNvSpPr>
            <a:spLocks noGrp="1"/>
          </p:cNvSpPr>
          <p:nvPr>
            <p:ph idx="1"/>
          </p:nvPr>
        </p:nvSpPr>
        <p:spPr>
          <a:xfrm>
            <a:off x="0" y="2205037"/>
            <a:ext cx="11887200" cy="4424363"/>
          </a:xfrm>
        </p:spPr>
        <p:txBody>
          <a:bodyPr/>
          <a:lstStyle/>
          <a:p>
            <a:pPr marL="0" indent="0" algn="just">
              <a:lnSpc>
                <a:spcPct val="150000"/>
              </a:lnSpc>
              <a:buNone/>
            </a:pPr>
            <a:r>
              <a:rPr lang="en-US" dirty="0"/>
              <a:t>Pakistan is facing daunting economic challenges like shrinking economy and  balance of payment problem. The exclusion of Pakistan from FATF Grey list is the only Good news on an otherwise dark economic horizon. Removal of Pakistan from grey list has offered an opportune  opening to take short and medium term measures for economic revival.</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7418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509837"/>
            <a:ext cx="11887200" cy="3738563"/>
          </a:xfrm>
        </p:spPr>
        <p:txBody>
          <a:bodyPr/>
          <a:lstStyle/>
          <a:p>
            <a:pPr algn="just">
              <a:lnSpc>
                <a:spcPct val="200000"/>
              </a:lnSpc>
            </a:pPr>
            <a:r>
              <a:rPr lang="en-US" dirty="0"/>
              <a:t>How should Pakistan capitalize on this opportunity and revive its  economy?</a:t>
            </a:r>
          </a:p>
          <a:p>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6" name="Title 5">
            <a:extLst>
              <a:ext uri="{FF2B5EF4-FFF2-40B4-BE49-F238E27FC236}">
                <a16:creationId xmlns:a16="http://schemas.microsoft.com/office/drawing/2014/main" id="{E9B4936C-C136-939E-7E11-0486DDFE2482}"/>
              </a:ext>
            </a:extLst>
          </p:cNvPr>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169008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E9B4-D3DD-4566-959C-2E48AAE98F51}"/>
              </a:ext>
            </a:extLst>
          </p:cNvPr>
          <p:cNvSpPr>
            <a:spLocks noGrp="1"/>
          </p:cNvSpPr>
          <p:nvPr>
            <p:ph type="title"/>
          </p:nvPr>
        </p:nvSpPr>
        <p:spPr/>
        <p:txBody>
          <a:bodyPr/>
          <a:lstStyle/>
          <a:p>
            <a:r>
              <a:rPr lang="en-US" dirty="0"/>
              <a:t>Pakistan FATF Timeline </a:t>
            </a:r>
          </a:p>
        </p:txBody>
      </p:sp>
      <p:sp>
        <p:nvSpPr>
          <p:cNvPr id="3" name="Content Placeholder 2">
            <a:extLst>
              <a:ext uri="{FF2B5EF4-FFF2-40B4-BE49-F238E27FC236}">
                <a16:creationId xmlns:a16="http://schemas.microsoft.com/office/drawing/2014/main" id="{4F6BE0F0-0D96-498F-BB20-14B757B01D79}"/>
              </a:ext>
            </a:extLst>
          </p:cNvPr>
          <p:cNvSpPr>
            <a:spLocks noGrp="1"/>
          </p:cNvSpPr>
          <p:nvPr>
            <p:ph idx="1"/>
          </p:nvPr>
        </p:nvSpPr>
        <p:spPr>
          <a:xfrm>
            <a:off x="152400" y="2286000"/>
            <a:ext cx="11887200" cy="4525963"/>
          </a:xfrm>
        </p:spPr>
        <p:txBody>
          <a:bodyPr>
            <a:normAutofit/>
          </a:bodyPr>
          <a:lstStyle/>
          <a:p>
            <a:pPr marL="0" indent="0" algn="just">
              <a:lnSpc>
                <a:spcPct val="150000"/>
              </a:lnSpc>
              <a:spcAft>
                <a:spcPts val="600"/>
              </a:spcAft>
              <a:buNone/>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FATF  and APG has been working with Pakistan to improve its legislative and regulatory framework  to align it with international standards. Pakistan was given a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ction="ppaction://hlinksldjump"/>
              </a:rPr>
              <a:t>27-point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action plan which included full implementation of the targeted financial sanctions against all UN designated terrorists (UNSCR-1267and 1373). </a:t>
            </a:r>
            <a:r>
              <a:rPr lang="en-US" dirty="0"/>
              <a:t>The </a:t>
            </a:r>
            <a:r>
              <a:rPr lang="en-US" dirty="0">
                <a:hlinkClick r:id="rId3" action="ppaction://hlinksldjump"/>
              </a:rPr>
              <a:t>timeline</a:t>
            </a:r>
            <a:r>
              <a:rPr lang="en-US" dirty="0"/>
              <a:t> of Pakistan on FATF list.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655B298C-6AA4-4D5B-830D-2C386205DBB0}"/>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873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9330-AC27-4B2B-8EE0-1B8F84078F1A}"/>
              </a:ext>
            </a:extLst>
          </p:cNvPr>
          <p:cNvSpPr>
            <a:spLocks noGrp="1"/>
          </p:cNvSpPr>
          <p:nvPr>
            <p:ph type="title"/>
          </p:nvPr>
        </p:nvSpPr>
        <p:spPr/>
        <p:txBody>
          <a:bodyPr/>
          <a:lstStyle/>
          <a:p>
            <a:r>
              <a:rPr lang="en-US" dirty="0"/>
              <a:t>Immediate and Long Term Pay Offs</a:t>
            </a:r>
          </a:p>
        </p:txBody>
      </p:sp>
      <p:sp>
        <p:nvSpPr>
          <p:cNvPr id="3" name="Content Placeholder 2">
            <a:extLst>
              <a:ext uri="{FF2B5EF4-FFF2-40B4-BE49-F238E27FC236}">
                <a16:creationId xmlns:a16="http://schemas.microsoft.com/office/drawing/2014/main" id="{0EADEA66-026F-42D7-A9B4-8463FC17D9B9}"/>
              </a:ext>
            </a:extLst>
          </p:cNvPr>
          <p:cNvSpPr>
            <a:spLocks noGrp="1"/>
          </p:cNvSpPr>
          <p:nvPr>
            <p:ph idx="1"/>
          </p:nvPr>
        </p:nvSpPr>
        <p:spPr>
          <a:xfrm>
            <a:off x="152400" y="1524000"/>
            <a:ext cx="11887200" cy="5105400"/>
          </a:xfrm>
        </p:spPr>
        <p:txBody>
          <a:bodyPr>
            <a:normAutofit fontScale="92500" lnSpcReduction="20000"/>
          </a:bodyPr>
          <a:lstStyle/>
          <a:p>
            <a:pPr algn="just">
              <a:lnSpc>
                <a:spcPct val="114000"/>
              </a:lnSpc>
              <a:spcAft>
                <a:spcPts val="1800"/>
              </a:spcAft>
            </a:pPr>
            <a:r>
              <a:rPr lang="en-US" dirty="0"/>
              <a:t>Proscribed organizations upgraded from low/medium to high risk entities  for greater scrutiny by institutions.</a:t>
            </a:r>
          </a:p>
          <a:p>
            <a:pPr algn="just">
              <a:lnSpc>
                <a:spcPct val="114000"/>
              </a:lnSpc>
              <a:spcAft>
                <a:spcPts val="1800"/>
              </a:spcAft>
            </a:pPr>
            <a:r>
              <a:rPr lang="en-US" dirty="0"/>
              <a:t>Government enacted about </a:t>
            </a:r>
            <a:r>
              <a:rPr lang="en-US" dirty="0">
                <a:hlinkClick r:id="rId2" action="ppaction://hlinksldjump"/>
              </a:rPr>
              <a:t>14 laws </a:t>
            </a:r>
            <a:r>
              <a:rPr lang="en-US" dirty="0"/>
              <a:t>and amendments to conform to FATF demands.</a:t>
            </a:r>
          </a:p>
          <a:p>
            <a:pPr algn="just">
              <a:lnSpc>
                <a:spcPct val="150000"/>
              </a:lnSpc>
              <a:spcAft>
                <a:spcPts val="1800"/>
              </a:spcAft>
            </a:pPr>
            <a:r>
              <a:rPr lang="en-US" dirty="0"/>
              <a:t>DNFBPs </a:t>
            </a:r>
            <a:r>
              <a:rPr lang="en-US" sz="2600" dirty="0"/>
              <a:t>(Lawyers, Jewelers, Property dealers and brokers) </a:t>
            </a:r>
            <a:r>
              <a:rPr lang="en-US" dirty="0"/>
              <a:t>,DPMS </a:t>
            </a:r>
            <a:r>
              <a:rPr lang="en-US" sz="2600" dirty="0"/>
              <a:t>(Dealers of precious stones and metals)</a:t>
            </a:r>
            <a:r>
              <a:rPr lang="en-US" dirty="0"/>
              <a:t> conduct Customer Due Diligence  </a:t>
            </a:r>
            <a:r>
              <a:rPr lang="en-US" sz="2200" dirty="0"/>
              <a:t>(CDD)</a:t>
            </a:r>
            <a:r>
              <a:rPr lang="en-US" dirty="0"/>
              <a:t> while dealing with their clients. </a:t>
            </a:r>
          </a:p>
          <a:p>
            <a:pPr algn="just">
              <a:lnSpc>
                <a:spcPct val="150000"/>
              </a:lnSpc>
              <a:spcAft>
                <a:spcPts val="1800"/>
              </a:spcAft>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Banks, financial institutions  keep an eye on their clientele with the help of database of “Pol­i­ti­cally Exposed Persons” (PEPs).</a:t>
            </a:r>
            <a:endParaRPr lang="en-US" sz="1700" i="1" dirty="0"/>
          </a:p>
          <a:p>
            <a:pPr algn="just">
              <a:lnSpc>
                <a:spcPct val="114000"/>
              </a:lnSpc>
              <a:spcAft>
                <a:spcPts val="1800"/>
              </a:spcAft>
            </a:pPr>
            <a:endParaRPr lang="en-US" dirty="0"/>
          </a:p>
          <a:p>
            <a:pPr algn="just">
              <a:lnSpc>
                <a:spcPct val="114000"/>
              </a:lnSpc>
              <a:spcAft>
                <a:spcPts val="1800"/>
              </a:spcAft>
            </a:pPr>
            <a:endParaRPr lang="en-US" dirty="0"/>
          </a:p>
          <a:p>
            <a:pPr algn="just">
              <a:lnSpc>
                <a:spcPct val="114000"/>
              </a:lnSpc>
              <a:spcAft>
                <a:spcPts val="1800"/>
              </a:spcAft>
            </a:pPr>
            <a:endParaRPr lang="en-US" dirty="0"/>
          </a:p>
          <a:p>
            <a:pPr marL="0" indent="0" algn="just">
              <a:lnSpc>
                <a:spcPct val="114000"/>
              </a:lnSpc>
              <a:spcAft>
                <a:spcPts val="1800"/>
              </a:spcAft>
              <a:buNone/>
            </a:pPr>
            <a:endParaRPr lang="en-US" dirty="0"/>
          </a:p>
          <a:p>
            <a:pPr marL="0" indent="0" algn="just">
              <a:lnSpc>
                <a:spcPct val="114000"/>
              </a:lnSpc>
              <a:spcAft>
                <a:spcPts val="1800"/>
              </a:spcAft>
              <a:buNone/>
            </a:pPr>
            <a:endParaRPr lang="en-US" dirty="0"/>
          </a:p>
        </p:txBody>
      </p:sp>
      <p:sp>
        <p:nvSpPr>
          <p:cNvPr id="4" name="Slide Number Placeholder 3">
            <a:extLst>
              <a:ext uri="{FF2B5EF4-FFF2-40B4-BE49-F238E27FC236}">
                <a16:creationId xmlns:a16="http://schemas.microsoft.com/office/drawing/2014/main" id="{1BD4EB03-7553-42CA-9904-7EB91C3B861A}"/>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818871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3462</TotalTime>
  <Words>2689</Words>
  <Application>Microsoft Office PowerPoint</Application>
  <PresentationFormat>Widescreen</PresentationFormat>
  <Paragraphs>296</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Georgia</vt:lpstr>
      <vt:lpstr>Times New Roman</vt:lpstr>
      <vt:lpstr>Office Theme</vt:lpstr>
      <vt:lpstr>PowerPoint Presentation</vt:lpstr>
      <vt:lpstr>NATIONAL MANAGEMENT COLLEGE 117th National Management Course</vt:lpstr>
      <vt:lpstr>Acronyms</vt:lpstr>
      <vt:lpstr>Scheme of Presentation</vt:lpstr>
      <vt:lpstr>Financial Action Task Force (FATF)</vt:lpstr>
      <vt:lpstr>Statement of the Problem</vt:lpstr>
      <vt:lpstr>Key Question</vt:lpstr>
      <vt:lpstr>Pakistan FATF Timeline </vt:lpstr>
      <vt:lpstr>Immediate and Long Term Pay Offs</vt:lpstr>
      <vt:lpstr>Immediate and Long Term Pay Offs</vt:lpstr>
      <vt:lpstr>Immediate and Long Term Pay Offs</vt:lpstr>
      <vt:lpstr>Immediate and Long Term Pay Offs</vt:lpstr>
      <vt:lpstr>Analysis</vt:lpstr>
      <vt:lpstr>PowerPoint Presentation</vt:lpstr>
      <vt:lpstr>Analysis</vt:lpstr>
      <vt:lpstr>PowerPoint Presentation</vt:lpstr>
      <vt:lpstr>PowerPoint Presentation</vt:lpstr>
      <vt:lpstr>Analysis </vt:lpstr>
      <vt:lpstr>Conclusion</vt:lpstr>
      <vt:lpstr>Recommendations</vt:lpstr>
      <vt:lpstr>Recommendations</vt:lpstr>
      <vt:lpstr>Recommendations</vt:lpstr>
      <vt:lpstr>Bibliography</vt:lpstr>
      <vt:lpstr>Thank You</vt:lpstr>
      <vt:lpstr>Legal Amendments  &amp; Rules Regs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FATF 27-Points Action Plan for Pakistan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Sector</dc:title>
  <dc:creator>Jokhay</dc:creator>
  <cp:lastModifiedBy>HP</cp:lastModifiedBy>
  <cp:revision>593</cp:revision>
  <dcterms:created xsi:type="dcterms:W3CDTF">2006-08-16T00:00:00Z</dcterms:created>
  <dcterms:modified xsi:type="dcterms:W3CDTF">2022-11-25T03:19:24Z</dcterms:modified>
</cp:coreProperties>
</file>