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1"/>
  </p:sldMasterIdLst>
  <p:notesMasterIdLst>
    <p:notesMasterId r:id="rId40"/>
  </p:notesMasterIdLst>
  <p:handoutMasterIdLst>
    <p:handoutMasterId r:id="rId41"/>
  </p:handoutMasterIdLst>
  <p:sldIdLst>
    <p:sldId id="257" r:id="rId2"/>
    <p:sldId id="2141413043" r:id="rId3"/>
    <p:sldId id="258" r:id="rId4"/>
    <p:sldId id="2141413042" r:id="rId5"/>
    <p:sldId id="2141413047" r:id="rId6"/>
    <p:sldId id="361" r:id="rId7"/>
    <p:sldId id="351" r:id="rId8"/>
    <p:sldId id="260" r:id="rId9"/>
    <p:sldId id="2141413054" r:id="rId10"/>
    <p:sldId id="3890" r:id="rId11"/>
    <p:sldId id="273" r:id="rId12"/>
    <p:sldId id="2141412417" r:id="rId13"/>
    <p:sldId id="2141412418" r:id="rId14"/>
    <p:sldId id="2141413017" r:id="rId15"/>
    <p:sldId id="2141413030" r:id="rId16"/>
    <p:sldId id="2141412419" r:id="rId17"/>
    <p:sldId id="2141413036" r:id="rId18"/>
    <p:sldId id="2141412427" r:id="rId19"/>
    <p:sldId id="2141412428" r:id="rId20"/>
    <p:sldId id="2141413039" r:id="rId21"/>
    <p:sldId id="2141412412" r:id="rId22"/>
    <p:sldId id="256" r:id="rId23"/>
    <p:sldId id="2141413035" r:id="rId24"/>
    <p:sldId id="2141413024" r:id="rId25"/>
    <p:sldId id="2141413025" r:id="rId26"/>
    <p:sldId id="2141413048" r:id="rId27"/>
    <p:sldId id="2141413058" r:id="rId28"/>
    <p:sldId id="288" r:id="rId29"/>
    <p:sldId id="2141413046" r:id="rId30"/>
    <p:sldId id="2141413057" r:id="rId31"/>
    <p:sldId id="2141413056" r:id="rId32"/>
    <p:sldId id="2141413033" r:id="rId33"/>
    <p:sldId id="291" r:id="rId34"/>
    <p:sldId id="2141413026" r:id="rId35"/>
    <p:sldId id="259" r:id="rId36"/>
    <p:sldId id="262" r:id="rId37"/>
    <p:sldId id="2141413008" r:id="rId38"/>
    <p:sldId id="2141413005" r:id="rId3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3B8"/>
    <a:srgbClr val="FFD54F"/>
    <a:srgbClr val="CCECFF"/>
    <a:srgbClr val="2FC9FF"/>
    <a:srgbClr val="E5F8FF"/>
    <a:srgbClr val="F5B89D"/>
    <a:srgbClr val="D3B5E9"/>
    <a:srgbClr val="BF95DF"/>
    <a:srgbClr val="AA72D4"/>
    <a:srgbClr val="F76D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006" autoAdjust="0"/>
  </p:normalViewPr>
  <p:slideViewPr>
    <p:cSldViewPr snapToGrid="0">
      <p:cViewPr varScale="1">
        <p:scale>
          <a:sx n="60" d="100"/>
          <a:sy n="60" d="100"/>
        </p:scale>
        <p:origin x="7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469691288588925E-2"/>
          <c:y val="3.0468748125692169E-2"/>
          <c:w val="0.9620064991876015"/>
          <c:h val="0.71481233299628855"/>
        </c:manualLayout>
      </c:layout>
      <c:barChart>
        <c:barDir val="col"/>
        <c:grouping val="stacked"/>
        <c:varyColors val="0"/>
        <c:ser>
          <c:idx val="0"/>
          <c:order val="0"/>
          <c:tx>
            <c:strRef>
              <c:f>Sheet1!$B$1</c:f>
              <c:strCache>
                <c:ptCount val="1"/>
                <c:pt idx="0">
                  <c:v>Cases Reported (2022)</c:v>
                </c:pt>
              </c:strCache>
            </c:strRef>
          </c:tx>
          <c:spPr>
            <a:solidFill>
              <a:srgbClr val="F5B89D"/>
            </a:solidFill>
            <a:ln w="6350" cap="flat" cmpd="sng" algn="ctr">
              <a:solidFill>
                <a:srgbClr val="F5B89D"/>
              </a:solidFill>
              <a:prstDash val="solid"/>
              <a:miter lim="800000"/>
            </a:ln>
            <a:effectLst/>
          </c:spPr>
          <c:invertIfNegative val="0"/>
          <c:dLbls>
            <c:dLbl>
              <c:idx val="12"/>
              <c:layout>
                <c:manualLayout>
                  <c:x val="0"/>
                  <c:y val="-3.95143307385377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0D-4764-8487-61FB7CD85322}"/>
                </c:ext>
              </c:extLst>
            </c:dLbl>
            <c:dLbl>
              <c:idx val="13"/>
              <c:layout>
                <c:manualLayout>
                  <c:x val="1.0582010582009806E-3"/>
                  <c:y val="-3.935765013793991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0D-4764-8487-61FB7CD85322}"/>
                </c:ext>
              </c:extLst>
            </c:dLbl>
            <c:dLbl>
              <c:idx val="14"/>
              <c:layout>
                <c:manualLayout>
                  <c:x val="0"/>
                  <c:y val="-4.174181583773278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0D-4764-8487-61FB7CD85322}"/>
                </c:ext>
              </c:extLst>
            </c:dLbl>
            <c:dLbl>
              <c:idx val="15"/>
              <c:layout>
                <c:manualLayout>
                  <c:x val="0"/>
                  <c:y val="-3.66582777646235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0D-4764-8487-61FB7CD85322}"/>
                </c:ext>
              </c:extLst>
            </c:dLbl>
            <c:dLbl>
              <c:idx val="16"/>
              <c:layout>
                <c:manualLayout>
                  <c:x val="1.0582010582010583E-3"/>
                  <c:y val="-2.69444496220196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0D-4764-8487-61FB7CD85322}"/>
                </c:ext>
              </c:extLst>
            </c:dLbl>
            <c:dLbl>
              <c:idx val="17"/>
              <c:layout>
                <c:manualLayout>
                  <c:x val="1.058201058200903E-3"/>
                  <c:y val="-3.3895790237709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60D-4764-8487-61FB7CD85322}"/>
                </c:ext>
              </c:extLst>
            </c:dLbl>
            <c:dLbl>
              <c:idx val="18"/>
              <c:layout>
                <c:manualLayout>
                  <c:x val="0"/>
                  <c:y val="-4.0909876912532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60D-4764-8487-61FB7CD8532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50000"/>
                      </a:schemeClr>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Vietnam</c:v>
                </c:pt>
                <c:pt idx="1">
                  <c:v>Philippines</c:v>
                </c:pt>
                <c:pt idx="2">
                  <c:v>Indonesia</c:v>
                </c:pt>
                <c:pt idx="3">
                  <c:v>India</c:v>
                </c:pt>
                <c:pt idx="4">
                  <c:v>Srilanka</c:v>
                </c:pt>
                <c:pt idx="5">
                  <c:v>Malaysia</c:v>
                </c:pt>
                <c:pt idx="6">
                  <c:v>Bangladesh</c:v>
                </c:pt>
                <c:pt idx="7">
                  <c:v>Nepal</c:v>
                </c:pt>
                <c:pt idx="8">
                  <c:v>Singapore</c:v>
                </c:pt>
                <c:pt idx="9">
                  <c:v>Laos</c:v>
                </c:pt>
                <c:pt idx="10">
                  <c:v>Pakistan</c:v>
                </c:pt>
                <c:pt idx="11">
                  <c:v>Thailand</c:v>
                </c:pt>
                <c:pt idx="12">
                  <c:v>Cambodia</c:v>
                </c:pt>
                <c:pt idx="13">
                  <c:v>Timor-Leste</c:v>
                </c:pt>
                <c:pt idx="14">
                  <c:v>Maldives</c:v>
                </c:pt>
                <c:pt idx="15">
                  <c:v>Afghanistan</c:v>
                </c:pt>
                <c:pt idx="16">
                  <c:v>Oman</c:v>
                </c:pt>
                <c:pt idx="17">
                  <c:v>Taiwan</c:v>
                </c:pt>
                <c:pt idx="18">
                  <c:v>China</c:v>
                </c:pt>
              </c:strCache>
            </c:strRef>
          </c:cat>
          <c:val>
            <c:numRef>
              <c:f>Sheet1!$B$2:$B$20</c:f>
              <c:numCache>
                <c:formatCode>#,##0</c:formatCode>
                <c:ptCount val="19"/>
                <c:pt idx="0">
                  <c:v>224771</c:v>
                </c:pt>
                <c:pt idx="1">
                  <c:v>173233</c:v>
                </c:pt>
                <c:pt idx="2">
                  <c:v>94355</c:v>
                </c:pt>
                <c:pt idx="3">
                  <c:v>63280</c:v>
                </c:pt>
                <c:pt idx="4">
                  <c:v>50592</c:v>
                </c:pt>
                <c:pt idx="5">
                  <c:v>46495</c:v>
                </c:pt>
                <c:pt idx="6">
                  <c:v>44700</c:v>
                </c:pt>
                <c:pt idx="7">
                  <c:v>43685</c:v>
                </c:pt>
                <c:pt idx="8">
                  <c:v>29305</c:v>
                </c:pt>
                <c:pt idx="9">
                  <c:v>28365</c:v>
                </c:pt>
                <c:pt idx="10">
                  <c:v>25932</c:v>
                </c:pt>
                <c:pt idx="11">
                  <c:v>22858</c:v>
                </c:pt>
                <c:pt idx="12" formatCode="_-* #,##0_-;\-* #,##0_-;_-* &quot;-&quot;??_-;_-@_-">
                  <c:v>7229</c:v>
                </c:pt>
                <c:pt idx="13" formatCode="_-* #,##0_-;\-* #,##0_-;_-* &quot;-&quot;??_-;_-@_-">
                  <c:v>5480</c:v>
                </c:pt>
                <c:pt idx="14" formatCode="_-* #,##0_-;\-* #,##0_-;_-* &quot;-&quot;??_-;_-@_-">
                  <c:v>590</c:v>
                </c:pt>
                <c:pt idx="15" formatCode="_-* #,##0_-;\-* #,##0_-;_-* &quot;-&quot;??_-;_-@_-">
                  <c:v>313</c:v>
                </c:pt>
                <c:pt idx="16" formatCode="_-* #,##0_-;\-* #,##0_-;_-* &quot;-&quot;??_-;_-@_-">
                  <c:v>76</c:v>
                </c:pt>
                <c:pt idx="17" formatCode="_-* #,##0_-;\-* #,##0_-;_-* &quot;-&quot;??_-;_-@_-">
                  <c:v>20</c:v>
                </c:pt>
                <c:pt idx="18" formatCode="General">
                  <c:v>8</c:v>
                </c:pt>
              </c:numCache>
            </c:numRef>
          </c:val>
          <c:extLst>
            <c:ext xmlns:c16="http://schemas.microsoft.com/office/drawing/2014/chart" uri="{C3380CC4-5D6E-409C-BE32-E72D297353CC}">
              <c16:uniqueId val="{00000000-A60D-4764-8487-61FB7CD85322}"/>
            </c:ext>
          </c:extLst>
        </c:ser>
        <c:ser>
          <c:idx val="1"/>
          <c:order val="1"/>
          <c:tx>
            <c:strRef>
              <c:f>Sheet1!$C$1</c:f>
              <c:strCache>
                <c:ptCount val="1"/>
                <c:pt idx="0">
                  <c:v>Fatalities</c:v>
                </c:pt>
              </c:strCache>
            </c:strRef>
          </c:tx>
          <c:spPr>
            <a:solidFill>
              <a:srgbClr val="FF0000"/>
            </a:solidFill>
            <a:ln>
              <a:solidFill>
                <a:srgbClr val="FF0000"/>
              </a:solidFill>
            </a:ln>
            <a:effectLst/>
          </c:spPr>
          <c:invertIfNegative val="0"/>
          <c:dLbls>
            <c:dLbl>
              <c:idx val="12"/>
              <c:layout>
                <c:manualLayout>
                  <c:x val="-1.0582010582011359E-3"/>
                  <c:y val="-7.35810117137665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0D-4764-8487-61FB7CD85322}"/>
                </c:ext>
              </c:extLst>
            </c:dLbl>
            <c:dLbl>
              <c:idx val="13"/>
              <c:layout>
                <c:manualLayout>
                  <c:x val="-3.1746031746031746E-3"/>
                  <c:y val="-8.289308053069148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0D-4764-8487-61FB7CD85322}"/>
                </c:ext>
              </c:extLst>
            </c:dLbl>
            <c:dLbl>
              <c:idx val="14"/>
              <c:layout>
                <c:manualLayout>
                  <c:x val="0"/>
                  <c:y val="-0.1017246492541431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0D-4764-8487-61FB7CD85322}"/>
                </c:ext>
              </c:extLst>
            </c:dLbl>
            <c:dLbl>
              <c:idx val="15"/>
              <c:layout>
                <c:manualLayout>
                  <c:x val="-4.2328042328042331E-3"/>
                  <c:y val="-0.104068399109965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0D-4764-8487-61FB7CD85322}"/>
                </c:ext>
              </c:extLst>
            </c:dLbl>
            <c:dLbl>
              <c:idx val="16"/>
              <c:layout>
                <c:manualLayout>
                  <c:x val="-2.1164021164022718E-3"/>
                  <c:y val="-9.70371495424982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0D-4764-8487-61FB7CD85322}"/>
                </c:ext>
              </c:extLst>
            </c:dLbl>
            <c:dLbl>
              <c:idx val="17"/>
              <c:layout>
                <c:manualLayout>
                  <c:x val="-3.1746031746031746E-3"/>
                  <c:y val="-0.1017246492541432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0D-4764-8487-61FB7CD85322}"/>
                </c:ext>
              </c:extLst>
            </c:dLbl>
            <c:dLbl>
              <c:idx val="18"/>
              <c:layout>
                <c:manualLayout>
                  <c:x val="-2.1164021164021165E-3"/>
                  <c:y val="-0.10406839910996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0D-4764-8487-61FB7CD853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Vietnam</c:v>
                </c:pt>
                <c:pt idx="1">
                  <c:v>Philippines</c:v>
                </c:pt>
                <c:pt idx="2">
                  <c:v>Indonesia</c:v>
                </c:pt>
                <c:pt idx="3">
                  <c:v>India</c:v>
                </c:pt>
                <c:pt idx="4">
                  <c:v>Srilanka</c:v>
                </c:pt>
                <c:pt idx="5">
                  <c:v>Malaysia</c:v>
                </c:pt>
                <c:pt idx="6">
                  <c:v>Bangladesh</c:v>
                </c:pt>
                <c:pt idx="7">
                  <c:v>Nepal</c:v>
                </c:pt>
                <c:pt idx="8">
                  <c:v>Singapore</c:v>
                </c:pt>
                <c:pt idx="9">
                  <c:v>Laos</c:v>
                </c:pt>
                <c:pt idx="10">
                  <c:v>Pakistan</c:v>
                </c:pt>
                <c:pt idx="11">
                  <c:v>Thailand</c:v>
                </c:pt>
                <c:pt idx="12">
                  <c:v>Cambodia</c:v>
                </c:pt>
                <c:pt idx="13">
                  <c:v>Timor-Leste</c:v>
                </c:pt>
                <c:pt idx="14">
                  <c:v>Maldives</c:v>
                </c:pt>
                <c:pt idx="15">
                  <c:v>Afghanistan</c:v>
                </c:pt>
                <c:pt idx="16">
                  <c:v>Oman</c:v>
                </c:pt>
                <c:pt idx="17">
                  <c:v>Taiwan</c:v>
                </c:pt>
                <c:pt idx="18">
                  <c:v>China</c:v>
                </c:pt>
              </c:strCache>
            </c:strRef>
          </c:cat>
          <c:val>
            <c:numRef>
              <c:f>Sheet1!$C$2:$C$20</c:f>
              <c:numCache>
                <c:formatCode>General</c:formatCode>
                <c:ptCount val="19"/>
                <c:pt idx="0">
                  <c:v>92</c:v>
                </c:pt>
                <c:pt idx="1">
                  <c:v>508</c:v>
                </c:pt>
                <c:pt idx="2">
                  <c:v>853</c:v>
                </c:pt>
                <c:pt idx="3">
                  <c:v>44</c:v>
                </c:pt>
                <c:pt idx="4">
                  <c:v>0</c:v>
                </c:pt>
                <c:pt idx="5">
                  <c:v>28</c:v>
                </c:pt>
                <c:pt idx="6">
                  <c:v>118</c:v>
                </c:pt>
                <c:pt idx="7">
                  <c:v>52</c:v>
                </c:pt>
                <c:pt idx="8">
                  <c:v>0</c:v>
                </c:pt>
                <c:pt idx="9">
                  <c:v>21</c:v>
                </c:pt>
                <c:pt idx="10">
                  <c:v>62</c:v>
                </c:pt>
                <c:pt idx="11">
                  <c:v>0</c:v>
                </c:pt>
                <c:pt idx="12">
                  <c:v>13</c:v>
                </c:pt>
                <c:pt idx="13">
                  <c:v>57</c:v>
                </c:pt>
                <c:pt idx="14">
                  <c:v>0</c:v>
                </c:pt>
                <c:pt idx="15">
                  <c:v>0</c:v>
                </c:pt>
                <c:pt idx="16">
                  <c:v>0</c:v>
                </c:pt>
                <c:pt idx="17">
                  <c:v>0</c:v>
                </c:pt>
                <c:pt idx="18">
                  <c:v>0</c:v>
                </c:pt>
              </c:numCache>
            </c:numRef>
          </c:val>
          <c:extLst>
            <c:ext xmlns:c16="http://schemas.microsoft.com/office/drawing/2014/chart" uri="{C3380CC4-5D6E-409C-BE32-E72D297353CC}">
              <c16:uniqueId val="{00000003-A60D-4764-8487-61FB7CD85322}"/>
            </c:ext>
          </c:extLst>
        </c:ser>
        <c:dLbls>
          <c:showLegendKey val="0"/>
          <c:showVal val="0"/>
          <c:showCatName val="0"/>
          <c:showSerName val="0"/>
          <c:showPercent val="0"/>
          <c:showBubbleSize val="0"/>
        </c:dLbls>
        <c:gapWidth val="219"/>
        <c:overlap val="100"/>
        <c:axId val="1548964816"/>
        <c:axId val="1548962320"/>
      </c:barChart>
      <c:catAx>
        <c:axId val="154896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8962320"/>
        <c:crosses val="autoZero"/>
        <c:auto val="1"/>
        <c:lblAlgn val="ctr"/>
        <c:lblOffset val="100"/>
        <c:noMultiLvlLbl val="0"/>
      </c:catAx>
      <c:valAx>
        <c:axId val="1548962320"/>
        <c:scaling>
          <c:orientation val="minMax"/>
        </c:scaling>
        <c:delete val="1"/>
        <c:axPos val="l"/>
        <c:numFmt formatCode="#,##0" sourceLinked="1"/>
        <c:majorTickMark val="none"/>
        <c:minorTickMark val="none"/>
        <c:tickLblPos val="nextTo"/>
        <c:crossAx val="1548964816"/>
        <c:crosses val="autoZero"/>
        <c:crossBetween val="between"/>
      </c:valAx>
      <c:spPr>
        <a:noFill/>
        <a:ln>
          <a:noFill/>
        </a:ln>
        <a:effectLst/>
      </c:spPr>
    </c:plotArea>
    <c:legend>
      <c:legendPos val="b"/>
      <c:layout>
        <c:manualLayout>
          <c:xMode val="edge"/>
          <c:yMode val="edge"/>
          <c:x val="0.30438345206849143"/>
          <c:y val="5.6679068855864365E-2"/>
          <c:w val="0.39149014706495022"/>
          <c:h val="6.072397510310192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4000" dirty="0"/>
              <a:t>Tracking</a:t>
            </a:r>
            <a:r>
              <a:rPr lang="en-US" sz="4000" baseline="0" dirty="0"/>
              <a:t> Dengue Outbreak in </a:t>
            </a:r>
            <a:r>
              <a:rPr lang="en-US" sz="4000" dirty="0"/>
              <a:t>Pakistan </a:t>
            </a:r>
            <a:endParaRPr lang="en-PK" sz="4000" dirty="0"/>
          </a:p>
        </c:rich>
      </c:tx>
      <c:layout>
        <c:manualLayout>
          <c:xMode val="edge"/>
          <c:yMode val="edge"/>
          <c:x val="0.15269004265091862"/>
          <c:y val="3.1249231072070078E-2"/>
        </c:manualLayout>
      </c:layout>
      <c:overlay val="0"/>
      <c:spPr>
        <a:noFill/>
        <a:ln>
          <a:noFill/>
        </a:ln>
        <a:effectLst/>
      </c:spPr>
      <c:txPr>
        <a:bodyPr rot="0" spcFirstLastPara="1" vertOverflow="ellipsis" vert="horz" wrap="square" anchor="ctr" anchorCtr="1"/>
        <a:lstStyle/>
        <a:p>
          <a:pPr>
            <a:defRPr sz="4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2.2916666666666665E-2"/>
          <c:y val="0.16798789734616507"/>
          <c:w val="0.9770833333333333"/>
          <c:h val="0.75273312471095155"/>
        </c:manualLayout>
      </c:layout>
      <c:barChart>
        <c:barDir val="col"/>
        <c:grouping val="stacked"/>
        <c:varyColors val="0"/>
        <c:ser>
          <c:idx val="0"/>
          <c:order val="0"/>
          <c:tx>
            <c:strRef>
              <c:f>Sheet1!$B$1</c:f>
              <c:strCache>
                <c:ptCount val="1"/>
                <c:pt idx="0">
                  <c:v>Cases</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_-* #,##0_-;\-* #,##0_-;_-* "-"??_-;_-@_-</c:formatCode>
                <c:ptCount val="13"/>
                <c:pt idx="0">
                  <c:v>11042</c:v>
                </c:pt>
                <c:pt idx="1">
                  <c:v>23362</c:v>
                </c:pt>
                <c:pt idx="2">
                  <c:v>886</c:v>
                </c:pt>
                <c:pt idx="3">
                  <c:v>19902</c:v>
                </c:pt>
                <c:pt idx="4">
                  <c:v>3605</c:v>
                </c:pt>
                <c:pt idx="5">
                  <c:v>9910</c:v>
                </c:pt>
                <c:pt idx="6">
                  <c:v>9260</c:v>
                </c:pt>
                <c:pt idx="7">
                  <c:v>22938</c:v>
                </c:pt>
                <c:pt idx="8">
                  <c:v>3200</c:v>
                </c:pt>
                <c:pt idx="9">
                  <c:v>53498</c:v>
                </c:pt>
                <c:pt idx="10">
                  <c:v>6016</c:v>
                </c:pt>
                <c:pt idx="11">
                  <c:v>52894</c:v>
                </c:pt>
                <c:pt idx="12">
                  <c:v>64767</c:v>
                </c:pt>
              </c:numCache>
            </c:numRef>
          </c:val>
          <c:extLst>
            <c:ext xmlns:c16="http://schemas.microsoft.com/office/drawing/2014/chart" uri="{C3380CC4-5D6E-409C-BE32-E72D297353CC}">
              <c16:uniqueId val="{00000000-7348-4B28-83A4-9F8A571E62FC}"/>
            </c:ext>
          </c:extLst>
        </c:ser>
        <c:ser>
          <c:idx val="1"/>
          <c:order val="1"/>
          <c:tx>
            <c:strRef>
              <c:f>Sheet1!$C$1</c:f>
              <c:strCache>
                <c:ptCount val="1"/>
                <c:pt idx="0">
                  <c:v>Deaths</c:v>
                </c:pt>
              </c:strCache>
            </c:strRef>
          </c:tx>
          <c:spPr>
            <a:solidFill>
              <a:srgbClr val="FF0000"/>
            </a:solidFill>
            <a:ln>
              <a:solidFill>
                <a:srgbClr val="FF0000"/>
              </a:solidFill>
            </a:ln>
            <a:effectLst/>
          </c:spPr>
          <c:invertIfNegative val="0"/>
          <c:dLbls>
            <c:dLbl>
              <c:idx val="2"/>
              <c:layout>
                <c:manualLayout>
                  <c:x val="0"/>
                  <c:y val="-6.02777777777779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55-4738-BE57-5657B8FEC8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Sheet1!$C$2:$C$14</c:f>
              <c:numCache>
                <c:formatCode>General</c:formatCode>
                <c:ptCount val="13"/>
                <c:pt idx="0">
                  <c:v>40</c:v>
                </c:pt>
                <c:pt idx="1">
                  <c:v>365</c:v>
                </c:pt>
                <c:pt idx="2">
                  <c:v>0</c:v>
                </c:pt>
                <c:pt idx="3">
                  <c:v>57</c:v>
                </c:pt>
                <c:pt idx="4">
                  <c:v>0</c:v>
                </c:pt>
                <c:pt idx="5">
                  <c:v>23</c:v>
                </c:pt>
                <c:pt idx="6">
                  <c:v>9</c:v>
                </c:pt>
                <c:pt idx="7">
                  <c:v>60</c:v>
                </c:pt>
                <c:pt idx="8">
                  <c:v>2</c:v>
                </c:pt>
                <c:pt idx="9">
                  <c:v>95</c:v>
                </c:pt>
                <c:pt idx="10">
                  <c:v>0</c:v>
                </c:pt>
                <c:pt idx="11">
                  <c:v>224</c:v>
                </c:pt>
                <c:pt idx="12">
                  <c:v>130</c:v>
                </c:pt>
              </c:numCache>
            </c:numRef>
          </c:val>
          <c:extLst>
            <c:ext xmlns:c16="http://schemas.microsoft.com/office/drawing/2014/chart" uri="{C3380CC4-5D6E-409C-BE32-E72D297353CC}">
              <c16:uniqueId val="{00000001-7348-4B28-83A4-9F8A571E62FC}"/>
            </c:ext>
          </c:extLst>
        </c:ser>
        <c:dLbls>
          <c:dLblPos val="inBase"/>
          <c:showLegendKey val="0"/>
          <c:showVal val="1"/>
          <c:showCatName val="0"/>
          <c:showSerName val="0"/>
          <c:showPercent val="0"/>
          <c:showBubbleSize val="0"/>
        </c:dLbls>
        <c:gapWidth val="219"/>
        <c:overlap val="100"/>
        <c:axId val="305789567"/>
        <c:axId val="305792895"/>
      </c:barChart>
      <c:catAx>
        <c:axId val="305789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5792895"/>
        <c:crosses val="autoZero"/>
        <c:auto val="1"/>
        <c:lblAlgn val="ctr"/>
        <c:lblOffset val="100"/>
        <c:noMultiLvlLbl val="0"/>
      </c:catAx>
      <c:valAx>
        <c:axId val="305792895"/>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305789567"/>
        <c:crosses val="autoZero"/>
        <c:crossBetween val="between"/>
      </c:valAx>
      <c:spPr>
        <a:noFill/>
        <a:ln>
          <a:noFill/>
        </a:ln>
        <a:effectLst/>
      </c:spPr>
    </c:plotArea>
    <c:legend>
      <c:legendPos val="b"/>
      <c:layout>
        <c:manualLayout>
          <c:xMode val="edge"/>
          <c:yMode val="edge"/>
          <c:x val="0.38851911089238844"/>
          <c:y val="0.18772909172159369"/>
          <c:w val="0.22144365157480314"/>
          <c:h val="6.1552703152932126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4000" baseline="0" dirty="0"/>
              <a:t>Province-wise </a:t>
            </a:r>
            <a:r>
              <a:rPr lang="en-US" sz="4000" dirty="0"/>
              <a:t>Dengue Cases </a:t>
            </a:r>
          </a:p>
        </c:rich>
      </c:tx>
      <c:overlay val="0"/>
      <c:spPr>
        <a:noFill/>
        <a:ln>
          <a:noFill/>
        </a:ln>
        <a:effectLst/>
      </c:spPr>
      <c:txPr>
        <a:bodyPr rot="0" spcFirstLastPara="1" vertOverflow="ellipsis" vert="horz" wrap="square" anchor="ctr" anchorCtr="1"/>
        <a:lstStyle/>
        <a:p>
          <a:pPr>
            <a:defRPr sz="40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1.4387741164059857E-2"/>
          <c:y val="0.19683870884650903"/>
          <c:w val="0.97386953132059451"/>
          <c:h val="0.61176786995432453"/>
        </c:manualLayout>
      </c:layout>
      <c:barChart>
        <c:barDir val="col"/>
        <c:grouping val="clustered"/>
        <c:varyColors val="0"/>
        <c:ser>
          <c:idx val="0"/>
          <c:order val="0"/>
          <c:tx>
            <c:strRef>
              <c:f>Sheet1!$B$1</c:f>
              <c:strCache>
                <c:ptCount val="1"/>
                <c:pt idx="0">
                  <c:v>Punjab</c:v>
                </c:pt>
              </c:strCache>
            </c:strRef>
          </c:tx>
          <c:spPr>
            <a:solidFill>
              <a:srgbClr val="FFD54F"/>
            </a:solidFill>
            <a:ln w="6350" cap="flat" cmpd="sng" algn="ctr">
              <a:solidFill>
                <a:srgbClr val="FFD54F"/>
              </a:solidFill>
              <a:prstDash val="solid"/>
              <a:miter lim="800000"/>
            </a:ln>
            <a:effectLst/>
          </c:spPr>
          <c:invertIfNegative val="0"/>
          <c:dLbls>
            <c:dLbl>
              <c:idx val="8"/>
              <c:layout>
                <c:manualLayout>
                  <c:x val="-2.0809088215455818E-3"/>
                  <c:y val="9.0305287935221626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14-42E7-9C6D-D11CD319D287}"/>
                </c:ext>
              </c:extLst>
            </c:dLbl>
            <c:dLbl>
              <c:idx val="9"/>
              <c:layout>
                <c:manualLayout>
                  <c:x val="-3.1484295047586627E-3"/>
                  <c:y val="-8.20778095209956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14-42E7-9C6D-D11CD319D287}"/>
                </c:ext>
              </c:extLst>
            </c:dLbl>
            <c:spPr>
              <a:noFill/>
              <a:ln>
                <a:noFill/>
              </a:ln>
              <a:effectLst/>
            </c:spPr>
            <c:txPr>
              <a:bodyPr rot="-5400000" spcFirstLastPara="1" vertOverflow="ellipsis"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_-* #,##0_-;\-* #,##0_-;_-* "-"??_-;_-@_-</c:formatCode>
                <c:ptCount val="12"/>
                <c:pt idx="0">
                  <c:v>22273</c:v>
                </c:pt>
                <c:pt idx="1">
                  <c:v>252</c:v>
                </c:pt>
                <c:pt idx="2">
                  <c:v>2460</c:v>
                </c:pt>
                <c:pt idx="3">
                  <c:v>1416</c:v>
                </c:pt>
                <c:pt idx="4">
                  <c:v>3917</c:v>
                </c:pt>
                <c:pt idx="5">
                  <c:v>2360</c:v>
                </c:pt>
                <c:pt idx="6">
                  <c:v>509</c:v>
                </c:pt>
                <c:pt idx="7">
                  <c:v>540</c:v>
                </c:pt>
                <c:pt idx="8">
                  <c:v>10120</c:v>
                </c:pt>
                <c:pt idx="9">
                  <c:v>247</c:v>
                </c:pt>
                <c:pt idx="10">
                  <c:v>26261</c:v>
                </c:pt>
                <c:pt idx="11">
                  <c:v>17746</c:v>
                </c:pt>
              </c:numCache>
            </c:numRef>
          </c:val>
          <c:extLst>
            <c:ext xmlns:c16="http://schemas.microsoft.com/office/drawing/2014/chart" uri="{C3380CC4-5D6E-409C-BE32-E72D297353CC}">
              <c16:uniqueId val="{00000000-BFE1-46E7-A8F9-32055AD9D4AB}"/>
            </c:ext>
          </c:extLst>
        </c:ser>
        <c:ser>
          <c:idx val="1"/>
          <c:order val="1"/>
          <c:tx>
            <c:strRef>
              <c:f>Sheet1!$C$1</c:f>
              <c:strCache>
                <c:ptCount val="1"/>
                <c:pt idx="0">
                  <c:v>KP</c:v>
                </c:pt>
              </c:strCache>
            </c:strRef>
          </c:tx>
          <c:spPr>
            <a:solidFill>
              <a:srgbClr val="F76D77"/>
            </a:solidFill>
            <a:ln>
              <a:solidFill>
                <a:srgbClr val="F76D77"/>
              </a:solidFill>
            </a:ln>
            <a:effectLst/>
          </c:spPr>
          <c:invertIfNegative val="0"/>
          <c:dLbls>
            <c:spPr>
              <a:noFill/>
              <a:ln>
                <a:noFill/>
              </a:ln>
              <a:effectLst/>
            </c:spPr>
            <c:txPr>
              <a:bodyPr rot="-5400000" spcFirstLastPara="1" vertOverflow="ellipsis"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Sheet1!$C$2:$C$13</c:f>
              <c:numCache>
                <c:formatCode>_-* #,##0_-;\-* #,##0_-;_-* "-"??_-;_-@_-</c:formatCode>
                <c:ptCount val="12"/>
                <c:pt idx="0">
                  <c:v>0</c:v>
                </c:pt>
                <c:pt idx="1">
                  <c:v>0</c:v>
                </c:pt>
                <c:pt idx="2">
                  <c:v>8963</c:v>
                </c:pt>
                <c:pt idx="3">
                  <c:v>0</c:v>
                </c:pt>
                <c:pt idx="4">
                  <c:v>0</c:v>
                </c:pt>
                <c:pt idx="5">
                  <c:v>0</c:v>
                </c:pt>
                <c:pt idx="6">
                  <c:v>25343</c:v>
                </c:pt>
                <c:pt idx="7">
                  <c:v>1022</c:v>
                </c:pt>
                <c:pt idx="8">
                  <c:v>7876</c:v>
                </c:pt>
                <c:pt idx="9">
                  <c:v>69</c:v>
                </c:pt>
                <c:pt idx="10">
                  <c:v>10617</c:v>
                </c:pt>
                <c:pt idx="11">
                  <c:v>20940</c:v>
                </c:pt>
              </c:numCache>
            </c:numRef>
          </c:val>
          <c:extLst>
            <c:ext xmlns:c16="http://schemas.microsoft.com/office/drawing/2014/chart" uri="{C3380CC4-5D6E-409C-BE32-E72D297353CC}">
              <c16:uniqueId val="{00000003-BFE1-46E7-A8F9-32055AD9D4AB}"/>
            </c:ext>
          </c:extLst>
        </c:ser>
        <c:ser>
          <c:idx val="2"/>
          <c:order val="2"/>
          <c:tx>
            <c:strRef>
              <c:f>Sheet1!$D$1</c:f>
              <c:strCache>
                <c:ptCount val="1"/>
                <c:pt idx="0">
                  <c:v>Sindh</c:v>
                </c:pt>
              </c:strCache>
            </c:strRef>
          </c:tx>
          <c:spPr>
            <a:solidFill>
              <a:srgbClr val="A4D76B"/>
            </a:solidFill>
            <a:ln w="6350" cap="flat" cmpd="sng" algn="ctr">
              <a:solidFill>
                <a:srgbClr val="A4D76B"/>
              </a:solidFill>
              <a:prstDash val="solid"/>
              <a:miter lim="800000"/>
            </a:ln>
            <a:effectLst/>
          </c:spPr>
          <c:invertIfNegative val="0"/>
          <c:dLbls>
            <c:spPr>
              <a:noFill/>
              <a:ln>
                <a:noFill/>
              </a:ln>
              <a:effectLst/>
            </c:spPr>
            <c:txPr>
              <a:bodyPr rot="-5400000" spcFirstLastPara="1" vertOverflow="ellipsis"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Sheet1!$D$2:$D$13</c:f>
              <c:numCache>
                <c:formatCode>_-* #,##0_-;\-* #,##0_-;_-* "-"??_-;_-@_-</c:formatCode>
                <c:ptCount val="12"/>
                <c:pt idx="0">
                  <c:v>1072</c:v>
                </c:pt>
                <c:pt idx="1">
                  <c:v>734</c:v>
                </c:pt>
                <c:pt idx="2">
                  <c:v>5970</c:v>
                </c:pt>
                <c:pt idx="3">
                  <c:v>1295</c:v>
                </c:pt>
                <c:pt idx="4">
                  <c:v>3962</c:v>
                </c:pt>
                <c:pt idx="5">
                  <c:v>2418</c:v>
                </c:pt>
                <c:pt idx="6">
                  <c:v>2927</c:v>
                </c:pt>
                <c:pt idx="7">
                  <c:v>2088</c:v>
                </c:pt>
                <c:pt idx="8">
                  <c:v>16925</c:v>
                </c:pt>
                <c:pt idx="9">
                  <c:v>4605</c:v>
                </c:pt>
                <c:pt idx="10">
                  <c:v>6739</c:v>
                </c:pt>
                <c:pt idx="11">
                  <c:v>15677</c:v>
                </c:pt>
              </c:numCache>
            </c:numRef>
          </c:val>
          <c:extLst>
            <c:ext xmlns:c16="http://schemas.microsoft.com/office/drawing/2014/chart" uri="{C3380CC4-5D6E-409C-BE32-E72D297353CC}">
              <c16:uniqueId val="{00000004-BFE1-46E7-A8F9-32055AD9D4AB}"/>
            </c:ext>
          </c:extLst>
        </c:ser>
        <c:ser>
          <c:idx val="3"/>
          <c:order val="3"/>
          <c:tx>
            <c:strRef>
              <c:f>Sheet1!$E$1</c:f>
              <c:strCache>
                <c:ptCount val="1"/>
                <c:pt idx="0">
                  <c:v>Balochistan</c:v>
                </c:pt>
              </c:strCache>
            </c:strRef>
          </c:tx>
          <c:spPr>
            <a:solidFill>
              <a:srgbClr val="AA72D4"/>
            </a:solidFill>
            <a:ln>
              <a:solidFill>
                <a:srgbClr val="AA72D4"/>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Sheet1!$E$2:$E$13</c:f>
              <c:numCache>
                <c:formatCode>_-* #,##0_-;\-* #,##0_-;_-* "-"??_-;_-@_-</c:formatCode>
                <c:ptCount val="12"/>
                <c:pt idx="0">
                  <c:v>17</c:v>
                </c:pt>
                <c:pt idx="1">
                  <c:v>1</c:v>
                </c:pt>
                <c:pt idx="2">
                  <c:v>42</c:v>
                </c:pt>
                <c:pt idx="3">
                  <c:v>8</c:v>
                </c:pt>
                <c:pt idx="4">
                  <c:v>42</c:v>
                </c:pt>
                <c:pt idx="5">
                  <c:v>79</c:v>
                </c:pt>
                <c:pt idx="6">
                  <c:v>86</c:v>
                </c:pt>
                <c:pt idx="7">
                  <c:v>56</c:v>
                </c:pt>
                <c:pt idx="8">
                  <c:v>3592</c:v>
                </c:pt>
                <c:pt idx="9">
                  <c:v>1063</c:v>
                </c:pt>
                <c:pt idx="10">
                  <c:v>2269</c:v>
                </c:pt>
                <c:pt idx="11">
                  <c:v>4949</c:v>
                </c:pt>
              </c:numCache>
            </c:numRef>
          </c:val>
          <c:extLst>
            <c:ext xmlns:c16="http://schemas.microsoft.com/office/drawing/2014/chart" uri="{C3380CC4-5D6E-409C-BE32-E72D297353CC}">
              <c16:uniqueId val="{00000005-BFE1-46E7-A8F9-32055AD9D4AB}"/>
            </c:ext>
          </c:extLst>
        </c:ser>
        <c:dLbls>
          <c:showLegendKey val="0"/>
          <c:showVal val="0"/>
          <c:showCatName val="0"/>
          <c:showSerName val="0"/>
          <c:showPercent val="0"/>
          <c:showBubbleSize val="0"/>
        </c:dLbls>
        <c:gapWidth val="70"/>
        <c:overlap val="-12"/>
        <c:axId val="1065584176"/>
        <c:axId val="1065577104"/>
      </c:barChart>
      <c:catAx>
        <c:axId val="106558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65577104"/>
        <c:crosses val="autoZero"/>
        <c:auto val="1"/>
        <c:lblAlgn val="ctr"/>
        <c:lblOffset val="100"/>
        <c:noMultiLvlLbl val="0"/>
      </c:catAx>
      <c:valAx>
        <c:axId val="1065577104"/>
        <c:scaling>
          <c:orientation val="minMax"/>
        </c:scaling>
        <c:delete val="1"/>
        <c:axPos val="l"/>
        <c:numFmt formatCode="_-* #,##0_-;\-* #,##0_-;_-* &quot;-&quot;??_-;_-@_-" sourceLinked="1"/>
        <c:majorTickMark val="none"/>
        <c:minorTickMark val="none"/>
        <c:tickLblPos val="nextTo"/>
        <c:crossAx val="10655841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rgbClr val="FFD54F"/>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2400" b="1" i="0" u="none" strike="noStrike" kern="1200" baseline="0">
                <a:solidFill>
                  <a:srgbClr val="F76D77"/>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2400" b="1" i="0" u="none" strike="noStrike" kern="1200" baseline="0">
                <a:solidFill>
                  <a:srgbClr val="92D050"/>
                </a:solidFill>
                <a:latin typeface="Times New Roman" panose="02020603050405020304" pitchFamily="18" charset="0"/>
                <a:ea typeface="+mn-ea"/>
                <a:cs typeface="Times New Roman" panose="02020603050405020304" pitchFamily="18" charset="0"/>
              </a:defRPr>
            </a:pPr>
            <a:endParaRPr lang="en-US"/>
          </a:p>
        </c:txPr>
      </c:legendEntry>
      <c:legendEntry>
        <c:idx val="3"/>
        <c:txPr>
          <a:bodyPr rot="0" spcFirstLastPara="1" vertOverflow="ellipsis" vert="horz" wrap="square" anchor="ctr" anchorCtr="1"/>
          <a:lstStyle/>
          <a:p>
            <a:pPr>
              <a:defRPr sz="2400"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15965923394883885"/>
          <c:y val="0.11785362120999388"/>
          <c:w val="0.63798078883053955"/>
          <c:h val="5.3163450105836375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90191718941621E-2"/>
          <c:y val="0"/>
          <c:w val="0.92577541560006082"/>
          <c:h val="0.89278807645161151"/>
        </c:manualLayout>
      </c:layout>
      <c:barChart>
        <c:barDir val="col"/>
        <c:grouping val="stacked"/>
        <c:varyColors val="0"/>
        <c:ser>
          <c:idx val="0"/>
          <c:order val="0"/>
          <c:tx>
            <c:strRef>
              <c:f>Sheet1!$B$1</c:f>
              <c:strCache>
                <c:ptCount val="1"/>
                <c:pt idx="0">
                  <c:v>Cases</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6350" cap="flat" cmpd="sng" algn="ctr">
                <a:solidFill>
                  <a:schemeClr val="accent5"/>
                </a:solidFill>
                <a:prstDash val="solid"/>
                <a:miter lim="800000"/>
              </a:ln>
              <a:effectLst/>
              <a:sp3d contourW="6350">
                <a:contourClr>
                  <a:schemeClr val="accent5"/>
                </a:contourClr>
              </a:sp3d>
            </c:spPr>
            <c:extLst>
              <c:ext xmlns:c16="http://schemas.microsoft.com/office/drawing/2014/chart" uri="{C3380CC4-5D6E-409C-BE32-E72D297353CC}">
                <c16:uniqueId val="{00000002-1EFB-471B-A2E8-3F475E871D44}"/>
              </c:ext>
            </c:extLst>
          </c:dPt>
          <c:dPt>
            <c:idx val="1"/>
            <c:invertIfNegative val="0"/>
            <c:bubble3D val="0"/>
            <c:spPr>
              <a:solidFill>
                <a:schemeClr val="accent2"/>
              </a:solidFill>
              <a:ln w="6350" cap="flat" cmpd="sng" algn="ctr">
                <a:solidFill>
                  <a:schemeClr val="accent2"/>
                </a:solidFill>
                <a:prstDash val="solid"/>
                <a:miter lim="800000"/>
              </a:ln>
              <a:effectLst/>
              <a:sp3d contourW="6350">
                <a:contourClr>
                  <a:schemeClr val="accent2"/>
                </a:contourClr>
              </a:sp3d>
            </c:spPr>
            <c:extLst>
              <c:ext xmlns:c16="http://schemas.microsoft.com/office/drawing/2014/chart" uri="{C3380CC4-5D6E-409C-BE32-E72D297353CC}">
                <c16:uniqueId val="{00000003-1EFB-471B-A2E8-3F475E871D44}"/>
              </c:ext>
            </c:extLst>
          </c:dPt>
          <c:dPt>
            <c:idx val="2"/>
            <c:invertIfNegative val="0"/>
            <c:bubble3D val="0"/>
            <c:spPr>
              <a:solidFill>
                <a:schemeClr val="accent2"/>
              </a:solidFill>
              <a:ln w="6350" cap="flat" cmpd="sng" algn="ctr">
                <a:solidFill>
                  <a:srgbClr val="F5B89D"/>
                </a:solidFill>
                <a:prstDash val="solid"/>
                <a:miter lim="800000"/>
              </a:ln>
              <a:effectLst/>
              <a:sp3d contourW="6350">
                <a:contourClr>
                  <a:schemeClr val="accent3"/>
                </a:contourClr>
              </a:sp3d>
            </c:spPr>
            <c:extLst>
              <c:ext xmlns:c16="http://schemas.microsoft.com/office/drawing/2014/chart" uri="{C3380CC4-5D6E-409C-BE32-E72D297353CC}">
                <c16:uniqueId val="{00000004-1EFB-471B-A2E8-3F475E871D44}"/>
              </c:ext>
            </c:extLst>
          </c:dPt>
          <c:dPt>
            <c:idx val="3"/>
            <c:invertIfNegative val="0"/>
            <c:bubble3D val="0"/>
            <c:spPr>
              <a:solidFill>
                <a:schemeClr val="accent2"/>
              </a:solidFill>
              <a:ln w="6350" cap="flat" cmpd="sng" algn="ctr">
                <a:solidFill>
                  <a:schemeClr val="accent4"/>
                </a:solidFill>
                <a:prstDash val="solid"/>
                <a:miter lim="800000"/>
              </a:ln>
              <a:effectLst/>
              <a:sp3d contourW="6350">
                <a:contourClr>
                  <a:schemeClr val="accent4"/>
                </a:contourClr>
              </a:sp3d>
            </c:spPr>
            <c:extLst>
              <c:ext xmlns:c16="http://schemas.microsoft.com/office/drawing/2014/chart" uri="{C3380CC4-5D6E-409C-BE32-E72D297353CC}">
                <c16:uniqueId val="{00000001-1EFB-471B-A2E8-3F475E871D44}"/>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Punjab</c:v>
                </c:pt>
                <c:pt idx="1">
                  <c:v>Sindh</c:v>
                </c:pt>
                <c:pt idx="2">
                  <c:v>Balochistan</c:v>
                </c:pt>
                <c:pt idx="3">
                  <c:v>KPK</c:v>
                </c:pt>
                <c:pt idx="4">
                  <c:v>Islamabad</c:v>
                </c:pt>
              </c:strCache>
            </c:strRef>
          </c:cat>
          <c:val>
            <c:numRef>
              <c:f>Sheet1!$B$2:$B$6</c:f>
              <c:numCache>
                <c:formatCode>_-* #,##0_-;\-* #,##0_-;_-* "-"??_-;_-@_-</c:formatCode>
                <c:ptCount val="5"/>
                <c:pt idx="0">
                  <c:v>17746</c:v>
                </c:pt>
                <c:pt idx="1">
                  <c:v>15677</c:v>
                </c:pt>
                <c:pt idx="2">
                  <c:v>4949</c:v>
                </c:pt>
                <c:pt idx="3">
                  <c:v>20940</c:v>
                </c:pt>
                <c:pt idx="4">
                  <c:v>5026</c:v>
                </c:pt>
              </c:numCache>
            </c:numRef>
          </c:val>
          <c:extLst>
            <c:ext xmlns:c16="http://schemas.microsoft.com/office/drawing/2014/chart" uri="{C3380CC4-5D6E-409C-BE32-E72D297353CC}">
              <c16:uniqueId val="{00000000-1EFB-471B-A2E8-3F475E871D44}"/>
            </c:ext>
          </c:extLst>
        </c:ser>
        <c:ser>
          <c:idx val="1"/>
          <c:order val="1"/>
          <c:tx>
            <c:strRef>
              <c:f>Sheet1!$C$1</c:f>
              <c:strCache>
                <c:ptCount val="1"/>
                <c:pt idx="0">
                  <c:v>Deaths</c:v>
                </c:pt>
              </c:strCache>
            </c:strRef>
          </c:tx>
          <c:spPr>
            <a:solidFill>
              <a:srgbClr val="FF0000"/>
            </a:solidFill>
            <a:ln w="19050">
              <a:solidFill>
                <a:srgbClr val="FF0000"/>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Punjab</c:v>
                </c:pt>
                <c:pt idx="1">
                  <c:v>Sindh</c:v>
                </c:pt>
                <c:pt idx="2">
                  <c:v>Balochistan</c:v>
                </c:pt>
                <c:pt idx="3">
                  <c:v>KPK</c:v>
                </c:pt>
                <c:pt idx="4">
                  <c:v>Islamabad</c:v>
                </c:pt>
              </c:strCache>
            </c:strRef>
          </c:cat>
          <c:val>
            <c:numRef>
              <c:f>Sheet1!$C$2:$C$6</c:f>
              <c:numCache>
                <c:formatCode>General</c:formatCode>
                <c:ptCount val="5"/>
                <c:pt idx="0">
                  <c:v>41</c:v>
                </c:pt>
                <c:pt idx="1">
                  <c:v>52</c:v>
                </c:pt>
                <c:pt idx="2">
                  <c:v>1</c:v>
                </c:pt>
                <c:pt idx="3">
                  <c:v>25</c:v>
                </c:pt>
                <c:pt idx="4">
                  <c:v>11</c:v>
                </c:pt>
              </c:numCache>
            </c:numRef>
          </c:val>
          <c:extLst>
            <c:ext xmlns:c16="http://schemas.microsoft.com/office/drawing/2014/chart" uri="{C3380CC4-5D6E-409C-BE32-E72D297353CC}">
              <c16:uniqueId val="{00000000-61CB-46B5-B07D-6172572C5491}"/>
            </c:ext>
          </c:extLst>
        </c:ser>
        <c:dLbls>
          <c:showLegendKey val="0"/>
          <c:showVal val="0"/>
          <c:showCatName val="0"/>
          <c:showSerName val="0"/>
          <c:showPercent val="0"/>
          <c:showBubbleSize val="0"/>
        </c:dLbls>
        <c:gapWidth val="100"/>
        <c:overlap val="100"/>
        <c:axId val="565895535"/>
        <c:axId val="565892623"/>
      </c:barChart>
      <c:catAx>
        <c:axId val="5658955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65892623"/>
        <c:crosses val="autoZero"/>
        <c:auto val="1"/>
        <c:lblAlgn val="ctr"/>
        <c:lblOffset val="100"/>
        <c:noMultiLvlLbl val="0"/>
      </c:catAx>
      <c:valAx>
        <c:axId val="565892623"/>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out"/>
        <c:minorTickMark val="none"/>
        <c:tickLblPos val="nextTo"/>
        <c:crossAx val="565895535"/>
        <c:crosses val="autoZero"/>
        <c:crossBetween val="between"/>
      </c:valAx>
      <c:spPr>
        <a:noFill/>
        <a:ln>
          <a:noFill/>
        </a:ln>
        <a:effectLst/>
      </c:spPr>
    </c:plotArea>
    <c:legend>
      <c:legendPos val="r"/>
      <c:layout>
        <c:manualLayout>
          <c:xMode val="edge"/>
          <c:yMode val="edge"/>
          <c:x val="0.51510445276266092"/>
          <c:y val="3.322479900651007E-2"/>
          <c:w val="0.4826480714888412"/>
          <c:h val="6.734963911617759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18459065984403E-3"/>
          <c:y val="2.3107020558253737E-2"/>
          <c:w val="0.92577541560006082"/>
          <c:h val="0.86783441741324341"/>
        </c:manualLayout>
      </c:layout>
      <c:barChart>
        <c:barDir val="col"/>
        <c:grouping val="stacked"/>
        <c:varyColors val="0"/>
        <c:ser>
          <c:idx val="0"/>
          <c:order val="0"/>
          <c:tx>
            <c:strRef>
              <c:f>Sheet1!$B$1</c:f>
              <c:strCache>
                <c:ptCount val="1"/>
                <c:pt idx="0">
                  <c:v>Cases</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6350" cap="flat" cmpd="sng" algn="ctr">
                <a:solidFill>
                  <a:schemeClr val="accent5"/>
                </a:solidFill>
                <a:prstDash val="solid"/>
                <a:miter lim="800000"/>
              </a:ln>
              <a:effectLst/>
              <a:sp3d contourW="6350">
                <a:contourClr>
                  <a:schemeClr val="accent5"/>
                </a:contourClr>
              </a:sp3d>
            </c:spPr>
            <c:extLst>
              <c:ext xmlns:c16="http://schemas.microsoft.com/office/drawing/2014/chart" uri="{C3380CC4-5D6E-409C-BE32-E72D297353CC}">
                <c16:uniqueId val="{00000001-9D8D-45B1-8FF4-771906B3E9C4}"/>
              </c:ext>
            </c:extLst>
          </c:dPt>
          <c:dPt>
            <c:idx val="1"/>
            <c:invertIfNegative val="0"/>
            <c:bubble3D val="0"/>
            <c:spPr>
              <a:solidFill>
                <a:schemeClr val="accent2"/>
              </a:solidFill>
              <a:ln w="6350" cap="flat" cmpd="sng" algn="ctr">
                <a:solidFill>
                  <a:schemeClr val="accent2"/>
                </a:solidFill>
                <a:prstDash val="solid"/>
                <a:miter lim="800000"/>
              </a:ln>
              <a:effectLst/>
              <a:sp3d contourW="6350">
                <a:contourClr>
                  <a:schemeClr val="accent2"/>
                </a:contourClr>
              </a:sp3d>
            </c:spPr>
            <c:extLst>
              <c:ext xmlns:c16="http://schemas.microsoft.com/office/drawing/2014/chart" uri="{C3380CC4-5D6E-409C-BE32-E72D297353CC}">
                <c16:uniqueId val="{00000003-9D8D-45B1-8FF4-771906B3E9C4}"/>
              </c:ext>
            </c:extLst>
          </c:dPt>
          <c:dPt>
            <c:idx val="2"/>
            <c:invertIfNegative val="0"/>
            <c:bubble3D val="0"/>
            <c:spPr>
              <a:solidFill>
                <a:schemeClr val="accent2"/>
              </a:solidFill>
              <a:ln w="6350" cap="flat" cmpd="sng" algn="ctr">
                <a:solidFill>
                  <a:srgbClr val="F5B89D"/>
                </a:solidFill>
                <a:prstDash val="solid"/>
                <a:miter lim="800000"/>
              </a:ln>
              <a:effectLst/>
              <a:sp3d contourW="6350">
                <a:contourClr>
                  <a:schemeClr val="accent3"/>
                </a:contourClr>
              </a:sp3d>
            </c:spPr>
            <c:extLst>
              <c:ext xmlns:c16="http://schemas.microsoft.com/office/drawing/2014/chart" uri="{C3380CC4-5D6E-409C-BE32-E72D297353CC}">
                <c16:uniqueId val="{00000005-9D8D-45B1-8FF4-771906B3E9C4}"/>
              </c:ext>
            </c:extLst>
          </c:dPt>
          <c:dPt>
            <c:idx val="3"/>
            <c:invertIfNegative val="0"/>
            <c:bubble3D val="0"/>
            <c:spPr>
              <a:solidFill>
                <a:schemeClr val="accent2"/>
              </a:solidFill>
              <a:ln w="6350" cap="flat" cmpd="sng" algn="ctr">
                <a:solidFill>
                  <a:schemeClr val="accent4"/>
                </a:solidFill>
                <a:prstDash val="solid"/>
                <a:miter lim="800000"/>
              </a:ln>
              <a:effectLst/>
              <a:sp3d contourW="6350">
                <a:contourClr>
                  <a:schemeClr val="accent4"/>
                </a:contourClr>
              </a:sp3d>
            </c:spPr>
            <c:extLst>
              <c:ext xmlns:c16="http://schemas.microsoft.com/office/drawing/2014/chart" uri="{C3380CC4-5D6E-409C-BE32-E72D297353CC}">
                <c16:uniqueId val="{00000007-9D8D-45B1-8FF4-771906B3E9C4}"/>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Punjab</c:v>
                </c:pt>
                <c:pt idx="1">
                  <c:v>Sindh</c:v>
                </c:pt>
                <c:pt idx="2">
                  <c:v>Balochistan</c:v>
                </c:pt>
                <c:pt idx="3">
                  <c:v>KPK</c:v>
                </c:pt>
                <c:pt idx="4">
                  <c:v>Islamabad</c:v>
                </c:pt>
              </c:strCache>
            </c:strRef>
          </c:cat>
          <c:val>
            <c:numRef>
              <c:f>Sheet1!$B$2:$B$6</c:f>
              <c:numCache>
                <c:formatCode>_-* #,##0_-;\-* #,##0_-;_-* "-"??_-;_-@_-</c:formatCode>
                <c:ptCount val="5"/>
                <c:pt idx="0">
                  <c:v>26261</c:v>
                </c:pt>
                <c:pt idx="1">
                  <c:v>6739</c:v>
                </c:pt>
                <c:pt idx="2">
                  <c:v>2269</c:v>
                </c:pt>
                <c:pt idx="3">
                  <c:v>10617</c:v>
                </c:pt>
                <c:pt idx="4">
                  <c:v>5315</c:v>
                </c:pt>
              </c:numCache>
            </c:numRef>
          </c:val>
          <c:extLst>
            <c:ext xmlns:c16="http://schemas.microsoft.com/office/drawing/2014/chart" uri="{C3380CC4-5D6E-409C-BE32-E72D297353CC}">
              <c16:uniqueId val="{00000008-9D8D-45B1-8FF4-771906B3E9C4}"/>
            </c:ext>
          </c:extLst>
        </c:ser>
        <c:ser>
          <c:idx val="1"/>
          <c:order val="1"/>
          <c:tx>
            <c:strRef>
              <c:f>Sheet1!$C$1</c:f>
              <c:strCache>
                <c:ptCount val="1"/>
                <c:pt idx="0">
                  <c:v>Deaths</c:v>
                </c:pt>
              </c:strCache>
            </c:strRef>
          </c:tx>
          <c:spPr>
            <a:solidFill>
              <a:srgbClr val="FF0000"/>
            </a:solidFill>
            <a:ln w="19050">
              <a:solidFill>
                <a:srgbClr val="FF0000"/>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Punjab</c:v>
                </c:pt>
                <c:pt idx="1">
                  <c:v>Sindh</c:v>
                </c:pt>
                <c:pt idx="2">
                  <c:v>Balochistan</c:v>
                </c:pt>
                <c:pt idx="3">
                  <c:v>KPK</c:v>
                </c:pt>
                <c:pt idx="4">
                  <c:v>Islamabad</c:v>
                </c:pt>
              </c:strCache>
            </c:strRef>
          </c:cat>
          <c:val>
            <c:numRef>
              <c:f>Sheet1!$C$2:$C$6</c:f>
              <c:numCache>
                <c:formatCode>General</c:formatCode>
                <c:ptCount val="5"/>
                <c:pt idx="0">
                  <c:v>164</c:v>
                </c:pt>
                <c:pt idx="1">
                  <c:v>28</c:v>
                </c:pt>
                <c:pt idx="2">
                  <c:v>0</c:v>
                </c:pt>
                <c:pt idx="3">
                  <c:v>10</c:v>
                </c:pt>
                <c:pt idx="4">
                  <c:v>22</c:v>
                </c:pt>
              </c:numCache>
            </c:numRef>
          </c:val>
          <c:extLst>
            <c:ext xmlns:c16="http://schemas.microsoft.com/office/drawing/2014/chart" uri="{C3380CC4-5D6E-409C-BE32-E72D297353CC}">
              <c16:uniqueId val="{00000000-96D7-46C1-847E-3AEEBF218B6E}"/>
            </c:ext>
          </c:extLst>
        </c:ser>
        <c:dLbls>
          <c:showLegendKey val="0"/>
          <c:showVal val="0"/>
          <c:showCatName val="0"/>
          <c:showSerName val="0"/>
          <c:showPercent val="0"/>
          <c:showBubbleSize val="0"/>
        </c:dLbls>
        <c:gapWidth val="100"/>
        <c:overlap val="100"/>
        <c:axId val="391424111"/>
        <c:axId val="391429935"/>
      </c:barChart>
      <c:catAx>
        <c:axId val="3914241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91429935"/>
        <c:crosses val="autoZero"/>
        <c:auto val="1"/>
        <c:lblAlgn val="ctr"/>
        <c:lblOffset val="100"/>
        <c:noMultiLvlLbl val="0"/>
      </c:catAx>
      <c:valAx>
        <c:axId val="391429935"/>
        <c:scaling>
          <c:orientation val="minMax"/>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out"/>
        <c:minorTickMark val="none"/>
        <c:tickLblPos val="nextTo"/>
        <c:crossAx val="391424111"/>
        <c:crosses val="autoZero"/>
        <c:crossBetween val="between"/>
      </c:valAx>
      <c:spPr>
        <a:noFill/>
        <a:ln>
          <a:noFill/>
        </a:ln>
        <a:effectLst/>
      </c:spPr>
    </c:plotArea>
    <c:legend>
      <c:legendPos val="r"/>
      <c:layout>
        <c:manualLayout>
          <c:xMode val="edge"/>
          <c:yMode val="edge"/>
          <c:x val="0.45962524846109848"/>
          <c:y val="6.6201979400696928E-2"/>
          <c:w val="0.52464242129941618"/>
          <c:h val="7.879137048118582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3600" dirty="0"/>
              <a:t>Punjab month wise Dengue Case Comparison </a:t>
            </a:r>
          </a:p>
        </c:rich>
      </c:tx>
      <c:overlay val="0"/>
      <c:spPr>
        <a:noFill/>
        <a:ln>
          <a:noFill/>
        </a:ln>
        <a:effectLst/>
      </c:spPr>
      <c:txPr>
        <a:bodyPr rot="0" spcFirstLastPara="1" vertOverflow="ellipsis" vert="horz" wrap="square" anchor="ctr" anchorCtr="1"/>
        <a:lstStyle/>
        <a:p>
          <a:pPr>
            <a:defRPr sz="36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1.3063498017604739E-2"/>
          <c:y val="0.35424749255095012"/>
          <c:w val="0.98693650198239524"/>
          <c:h val="0.44820317477633903"/>
        </c:manualLayout>
      </c:layout>
      <c:barChart>
        <c:barDir val="col"/>
        <c:grouping val="clustered"/>
        <c:varyColors val="0"/>
        <c:ser>
          <c:idx val="0"/>
          <c:order val="0"/>
          <c:tx>
            <c:strRef>
              <c:f>Sheet1!$B$1</c:f>
              <c:strCache>
                <c:ptCount val="1"/>
                <c:pt idx="0">
                  <c:v>2021</c:v>
                </c:pt>
              </c:strCache>
            </c:strRef>
          </c:tx>
          <c:spPr>
            <a:solidFill>
              <a:srgbClr val="FBB3B8"/>
            </a:solidFill>
            <a:ln w="6350" cap="flat" cmpd="sng" algn="ctr">
              <a:solidFill>
                <a:srgbClr val="FBB3B8"/>
              </a:solidFill>
              <a:prstDash val="solid"/>
              <a:miter lim="800000"/>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_-* #,##0_-;\-* #,##0_-;_-* "-"??_-;_-@_-</c:formatCode>
                <c:ptCount val="12"/>
                <c:pt idx="0">
                  <c:v>2</c:v>
                </c:pt>
                <c:pt idx="1">
                  <c:v>3</c:v>
                </c:pt>
                <c:pt idx="2">
                  <c:v>5</c:v>
                </c:pt>
                <c:pt idx="3">
                  <c:v>16</c:v>
                </c:pt>
                <c:pt idx="4">
                  <c:v>7</c:v>
                </c:pt>
                <c:pt idx="5">
                  <c:v>20</c:v>
                </c:pt>
                <c:pt idx="6">
                  <c:v>8</c:v>
                </c:pt>
                <c:pt idx="7">
                  <c:v>66</c:v>
                </c:pt>
                <c:pt idx="8">
                  <c:v>1826</c:v>
                </c:pt>
                <c:pt idx="9">
                  <c:v>13115</c:v>
                </c:pt>
                <c:pt idx="10">
                  <c:v>10332</c:v>
                </c:pt>
                <c:pt idx="11">
                  <c:v>839</c:v>
                </c:pt>
              </c:numCache>
            </c:numRef>
          </c:val>
          <c:extLst>
            <c:ext xmlns:c16="http://schemas.microsoft.com/office/drawing/2014/chart" uri="{C3380CC4-5D6E-409C-BE32-E72D297353CC}">
              <c16:uniqueId val="{00000000-C9ED-4835-9856-65F6EF220231}"/>
            </c:ext>
          </c:extLst>
        </c:ser>
        <c:ser>
          <c:idx val="1"/>
          <c:order val="1"/>
          <c:tx>
            <c:strRef>
              <c:f>Sheet1!$C$1</c:f>
              <c:strCache>
                <c:ptCount val="1"/>
                <c:pt idx="0">
                  <c:v>2022</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1">
                        <a:lumMod val="50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_-* #,##0_-;\-* #,##0_-;_-* "-"??_-;_-@_-</c:formatCode>
                <c:ptCount val="12"/>
                <c:pt idx="0">
                  <c:v>19</c:v>
                </c:pt>
                <c:pt idx="1">
                  <c:v>2</c:v>
                </c:pt>
                <c:pt idx="2">
                  <c:v>8</c:v>
                </c:pt>
                <c:pt idx="3">
                  <c:v>34</c:v>
                </c:pt>
                <c:pt idx="4">
                  <c:v>40</c:v>
                </c:pt>
                <c:pt idx="5">
                  <c:v>35</c:v>
                </c:pt>
                <c:pt idx="6">
                  <c:v>106</c:v>
                </c:pt>
                <c:pt idx="7">
                  <c:v>967</c:v>
                </c:pt>
                <c:pt idx="8">
                  <c:v>5504</c:v>
                </c:pt>
                <c:pt idx="9">
                  <c:v>8473</c:v>
                </c:pt>
                <c:pt idx="10">
                  <c:v>2558</c:v>
                </c:pt>
              </c:numCache>
            </c:numRef>
          </c:val>
          <c:extLst>
            <c:ext xmlns:c16="http://schemas.microsoft.com/office/drawing/2014/chart" uri="{C3380CC4-5D6E-409C-BE32-E72D297353CC}">
              <c16:uniqueId val="{00000000-9B5F-40CC-BBA8-19C8FA751858}"/>
            </c:ext>
          </c:extLst>
        </c:ser>
        <c:dLbls>
          <c:showLegendKey val="0"/>
          <c:showVal val="0"/>
          <c:showCatName val="0"/>
          <c:showSerName val="0"/>
          <c:showPercent val="0"/>
          <c:showBubbleSize val="0"/>
        </c:dLbls>
        <c:gapWidth val="70"/>
        <c:overlap val="-12"/>
        <c:axId val="1065584176"/>
        <c:axId val="1065577104"/>
      </c:barChart>
      <c:catAx>
        <c:axId val="106558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065577104"/>
        <c:crosses val="autoZero"/>
        <c:auto val="1"/>
        <c:lblAlgn val="ctr"/>
        <c:lblOffset val="100"/>
        <c:noMultiLvlLbl val="0"/>
      </c:catAx>
      <c:valAx>
        <c:axId val="1065577104"/>
        <c:scaling>
          <c:orientation val="minMax"/>
        </c:scaling>
        <c:delete val="1"/>
        <c:axPos val="l"/>
        <c:numFmt formatCode="_-* #,##0_-;\-* #,##0_-;_-* &quot;-&quot;??_-;_-@_-" sourceLinked="1"/>
        <c:majorTickMark val="none"/>
        <c:minorTickMark val="none"/>
        <c:tickLblPos val="nextTo"/>
        <c:crossAx val="106558417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3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1.8700726998759024E-2"/>
          <c:y val="9.3083539209692367E-2"/>
          <c:w val="0.24571007849716936"/>
          <c:h val="7.9051067185770554E-2"/>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5400000" spcFirstLastPara="1" vertOverflow="ellipsis"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dirty="0">
                <a:solidFill>
                  <a:schemeClr val="tx1"/>
                </a:solidFill>
                <a:latin typeface="Arial" panose="020B0604020202020204" pitchFamily="34" charset="0"/>
                <a:cs typeface="Arial" panose="020B0604020202020204" pitchFamily="34" charset="0"/>
              </a:rPr>
              <a:t>No. of Cases / yr.</a:t>
            </a:r>
          </a:p>
        </c:rich>
      </c:tx>
      <c:layout>
        <c:manualLayout>
          <c:xMode val="edge"/>
          <c:yMode val="edge"/>
          <c:x val="3.4297324795280969E-3"/>
          <c:y val="0.31016505387314736"/>
        </c:manualLayout>
      </c:layout>
      <c:overlay val="0"/>
      <c:spPr>
        <a:noFill/>
        <a:ln>
          <a:noFill/>
        </a:ln>
        <a:effectLst/>
      </c:spPr>
      <c:txPr>
        <a:bodyPr rot="-5400000" spcFirstLastPara="1" vertOverflow="ellipsis"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936662466573117E-2"/>
          <c:y val="0.10320711717475903"/>
          <c:w val="0.81947826706739046"/>
          <c:h val="0.76748654235442038"/>
        </c:manualLayout>
      </c:layout>
      <c:lineChart>
        <c:grouping val="stacked"/>
        <c:varyColors val="0"/>
        <c:ser>
          <c:idx val="0"/>
          <c:order val="0"/>
          <c:tx>
            <c:strRef>
              <c:f>Sheet1!$B$1</c:f>
              <c:strCache>
                <c:ptCount val="1"/>
                <c:pt idx="0">
                  <c:v>Dengue Cases</c:v>
                </c:pt>
              </c:strCache>
            </c:strRef>
          </c:tx>
          <c:spPr>
            <a:ln w="28575" cap="rnd">
              <a:solidFill>
                <a:srgbClr val="FF0000"/>
              </a:solidFill>
              <a:round/>
            </a:ln>
            <a:effectLst/>
          </c:spPr>
          <c:marker>
            <c:symbol val="none"/>
          </c:marker>
          <c:dPt>
            <c:idx val="11"/>
            <c:marker>
              <c:symbol val="none"/>
            </c:marker>
            <c:bubble3D val="0"/>
            <c:spPr>
              <a:ln w="28575" cap="rnd">
                <a:solidFill>
                  <a:srgbClr val="FF0000"/>
                </a:solidFill>
                <a:round/>
              </a:ln>
              <a:effectLst/>
            </c:spPr>
            <c:extLst>
              <c:ext xmlns:c16="http://schemas.microsoft.com/office/drawing/2014/chart" uri="{C3380CC4-5D6E-409C-BE32-E72D297353CC}">
                <c16:uniqueId val="{00000001-8DD7-488B-940F-5AA4DFF6EB73}"/>
              </c:ext>
            </c:extLst>
          </c:dPt>
          <c:dPt>
            <c:idx val="12"/>
            <c:marker>
              <c:symbol val="none"/>
            </c:marker>
            <c:bubble3D val="0"/>
            <c:spPr>
              <a:ln w="28575" cap="rnd">
                <a:solidFill>
                  <a:srgbClr val="FF0000"/>
                </a:solidFill>
                <a:round/>
              </a:ln>
              <a:effectLst/>
            </c:spPr>
            <c:extLst>
              <c:ext xmlns:c16="http://schemas.microsoft.com/office/drawing/2014/chart" uri="{C3380CC4-5D6E-409C-BE32-E72D297353CC}">
                <c16:uniqueId val="{00000003-8DD7-488B-940F-5AA4DFF6EB73}"/>
              </c:ext>
            </c:extLst>
          </c:dPt>
          <c:dPt>
            <c:idx val="13"/>
            <c:marker>
              <c:symbol val="none"/>
            </c:marker>
            <c:bubble3D val="0"/>
            <c:spPr>
              <a:ln w="28575" cap="rnd">
                <a:solidFill>
                  <a:srgbClr val="FF0000"/>
                </a:solidFill>
                <a:round/>
              </a:ln>
              <a:effectLst/>
            </c:spPr>
            <c:extLst>
              <c:ext xmlns:c16="http://schemas.microsoft.com/office/drawing/2014/chart" uri="{C3380CC4-5D6E-409C-BE32-E72D297353CC}">
                <c16:uniqueId val="{00000005-8DD7-488B-940F-5AA4DFF6EB73}"/>
              </c:ext>
            </c:extLst>
          </c:dPt>
          <c:dPt>
            <c:idx val="14"/>
            <c:marker>
              <c:symbol val="none"/>
            </c:marker>
            <c:bubble3D val="0"/>
            <c:spPr>
              <a:ln w="28575" cap="rnd">
                <a:solidFill>
                  <a:srgbClr val="FF0000"/>
                </a:solidFill>
                <a:round/>
              </a:ln>
              <a:effectLst/>
            </c:spPr>
            <c:extLst>
              <c:ext xmlns:c16="http://schemas.microsoft.com/office/drawing/2014/chart" uri="{C3380CC4-5D6E-409C-BE32-E72D297353CC}">
                <c16:uniqueId val="{00000007-8DD7-488B-940F-5AA4DFF6EB73}"/>
              </c:ext>
            </c:extLst>
          </c:dPt>
          <c:dPt>
            <c:idx val="15"/>
            <c:marker>
              <c:symbol val="none"/>
            </c:marker>
            <c:bubble3D val="0"/>
            <c:spPr>
              <a:ln w="28575" cap="rnd">
                <a:solidFill>
                  <a:srgbClr val="FF0000"/>
                </a:solidFill>
                <a:round/>
              </a:ln>
              <a:effectLst/>
            </c:spPr>
            <c:extLst>
              <c:ext xmlns:c16="http://schemas.microsoft.com/office/drawing/2014/chart" uri="{C3380CC4-5D6E-409C-BE32-E72D297353CC}">
                <c16:uniqueId val="{00000009-8DD7-488B-940F-5AA4DFF6EB73}"/>
              </c:ext>
            </c:extLst>
          </c:dPt>
          <c:dPt>
            <c:idx val="16"/>
            <c:marker>
              <c:symbol val="none"/>
            </c:marker>
            <c:bubble3D val="0"/>
            <c:spPr>
              <a:ln w="28575" cap="rnd">
                <a:solidFill>
                  <a:srgbClr val="FF0000"/>
                </a:solidFill>
                <a:round/>
              </a:ln>
              <a:effectLst/>
            </c:spPr>
            <c:extLst>
              <c:ext xmlns:c16="http://schemas.microsoft.com/office/drawing/2014/chart" uri="{C3380CC4-5D6E-409C-BE32-E72D297353CC}">
                <c16:uniqueId val="{0000000B-8DD7-488B-940F-5AA4DFF6EB73}"/>
              </c:ext>
            </c:extLst>
          </c:dPt>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Sheet1!$B$2:$B$18</c:f>
              <c:numCache>
                <c:formatCode>General</c:formatCode>
                <c:ptCount val="17"/>
                <c:pt idx="0">
                  <c:v>1931</c:v>
                </c:pt>
                <c:pt idx="1">
                  <c:v>1199</c:v>
                </c:pt>
                <c:pt idx="2">
                  <c:v>1795</c:v>
                </c:pt>
                <c:pt idx="3">
                  <c:v>946</c:v>
                </c:pt>
                <c:pt idx="4">
                  <c:v>9785</c:v>
                </c:pt>
                <c:pt idx="5">
                  <c:v>20270</c:v>
                </c:pt>
                <c:pt idx="6">
                  <c:v>886</c:v>
                </c:pt>
                <c:pt idx="7">
                  <c:v>19902</c:v>
                </c:pt>
                <c:pt idx="8">
                  <c:v>3605</c:v>
                </c:pt>
                <c:pt idx="9">
                  <c:v>9910</c:v>
                </c:pt>
                <c:pt idx="10">
                  <c:v>9260</c:v>
                </c:pt>
                <c:pt idx="11" formatCode="#,##0">
                  <c:v>22938</c:v>
                </c:pt>
                <c:pt idx="12" formatCode="#,##0">
                  <c:v>3200</c:v>
                </c:pt>
                <c:pt idx="13" formatCode="#,##0">
                  <c:v>53498</c:v>
                </c:pt>
                <c:pt idx="14" formatCode="#,##0">
                  <c:v>6016</c:v>
                </c:pt>
                <c:pt idx="15" formatCode="#,##0">
                  <c:v>52984</c:v>
                </c:pt>
                <c:pt idx="16" formatCode="#,##0">
                  <c:v>64767</c:v>
                </c:pt>
              </c:numCache>
            </c:numRef>
          </c:val>
          <c:smooth val="0"/>
          <c:extLst>
            <c:ext xmlns:c16="http://schemas.microsoft.com/office/drawing/2014/chart" uri="{C3380CC4-5D6E-409C-BE32-E72D297353CC}">
              <c16:uniqueId val="{0000000C-6404-4B23-A0C1-5CCF2DEA5A3A}"/>
            </c:ext>
          </c:extLst>
        </c:ser>
        <c:dLbls>
          <c:showLegendKey val="0"/>
          <c:showVal val="0"/>
          <c:showCatName val="0"/>
          <c:showSerName val="0"/>
          <c:showPercent val="0"/>
          <c:showBubbleSize val="0"/>
        </c:dLbls>
        <c:marker val="1"/>
        <c:smooth val="0"/>
        <c:axId val="235802448"/>
        <c:axId val="234879056"/>
      </c:lineChart>
      <c:lineChart>
        <c:grouping val="stacked"/>
        <c:varyColors val="0"/>
        <c:ser>
          <c:idx val="1"/>
          <c:order val="1"/>
          <c:tx>
            <c:strRef>
              <c:f>Sheet1!$C$1</c:f>
              <c:strCache>
                <c:ptCount val="1"/>
                <c:pt idx="0">
                  <c:v>Rainfall (Avg)</c:v>
                </c:pt>
              </c:strCache>
            </c:strRef>
          </c:tx>
          <c:spPr>
            <a:ln w="28575" cap="sq">
              <a:solidFill>
                <a:srgbClr val="0070C0"/>
              </a:solidFill>
              <a:miter lim="800000"/>
              <a:headEnd type="none"/>
              <a:tailEnd type="none"/>
            </a:ln>
            <a:effectLst/>
          </c:spPr>
          <c:marker>
            <c:symbol val="none"/>
          </c:marker>
          <c:cat>
            <c:numRef>
              <c:f>Sheet1!$A$2:$A$18</c:f>
              <c:numCache>
                <c:formatCode>General</c:formatCode>
                <c:ptCount val="17"/>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numCache>
            </c:numRef>
          </c:cat>
          <c:val>
            <c:numRef>
              <c:f>Sheet1!$C$2:$C$18</c:f>
              <c:numCache>
                <c:formatCode>General</c:formatCode>
                <c:ptCount val="17"/>
                <c:pt idx="0">
                  <c:v>421.7</c:v>
                </c:pt>
                <c:pt idx="1">
                  <c:v>399</c:v>
                </c:pt>
                <c:pt idx="2">
                  <c:v>396.6</c:v>
                </c:pt>
                <c:pt idx="3">
                  <c:v>281.37</c:v>
                </c:pt>
                <c:pt idx="4">
                  <c:v>753.8</c:v>
                </c:pt>
                <c:pt idx="5">
                  <c:v>555.27</c:v>
                </c:pt>
                <c:pt idx="6">
                  <c:v>319.98</c:v>
                </c:pt>
                <c:pt idx="7">
                  <c:v>384.77</c:v>
                </c:pt>
                <c:pt idx="8">
                  <c:v>297.44</c:v>
                </c:pt>
                <c:pt idx="9">
                  <c:v>357.06</c:v>
                </c:pt>
                <c:pt idx="10">
                  <c:v>194.36</c:v>
                </c:pt>
                <c:pt idx="11">
                  <c:v>268.3</c:v>
                </c:pt>
                <c:pt idx="12">
                  <c:v>187.52</c:v>
                </c:pt>
                <c:pt idx="13">
                  <c:v>359</c:v>
                </c:pt>
                <c:pt idx="14">
                  <c:v>392.5</c:v>
                </c:pt>
                <c:pt idx="15">
                  <c:v>228.18</c:v>
                </c:pt>
                <c:pt idx="16">
                  <c:v>700</c:v>
                </c:pt>
              </c:numCache>
            </c:numRef>
          </c:val>
          <c:smooth val="0"/>
          <c:extLst>
            <c:ext xmlns:c16="http://schemas.microsoft.com/office/drawing/2014/chart" uri="{C3380CC4-5D6E-409C-BE32-E72D297353CC}">
              <c16:uniqueId val="{0000000D-6404-4B23-A0C1-5CCF2DEA5A3A}"/>
            </c:ext>
          </c:extLst>
        </c:ser>
        <c:dLbls>
          <c:showLegendKey val="0"/>
          <c:showVal val="0"/>
          <c:showCatName val="0"/>
          <c:showSerName val="0"/>
          <c:showPercent val="0"/>
          <c:showBubbleSize val="0"/>
        </c:dLbls>
        <c:marker val="1"/>
        <c:smooth val="0"/>
        <c:axId val="241807712"/>
        <c:axId val="241808128"/>
      </c:lineChart>
      <c:catAx>
        <c:axId val="235802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4879056"/>
        <c:crosses val="autoZero"/>
        <c:auto val="1"/>
        <c:lblAlgn val="ctr"/>
        <c:lblOffset val="100"/>
        <c:noMultiLvlLbl val="0"/>
      </c:catAx>
      <c:valAx>
        <c:axId val="234879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35802448"/>
        <c:crosses val="autoZero"/>
        <c:crossBetween val="between"/>
      </c:valAx>
      <c:valAx>
        <c:axId val="24180812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41807712"/>
        <c:crosses val="max"/>
        <c:crossBetween val="between"/>
      </c:valAx>
      <c:catAx>
        <c:axId val="241807712"/>
        <c:scaling>
          <c:orientation val="minMax"/>
        </c:scaling>
        <c:delete val="1"/>
        <c:axPos val="b"/>
        <c:numFmt formatCode="General" sourceLinked="1"/>
        <c:majorTickMark val="out"/>
        <c:minorTickMark val="none"/>
        <c:tickLblPos val="nextTo"/>
        <c:crossAx val="241808128"/>
        <c:crosses val="autoZero"/>
        <c:auto val="1"/>
        <c:lblAlgn val="ctr"/>
        <c:lblOffset val="100"/>
        <c:noMultiLvlLbl val="0"/>
      </c:catAx>
      <c:spPr>
        <a:noFill/>
        <a:ln>
          <a:noFill/>
        </a:ln>
        <a:effectLst/>
      </c:spPr>
    </c:plotArea>
    <c:legend>
      <c:legendPos val="r"/>
      <c:layout>
        <c:manualLayout>
          <c:xMode val="edge"/>
          <c:yMode val="edge"/>
          <c:x val="0.10208502771777306"/>
          <c:y val="3.1292943219184834E-2"/>
          <c:w val="0.1194974577750056"/>
          <c:h val="0.1003034534405691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9185991298171843"/>
          <c:w val="0.98892369152385362"/>
          <c:h val="0.59584607422109603"/>
        </c:manualLayout>
      </c:layout>
      <c:lineChart>
        <c:grouping val="standard"/>
        <c:varyColors val="0"/>
        <c:ser>
          <c:idx val="0"/>
          <c:order val="0"/>
          <c:tx>
            <c:strRef>
              <c:f>Sheet1!$B$1</c:f>
              <c:strCache>
                <c:ptCount val="1"/>
                <c:pt idx="0">
                  <c:v>Dengue</c:v>
                </c:pt>
              </c:strCache>
            </c:strRef>
          </c:tx>
          <c:spPr>
            <a:ln w="38100" cap="rnd">
              <a:solidFill>
                <a:srgbClr val="FF0000"/>
              </a:solidFill>
              <a:round/>
            </a:ln>
            <a:effectLst/>
          </c:spPr>
          <c:marker>
            <c:symbol val="circle"/>
            <c:size val="5"/>
            <c:spPr>
              <a:solidFill>
                <a:schemeClr val="accent1"/>
              </a:solidFill>
              <a:ln w="38100">
                <a:solidFill>
                  <a:srgbClr val="FF0000"/>
                </a:solidFill>
              </a:ln>
              <a:effectLst/>
            </c:spPr>
          </c:marker>
          <c:dLbls>
            <c:spPr>
              <a:noFill/>
              <a:ln>
                <a:noFill/>
              </a:ln>
              <a:effectLst/>
            </c:spPr>
            <c:txPr>
              <a:bodyPr rot="0" spcFirstLastPara="1" vertOverflow="ellipsis" vert="horz" wrap="square" anchor="ctr" anchorCtr="1"/>
              <a:lstStyle/>
              <a:p>
                <a:pPr>
                  <a:defRPr sz="2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#,##0</c:formatCode>
                <c:ptCount val="4"/>
                <c:pt idx="0">
                  <c:v>53498</c:v>
                </c:pt>
                <c:pt idx="1">
                  <c:v>6016</c:v>
                </c:pt>
                <c:pt idx="2">
                  <c:v>52894</c:v>
                </c:pt>
                <c:pt idx="3">
                  <c:v>64767</c:v>
                </c:pt>
              </c:numCache>
            </c:numRef>
          </c:val>
          <c:smooth val="0"/>
          <c:extLst>
            <c:ext xmlns:c16="http://schemas.microsoft.com/office/drawing/2014/chart" uri="{C3380CC4-5D6E-409C-BE32-E72D297353CC}">
              <c16:uniqueId val="{00000000-3BE1-490F-8E0C-FA15A73E6318}"/>
            </c:ext>
          </c:extLst>
        </c:ser>
        <c:ser>
          <c:idx val="1"/>
          <c:order val="1"/>
          <c:tx>
            <c:strRef>
              <c:f>Sheet1!$C$1</c:f>
              <c:strCache>
                <c:ptCount val="1"/>
                <c:pt idx="0">
                  <c:v>Covid-19</c:v>
                </c:pt>
              </c:strCache>
            </c:strRef>
          </c:tx>
          <c:spPr>
            <a:ln w="38100" cap="rnd">
              <a:solidFill>
                <a:schemeClr val="tx1"/>
              </a:solidFill>
              <a:round/>
            </a:ln>
            <a:effectLst/>
          </c:spPr>
          <c:marker>
            <c:symbol val="circle"/>
            <c:size val="5"/>
            <c:spPr>
              <a:solidFill>
                <a:schemeClr val="accent2"/>
              </a:solidFill>
              <a:ln w="38100">
                <a:solidFill>
                  <a:schemeClr val="tx1"/>
                </a:solidFill>
              </a:ln>
              <a:effectLst/>
            </c:spPr>
          </c:marker>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Sheet1!$C$2:$C$5</c:f>
              <c:numCache>
                <c:formatCode>#,##0</c:formatCode>
                <c:ptCount val="4"/>
                <c:pt idx="0" formatCode="General">
                  <c:v>0</c:v>
                </c:pt>
                <c:pt idx="1">
                  <c:v>482178</c:v>
                </c:pt>
                <c:pt idx="2">
                  <c:v>813755</c:v>
                </c:pt>
                <c:pt idx="3">
                  <c:v>278746</c:v>
                </c:pt>
              </c:numCache>
            </c:numRef>
          </c:val>
          <c:smooth val="0"/>
          <c:extLst>
            <c:ext xmlns:c16="http://schemas.microsoft.com/office/drawing/2014/chart" uri="{C3380CC4-5D6E-409C-BE32-E72D297353CC}">
              <c16:uniqueId val="{00000001-3BE1-490F-8E0C-FA15A73E6318}"/>
            </c:ext>
          </c:extLst>
        </c:ser>
        <c:dLbls>
          <c:showLegendKey val="0"/>
          <c:showVal val="0"/>
          <c:showCatName val="0"/>
          <c:showSerName val="0"/>
          <c:showPercent val="0"/>
          <c:showBubbleSize val="0"/>
        </c:dLbls>
        <c:marker val="1"/>
        <c:smooth val="0"/>
        <c:axId val="671695743"/>
        <c:axId val="671684927"/>
      </c:lineChart>
      <c:catAx>
        <c:axId val="67169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71684927"/>
        <c:crosses val="autoZero"/>
        <c:auto val="1"/>
        <c:lblAlgn val="ctr"/>
        <c:lblOffset val="100"/>
        <c:noMultiLvlLbl val="0"/>
      </c:catAx>
      <c:valAx>
        <c:axId val="671684927"/>
        <c:scaling>
          <c:orientation val="minMax"/>
        </c:scaling>
        <c:delete val="1"/>
        <c:axPos val="l"/>
        <c:numFmt formatCode="#,##0" sourceLinked="1"/>
        <c:majorTickMark val="none"/>
        <c:minorTickMark val="none"/>
        <c:tickLblPos val="nextTo"/>
        <c:crossAx val="67169574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34523299477271224"/>
          <c:y val="1.2514499374157925E-2"/>
          <c:w val="0.29914279097465762"/>
          <c:h val="8.008729194142204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0.95441</cdr:x>
      <cdr:y>0.18373</cdr:y>
    </cdr:from>
    <cdr:to>
      <cdr:x>0.98957</cdr:x>
      <cdr:y>0.68914</cdr:y>
    </cdr:to>
    <cdr:sp macro="" textlink="">
      <cdr:nvSpPr>
        <cdr:cNvPr id="2" name="TextBox 1"/>
        <cdr:cNvSpPr txBox="1"/>
      </cdr:nvSpPr>
      <cdr:spPr>
        <a:xfrm xmlns:a="http://schemas.openxmlformats.org/drawingml/2006/main">
          <a:off x="11408756" y="895004"/>
          <a:ext cx="420255" cy="2461952"/>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400" dirty="0">
              <a:latin typeface="Arial" panose="020B0604020202020204" pitchFamily="34" charset="0"/>
              <a:cs typeface="Arial" panose="020B0604020202020204" pitchFamily="34" charset="0"/>
            </a:rPr>
            <a:t>Average Annual Rainfall (mm)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9A74B-7977-273B-6E91-DA5AEF61C663}"/>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PK"/>
          </a:p>
        </p:txBody>
      </p:sp>
      <p:sp>
        <p:nvSpPr>
          <p:cNvPr id="3" name="Date Placeholder 2">
            <a:extLst>
              <a:ext uri="{FF2B5EF4-FFF2-40B4-BE49-F238E27FC236}">
                <a16:creationId xmlns:a16="http://schemas.microsoft.com/office/drawing/2014/main" id="{98A9F1BC-BCFF-B4E3-6930-EDA802417A32}"/>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1118EAAE-B86E-42B2-9283-0F88B35FC6FB}" type="datetimeFigureOut">
              <a:rPr lang="en-PK" smtClean="0"/>
              <a:t>11/18/2022</a:t>
            </a:fld>
            <a:endParaRPr lang="en-PK"/>
          </a:p>
        </p:txBody>
      </p:sp>
      <p:sp>
        <p:nvSpPr>
          <p:cNvPr id="4" name="Footer Placeholder 3">
            <a:extLst>
              <a:ext uri="{FF2B5EF4-FFF2-40B4-BE49-F238E27FC236}">
                <a16:creationId xmlns:a16="http://schemas.microsoft.com/office/drawing/2014/main" id="{3CE4B7DA-E02B-85BD-8A10-D32A8FE47F3A}"/>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PK"/>
          </a:p>
        </p:txBody>
      </p:sp>
      <p:sp>
        <p:nvSpPr>
          <p:cNvPr id="5" name="Slide Number Placeholder 4">
            <a:extLst>
              <a:ext uri="{FF2B5EF4-FFF2-40B4-BE49-F238E27FC236}">
                <a16:creationId xmlns:a16="http://schemas.microsoft.com/office/drawing/2014/main" id="{A65EA14F-9D15-DC61-FCC6-271F626AF249}"/>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A068CF69-A7C5-40D5-8844-3235EC582D12}" type="slidenum">
              <a:rPr lang="en-PK" smtClean="0"/>
              <a:t>‹#›</a:t>
            </a:fld>
            <a:endParaRPr lang="en-PK"/>
          </a:p>
        </p:txBody>
      </p:sp>
    </p:spTree>
    <p:extLst>
      <p:ext uri="{BB962C8B-B14F-4D97-AF65-F5344CB8AC3E}">
        <p14:creationId xmlns:p14="http://schemas.microsoft.com/office/powerpoint/2010/main" val="32100836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0CDD3E3-3396-497E-84C9-E22D8A64FD33}" type="datetimeFigureOut">
              <a:rPr lang="en-US" smtClean="0"/>
              <a:t>11/18/2022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30F4D2A-6BBC-4862-8E86-8ECB80BF881F}" type="slidenum">
              <a:rPr lang="en-US" smtClean="0"/>
              <a:t>‹#›</a:t>
            </a:fld>
            <a:endParaRPr lang="en-US"/>
          </a:p>
        </p:txBody>
      </p:sp>
    </p:spTree>
    <p:extLst>
      <p:ext uri="{BB962C8B-B14F-4D97-AF65-F5344CB8AC3E}">
        <p14:creationId xmlns:p14="http://schemas.microsoft.com/office/powerpoint/2010/main" val="33138992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B1D29F03-7FC2-4EC6-B7C5-02F81DFBECC0}" type="slidenum">
              <a:rPr lang="en-PK" smtClean="0"/>
              <a:t>10</a:t>
            </a:fld>
            <a:endParaRPr lang="en-PK"/>
          </a:p>
        </p:txBody>
      </p:sp>
    </p:spTree>
    <p:extLst>
      <p:ext uri="{BB962C8B-B14F-4D97-AF65-F5344CB8AC3E}">
        <p14:creationId xmlns:p14="http://schemas.microsoft.com/office/powerpoint/2010/main" val="223517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Tree>
    <p:extLst>
      <p:ext uri="{BB962C8B-B14F-4D97-AF65-F5344CB8AC3E}">
        <p14:creationId xmlns:p14="http://schemas.microsoft.com/office/powerpoint/2010/main" val="294824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46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D0D3-BB88-480F-84F5-FACFD43D53AB}"/>
              </a:ext>
            </a:extLst>
          </p:cNvPr>
          <p:cNvSpPr>
            <a:spLocks noGrp="1"/>
          </p:cNvSpPr>
          <p:nvPr>
            <p:ph type="title"/>
          </p:nvPr>
        </p:nvSpPr>
        <p:spPr>
          <a:xfrm>
            <a:off x="0" y="18255"/>
            <a:ext cx="12192000" cy="1261905"/>
          </a:xfrm>
        </p:spPr>
        <p:txBody>
          <a:bodyPr>
            <a:normAutofit/>
          </a:bodyPr>
          <a:lstStyle>
            <a:lvl1pPr algn="ctr">
              <a:defRPr sz="4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30B3D48-1469-475E-A91B-16F520330F79}"/>
              </a:ext>
            </a:extLst>
          </p:cNvPr>
          <p:cNvSpPr>
            <a:spLocks noGrp="1"/>
          </p:cNvSpPr>
          <p:nvPr>
            <p:ph idx="1"/>
          </p:nvPr>
        </p:nvSpPr>
        <p:spPr>
          <a:xfrm>
            <a:off x="145869" y="1564367"/>
            <a:ext cx="11887200" cy="4797243"/>
          </a:xfrm>
        </p:spPr>
        <p:txBody>
          <a:bodyPr>
            <a:normAutofit/>
          </a:bodyPr>
          <a:lstStyle>
            <a:lvl1pPr>
              <a:lnSpc>
                <a:spcPct val="150000"/>
              </a:lnSpc>
              <a:spcBef>
                <a:spcPts val="0"/>
              </a:spcBef>
              <a:defRPr sz="2800">
                <a:latin typeface="Times New Roman" panose="02020603050405020304" pitchFamily="18" charset="0"/>
                <a:cs typeface="Times New Roman" panose="02020603050405020304" pitchFamily="18" charset="0"/>
              </a:defRPr>
            </a:lvl1pPr>
            <a:lvl2pPr>
              <a:lnSpc>
                <a:spcPct val="150000"/>
              </a:lnSpc>
              <a:spcBef>
                <a:spcPts val="0"/>
              </a:spcBef>
              <a:defRPr sz="2800">
                <a:latin typeface="Times New Roman" panose="02020603050405020304" pitchFamily="18" charset="0"/>
                <a:cs typeface="Times New Roman" panose="02020603050405020304" pitchFamily="18" charset="0"/>
              </a:defRPr>
            </a:lvl2pPr>
            <a:lvl3pPr>
              <a:lnSpc>
                <a:spcPct val="150000"/>
              </a:lnSpc>
              <a:spcBef>
                <a:spcPts val="0"/>
              </a:spcBef>
              <a:defRPr sz="2800">
                <a:latin typeface="Times New Roman" panose="02020603050405020304" pitchFamily="18" charset="0"/>
                <a:cs typeface="Times New Roman" panose="02020603050405020304" pitchFamily="18" charset="0"/>
              </a:defRPr>
            </a:lvl3pPr>
            <a:lvl4pPr>
              <a:lnSpc>
                <a:spcPct val="150000"/>
              </a:lnSpc>
              <a:spcBef>
                <a:spcPts val="0"/>
              </a:spcBef>
              <a:defRPr sz="2800">
                <a:latin typeface="Times New Roman" panose="02020603050405020304" pitchFamily="18" charset="0"/>
                <a:cs typeface="Times New Roman" panose="02020603050405020304" pitchFamily="18" charset="0"/>
              </a:defRPr>
            </a:lvl4pPr>
            <a:lvl5pPr>
              <a:lnSpc>
                <a:spcPct val="150000"/>
              </a:lnSpc>
              <a:spcBef>
                <a:spcPts val="0"/>
              </a:spcBef>
              <a:defRPr sz="28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8F90371-5072-4915-9057-306F8335F972}"/>
              </a:ext>
            </a:extLst>
          </p:cNvPr>
          <p:cNvSpPr>
            <a:spLocks noGrp="1"/>
          </p:cNvSpPr>
          <p:nvPr>
            <p:ph type="sldNum" sz="quarter" idx="12"/>
          </p:nvPr>
        </p:nvSpPr>
        <p:spPr>
          <a:xfrm>
            <a:off x="9289869" y="6456296"/>
            <a:ext cx="2743200" cy="365125"/>
          </a:xfrm>
        </p:spPr>
        <p:txBody>
          <a:bodyPr/>
          <a:lstStyle>
            <a:lvl1pPr>
              <a:defRPr sz="1800" b="1">
                <a:solidFill>
                  <a:schemeClr val="tx1"/>
                </a:solidFill>
                <a:latin typeface="Times New Roman" panose="02020603050405020304" pitchFamily="18" charset="0"/>
                <a:cs typeface="Times New Roman" panose="02020603050405020304" pitchFamily="18" charset="0"/>
              </a:defRPr>
            </a:lvl1pPr>
          </a:lstStyle>
          <a:p>
            <a:fld id="{70646E05-EDC7-4F9F-9759-07E13336E8C8}" type="slidenum">
              <a:rPr lang="en-US" smtClean="0"/>
              <a:pPr/>
              <a:t>‹#›</a:t>
            </a:fld>
            <a:endParaRPr lang="en-US" dirty="0"/>
          </a:p>
        </p:txBody>
      </p:sp>
    </p:spTree>
    <p:extLst>
      <p:ext uri="{BB962C8B-B14F-4D97-AF65-F5344CB8AC3E}">
        <p14:creationId xmlns:p14="http://schemas.microsoft.com/office/powerpoint/2010/main" val="4121228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01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85800"/>
          </a:xfrm>
        </p:spPr>
        <p:txBody>
          <a:bodyPr>
            <a:normAutofit/>
          </a:bodyPr>
          <a:lstStyle>
            <a:lvl1pPr algn="l">
              <a:defRPr sz="4000">
                <a:solidFill>
                  <a:schemeClr val="tx1">
                    <a:lumMod val="65000"/>
                    <a:lumOff val="3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04C997C0-9511-453A-B8BB-0DE1469AE5C1}" type="datetime1">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35887-19A7-423C-B407-C3D87EB0BC9C}" type="slidenum">
              <a:rPr lang="en-US" smtClean="0"/>
              <a:t>‹#›</a:t>
            </a:fld>
            <a:endParaRPr lang="en-US"/>
          </a:p>
        </p:txBody>
      </p:sp>
    </p:spTree>
    <p:extLst>
      <p:ext uri="{BB962C8B-B14F-4D97-AF65-F5344CB8AC3E}">
        <p14:creationId xmlns:p14="http://schemas.microsoft.com/office/powerpoint/2010/main" val="677748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A9B7EB-13E0-4096-9336-F2232AC17EE2}" type="datetime1">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0F5A0-620F-4BD8-AC16-5EE5876A878B}" type="slidenum">
              <a:rPr lang="en-US" smtClean="0"/>
              <a:t>‹#›</a:t>
            </a:fld>
            <a:endParaRPr lang="en-US"/>
          </a:p>
        </p:txBody>
      </p:sp>
    </p:spTree>
    <p:extLst>
      <p:ext uri="{BB962C8B-B14F-4D97-AF65-F5344CB8AC3E}">
        <p14:creationId xmlns:p14="http://schemas.microsoft.com/office/powerpoint/2010/main" val="3795941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1639108" y="6437725"/>
            <a:ext cx="505268" cy="338554"/>
          </a:xfrm>
          <a:prstGeom prst="rect">
            <a:avLst/>
          </a:prstGeom>
          <a:noFill/>
        </p:spPr>
        <p:txBody>
          <a:bodyPr wrap="none" rtlCol="0">
            <a:spAutoFit/>
          </a:bodyPr>
          <a:lstStyle/>
          <a:p>
            <a:pPr algn="r"/>
            <a:fld id="{C2130A1F-96FE-9345-9E91-FD9BE4197128}" type="slidenum">
              <a:rPr lang="en-US" sz="1600" b="1" i="0" spc="150" smtClean="0">
                <a:solidFill>
                  <a:schemeClr val="bg1">
                    <a:lumMod val="50000"/>
                  </a:schemeClr>
                </a:solidFill>
                <a:latin typeface="Roboto" panose="02000000000000000000" pitchFamily="2" charset="0"/>
                <a:ea typeface="Roboto" panose="02000000000000000000" pitchFamily="2" charset="0"/>
              </a:rPr>
              <a:pPr algn="r"/>
              <a:t>‹#›</a:t>
            </a:fld>
            <a:endParaRPr lang="en-US" sz="1600" b="1" i="0" spc="150" dirty="0">
              <a:solidFill>
                <a:schemeClr val="bg1">
                  <a:lumMod val="5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90485138"/>
      </p:ext>
    </p:extLst>
  </p:cSld>
  <p:clrMap bg1="lt1" tx1="dk1" bg2="lt2" tx2="dk2" accent1="accent1" accent2="accent2" accent3="accent3" accent4="accent4" accent5="accent5" accent6="accent6" hlink="hlink" folHlink="folHlink"/>
  <p:sldLayoutIdLst>
    <p:sldLayoutId id="2147483664" r:id="rId1"/>
    <p:sldLayoutId id="2147483684" r:id="rId2"/>
    <p:sldLayoutId id="2147483685" r:id="rId3"/>
    <p:sldLayoutId id="2147483686" r:id="rId4"/>
    <p:sldLayoutId id="2147483687" r:id="rId5"/>
  </p:sldLayoutIdLst>
  <p:hf sldNum="0" hdr="0" ftr="0" dt="0"/>
  <p:txStyles>
    <p:titleStyle>
      <a:lvl1pPr algn="l" defTabSz="914172" rtl="0" eaLnBrk="1" latinLnBrk="0" hangingPunct="1">
        <a:lnSpc>
          <a:spcPct val="90000"/>
        </a:lnSpc>
        <a:spcBef>
          <a:spcPct val="0"/>
        </a:spcBef>
        <a:buNone/>
        <a:defRPr sz="4399" b="1" i="0" kern="1200">
          <a:solidFill>
            <a:schemeClr val="tx2"/>
          </a:solidFill>
          <a:latin typeface="Roboto" panose="02000000000000000000" pitchFamily="2" charset="0"/>
          <a:ea typeface="Roboto" panose="02000000000000000000" pitchFamily="2" charset="0"/>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Roboto Light" panose="02000000000000000000" pitchFamily="2"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Roboto Light" panose="02000000000000000000" pitchFamily="2"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Roboto Light" panose="02000000000000000000" pitchFamily="2"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Roboto Light" panose="02000000000000000000" pitchFamily="2"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Roboto Light" panose="02000000000000000000" pitchFamily="2"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tribune.com.pk/story/2380208/balochistan-reports-4000-dengue-cases" TargetMode="Externa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hyperlink" Target="https://www.pakistantoday.com.pk/2022/09/28/balochistan-continues-to-see-surge-in-dengue-cases/"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 Id="rId5" Type="http://schemas.openxmlformats.org/officeDocument/2006/relationships/hyperlink" Target="https://tribune.com.pk/story/2379153/dengue-grips-coastal-belt-in-balochistan" TargetMode="External"/><Relationship Id="rId4" Type="http://schemas.openxmlformats.org/officeDocument/2006/relationships/hyperlink" Target="https://www.who.int/emergencies/disease-outbreak-news/item/202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pakistantoday.com.pk/2022/09/28/balochistan-continues-to-see-surge-in-dengue-cases/"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reliefweb.int/report/pakistan/pakistan-covid-19-external-update-december-2020" TargetMode="External"/><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slide" Target="slide2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slide" Target="slide24.xml"/><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hyperlink" Target="https://www.who.int/emergencies/disease-outbreak-news/item/2022-DON414#:~:text=Between%201%20January%20and%2027,the%20month%20of%20September%20alo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dengue/symptoms/index.html"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emergencies/disease-outbreaknews/item/2022DON414#:~:text=Between%201%20January%20and%2027,the%20month%20of%20September%20alone" TargetMode="Externa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314F5-FC62-46B1-9CA1-F67E91916F5E}"/>
              </a:ext>
            </a:extLst>
          </p:cNvPr>
          <p:cNvSpPr>
            <a:spLocks noGrp="1"/>
          </p:cNvSpPr>
          <p:nvPr>
            <p:ph type="title"/>
          </p:nvPr>
        </p:nvSpPr>
        <p:spPr/>
        <p:txBody>
          <a:bodyPr>
            <a:normAutofit/>
          </a:bodyPr>
          <a:lstStyle/>
          <a:p>
            <a:r>
              <a:rPr lang="en-US" dirty="0"/>
              <a:t>NATIONAL MANAGEMENT COLLEGE</a:t>
            </a:r>
            <a:br>
              <a:rPr lang="en-US" dirty="0"/>
            </a:br>
            <a:r>
              <a:rPr lang="en-US" dirty="0"/>
              <a:t>117</a:t>
            </a:r>
            <a:r>
              <a:rPr lang="en-US" baseline="30000" dirty="0"/>
              <a:t>th</a:t>
            </a:r>
            <a:r>
              <a:rPr lang="en-US" dirty="0"/>
              <a:t> NMC</a:t>
            </a:r>
          </a:p>
        </p:txBody>
      </p:sp>
      <p:sp>
        <p:nvSpPr>
          <p:cNvPr id="3" name="Content Placeholder 2">
            <a:extLst>
              <a:ext uri="{FF2B5EF4-FFF2-40B4-BE49-F238E27FC236}">
                <a16:creationId xmlns:a16="http://schemas.microsoft.com/office/drawing/2014/main" id="{9E0CC799-DDA0-41B0-9B90-3DD490B8B61C}"/>
              </a:ext>
            </a:extLst>
          </p:cNvPr>
          <p:cNvSpPr>
            <a:spLocks noGrp="1"/>
          </p:cNvSpPr>
          <p:nvPr>
            <p:ph idx="1"/>
          </p:nvPr>
        </p:nvSpPr>
        <p:spPr>
          <a:xfrm>
            <a:off x="152400" y="2446569"/>
            <a:ext cx="11887200" cy="4289899"/>
          </a:xfrm>
        </p:spPr>
        <p:txBody>
          <a:bodyPr>
            <a:normAutofit fontScale="92500" lnSpcReduction="20000"/>
          </a:bodyPr>
          <a:lstStyle/>
          <a:p>
            <a:pPr marL="0" indent="0" algn="ctr">
              <a:buNone/>
            </a:pPr>
            <a:r>
              <a:rPr lang="en-US" b="1" i="1" dirty="0"/>
              <a:t>Contemporary Issue Series Presentation</a:t>
            </a:r>
          </a:p>
          <a:p>
            <a:pPr marL="0" indent="0" algn="ctr">
              <a:buNone/>
            </a:pPr>
            <a:r>
              <a:rPr lang="en-US" sz="3500" b="1" dirty="0">
                <a:latin typeface="Times New Roman" panose="02020603050405020304" pitchFamily="18" charset="0"/>
                <a:cs typeface="Times New Roman" panose="02020603050405020304" pitchFamily="18" charset="0"/>
              </a:rPr>
              <a:t>Dengue Resurgence in Pakistan: Challenges &amp; Solutions</a:t>
            </a:r>
          </a:p>
          <a:p>
            <a:pPr marL="0" indent="0" algn="ctr">
              <a:buNone/>
            </a:pPr>
            <a:endParaRPr lang="en-US" sz="2000" b="1" dirty="0"/>
          </a:p>
          <a:p>
            <a:pPr marL="0" indent="0" algn="ctr">
              <a:buNone/>
            </a:pPr>
            <a:r>
              <a:rPr lang="en-US" sz="2000" b="1" dirty="0"/>
              <a:t>By</a:t>
            </a:r>
          </a:p>
          <a:p>
            <a:pPr marL="0" indent="0" algn="ctr">
              <a:buNone/>
            </a:pPr>
            <a:r>
              <a:rPr lang="en-US" b="1" dirty="0"/>
              <a:t>Muhammad Kamran Khan, PSP</a:t>
            </a:r>
          </a:p>
          <a:p>
            <a:pPr marL="0" indent="0" algn="ctr">
              <a:buNone/>
            </a:pPr>
            <a:endParaRPr lang="en-US" b="1" dirty="0"/>
          </a:p>
          <a:p>
            <a:pPr marL="0" indent="0" algn="ctr">
              <a:buNone/>
            </a:pPr>
            <a:r>
              <a:rPr lang="en-US" b="1" dirty="0"/>
              <a:t>Sponsor DS: Dr. Naveed Ahmad Chaudhry</a:t>
            </a:r>
          </a:p>
          <a:p>
            <a:pPr marL="0" indent="0" algn="ctr">
              <a:buNone/>
            </a:pPr>
            <a:r>
              <a:rPr lang="en-US" b="1" dirty="0"/>
              <a:t>Dated: 18-11-2022</a:t>
            </a:r>
          </a:p>
        </p:txBody>
      </p:sp>
      <p:pic>
        <p:nvPicPr>
          <p:cNvPr id="5" name="Picture 4">
            <a:extLst>
              <a:ext uri="{FF2B5EF4-FFF2-40B4-BE49-F238E27FC236}">
                <a16:creationId xmlns:a16="http://schemas.microsoft.com/office/drawing/2014/main" id="{60B4130F-03C3-8836-E2D5-7E679AEE48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44399" y="1145752"/>
            <a:ext cx="1303202" cy="1501328"/>
          </a:xfrm>
          <a:prstGeom prst="rect">
            <a:avLst/>
          </a:prstGeom>
        </p:spPr>
      </p:pic>
    </p:spTree>
    <p:extLst>
      <p:ext uri="{BB962C8B-B14F-4D97-AF65-F5344CB8AC3E}">
        <p14:creationId xmlns:p14="http://schemas.microsoft.com/office/powerpoint/2010/main" val="1246119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F2DD8-7FFD-4FE4-9E44-E9E966B37592}"/>
              </a:ext>
            </a:extLst>
          </p:cNvPr>
          <p:cNvSpPr>
            <a:spLocks noGrp="1"/>
          </p:cNvSpPr>
          <p:nvPr>
            <p:ph type="title"/>
          </p:nvPr>
        </p:nvSpPr>
        <p:spPr>
          <a:xfrm>
            <a:off x="0" y="18256"/>
            <a:ext cx="12192000" cy="848404"/>
          </a:xfrm>
        </p:spPr>
        <p:txBody>
          <a:bodyPr/>
          <a:lstStyle/>
          <a:p>
            <a:r>
              <a:rPr lang="en-US" dirty="0"/>
              <a:t>Preferred Breeding Sites</a:t>
            </a:r>
            <a:endParaRPr lang="en-PK" dirty="0"/>
          </a:p>
        </p:txBody>
      </p:sp>
      <p:sp>
        <p:nvSpPr>
          <p:cNvPr id="3" name="Content Placeholder 2">
            <a:extLst>
              <a:ext uri="{FF2B5EF4-FFF2-40B4-BE49-F238E27FC236}">
                <a16:creationId xmlns:a16="http://schemas.microsoft.com/office/drawing/2014/main" id="{C6B08DA2-5013-4FF6-BA2A-50498F434C09}"/>
              </a:ext>
            </a:extLst>
          </p:cNvPr>
          <p:cNvSpPr>
            <a:spLocks noGrp="1"/>
          </p:cNvSpPr>
          <p:nvPr>
            <p:ph idx="1"/>
          </p:nvPr>
        </p:nvSpPr>
        <p:spPr>
          <a:xfrm>
            <a:off x="468068" y="866660"/>
            <a:ext cx="5827611" cy="5726811"/>
          </a:xfrm>
        </p:spPr>
        <p:txBody>
          <a:bodyPr>
            <a:normAutofit/>
          </a:bodyPr>
          <a:lstStyle/>
          <a:p>
            <a:pPr marL="457200" indent="-457200">
              <a:lnSpc>
                <a:spcPct val="100000"/>
              </a:lnSpc>
              <a:spcAft>
                <a:spcPts val="600"/>
              </a:spcAft>
              <a:buAutoNum type="arabicPeriod"/>
            </a:pPr>
            <a:r>
              <a:rPr lang="en-US" dirty="0"/>
              <a:t>Old tyres </a:t>
            </a:r>
          </a:p>
          <a:p>
            <a:pPr marL="457200" indent="-457200">
              <a:lnSpc>
                <a:spcPct val="100000"/>
              </a:lnSpc>
              <a:spcAft>
                <a:spcPts val="600"/>
              </a:spcAft>
              <a:buAutoNum type="arabicPeriod"/>
            </a:pPr>
            <a:r>
              <a:rPr lang="en-US" dirty="0"/>
              <a:t>Uncovered laundry tanks / barrels </a:t>
            </a:r>
          </a:p>
          <a:p>
            <a:pPr marL="457200" indent="-457200">
              <a:lnSpc>
                <a:spcPct val="100000"/>
              </a:lnSpc>
              <a:spcAft>
                <a:spcPts val="600"/>
              </a:spcAft>
              <a:buAutoNum type="arabicPeriod"/>
            </a:pPr>
            <a:r>
              <a:rPr lang="en-US" dirty="0"/>
              <a:t>Discarded buckets </a:t>
            </a:r>
          </a:p>
          <a:p>
            <a:pPr marL="457200" indent="-457200">
              <a:lnSpc>
                <a:spcPct val="100000"/>
              </a:lnSpc>
              <a:spcAft>
                <a:spcPts val="600"/>
              </a:spcAft>
              <a:buAutoNum type="arabicPeriod"/>
            </a:pPr>
            <a:r>
              <a:rPr lang="en-US" dirty="0"/>
              <a:t>Pet dishes </a:t>
            </a:r>
          </a:p>
          <a:p>
            <a:pPr marL="457200" indent="-457200">
              <a:lnSpc>
                <a:spcPct val="100000"/>
              </a:lnSpc>
              <a:spcAft>
                <a:spcPts val="600"/>
              </a:spcAft>
              <a:buAutoNum type="arabicPeriod"/>
            </a:pPr>
            <a:r>
              <a:rPr lang="en-US" dirty="0"/>
              <a:t>Construction blocks </a:t>
            </a:r>
          </a:p>
          <a:p>
            <a:pPr marL="457200" indent="-457200">
              <a:lnSpc>
                <a:spcPct val="100000"/>
              </a:lnSpc>
              <a:spcAft>
                <a:spcPts val="600"/>
              </a:spcAft>
              <a:buAutoNum type="arabicPeriod"/>
            </a:pPr>
            <a:r>
              <a:rPr lang="en-US" dirty="0"/>
              <a:t>Discarded bottles </a:t>
            </a:r>
          </a:p>
          <a:p>
            <a:pPr marL="457200" indent="-457200">
              <a:lnSpc>
                <a:spcPct val="100000"/>
              </a:lnSpc>
              <a:spcAft>
                <a:spcPts val="600"/>
              </a:spcAft>
              <a:buAutoNum type="arabicPeriod"/>
            </a:pPr>
            <a:r>
              <a:rPr lang="en-US" dirty="0"/>
              <a:t>Tree holes </a:t>
            </a:r>
          </a:p>
          <a:p>
            <a:pPr marL="457200" indent="-457200">
              <a:lnSpc>
                <a:spcPct val="100000"/>
              </a:lnSpc>
              <a:spcAft>
                <a:spcPts val="600"/>
              </a:spcAft>
              <a:buAutoNum type="arabicPeriod"/>
            </a:pPr>
            <a:r>
              <a:rPr lang="en-US" dirty="0"/>
              <a:t>Flower pots </a:t>
            </a:r>
          </a:p>
          <a:p>
            <a:pPr marL="457200" indent="-457200">
              <a:lnSpc>
                <a:spcPct val="100000"/>
              </a:lnSpc>
              <a:spcAft>
                <a:spcPts val="600"/>
              </a:spcAft>
              <a:buAutoNum type="arabicPeriod"/>
            </a:pPr>
            <a:r>
              <a:rPr lang="en-US" dirty="0"/>
              <a:t>Desert water coolers </a:t>
            </a:r>
          </a:p>
          <a:p>
            <a:pPr marL="457200" indent="-457200">
              <a:lnSpc>
                <a:spcPct val="100000"/>
              </a:lnSpc>
              <a:spcAft>
                <a:spcPts val="600"/>
              </a:spcAft>
              <a:buAutoNum type="arabicPeriod"/>
            </a:pPr>
            <a:r>
              <a:rPr lang="en-US" dirty="0"/>
              <a:t>Fridge trays </a:t>
            </a:r>
          </a:p>
        </p:txBody>
      </p:sp>
      <p:sp>
        <p:nvSpPr>
          <p:cNvPr id="4" name="Slide Number Placeholder 3">
            <a:extLst>
              <a:ext uri="{FF2B5EF4-FFF2-40B4-BE49-F238E27FC236}">
                <a16:creationId xmlns:a16="http://schemas.microsoft.com/office/drawing/2014/main" id="{ADECE2EB-2516-4B2A-AFD7-5C1D1AD12FA5}"/>
              </a:ext>
            </a:extLst>
          </p:cNvPr>
          <p:cNvSpPr>
            <a:spLocks noGrp="1"/>
          </p:cNvSpPr>
          <p:nvPr>
            <p:ph type="sldNum" sz="quarter" idx="12"/>
          </p:nvPr>
        </p:nvSpPr>
        <p:spPr/>
        <p:txBody>
          <a:bodyPr/>
          <a:lstStyle/>
          <a:p>
            <a:fld id="{E6AFDD3D-E1F5-4B3E-98E3-C7999D8EA369}" type="slidenum">
              <a:rPr lang="en-US" smtClean="0"/>
              <a:t>10</a:t>
            </a:fld>
            <a:endParaRPr lang="en-US"/>
          </a:p>
        </p:txBody>
      </p:sp>
      <p:pic>
        <p:nvPicPr>
          <p:cNvPr id="1028" name="Picture 4" descr="Noida: Health dept issues notice to schools on mosquito breeding -  Hindustan Times">
            <a:extLst>
              <a:ext uri="{FF2B5EF4-FFF2-40B4-BE49-F238E27FC236}">
                <a16:creationId xmlns:a16="http://schemas.microsoft.com/office/drawing/2014/main" id="{501B7311-E30D-43DA-AB97-72EA36C598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83575" y="4946480"/>
            <a:ext cx="3100610" cy="17421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NDCU - Potential breeding sites">
            <a:extLst>
              <a:ext uri="{FF2B5EF4-FFF2-40B4-BE49-F238E27FC236}">
                <a16:creationId xmlns:a16="http://schemas.microsoft.com/office/drawing/2014/main" id="{3CA12779-8041-460B-8577-CF51A3C7FDC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83575" y="927620"/>
            <a:ext cx="3641444" cy="1989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Health Protection Agency on Twitter: &quot;#Dengue mosquitoes breed in collected  exposed water. Prevention of mosquito breeding places remains the main  strategy to prevent dengue. Identify potential breeding sites n eliminate  them to">
            <a:extLst>
              <a:ext uri="{FF2B5EF4-FFF2-40B4-BE49-F238E27FC236}">
                <a16:creationId xmlns:a16="http://schemas.microsoft.com/office/drawing/2014/main" id="{67D992FE-BC92-45C7-AD5C-21DD2A85CC6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25019" y="866660"/>
            <a:ext cx="2508050" cy="2111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Four-times more mosquito-breeding sites found in buildings than in slums:  BMC | India News,The Indian Express">
            <a:extLst>
              <a:ext uri="{FF2B5EF4-FFF2-40B4-BE49-F238E27FC236}">
                <a16:creationId xmlns:a16="http://schemas.microsoft.com/office/drawing/2014/main" id="{E0AEBE03-2D42-444A-AF02-886D586354D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84276" y="4904368"/>
            <a:ext cx="3148793" cy="17470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Where Do Dengue Mosquitoes Breed? - Goodknight">
            <a:extLst>
              <a:ext uri="{FF2B5EF4-FFF2-40B4-BE49-F238E27FC236}">
                <a16:creationId xmlns:a16="http://schemas.microsoft.com/office/drawing/2014/main" id="{A0E77ACD-A25F-45CD-861F-44CCF701C81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495077" y="2872195"/>
            <a:ext cx="3537992" cy="21115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EPA seals two 'dengue breeding grounds' – Pakistan Today">
            <a:extLst>
              <a:ext uri="{FF2B5EF4-FFF2-40B4-BE49-F238E27FC236}">
                <a16:creationId xmlns:a16="http://schemas.microsoft.com/office/drawing/2014/main" id="{55318C4C-3B0F-4594-BB9B-B9E3156B752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917072" y="2841761"/>
            <a:ext cx="2715188" cy="21114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BDAF1B-633A-D6D6-5C21-1A01959135F3}"/>
              </a:ext>
            </a:extLst>
          </p:cNvPr>
          <p:cNvSpPr txBox="1"/>
          <p:nvPr/>
        </p:nvSpPr>
        <p:spPr>
          <a:xfrm>
            <a:off x="11632" y="6481343"/>
            <a:ext cx="12067135" cy="246221"/>
          </a:xfrm>
          <a:prstGeom prst="rect">
            <a:avLst/>
          </a:prstGeom>
          <a:noFill/>
        </p:spPr>
        <p:txBody>
          <a:bodyPr wrap="square">
            <a:spAutoFit/>
          </a:bodyPr>
          <a:lstStyle/>
          <a:p>
            <a:pPr marL="457200" indent="-457200" algn="just"/>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Sources: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Park, D. J. (Jan. 2015).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Preventive and Social Medicine.</a:t>
            </a:r>
          </a:p>
        </p:txBody>
      </p:sp>
    </p:spTree>
    <p:extLst>
      <p:ext uri="{BB962C8B-B14F-4D97-AF65-F5344CB8AC3E}">
        <p14:creationId xmlns:p14="http://schemas.microsoft.com/office/powerpoint/2010/main" val="1697792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91A63F30-BEE1-4CA6-9CE3-D1A1D4B826B4}"/>
              </a:ext>
            </a:extLst>
          </p:cNvPr>
          <p:cNvGrpSpPr/>
          <p:nvPr/>
        </p:nvGrpSpPr>
        <p:grpSpPr>
          <a:xfrm>
            <a:off x="495450" y="2717380"/>
            <a:ext cx="8011941" cy="858929"/>
            <a:chOff x="787874" y="1901796"/>
            <a:chExt cx="7191079" cy="982832"/>
          </a:xfrm>
        </p:grpSpPr>
        <p:sp>
          <p:nvSpPr>
            <p:cNvPr id="45" name="Rectangle 44">
              <a:extLst>
                <a:ext uri="{FF2B5EF4-FFF2-40B4-BE49-F238E27FC236}">
                  <a16:creationId xmlns:a16="http://schemas.microsoft.com/office/drawing/2014/main" id="{2FC63115-86BD-4E32-9BE2-C67BFFB9F606}"/>
                </a:ext>
              </a:extLst>
            </p:cNvPr>
            <p:cNvSpPr/>
            <p:nvPr/>
          </p:nvSpPr>
          <p:spPr>
            <a:xfrm>
              <a:off x="787874" y="1902472"/>
              <a:ext cx="2076589" cy="9821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tx1"/>
                  </a:solidFill>
                  <a:latin typeface="Times New Roman" panose="02020603050405020304" pitchFamily="18" charset="0"/>
                  <a:cs typeface="Times New Roman" panose="02020603050405020304" pitchFamily="18" charset="0"/>
                </a:rPr>
                <a:t>Larvae</a:t>
              </a:r>
              <a:r>
                <a:rPr lang="en-US" b="1" dirty="0"/>
                <a:t> </a:t>
              </a:r>
              <a:endParaRPr lang="en-PK" b="1" dirty="0"/>
            </a:p>
          </p:txBody>
        </p:sp>
        <p:sp>
          <p:nvSpPr>
            <p:cNvPr id="46" name="Rectangle 45">
              <a:extLst>
                <a:ext uri="{FF2B5EF4-FFF2-40B4-BE49-F238E27FC236}">
                  <a16:creationId xmlns:a16="http://schemas.microsoft.com/office/drawing/2014/main" id="{4AA2C2FD-F9F5-450B-BA3A-32EAB2230C0D}"/>
                </a:ext>
              </a:extLst>
            </p:cNvPr>
            <p:cNvSpPr/>
            <p:nvPr/>
          </p:nvSpPr>
          <p:spPr>
            <a:xfrm>
              <a:off x="2864463" y="1901796"/>
              <a:ext cx="5114490" cy="98215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grpSp>
        <p:nvGrpSpPr>
          <p:cNvPr id="47" name="Group 46">
            <a:extLst>
              <a:ext uri="{FF2B5EF4-FFF2-40B4-BE49-F238E27FC236}">
                <a16:creationId xmlns:a16="http://schemas.microsoft.com/office/drawing/2014/main" id="{CB4711BD-CA13-4B13-9B9C-452D2B02432A}"/>
              </a:ext>
            </a:extLst>
          </p:cNvPr>
          <p:cNvGrpSpPr/>
          <p:nvPr/>
        </p:nvGrpSpPr>
        <p:grpSpPr>
          <a:xfrm>
            <a:off x="495450" y="3697896"/>
            <a:ext cx="8011940" cy="1100212"/>
            <a:chOff x="787874" y="1901796"/>
            <a:chExt cx="8101482" cy="982832"/>
          </a:xfrm>
        </p:grpSpPr>
        <p:sp>
          <p:nvSpPr>
            <p:cNvPr id="48" name="Rectangle 47">
              <a:extLst>
                <a:ext uri="{FF2B5EF4-FFF2-40B4-BE49-F238E27FC236}">
                  <a16:creationId xmlns:a16="http://schemas.microsoft.com/office/drawing/2014/main" id="{467812CC-2DEF-4712-B5B2-99715C5E52F8}"/>
                </a:ext>
              </a:extLst>
            </p:cNvPr>
            <p:cNvSpPr/>
            <p:nvPr/>
          </p:nvSpPr>
          <p:spPr>
            <a:xfrm>
              <a:off x="787874" y="1902472"/>
              <a:ext cx="2336067" cy="9821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tx1"/>
                  </a:solidFill>
                  <a:latin typeface="Times New Roman" panose="02020603050405020304" pitchFamily="18" charset="0"/>
                  <a:cs typeface="Times New Roman" panose="02020603050405020304" pitchFamily="18" charset="0"/>
                </a:rPr>
                <a:t>Pupae</a:t>
              </a:r>
              <a:r>
                <a:rPr lang="en-US" b="1" dirty="0"/>
                <a:t> </a:t>
              </a:r>
              <a:endParaRPr lang="en-PK" b="1" dirty="0"/>
            </a:p>
          </p:txBody>
        </p:sp>
        <p:sp>
          <p:nvSpPr>
            <p:cNvPr id="49" name="Rectangle 48">
              <a:extLst>
                <a:ext uri="{FF2B5EF4-FFF2-40B4-BE49-F238E27FC236}">
                  <a16:creationId xmlns:a16="http://schemas.microsoft.com/office/drawing/2014/main" id="{821BEDDE-272A-423D-9B01-E7F7F53DE6E9}"/>
                </a:ext>
              </a:extLst>
            </p:cNvPr>
            <p:cNvSpPr/>
            <p:nvPr/>
          </p:nvSpPr>
          <p:spPr>
            <a:xfrm>
              <a:off x="3127362" y="1901796"/>
              <a:ext cx="5761994" cy="98215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grpSp>
        <p:nvGrpSpPr>
          <p:cNvPr id="50" name="Group 49">
            <a:extLst>
              <a:ext uri="{FF2B5EF4-FFF2-40B4-BE49-F238E27FC236}">
                <a16:creationId xmlns:a16="http://schemas.microsoft.com/office/drawing/2014/main" id="{EA1B39B1-D3E9-4F49-873E-7D3AAE3228DA}"/>
              </a:ext>
            </a:extLst>
          </p:cNvPr>
          <p:cNvGrpSpPr/>
          <p:nvPr/>
        </p:nvGrpSpPr>
        <p:grpSpPr>
          <a:xfrm>
            <a:off x="495450" y="4981820"/>
            <a:ext cx="8011941" cy="1344286"/>
            <a:chOff x="787874" y="1901796"/>
            <a:chExt cx="7191079" cy="982832"/>
          </a:xfrm>
        </p:grpSpPr>
        <p:sp>
          <p:nvSpPr>
            <p:cNvPr id="51" name="Rectangle 50">
              <a:extLst>
                <a:ext uri="{FF2B5EF4-FFF2-40B4-BE49-F238E27FC236}">
                  <a16:creationId xmlns:a16="http://schemas.microsoft.com/office/drawing/2014/main" id="{47EE3592-4B1E-4A81-88B5-1CC9E52577FE}"/>
                </a:ext>
              </a:extLst>
            </p:cNvPr>
            <p:cNvSpPr/>
            <p:nvPr/>
          </p:nvSpPr>
          <p:spPr>
            <a:xfrm>
              <a:off x="787874" y="1902472"/>
              <a:ext cx="2076589" cy="9821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Times New Roman" panose="02020603050405020304" pitchFamily="18" charset="0"/>
                  <a:cs typeface="Times New Roman" panose="02020603050405020304" pitchFamily="18" charset="0"/>
                </a:rPr>
                <a:t>Adult Mosquito</a:t>
              </a:r>
              <a:endParaRPr lang="en-PK" sz="2400" b="1" dirty="0">
                <a:solidFill>
                  <a:schemeClr val="tx1"/>
                </a:solidFill>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1A477BD0-21D8-42BF-B77B-19294FDF5714}"/>
                </a:ext>
              </a:extLst>
            </p:cNvPr>
            <p:cNvSpPr/>
            <p:nvPr/>
          </p:nvSpPr>
          <p:spPr>
            <a:xfrm>
              <a:off x="2864463" y="1901796"/>
              <a:ext cx="5114490" cy="98215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grpSp>
        <p:nvGrpSpPr>
          <p:cNvPr id="5" name="Group 4">
            <a:extLst>
              <a:ext uri="{FF2B5EF4-FFF2-40B4-BE49-F238E27FC236}">
                <a16:creationId xmlns:a16="http://schemas.microsoft.com/office/drawing/2014/main" id="{85A5C3CA-EBEC-4516-B2C0-DF25D147FC77}"/>
              </a:ext>
            </a:extLst>
          </p:cNvPr>
          <p:cNvGrpSpPr/>
          <p:nvPr/>
        </p:nvGrpSpPr>
        <p:grpSpPr>
          <a:xfrm>
            <a:off x="495450" y="1476483"/>
            <a:ext cx="8011941" cy="1070831"/>
            <a:chOff x="787874" y="1901796"/>
            <a:chExt cx="7191079" cy="982832"/>
          </a:xfrm>
        </p:grpSpPr>
        <p:sp>
          <p:nvSpPr>
            <p:cNvPr id="42" name="Rectangle 41">
              <a:extLst>
                <a:ext uri="{FF2B5EF4-FFF2-40B4-BE49-F238E27FC236}">
                  <a16:creationId xmlns:a16="http://schemas.microsoft.com/office/drawing/2014/main" id="{4AFD8F68-2921-442F-81F9-297247A80F31}"/>
                </a:ext>
              </a:extLst>
            </p:cNvPr>
            <p:cNvSpPr/>
            <p:nvPr/>
          </p:nvSpPr>
          <p:spPr>
            <a:xfrm>
              <a:off x="787874" y="1902472"/>
              <a:ext cx="2076589" cy="98215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tx1"/>
                  </a:solidFill>
                  <a:latin typeface="Times New Roman" panose="02020603050405020304" pitchFamily="18" charset="0"/>
                  <a:cs typeface="Times New Roman" panose="02020603050405020304" pitchFamily="18" charset="0"/>
                </a:rPr>
                <a:t>Eggs</a:t>
              </a:r>
              <a:endParaRPr lang="en-PK" sz="2800" b="1" dirty="0">
                <a:solidFill>
                  <a:schemeClr val="tx1"/>
                </a:solidFill>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C6C685F3-4FFC-46D8-9511-8CF0E6CBA612}"/>
                </a:ext>
              </a:extLst>
            </p:cNvPr>
            <p:cNvSpPr/>
            <p:nvPr/>
          </p:nvSpPr>
          <p:spPr>
            <a:xfrm>
              <a:off x="2864463" y="1901796"/>
              <a:ext cx="5114490" cy="98215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pSp>
      <p:sp>
        <p:nvSpPr>
          <p:cNvPr id="4" name="Title 3">
            <a:extLst>
              <a:ext uri="{FF2B5EF4-FFF2-40B4-BE49-F238E27FC236}">
                <a16:creationId xmlns:a16="http://schemas.microsoft.com/office/drawing/2014/main" id="{406B0717-6517-4A49-B000-90A0F7396632}"/>
              </a:ext>
            </a:extLst>
          </p:cNvPr>
          <p:cNvSpPr>
            <a:spLocks noGrp="1"/>
          </p:cNvSpPr>
          <p:nvPr>
            <p:ph type="title"/>
          </p:nvPr>
        </p:nvSpPr>
        <p:spPr>
          <a:xfrm>
            <a:off x="0" y="18255"/>
            <a:ext cx="12192000" cy="772271"/>
          </a:xfrm>
        </p:spPr>
        <p:txBody>
          <a:bodyPr>
            <a:normAutofit/>
          </a:bodyPr>
          <a:lstStyle/>
          <a:p>
            <a:r>
              <a:rPr lang="en-US" sz="3600" dirty="0"/>
              <a:t>Dengue stages &amp; requisite strategy for elimination of vector</a:t>
            </a:r>
            <a:endParaRPr lang="en-PK" sz="3600" dirty="0"/>
          </a:p>
        </p:txBody>
      </p:sp>
      <p:pic>
        <p:nvPicPr>
          <p:cNvPr id="8" name="Picture 2" descr="488 Mosquito Egg Illustrations &amp; Clip Art - iStock">
            <a:extLst>
              <a:ext uri="{FF2B5EF4-FFF2-40B4-BE49-F238E27FC236}">
                <a16:creationId xmlns:a16="http://schemas.microsoft.com/office/drawing/2014/main" id="{8FD76016-122E-4A62-A641-4685811E999D}"/>
              </a:ext>
            </a:extLst>
          </p:cNvPr>
          <p:cNvPicPr>
            <a:picLocks noChangeAspect="1" noChangeArrowheads="1"/>
          </p:cNvPicPr>
          <p:nvPr/>
        </p:nvPicPr>
        <p:blipFill rotWithShape="1">
          <a:blip r:embed="rId2"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p:blipFill>
        <p:spPr bwMode="auto">
          <a:xfrm>
            <a:off x="2298240" y="2914558"/>
            <a:ext cx="453152" cy="5963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488 Mosquito Egg Illustrations &amp; Clip Art - iStock">
            <a:extLst>
              <a:ext uri="{FF2B5EF4-FFF2-40B4-BE49-F238E27FC236}">
                <a16:creationId xmlns:a16="http://schemas.microsoft.com/office/drawing/2014/main" id="{0C3F472A-5DD7-4830-A32A-46E8E23F4F6B}"/>
              </a:ext>
            </a:extLst>
          </p:cNvPr>
          <p:cNvPicPr>
            <a:picLocks noChangeAspect="1" noChangeArrowheads="1"/>
          </p:cNvPicPr>
          <p:nvPr/>
        </p:nvPicPr>
        <p:blipFill rotWithShape="1">
          <a:blip r:embed="rId3"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p:blipFill>
        <p:spPr bwMode="auto">
          <a:xfrm>
            <a:off x="2175484" y="4135841"/>
            <a:ext cx="484629" cy="5631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488 Mosquito Egg Illustrations &amp; Clip Art - iStock">
            <a:extLst>
              <a:ext uri="{FF2B5EF4-FFF2-40B4-BE49-F238E27FC236}">
                <a16:creationId xmlns:a16="http://schemas.microsoft.com/office/drawing/2014/main" id="{2BD92D6A-B3E2-4685-ACA9-CA6F46AF62B9}"/>
              </a:ext>
            </a:extLst>
          </p:cNvPr>
          <p:cNvPicPr>
            <a:picLocks noChangeAspect="1" noChangeArrowheads="1"/>
          </p:cNvPicPr>
          <p:nvPr/>
        </p:nvPicPr>
        <p:blipFill rotWithShape="1">
          <a:blip r:embed="rId4"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t="-314" r="-445"/>
          <a:stretch/>
        </p:blipFill>
        <p:spPr bwMode="auto">
          <a:xfrm>
            <a:off x="2209386" y="5783120"/>
            <a:ext cx="566841" cy="4338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7899BE2-E52F-4C4F-A694-E37D1A27D21D}"/>
              </a:ext>
            </a:extLst>
          </p:cNvPr>
          <p:cNvSpPr txBox="1"/>
          <p:nvPr/>
        </p:nvSpPr>
        <p:spPr>
          <a:xfrm>
            <a:off x="649110" y="966466"/>
            <a:ext cx="2108911"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Vector Stage</a:t>
            </a:r>
            <a:endParaRPr lang="en-PK" sz="28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8ABB151-1266-4449-882C-522AA2238D89}"/>
              </a:ext>
            </a:extLst>
          </p:cNvPr>
          <p:cNvSpPr txBox="1"/>
          <p:nvPr/>
        </p:nvSpPr>
        <p:spPr>
          <a:xfrm>
            <a:off x="3041740" y="962290"/>
            <a:ext cx="1481496"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Strategy</a:t>
            </a:r>
            <a:endParaRPr lang="en-PK" sz="2800" b="1"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935B661B-0FFB-4EFC-BBCA-033816ED5E53}"/>
              </a:ext>
            </a:extLst>
          </p:cNvPr>
          <p:cNvGrpSpPr/>
          <p:nvPr/>
        </p:nvGrpSpPr>
        <p:grpSpPr>
          <a:xfrm>
            <a:off x="3148983" y="2838035"/>
            <a:ext cx="5109070" cy="407870"/>
            <a:chOff x="4508756" y="1831453"/>
            <a:chExt cx="5109070" cy="407870"/>
          </a:xfrm>
        </p:grpSpPr>
        <p:sp>
          <p:nvSpPr>
            <p:cNvPr id="15" name="TextBox 14">
              <a:extLst>
                <a:ext uri="{FF2B5EF4-FFF2-40B4-BE49-F238E27FC236}">
                  <a16:creationId xmlns:a16="http://schemas.microsoft.com/office/drawing/2014/main" id="{D7DA484B-8B87-4F54-9B99-48EB89A0C8D1}"/>
                </a:ext>
              </a:extLst>
            </p:cNvPr>
            <p:cNvSpPr txBox="1"/>
            <p:nvPr/>
          </p:nvSpPr>
          <p:spPr>
            <a:xfrm>
              <a:off x="4508756" y="1831453"/>
              <a:ext cx="441146" cy="400110"/>
            </a:xfrm>
            <a:prstGeom prst="rect">
              <a:avLst/>
            </a:prstGeom>
            <a:noFill/>
          </p:spPr>
          <p:txBody>
            <a:bodyPr wrap="none" rtlCol="0">
              <a:spAutoFit/>
            </a:bodyPr>
            <a:lstStyle/>
            <a:p>
              <a:r>
                <a:rPr lang="en-US" sz="2000" b="1"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2. </a:t>
              </a:r>
              <a:endParaRPr lang="en-PK" sz="2000" b="1"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7FB09E9A-96F1-409F-A768-C92036CFC6A5}"/>
                </a:ext>
              </a:extLst>
            </p:cNvPr>
            <p:cNvSpPr txBox="1"/>
            <p:nvPr/>
          </p:nvSpPr>
          <p:spPr>
            <a:xfrm>
              <a:off x="4737387" y="1839213"/>
              <a:ext cx="4880439" cy="400110"/>
            </a:xfrm>
            <a:prstGeom prst="rect">
              <a:avLst/>
            </a:prstGeom>
            <a:noFill/>
          </p:spPr>
          <p:txBody>
            <a:bodyPr wrap="none" rtlCol="0">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Physical removal of water from containers </a:t>
              </a:r>
              <a:endParaRPr lang="en-PK" sz="2000" b="1"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E35A048C-40F0-4681-8BA1-AEAD4333F747}"/>
              </a:ext>
            </a:extLst>
          </p:cNvPr>
          <p:cNvGrpSpPr/>
          <p:nvPr/>
        </p:nvGrpSpPr>
        <p:grpSpPr>
          <a:xfrm>
            <a:off x="3148983" y="3733932"/>
            <a:ext cx="4707934" cy="984884"/>
            <a:chOff x="4508756" y="1831453"/>
            <a:chExt cx="4707934" cy="984884"/>
          </a:xfrm>
        </p:grpSpPr>
        <p:sp>
          <p:nvSpPr>
            <p:cNvPr id="23" name="TextBox 22">
              <a:extLst>
                <a:ext uri="{FF2B5EF4-FFF2-40B4-BE49-F238E27FC236}">
                  <a16:creationId xmlns:a16="http://schemas.microsoft.com/office/drawing/2014/main" id="{C1363841-1C99-4A4A-A840-CF5CC9A35306}"/>
                </a:ext>
              </a:extLst>
            </p:cNvPr>
            <p:cNvSpPr txBox="1"/>
            <p:nvPr/>
          </p:nvSpPr>
          <p:spPr>
            <a:xfrm>
              <a:off x="4508756" y="1831453"/>
              <a:ext cx="441146" cy="400110"/>
            </a:xfrm>
            <a:prstGeom prst="rect">
              <a:avLst/>
            </a:prstGeom>
            <a:noFill/>
          </p:spPr>
          <p:txBody>
            <a:bodyPr wrap="none" rtlCol="0">
              <a:spAutoFit/>
            </a:bodyPr>
            <a:lstStyle/>
            <a:p>
              <a:r>
                <a:rPr lang="en-US" sz="2000" b="1"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3. </a:t>
              </a:r>
              <a:endParaRPr lang="en-PK" sz="2000" b="1"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C79EB6DE-4938-4499-A77C-A8D7F48116C9}"/>
                </a:ext>
              </a:extLst>
            </p:cNvPr>
            <p:cNvSpPr txBox="1"/>
            <p:nvPr/>
          </p:nvSpPr>
          <p:spPr>
            <a:xfrm>
              <a:off x="4737387" y="1839213"/>
              <a:ext cx="4479303" cy="400110"/>
            </a:xfrm>
            <a:prstGeom prst="rect">
              <a:avLst/>
            </a:prstGeom>
            <a:noFill/>
          </p:spPr>
          <p:txBody>
            <a:bodyPr wrap="none" rtlCol="0">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Chemical removal of larvae and pupae </a:t>
              </a:r>
              <a:endParaRPr lang="en-PK" sz="20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5B0063C0-39DD-441E-9A21-BCCE119FC1E7}"/>
                </a:ext>
              </a:extLst>
            </p:cNvPr>
            <p:cNvSpPr txBox="1"/>
            <p:nvPr/>
          </p:nvSpPr>
          <p:spPr>
            <a:xfrm>
              <a:off x="4847506" y="2108451"/>
              <a:ext cx="2547492" cy="707886"/>
            </a:xfrm>
            <a:prstGeom prst="rect">
              <a:avLst/>
            </a:prstGeom>
            <a:noFill/>
          </p:spPr>
          <p:txBody>
            <a:bodyPr wrap="none" rtlCol="0">
              <a:spAutoFit/>
            </a:bodyPr>
            <a:lstStyle/>
            <a:p>
              <a:pPr marL="285750" indent="-285750">
                <a:buClr>
                  <a:schemeClr val="tx1">
                    <a:lumMod val="75000"/>
                    <a:lumOff val="25000"/>
                  </a:schemeClr>
                </a:buClr>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Chemical treatment </a:t>
              </a:r>
            </a:p>
            <a:p>
              <a:pPr marL="285750" indent="-285750">
                <a:buClr>
                  <a:schemeClr val="tx1">
                    <a:lumMod val="75000"/>
                    <a:lumOff val="25000"/>
                  </a:schemeClr>
                </a:buClr>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Fogging </a:t>
              </a:r>
            </a:p>
          </p:txBody>
        </p:sp>
      </p:grpSp>
      <p:grpSp>
        <p:nvGrpSpPr>
          <p:cNvPr id="28" name="Group 27">
            <a:extLst>
              <a:ext uri="{FF2B5EF4-FFF2-40B4-BE49-F238E27FC236}">
                <a16:creationId xmlns:a16="http://schemas.microsoft.com/office/drawing/2014/main" id="{9287FAF7-E249-4FA3-8214-15A1D37E5A9F}"/>
              </a:ext>
            </a:extLst>
          </p:cNvPr>
          <p:cNvGrpSpPr/>
          <p:nvPr/>
        </p:nvGrpSpPr>
        <p:grpSpPr>
          <a:xfrm>
            <a:off x="3148983" y="4967776"/>
            <a:ext cx="4894805" cy="1296476"/>
            <a:chOff x="4508756" y="1827638"/>
            <a:chExt cx="4894805" cy="1296476"/>
          </a:xfrm>
        </p:grpSpPr>
        <p:sp>
          <p:nvSpPr>
            <p:cNvPr id="29" name="TextBox 28">
              <a:extLst>
                <a:ext uri="{FF2B5EF4-FFF2-40B4-BE49-F238E27FC236}">
                  <a16:creationId xmlns:a16="http://schemas.microsoft.com/office/drawing/2014/main" id="{E8CB523E-0832-426B-B1F0-503A86DE3EF8}"/>
                </a:ext>
              </a:extLst>
            </p:cNvPr>
            <p:cNvSpPr txBox="1"/>
            <p:nvPr/>
          </p:nvSpPr>
          <p:spPr>
            <a:xfrm>
              <a:off x="4508756" y="1831453"/>
              <a:ext cx="441146" cy="400110"/>
            </a:xfrm>
            <a:prstGeom prst="rect">
              <a:avLst/>
            </a:prstGeom>
            <a:noFill/>
          </p:spPr>
          <p:txBody>
            <a:bodyPr wrap="none" rtlCol="0">
              <a:spAutoFit/>
            </a:bodyPr>
            <a:lstStyle/>
            <a:p>
              <a:r>
                <a:rPr lang="en-US" sz="2000" b="1"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4. </a:t>
              </a:r>
              <a:endParaRPr lang="en-PK" sz="2000" b="1"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1CCBEABD-39D2-410F-94BF-707719CA569A}"/>
                </a:ext>
              </a:extLst>
            </p:cNvPr>
            <p:cNvSpPr txBox="1"/>
            <p:nvPr/>
          </p:nvSpPr>
          <p:spPr>
            <a:xfrm>
              <a:off x="4737387" y="1827638"/>
              <a:ext cx="2127505" cy="400110"/>
            </a:xfrm>
            <a:prstGeom prst="rect">
              <a:avLst/>
            </a:prstGeom>
            <a:noFill/>
          </p:spPr>
          <p:txBody>
            <a:bodyPr wrap="none" rtlCol="0">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Adult Mosquitoes</a:t>
              </a:r>
              <a:endParaRPr lang="en-PK" sz="20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BDF07B86-FE53-4E0C-AB95-2FB8868D73FE}"/>
                </a:ext>
              </a:extLst>
            </p:cNvPr>
            <p:cNvSpPr txBox="1"/>
            <p:nvPr/>
          </p:nvSpPr>
          <p:spPr>
            <a:xfrm>
              <a:off x="4847506" y="2108451"/>
              <a:ext cx="4556055" cy="1015663"/>
            </a:xfrm>
            <a:prstGeom prst="rect">
              <a:avLst/>
            </a:prstGeom>
            <a:noFill/>
          </p:spPr>
          <p:txBody>
            <a:bodyPr wrap="none" rtlCol="0">
              <a:spAutoFit/>
            </a:bodyPr>
            <a:lstStyle/>
            <a:p>
              <a:pPr marL="285750" indent="-285750">
                <a:buClr>
                  <a:schemeClr val="tx1">
                    <a:lumMod val="75000"/>
                    <a:lumOff val="25000"/>
                  </a:schemeClr>
                </a:buClr>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Indoor Residual Spray of indoor places </a:t>
              </a:r>
            </a:p>
            <a:p>
              <a:pPr marL="285750" indent="-285750">
                <a:buClr>
                  <a:schemeClr val="tx1">
                    <a:lumMod val="75000"/>
                    <a:lumOff val="25000"/>
                  </a:schemeClr>
                </a:buClr>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Fogging in respective sites only</a:t>
              </a:r>
            </a:p>
            <a:p>
              <a:pPr marL="285750" indent="-285750">
                <a:buClr>
                  <a:schemeClr val="tx1">
                    <a:lumMod val="75000"/>
                    <a:lumOff val="25000"/>
                  </a:schemeClr>
                </a:buClr>
                <a:buFont typeface="Arial" panose="020B0604020202020204" pitchFamily="34" charset="0"/>
                <a:buChar char="►"/>
              </a:pPr>
              <a:r>
                <a:rPr lang="en-US" sz="2000" dirty="0">
                  <a:latin typeface="Times New Roman" panose="02020603050405020304" pitchFamily="18" charset="0"/>
                  <a:ea typeface="Tahoma" panose="020B0604030504040204" pitchFamily="34" charset="0"/>
                  <a:cs typeface="Times New Roman" panose="02020603050405020304" pitchFamily="18" charset="0"/>
                </a:rPr>
                <a:t>Removal of Solid Waste</a:t>
              </a:r>
            </a:p>
          </p:txBody>
        </p:sp>
      </p:grpSp>
      <p:pic>
        <p:nvPicPr>
          <p:cNvPr id="33" name="Picture 2" descr="488 Mosquito Egg Illustrations &amp; Clip Art - iStock">
            <a:extLst>
              <a:ext uri="{FF2B5EF4-FFF2-40B4-BE49-F238E27FC236}">
                <a16:creationId xmlns:a16="http://schemas.microsoft.com/office/drawing/2014/main" id="{133A2B86-120B-4910-993A-4008DC91D02E}"/>
              </a:ext>
            </a:extLst>
          </p:cNvPr>
          <p:cNvPicPr>
            <a:picLocks noChangeAspect="1" noChangeArrowheads="1"/>
          </p:cNvPicPr>
          <p:nvPr/>
        </p:nvPicPr>
        <p:blipFill rotWithShape="1">
          <a:blip r:embed="rId5"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l="-4089"/>
          <a:stretch/>
        </p:blipFill>
        <p:spPr bwMode="auto">
          <a:xfrm>
            <a:off x="1906311" y="1941922"/>
            <a:ext cx="803293" cy="50734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B34EA6E6-66D5-40D7-8DC6-AC11A3A7F4C8}"/>
              </a:ext>
            </a:extLst>
          </p:cNvPr>
          <p:cNvGrpSpPr/>
          <p:nvPr/>
        </p:nvGrpSpPr>
        <p:grpSpPr>
          <a:xfrm>
            <a:off x="3138032" y="1656076"/>
            <a:ext cx="5679203" cy="707886"/>
            <a:chOff x="4508756" y="1829297"/>
            <a:chExt cx="5679203" cy="707886"/>
          </a:xfrm>
        </p:grpSpPr>
        <p:sp>
          <p:nvSpPr>
            <p:cNvPr id="39" name="TextBox 38">
              <a:extLst>
                <a:ext uri="{FF2B5EF4-FFF2-40B4-BE49-F238E27FC236}">
                  <a16:creationId xmlns:a16="http://schemas.microsoft.com/office/drawing/2014/main" id="{F1F1B151-0F6C-499B-8405-2069F8AF49BF}"/>
                </a:ext>
              </a:extLst>
            </p:cNvPr>
            <p:cNvSpPr txBox="1"/>
            <p:nvPr/>
          </p:nvSpPr>
          <p:spPr>
            <a:xfrm>
              <a:off x="4508756" y="1831453"/>
              <a:ext cx="441146" cy="400110"/>
            </a:xfrm>
            <a:prstGeom prst="rect">
              <a:avLst/>
            </a:prstGeom>
            <a:noFill/>
          </p:spPr>
          <p:txBody>
            <a:bodyPr wrap="none" rtlCol="0">
              <a:spAutoFit/>
            </a:bodyPr>
            <a:lstStyle/>
            <a:p>
              <a:r>
                <a:rPr lang="en-US" sz="2000" b="1"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rPr>
                <a:t>1. </a:t>
              </a:r>
              <a:endParaRPr lang="en-PK" sz="2000" b="1" dirty="0">
                <a:solidFill>
                  <a:schemeClr val="tx1">
                    <a:lumMod val="75000"/>
                    <a:lumOff val="2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6839E559-937B-41AF-B181-94FCDA4B4D69}"/>
                </a:ext>
              </a:extLst>
            </p:cNvPr>
            <p:cNvSpPr txBox="1"/>
            <p:nvPr/>
          </p:nvSpPr>
          <p:spPr>
            <a:xfrm>
              <a:off x="4744558" y="1829297"/>
              <a:ext cx="5443401" cy="707886"/>
            </a:xfrm>
            <a:prstGeom prst="rect">
              <a:avLst/>
            </a:prstGeom>
            <a:noFill/>
          </p:spPr>
          <p:txBody>
            <a:bodyPr wrap="square" rtlCol="0">
              <a:spAutoFit/>
            </a:bodyPr>
            <a:lstStyle/>
            <a:p>
              <a:r>
                <a:rPr lang="en-US" sz="2000" b="1" dirty="0">
                  <a:latin typeface="Times New Roman" panose="02020603050405020304" pitchFamily="18" charset="0"/>
                  <a:ea typeface="Tahoma" panose="020B0604030504040204" pitchFamily="34" charset="0"/>
                  <a:cs typeface="Times New Roman" panose="02020603050405020304" pitchFamily="18" charset="0"/>
                </a:rPr>
                <a:t>Mechanical cleaning from sides of container with hard brush</a:t>
              </a:r>
              <a:endParaRPr lang="en-PK" sz="2000" b="1" dirty="0">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6" name="Right Brace 5">
            <a:extLst>
              <a:ext uri="{FF2B5EF4-FFF2-40B4-BE49-F238E27FC236}">
                <a16:creationId xmlns:a16="http://schemas.microsoft.com/office/drawing/2014/main" id="{A655080B-8148-49CF-9744-143B72D73312}"/>
              </a:ext>
            </a:extLst>
          </p:cNvPr>
          <p:cNvSpPr/>
          <p:nvPr/>
        </p:nvSpPr>
        <p:spPr>
          <a:xfrm>
            <a:off x="8632038" y="1533004"/>
            <a:ext cx="413827" cy="328863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K"/>
          </a:p>
        </p:txBody>
      </p:sp>
      <p:sp>
        <p:nvSpPr>
          <p:cNvPr id="7" name="TextBox 6">
            <a:extLst>
              <a:ext uri="{FF2B5EF4-FFF2-40B4-BE49-F238E27FC236}">
                <a16:creationId xmlns:a16="http://schemas.microsoft.com/office/drawing/2014/main" id="{90E914F4-6AC7-4BD9-AB11-499E24977A6B}"/>
              </a:ext>
            </a:extLst>
          </p:cNvPr>
          <p:cNvSpPr txBox="1"/>
          <p:nvPr/>
        </p:nvSpPr>
        <p:spPr>
          <a:xfrm>
            <a:off x="9043674" y="1671143"/>
            <a:ext cx="2976433" cy="2677656"/>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Needs dedicated surveillance activities all year round for a more pro-active approach towards Dengue control to deny breeding spaces </a:t>
            </a:r>
            <a:endParaRPr lang="en-PK"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24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A9872C-94EC-8804-D4C1-F6FB170D8D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0039"/>
            <a:ext cx="12192000" cy="6495990"/>
          </a:xfrm>
          <a:prstGeom prst="rect">
            <a:avLst/>
          </a:prstGeom>
        </p:spPr>
      </p:pic>
      <p:sp>
        <p:nvSpPr>
          <p:cNvPr id="4" name="Oval 3">
            <a:extLst>
              <a:ext uri="{FF2B5EF4-FFF2-40B4-BE49-F238E27FC236}">
                <a16:creationId xmlns:a16="http://schemas.microsoft.com/office/drawing/2014/main" id="{C50326CF-C946-7B27-D712-782D6AA5774B}"/>
              </a:ext>
            </a:extLst>
          </p:cNvPr>
          <p:cNvSpPr/>
          <p:nvPr/>
        </p:nvSpPr>
        <p:spPr>
          <a:xfrm rot="19022736">
            <a:off x="8052713" y="2151227"/>
            <a:ext cx="724995" cy="4839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Oval 6">
            <a:extLst>
              <a:ext uri="{FF2B5EF4-FFF2-40B4-BE49-F238E27FC236}">
                <a16:creationId xmlns:a16="http://schemas.microsoft.com/office/drawing/2014/main" id="{9E7FB1EC-A46C-D513-8D59-396F9486745A}"/>
              </a:ext>
            </a:extLst>
          </p:cNvPr>
          <p:cNvSpPr/>
          <p:nvPr/>
        </p:nvSpPr>
        <p:spPr>
          <a:xfrm>
            <a:off x="4752431" y="6030027"/>
            <a:ext cx="1030797" cy="3786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9" name="TextBox 8">
            <a:extLst>
              <a:ext uri="{FF2B5EF4-FFF2-40B4-BE49-F238E27FC236}">
                <a16:creationId xmlns:a16="http://schemas.microsoft.com/office/drawing/2014/main" id="{82CAEFF8-E564-3B04-01C1-5777B10C33D4}"/>
              </a:ext>
            </a:extLst>
          </p:cNvPr>
          <p:cNvSpPr txBox="1"/>
          <p:nvPr/>
        </p:nvSpPr>
        <p:spPr>
          <a:xfrm>
            <a:off x="872412" y="127576"/>
            <a:ext cx="11205287" cy="400110"/>
          </a:xfrm>
          <a:prstGeom prst="rect">
            <a:avLst/>
          </a:prstGeom>
          <a:noFill/>
        </p:spPr>
        <p:txBody>
          <a:bodyPr wrap="square">
            <a:spAutoFit/>
          </a:bodyPr>
          <a:lstStyle/>
          <a:p>
            <a:pPr algn="ctr"/>
            <a:r>
              <a:rPr lang="en-US" sz="2000" b="1" i="0" dirty="0">
                <a:solidFill>
                  <a:srgbClr val="FF0000"/>
                </a:solidFill>
                <a:effectLst/>
                <a:latin typeface="Arial" panose="020B0604020202020204" pitchFamily="34" charset="0"/>
                <a:cs typeface="Arial" panose="020B0604020202020204" pitchFamily="34" charset="0"/>
              </a:rPr>
              <a:t>Geographical distribution of dengue cases reported worldwide, August to October 2022</a:t>
            </a:r>
          </a:p>
        </p:txBody>
      </p:sp>
      <p:sp>
        <p:nvSpPr>
          <p:cNvPr id="5" name="TextBox 4">
            <a:extLst>
              <a:ext uri="{FF2B5EF4-FFF2-40B4-BE49-F238E27FC236}">
                <a16:creationId xmlns:a16="http://schemas.microsoft.com/office/drawing/2014/main" id="{0F67FC3C-38B9-9B27-E949-85885349FC16}"/>
              </a:ext>
            </a:extLst>
          </p:cNvPr>
          <p:cNvSpPr txBox="1"/>
          <p:nvPr/>
        </p:nvSpPr>
        <p:spPr>
          <a:xfrm>
            <a:off x="7293" y="6515135"/>
            <a:ext cx="12077699" cy="245901"/>
          </a:xfrm>
          <a:prstGeom prst="rect">
            <a:avLst/>
          </a:prstGeom>
          <a:noFill/>
        </p:spPr>
        <p:txBody>
          <a:bodyPr wrap="square">
            <a:spAutoFit/>
          </a:bodyPr>
          <a:lstStyle/>
          <a:p>
            <a:pPr marL="457200" indent="-457200">
              <a:lnSpc>
                <a:spcPct val="107000"/>
              </a:lnSpc>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Source: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European Centre for Disease Prevention and Control (ECDC) . (2022).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Geographical distribution of dengue cases reported worldwide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https://www.ecdc.europa.eu/en/dengue-monthly</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767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0B0A48A-7D74-5826-7DFF-9C19FF39AC26}"/>
              </a:ext>
            </a:extLst>
          </p:cNvPr>
          <p:cNvGraphicFramePr/>
          <p:nvPr/>
        </p:nvGraphicFramePr>
        <p:xfrm>
          <a:off x="95250" y="719666"/>
          <a:ext cx="120015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EBADC7F-136D-F759-9826-52F6B5486CDC}"/>
              </a:ext>
            </a:extLst>
          </p:cNvPr>
          <p:cNvSpPr txBox="1"/>
          <p:nvPr/>
        </p:nvSpPr>
        <p:spPr>
          <a:xfrm>
            <a:off x="652279" y="398510"/>
            <a:ext cx="11205287" cy="523220"/>
          </a:xfrm>
          <a:prstGeom prst="rect">
            <a:avLst/>
          </a:prstGeom>
          <a:noFill/>
        </p:spPr>
        <p:txBody>
          <a:bodyPr wrap="square">
            <a:spAutoFit/>
          </a:bodyPr>
          <a:lstStyle/>
          <a:p>
            <a:pPr algn="ctr"/>
            <a:r>
              <a:rPr lang="en-US" sz="2800" b="1" i="0" dirty="0">
                <a:solidFill>
                  <a:srgbClr val="FF0000"/>
                </a:solidFill>
                <a:effectLst/>
                <a:latin typeface="Times New Roman" panose="02020603050405020304" pitchFamily="18" charset="0"/>
                <a:cs typeface="Times New Roman" panose="02020603050405020304" pitchFamily="18" charset="0"/>
              </a:rPr>
              <a:t>Geographical distribution of dengue cases reported in Asia 2022</a:t>
            </a:r>
          </a:p>
        </p:txBody>
      </p:sp>
      <p:sp>
        <p:nvSpPr>
          <p:cNvPr id="6" name="Oval 5">
            <a:extLst>
              <a:ext uri="{FF2B5EF4-FFF2-40B4-BE49-F238E27FC236}">
                <a16:creationId xmlns:a16="http://schemas.microsoft.com/office/drawing/2014/main" id="{D618D4B2-053C-403D-5BD0-B80228D42413}"/>
              </a:ext>
            </a:extLst>
          </p:cNvPr>
          <p:cNvSpPr/>
          <p:nvPr/>
        </p:nvSpPr>
        <p:spPr>
          <a:xfrm rot="16200000">
            <a:off x="6169558" y="3995738"/>
            <a:ext cx="1346200" cy="697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 name="TextBox 1">
            <a:extLst>
              <a:ext uri="{FF2B5EF4-FFF2-40B4-BE49-F238E27FC236}">
                <a16:creationId xmlns:a16="http://schemas.microsoft.com/office/drawing/2014/main" id="{31CDE5BC-2CBA-D7BA-00E0-EB07B6D83B24}"/>
              </a:ext>
            </a:extLst>
          </p:cNvPr>
          <p:cNvSpPr txBox="1"/>
          <p:nvPr/>
        </p:nvSpPr>
        <p:spPr>
          <a:xfrm>
            <a:off x="6188472" y="3288931"/>
            <a:ext cx="1308371"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5</a:t>
            </a:r>
            <a:r>
              <a:rPr lang="en-US" b="1" baseline="30000" dirty="0">
                <a:solidFill>
                  <a:srgbClr val="FF0000"/>
                </a:solidFill>
                <a:latin typeface="Times New Roman" panose="02020603050405020304" pitchFamily="18" charset="0"/>
                <a:cs typeface="Times New Roman" panose="02020603050405020304" pitchFamily="18" charset="0"/>
              </a:rPr>
              <a:t>th</a:t>
            </a:r>
            <a:r>
              <a:rPr lang="en-US" b="1" dirty="0">
                <a:solidFill>
                  <a:srgbClr val="FF0000"/>
                </a:solidFill>
                <a:latin typeface="Times New Roman" panose="02020603050405020304" pitchFamily="18" charset="0"/>
                <a:cs typeface="Times New Roman" panose="02020603050405020304" pitchFamily="18" charset="0"/>
              </a:rPr>
              <a:t> Highest </a:t>
            </a:r>
            <a:endParaRPr lang="en-PK"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8955A40-327C-207D-331C-DD7F87289CD6}"/>
              </a:ext>
            </a:extLst>
          </p:cNvPr>
          <p:cNvSpPr txBox="1"/>
          <p:nvPr/>
        </p:nvSpPr>
        <p:spPr>
          <a:xfrm>
            <a:off x="7293" y="6515135"/>
            <a:ext cx="12077699" cy="245901"/>
          </a:xfrm>
          <a:prstGeom prst="rect">
            <a:avLst/>
          </a:prstGeom>
          <a:noFill/>
        </p:spPr>
        <p:txBody>
          <a:bodyPr wrap="square">
            <a:spAutoFit/>
          </a:bodyPr>
          <a:lstStyle/>
          <a:p>
            <a:pPr marL="457200" indent="-457200">
              <a:lnSpc>
                <a:spcPct val="107000"/>
              </a:lnSpc>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Source: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European Centre for Disease Prevention and Control (ECDC) . (2022).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Geographical distribution of dengue cases reported worldwide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https://www.ecdc.europa.eu/en/dengue-monthly</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53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9831A20-3834-964D-D38D-AEFDA70D2D0A}"/>
              </a:ext>
            </a:extLst>
          </p:cNvPr>
          <p:cNvGraphicFramePr/>
          <p:nvPr>
            <p:extLst>
              <p:ext uri="{D42A27DB-BD31-4B8C-83A1-F6EECF244321}">
                <p14:modId xmlns:p14="http://schemas.microsoft.com/office/powerpoint/2010/main" val="2976128018"/>
              </p:ext>
            </p:extLst>
          </p:nvPr>
        </p:nvGraphicFramePr>
        <p:xfrm>
          <a:off x="0" y="19458"/>
          <a:ext cx="12192000" cy="568974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86F3629-E52F-7212-5067-74121FB28F24}"/>
              </a:ext>
            </a:extLst>
          </p:cNvPr>
          <p:cNvSpPr txBox="1"/>
          <p:nvPr/>
        </p:nvSpPr>
        <p:spPr>
          <a:xfrm>
            <a:off x="0" y="5875660"/>
            <a:ext cx="12192000" cy="979755"/>
          </a:xfrm>
          <a:prstGeom prst="rect">
            <a:avLst/>
          </a:prstGeom>
          <a:noFill/>
        </p:spPr>
        <p:txBody>
          <a:bodyPr wrap="square">
            <a:spAutoFit/>
          </a:bodyPr>
          <a:lstStyle/>
          <a:p>
            <a:pPr marL="457200" indent="-457200" algn="just">
              <a:spcAft>
                <a:spcPts val="80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Source: </a:t>
            </a:r>
          </a:p>
          <a:p>
            <a:pPr marL="457200" indent="-457200" algn="just">
              <a:buFont typeface="+mj-lt"/>
              <a:buAutoNum type="romanLcPeriod"/>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Sherdil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K.,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Naru</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F., &amp;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Rajwana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 (2011).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Dengue prevention &amp; control: The Lahore model of success.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Lahore: Provincial Disaster Management Authority.</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Khan, U., &amp; Azeem, S. (31 Mar 2022). The rising toll of dengue cases in Pakistan every year: An incipient crisis.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National Library of Medicine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European Centre for Disease Prevention and Control (ECDC) . (2022).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Geographical distribution of dengue cases reported worldwide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https://www.ecdc.europa.eu/en/dengue-monthly NCBI. (2022).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Dengue cases reported in Pakistan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https://www.ncbi.nlm.nih.gov/core/lw/2.0/html/tileshop_pmc/tileshop_pmc_inline.html?title=Click%20on%20image%20to%20zoom&amp;p=PMC3&amp;id=8783977_gr1_lrg.jpg</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98EF543-3292-0124-7440-3599855F1F36}"/>
              </a:ext>
            </a:extLst>
          </p:cNvPr>
          <p:cNvSpPr txBox="1"/>
          <p:nvPr/>
        </p:nvSpPr>
        <p:spPr>
          <a:xfrm>
            <a:off x="0" y="1458211"/>
            <a:ext cx="8923766" cy="1133965"/>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1994:</a:t>
            </a:r>
            <a:r>
              <a:rPr lang="en-US" sz="2400" dirty="0">
                <a:latin typeface="Times New Roman" panose="02020603050405020304" pitchFamily="18" charset="0"/>
                <a:cs typeface="Times New Roman" panose="02020603050405020304" pitchFamily="18" charset="0"/>
              </a:rPr>
              <a:t> First confirmed dengue case</a:t>
            </a:r>
          </a:p>
          <a:p>
            <a:pPr marL="571500" indent="-571500">
              <a:lnSpc>
                <a:spcPct val="150000"/>
              </a:lnSpc>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2005:</a:t>
            </a:r>
            <a:r>
              <a:rPr lang="en-US" sz="2400" dirty="0">
                <a:latin typeface="Times New Roman" panose="02020603050405020304" pitchFamily="18" charset="0"/>
                <a:cs typeface="Times New Roman" panose="02020603050405020304" pitchFamily="18" charset="0"/>
              </a:rPr>
              <a:t> Karachi (Around 6,000 cases and 52 deaths)</a:t>
            </a:r>
          </a:p>
        </p:txBody>
      </p:sp>
    </p:spTree>
    <p:extLst>
      <p:ext uri="{BB962C8B-B14F-4D97-AF65-F5344CB8AC3E}">
        <p14:creationId xmlns:p14="http://schemas.microsoft.com/office/powerpoint/2010/main" val="44938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a:extLst>
              <a:ext uri="{FF2B5EF4-FFF2-40B4-BE49-F238E27FC236}">
                <a16:creationId xmlns:a16="http://schemas.microsoft.com/office/drawing/2014/main" id="{0C45BEFC-CC18-B736-20F2-F04D6B950C09}"/>
              </a:ext>
            </a:extLst>
          </p:cNvPr>
          <p:cNvGraphicFramePr>
            <a:graphicFrameLocks/>
          </p:cNvGraphicFramePr>
          <p:nvPr>
            <p:extLst>
              <p:ext uri="{D42A27DB-BD31-4B8C-83A1-F6EECF244321}">
                <p14:modId xmlns:p14="http://schemas.microsoft.com/office/powerpoint/2010/main" val="3273972342"/>
              </p:ext>
            </p:extLst>
          </p:nvPr>
        </p:nvGraphicFramePr>
        <p:xfrm>
          <a:off x="147637" y="0"/>
          <a:ext cx="11896725" cy="659983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9215502-BF09-20FD-DF53-A901EF080D6A}"/>
              </a:ext>
            </a:extLst>
          </p:cNvPr>
          <p:cNvSpPr txBox="1"/>
          <p:nvPr/>
        </p:nvSpPr>
        <p:spPr>
          <a:xfrm>
            <a:off x="-29652" y="5879829"/>
            <a:ext cx="12221652" cy="923330"/>
          </a:xfrm>
          <a:prstGeom prst="rect">
            <a:avLst/>
          </a:prstGeom>
          <a:noFill/>
        </p:spPr>
        <p:txBody>
          <a:bodyPr wrap="square">
            <a:spAutoFit/>
          </a:bodyPr>
          <a:lstStyle/>
          <a:p>
            <a:pPr marL="457200" indent="-457200"/>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Source: </a:t>
            </a: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KP, I. V. (2022, Nov.).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Dengue Action Plan &amp; Dengue Situation / Activities in KP.</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Peshawar, Khyber Pakhtunkhwa.</a:t>
            </a: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Shah, S. A. (2022, October 05).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Balochistan reports 4,000 dengue cases</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9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https://tribune.com.pk/story/2380208/balochistan-reports-4000-dengue-cases</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Pakistan Today. (2022, September 28).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Balochistan continues to see surge in dengue cases.</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900"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https://www.pakistantoday.com.pk/2022/09/28/balochistan-continues-to-see-surge-in-dengue-cases/</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Mohamed, M. A., Qazi, U., Latif, A., Khan, I. U., &amp; Anwar, S. (Mar. 2020). Dengue Outbreak Response and Control in Khyber Pakhtunkhwa, Pakistan: A Mixed Methods Study.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Journal of Epidemiology and Global Health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74-81.</a:t>
            </a: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Federal Disease Surveillance &amp; Response Unit, NIH. (2019).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Sindh- Field Epidemiology Report.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Islamabad: National Institute of Health (NIH), Islamabad</a:t>
            </a:r>
            <a:endParaRPr lang="en-PK"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699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ED29CFB-71C7-68D1-7570-AAA12D056879}"/>
              </a:ext>
            </a:extLst>
          </p:cNvPr>
          <p:cNvGraphicFramePr/>
          <p:nvPr>
            <p:extLst>
              <p:ext uri="{D42A27DB-BD31-4B8C-83A1-F6EECF244321}">
                <p14:modId xmlns:p14="http://schemas.microsoft.com/office/powerpoint/2010/main" val="4099754733"/>
              </p:ext>
            </p:extLst>
          </p:nvPr>
        </p:nvGraphicFramePr>
        <p:xfrm>
          <a:off x="6060599" y="1487892"/>
          <a:ext cx="5650784" cy="401654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0E1AF7CE-3942-651F-6A23-67CA7E2E74F8}"/>
              </a:ext>
            </a:extLst>
          </p:cNvPr>
          <p:cNvSpPr/>
          <p:nvPr/>
        </p:nvSpPr>
        <p:spPr>
          <a:xfrm>
            <a:off x="6270919" y="69320"/>
            <a:ext cx="5768681" cy="646331"/>
          </a:xfrm>
          <a:prstGeom prst="rect">
            <a:avLst/>
          </a:prstGeom>
          <a:noFill/>
        </p:spPr>
        <p:txBody>
          <a:bodyPr wrap="square" lIns="91440" tIns="45720" rIns="91440" bIns="45720">
            <a:spAutoFit/>
          </a:bodyPr>
          <a:lstStyle/>
          <a:p>
            <a:pPr algn="ctr"/>
            <a:r>
              <a:rPr lang="en-US" sz="3600" b="1" dirty="0">
                <a:ln w="0"/>
                <a:solidFill>
                  <a:srgbClr val="FF0000"/>
                </a:solidFill>
                <a:latin typeface="Times New Roman" panose="02020603050405020304" pitchFamily="18" charset="0"/>
                <a:cs typeface="Times New Roman" panose="02020603050405020304" pitchFamily="18" charset="0"/>
              </a:rPr>
              <a:t>Dengue 2022</a:t>
            </a:r>
          </a:p>
        </p:txBody>
      </p:sp>
      <p:sp>
        <p:nvSpPr>
          <p:cNvPr id="6" name="Rectangle 5">
            <a:extLst>
              <a:ext uri="{FF2B5EF4-FFF2-40B4-BE49-F238E27FC236}">
                <a16:creationId xmlns:a16="http://schemas.microsoft.com/office/drawing/2014/main" id="{1B06F644-130A-DB36-FDB3-6A5279612192}"/>
              </a:ext>
            </a:extLst>
          </p:cNvPr>
          <p:cNvSpPr/>
          <p:nvPr/>
        </p:nvSpPr>
        <p:spPr>
          <a:xfrm>
            <a:off x="259684" y="99696"/>
            <a:ext cx="5222581" cy="646331"/>
          </a:xfrm>
          <a:prstGeom prst="rect">
            <a:avLst/>
          </a:prstGeom>
          <a:noFill/>
        </p:spPr>
        <p:txBody>
          <a:bodyPr wrap="square" lIns="91440" tIns="45720" rIns="91440" bIns="45720">
            <a:spAutoFit/>
          </a:bodyPr>
          <a:lstStyle/>
          <a:p>
            <a:pPr algn="ctr"/>
            <a:r>
              <a:rPr lang="en-US" sz="3600" b="1" dirty="0">
                <a:ln w="0"/>
                <a:solidFill>
                  <a:srgbClr val="FF0000"/>
                </a:solidFill>
                <a:latin typeface="Times New Roman" panose="02020603050405020304" pitchFamily="18" charset="0"/>
                <a:cs typeface="Times New Roman" panose="02020603050405020304" pitchFamily="18" charset="0"/>
              </a:rPr>
              <a:t>Dengue 2021</a:t>
            </a:r>
          </a:p>
        </p:txBody>
      </p:sp>
      <p:graphicFrame>
        <p:nvGraphicFramePr>
          <p:cNvPr id="7" name="Chart 6">
            <a:extLst>
              <a:ext uri="{FF2B5EF4-FFF2-40B4-BE49-F238E27FC236}">
                <a16:creationId xmlns:a16="http://schemas.microsoft.com/office/drawing/2014/main" id="{09EB45A7-0181-020B-0162-21448340FA47}"/>
              </a:ext>
            </a:extLst>
          </p:cNvPr>
          <p:cNvGraphicFramePr/>
          <p:nvPr>
            <p:extLst>
              <p:ext uri="{D42A27DB-BD31-4B8C-83A1-F6EECF244321}">
                <p14:modId xmlns:p14="http://schemas.microsoft.com/office/powerpoint/2010/main" val="2940137760"/>
              </p:ext>
            </p:extLst>
          </p:nvPr>
        </p:nvGraphicFramePr>
        <p:xfrm>
          <a:off x="270298" y="1487891"/>
          <a:ext cx="5650784" cy="401654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9E77B33-5CD2-8E11-D725-DD3DBB344BCF}"/>
              </a:ext>
            </a:extLst>
          </p:cNvPr>
          <p:cNvSpPr/>
          <p:nvPr/>
        </p:nvSpPr>
        <p:spPr>
          <a:xfrm>
            <a:off x="7137334" y="615407"/>
            <a:ext cx="4778478" cy="461665"/>
          </a:xfrm>
          <a:prstGeom prst="rect">
            <a:avLst/>
          </a:prstGeom>
          <a:noFill/>
        </p:spPr>
        <p:txBody>
          <a:bodyPr wrap="square" lIns="91440" tIns="45720" rIns="91440" bIns="45720">
            <a:spAutoFit/>
          </a:bodyPr>
          <a:lstStyle/>
          <a:p>
            <a:pPr algn="ctr"/>
            <a:r>
              <a:rPr lang="en-US" sz="2400" b="1" dirty="0">
                <a:ln w="0"/>
                <a:latin typeface="Times New Roman" panose="02020603050405020304" pitchFamily="18" charset="0"/>
                <a:cs typeface="Times New Roman" panose="02020603050405020304" pitchFamily="18" charset="0"/>
              </a:rPr>
              <a:t>Total cases reported: 64,767 </a:t>
            </a:r>
          </a:p>
        </p:txBody>
      </p:sp>
      <p:sp>
        <p:nvSpPr>
          <p:cNvPr id="9" name="Rectangle 8">
            <a:extLst>
              <a:ext uri="{FF2B5EF4-FFF2-40B4-BE49-F238E27FC236}">
                <a16:creationId xmlns:a16="http://schemas.microsoft.com/office/drawing/2014/main" id="{4D82BDE2-3C11-73C6-B619-B7ADB6A06578}"/>
              </a:ext>
            </a:extLst>
          </p:cNvPr>
          <p:cNvSpPr/>
          <p:nvPr/>
        </p:nvSpPr>
        <p:spPr>
          <a:xfrm>
            <a:off x="801239" y="615406"/>
            <a:ext cx="4109975" cy="461665"/>
          </a:xfrm>
          <a:prstGeom prst="rect">
            <a:avLst/>
          </a:prstGeom>
          <a:noFill/>
        </p:spPr>
        <p:txBody>
          <a:bodyPr wrap="square" lIns="91440" tIns="45720" rIns="91440" bIns="45720">
            <a:spAutoFit/>
          </a:bodyPr>
          <a:lstStyle/>
          <a:p>
            <a:pPr algn="ctr"/>
            <a:r>
              <a:rPr lang="en-US" sz="2400" b="1" dirty="0">
                <a:ln w="0"/>
                <a:latin typeface="Times New Roman" panose="02020603050405020304" pitchFamily="18" charset="0"/>
                <a:cs typeface="Times New Roman" panose="02020603050405020304" pitchFamily="18" charset="0"/>
              </a:rPr>
              <a:t>Total cases reported: 52,894 </a:t>
            </a:r>
          </a:p>
        </p:txBody>
      </p:sp>
      <p:sp>
        <p:nvSpPr>
          <p:cNvPr id="11" name="Rectangle 10">
            <a:extLst>
              <a:ext uri="{FF2B5EF4-FFF2-40B4-BE49-F238E27FC236}">
                <a16:creationId xmlns:a16="http://schemas.microsoft.com/office/drawing/2014/main" id="{B942EF2C-8C87-8FFF-03F4-7E2E566851DD}"/>
              </a:ext>
            </a:extLst>
          </p:cNvPr>
          <p:cNvSpPr/>
          <p:nvPr/>
        </p:nvSpPr>
        <p:spPr>
          <a:xfrm>
            <a:off x="1494885" y="1026226"/>
            <a:ext cx="2722681" cy="461665"/>
          </a:xfrm>
          <a:prstGeom prst="rect">
            <a:avLst/>
          </a:prstGeom>
          <a:noFill/>
        </p:spPr>
        <p:txBody>
          <a:bodyPr wrap="square" lIns="91440" tIns="45720" rIns="91440" bIns="45720">
            <a:spAutoFit/>
          </a:bodyPr>
          <a:lstStyle/>
          <a:p>
            <a:pPr algn="ctr"/>
            <a:r>
              <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Fatalities: 224</a:t>
            </a:r>
          </a:p>
        </p:txBody>
      </p:sp>
      <p:sp>
        <p:nvSpPr>
          <p:cNvPr id="12" name="Rectangle 11">
            <a:extLst>
              <a:ext uri="{FF2B5EF4-FFF2-40B4-BE49-F238E27FC236}">
                <a16:creationId xmlns:a16="http://schemas.microsoft.com/office/drawing/2014/main" id="{44473359-A860-10B0-099E-84C7BD04CF12}"/>
              </a:ext>
            </a:extLst>
          </p:cNvPr>
          <p:cNvSpPr/>
          <p:nvPr/>
        </p:nvSpPr>
        <p:spPr>
          <a:xfrm>
            <a:off x="7468505" y="1026226"/>
            <a:ext cx="3922256" cy="461665"/>
          </a:xfrm>
          <a:prstGeom prst="rect">
            <a:avLst/>
          </a:prstGeom>
          <a:noFill/>
        </p:spPr>
        <p:txBody>
          <a:bodyPr wrap="square" lIns="91440" tIns="45720" rIns="91440" bIns="45720">
            <a:spAutoFit/>
          </a:bodyPr>
          <a:lstStyle/>
          <a:p>
            <a:pPr algn="ctr"/>
            <a:r>
              <a:rPr lang="en-US" sz="2400" b="1" dirty="0">
                <a:ln w="0"/>
                <a:solidFill>
                  <a:srgbClr val="FF0000"/>
                </a:solidFill>
                <a:latin typeface="Times New Roman" panose="02020603050405020304" pitchFamily="18" charset="0"/>
                <a:cs typeface="Times New Roman" panose="02020603050405020304" pitchFamily="18" charset="0"/>
              </a:rPr>
              <a:t>Fatalities: 130</a:t>
            </a:r>
          </a:p>
        </p:txBody>
      </p:sp>
      <p:sp>
        <p:nvSpPr>
          <p:cNvPr id="3" name="TextBox 2">
            <a:extLst>
              <a:ext uri="{FF2B5EF4-FFF2-40B4-BE49-F238E27FC236}">
                <a16:creationId xmlns:a16="http://schemas.microsoft.com/office/drawing/2014/main" id="{210FD036-CE19-5912-07E3-CAE2ABE616B4}"/>
              </a:ext>
            </a:extLst>
          </p:cNvPr>
          <p:cNvSpPr txBox="1"/>
          <p:nvPr/>
        </p:nvSpPr>
        <p:spPr>
          <a:xfrm>
            <a:off x="0" y="5657671"/>
            <a:ext cx="12192000" cy="1200329"/>
          </a:xfrm>
          <a:prstGeom prst="rect">
            <a:avLst/>
          </a:prstGeom>
          <a:noFill/>
        </p:spPr>
        <p:txBody>
          <a:bodyPr wrap="square">
            <a:spAutoFit/>
          </a:bodyPr>
          <a:lstStyle/>
          <a:p>
            <a:pPr marL="457200" indent="-457200"/>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Source: </a:t>
            </a: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World Health Organization. (2021, December 14).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Dengue fever - Pakistan.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Retrieved from https://www.who.int/emergencies/disease-outbreak-news/item/dengue-fever-pakistan</a:t>
            </a:r>
            <a:endParaRPr lang="en-PK"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World Health Organization. (2022, Oct. 13).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Dengue - Pakistan.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900"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https://www.who.int/emergencies/disease-outbreak-news/item/2022</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DON414#:~:text=Between%201%20January%20and%2027,the%20month%20of%20September%20alone.</a:t>
            </a: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Pakistan Red Crescent Societies. (2022).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Pakistan: Dengue Response.</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Islamabad &amp; Rawalpindi: IFRC.</a:t>
            </a: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APP. (2022, September 29).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Dengue grips coastal belt in Balochistan.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900"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https://tribune.com.pk/story/2379153/dengue-grips-coastal-belt-in-balochistan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WHO. (2022).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Dengue Situation Report- Balochistan, Integrated Disease Surveillance &amp; Response.</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Quetta..</a:t>
            </a: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KP, I. V. (2022, Nov.).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Dengue Action Plan &amp; Dengue Situation / Activities in KP.</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Peshawar, Khyber Pakhtunkhwa.</a:t>
            </a:r>
          </a:p>
        </p:txBody>
      </p:sp>
      <p:sp>
        <p:nvSpPr>
          <p:cNvPr id="2" name="Title 1">
            <a:extLst>
              <a:ext uri="{FF2B5EF4-FFF2-40B4-BE49-F238E27FC236}">
                <a16:creationId xmlns:a16="http://schemas.microsoft.com/office/drawing/2014/main" id="{D95790D7-6AD0-1987-F94C-DBB5B95F7A99}"/>
              </a:ext>
            </a:extLst>
          </p:cNvPr>
          <p:cNvSpPr>
            <a:spLocks noGrp="1"/>
          </p:cNvSpPr>
          <p:nvPr>
            <p:ph type="title"/>
          </p:nvPr>
        </p:nvSpPr>
        <p:spPr>
          <a:xfrm>
            <a:off x="4563703" y="60227"/>
            <a:ext cx="3144682" cy="685800"/>
          </a:xfrm>
        </p:spPr>
        <p:txBody>
          <a:bodyPr>
            <a:normAutofit/>
          </a:bodyPr>
          <a:lstStyle/>
          <a:p>
            <a:pPr algn="ctr"/>
            <a:r>
              <a:rPr lang="en-US" u="sng">
                <a:solidFill>
                  <a:schemeClr val="tx1"/>
                </a:solidFill>
                <a:latin typeface="Times New Roman" panose="02020603050405020304" pitchFamily="18" charset="0"/>
                <a:cs typeface="Times New Roman" panose="02020603050405020304" pitchFamily="18" charset="0"/>
              </a:rPr>
              <a:t>Resurgence</a:t>
            </a:r>
            <a:endParaRPr lang="en-PK"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26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757D6F-3BE4-760B-3C84-EEE8B40710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6287" y="675228"/>
            <a:ext cx="9416142" cy="5710913"/>
          </a:xfrm>
          <a:prstGeom prst="rect">
            <a:avLst/>
          </a:prstGeom>
        </p:spPr>
      </p:pic>
      <p:sp>
        <p:nvSpPr>
          <p:cNvPr id="4" name="TextBox 3">
            <a:extLst>
              <a:ext uri="{FF2B5EF4-FFF2-40B4-BE49-F238E27FC236}">
                <a16:creationId xmlns:a16="http://schemas.microsoft.com/office/drawing/2014/main" id="{87F58D71-1775-127C-F2BE-E2DDB9175348}"/>
              </a:ext>
            </a:extLst>
          </p:cNvPr>
          <p:cNvSpPr txBox="1"/>
          <p:nvPr/>
        </p:nvSpPr>
        <p:spPr>
          <a:xfrm>
            <a:off x="0" y="0"/>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Times New Roman" panose="02020603050405020304" pitchFamily="18" charset="0"/>
                <a:cs typeface="Times New Roman" panose="02020603050405020304" pitchFamily="18" charset="0"/>
              </a:rPr>
              <a:t>KP</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Dengue Cases-2022</a:t>
            </a:r>
          </a:p>
        </p:txBody>
      </p:sp>
      <p:sp>
        <p:nvSpPr>
          <p:cNvPr id="5" name="TextBox 4">
            <a:extLst>
              <a:ext uri="{FF2B5EF4-FFF2-40B4-BE49-F238E27FC236}">
                <a16:creationId xmlns:a16="http://schemas.microsoft.com/office/drawing/2014/main" id="{08A13F75-5460-4052-E7CD-89D3ED36C087}"/>
              </a:ext>
            </a:extLst>
          </p:cNvPr>
          <p:cNvSpPr txBox="1"/>
          <p:nvPr/>
        </p:nvSpPr>
        <p:spPr>
          <a:xfrm>
            <a:off x="273415" y="754068"/>
            <a:ext cx="542542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3200" dirty="0">
                <a:solidFill>
                  <a:prstClr val="black"/>
                </a:solidFill>
                <a:latin typeface="Arial" panose="020B0604020202020204" pitchFamily="34" charset="0"/>
                <a:cs typeface="Arial" panose="020B0604020202020204" pitchFamily="34" charset="0"/>
              </a:rPr>
              <a:t>District-wise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Dengue Cases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37773442-3F4A-5F14-FE02-A8D519CCCC41}"/>
              </a:ext>
            </a:extLst>
          </p:cNvPr>
          <p:cNvSpPr txBox="1"/>
          <p:nvPr/>
        </p:nvSpPr>
        <p:spPr>
          <a:xfrm>
            <a:off x="-22650" y="6152672"/>
            <a:ext cx="12191999" cy="707886"/>
          </a:xfrm>
          <a:prstGeom prst="rect">
            <a:avLst/>
          </a:prstGeom>
          <a:noFill/>
        </p:spPr>
        <p:txBody>
          <a:bodyPr wrap="square">
            <a:spAutoFit/>
          </a:bodyPr>
          <a:lstStyle/>
          <a:p>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Source: </a:t>
            </a: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KP, I. V. (2022, Nov.).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Dengue Action Plan &amp; Dengue Situation / Activities in KP.</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Peshawar, Khyber Pakhtunkhwa.</a:t>
            </a: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IDSRS. (2022).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Integrated Disease Surveillance &amp; Response System (IDSRS), Public Health Section, Directorate General Health Service KP.</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Peshawar.</a:t>
            </a: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Yusufzai, A. (2022, October 02).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KP records year's highest single day dengue cases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https://www.dawn.com/news/1712975/kp-records-years-highest-single-day-dengue-cases</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8609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02E061-20EF-BFB1-C06A-F09A7D210D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5777" y="707886"/>
            <a:ext cx="9209313" cy="6111804"/>
          </a:xfrm>
          <a:prstGeom prst="rect">
            <a:avLst/>
          </a:prstGeom>
        </p:spPr>
      </p:pic>
      <p:sp>
        <p:nvSpPr>
          <p:cNvPr id="3" name="TextBox 2">
            <a:extLst>
              <a:ext uri="{FF2B5EF4-FFF2-40B4-BE49-F238E27FC236}">
                <a16:creationId xmlns:a16="http://schemas.microsoft.com/office/drawing/2014/main" id="{56A70169-8418-352C-4A7E-9FDF316E2813}"/>
              </a:ext>
            </a:extLst>
          </p:cNvPr>
          <p:cNvSpPr txBox="1"/>
          <p:nvPr/>
        </p:nvSpPr>
        <p:spPr>
          <a:xfrm>
            <a:off x="0" y="0"/>
            <a:ext cx="1219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Sindh Dengue Cases-2022</a:t>
            </a:r>
          </a:p>
        </p:txBody>
      </p:sp>
      <p:sp>
        <p:nvSpPr>
          <p:cNvPr id="4" name="TextBox 3">
            <a:extLst>
              <a:ext uri="{FF2B5EF4-FFF2-40B4-BE49-F238E27FC236}">
                <a16:creationId xmlns:a16="http://schemas.microsoft.com/office/drawing/2014/main" id="{22CC6EB5-5D0B-BCEC-78DD-1B40BD056A86}"/>
              </a:ext>
            </a:extLst>
          </p:cNvPr>
          <p:cNvSpPr txBox="1"/>
          <p:nvPr/>
        </p:nvSpPr>
        <p:spPr>
          <a:xfrm>
            <a:off x="211587" y="585761"/>
            <a:ext cx="3613653"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3200" dirty="0">
                <a:solidFill>
                  <a:prstClr val="black"/>
                </a:solidFill>
                <a:latin typeface="Arial" panose="020B0604020202020204" pitchFamily="34" charset="0"/>
                <a:cs typeface="Arial" panose="020B0604020202020204" pitchFamily="34" charset="0"/>
              </a:rPr>
              <a:t>District-wise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Dengue Cases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1469B23-1DC9-C3C5-5BEB-2810418AA385}"/>
              </a:ext>
            </a:extLst>
          </p:cNvPr>
          <p:cNvSpPr txBox="1"/>
          <p:nvPr/>
        </p:nvSpPr>
        <p:spPr>
          <a:xfrm>
            <a:off x="0" y="6503164"/>
            <a:ext cx="12192000" cy="245901"/>
          </a:xfrm>
          <a:prstGeom prst="rect">
            <a:avLst/>
          </a:prstGeom>
          <a:noFill/>
        </p:spPr>
        <p:txBody>
          <a:bodyPr wrap="square">
            <a:spAutoFit/>
          </a:bodyPr>
          <a:lstStyle/>
          <a:p>
            <a:pPr marL="457200" indent="-457200">
              <a:lnSpc>
                <a:spcPct val="107000"/>
              </a:lnSpc>
              <a:spcAft>
                <a:spcPts val="8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Source: Federal Disease Surveillance &amp; Response Unit, NIH. (2019).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Sindh- Field Epidemiology Report.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Islamabad: National Institute of Health (NIH), Islamabad.</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902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8EB690-EA13-FA4A-EE87-2698C0D0567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9714" y="614028"/>
            <a:ext cx="10014857" cy="5961870"/>
          </a:xfrm>
          <a:prstGeom prst="rect">
            <a:avLst/>
          </a:prstGeom>
        </p:spPr>
      </p:pic>
      <p:sp>
        <p:nvSpPr>
          <p:cNvPr id="3" name="TextBox 2">
            <a:extLst>
              <a:ext uri="{FF2B5EF4-FFF2-40B4-BE49-F238E27FC236}">
                <a16:creationId xmlns:a16="http://schemas.microsoft.com/office/drawing/2014/main" id="{51F45D71-A996-F960-50BF-37BF8C84F087}"/>
              </a:ext>
            </a:extLst>
          </p:cNvPr>
          <p:cNvSpPr txBox="1"/>
          <p:nvPr/>
        </p:nvSpPr>
        <p:spPr>
          <a:xfrm>
            <a:off x="0" y="0"/>
            <a:ext cx="121919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Balochistan Dengue Cases-2022</a:t>
            </a:r>
          </a:p>
        </p:txBody>
      </p:sp>
      <p:sp>
        <p:nvSpPr>
          <p:cNvPr id="4" name="TextBox 3">
            <a:extLst>
              <a:ext uri="{FF2B5EF4-FFF2-40B4-BE49-F238E27FC236}">
                <a16:creationId xmlns:a16="http://schemas.microsoft.com/office/drawing/2014/main" id="{81A9AA57-1E7F-0867-5F93-8FCE4E2F29CE}"/>
              </a:ext>
            </a:extLst>
          </p:cNvPr>
          <p:cNvSpPr txBox="1"/>
          <p:nvPr/>
        </p:nvSpPr>
        <p:spPr>
          <a:xfrm>
            <a:off x="670577" y="902440"/>
            <a:ext cx="542542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3200" dirty="0">
                <a:solidFill>
                  <a:prstClr val="black"/>
                </a:solidFill>
                <a:latin typeface="Arial" panose="020B0604020202020204" pitchFamily="34" charset="0"/>
                <a:cs typeface="Arial" panose="020B0604020202020204" pitchFamily="34" charset="0"/>
              </a:rPr>
              <a:t>District-wise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Dengue Cases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E371110B-1B87-54E2-11BA-D373D694C36C}"/>
              </a:ext>
            </a:extLst>
          </p:cNvPr>
          <p:cNvSpPr/>
          <p:nvPr/>
        </p:nvSpPr>
        <p:spPr>
          <a:xfrm>
            <a:off x="9818914" y="5192486"/>
            <a:ext cx="1687286" cy="1665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extBox 4">
            <a:extLst>
              <a:ext uri="{FF2B5EF4-FFF2-40B4-BE49-F238E27FC236}">
                <a16:creationId xmlns:a16="http://schemas.microsoft.com/office/drawing/2014/main" id="{300ADE19-4E4D-55BE-DC5E-0538D72C5A10}"/>
              </a:ext>
            </a:extLst>
          </p:cNvPr>
          <p:cNvSpPr txBox="1"/>
          <p:nvPr/>
        </p:nvSpPr>
        <p:spPr>
          <a:xfrm>
            <a:off x="-1" y="6125998"/>
            <a:ext cx="12191999" cy="887935"/>
          </a:xfrm>
          <a:prstGeom prst="rect">
            <a:avLst/>
          </a:prstGeom>
          <a:noFill/>
        </p:spPr>
        <p:txBody>
          <a:bodyPr wrap="square">
            <a:spAutoFit/>
          </a:bodyPr>
          <a:lstStyle/>
          <a:p>
            <a:pPr marL="457200" indent="-457200">
              <a:lnSpc>
                <a:spcPct val="107000"/>
              </a:lnSpc>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Source: </a:t>
            </a: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WHO. (2022).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Dengue Situation Report- Balochistan, Integrated Disease Surveillance &amp; Response.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Quetta.</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APP. (2022, September 29).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Dengue grips coastal belt in Balochistan.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https://tribune.com.pk/story/2379153/dengue-grips-coastal-belt-in-balochistan</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Pakistan Today. (2022, September 28).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Balochistan continues to see surge in dengue cases.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10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https://www.pakistantoday.com.pk/2022/09/28/balochistan-continues-to-see-surge-in-dengue-cases/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Shah, S. A. (2022, October 05).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Balochistan reports 4,000 dengue cases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https://tribune.com.pk/story/2380208/balochistan-reports-4000-dengue-cases</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90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8CF4-7729-ADAF-3127-3F2480A0B69C}"/>
              </a:ext>
            </a:extLst>
          </p:cNvPr>
          <p:cNvSpPr>
            <a:spLocks noGrp="1"/>
          </p:cNvSpPr>
          <p:nvPr>
            <p:ph type="title"/>
          </p:nvPr>
        </p:nvSpPr>
        <p:spPr>
          <a:xfrm>
            <a:off x="0" y="152400"/>
            <a:ext cx="12192000" cy="685800"/>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Acronyms</a:t>
            </a:r>
            <a:endParaRPr lang="en-PK"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8AF66BE-5F49-6094-038B-C2F9B21C67E4}"/>
              </a:ext>
            </a:extLst>
          </p:cNvPr>
          <p:cNvGraphicFramePr>
            <a:graphicFrameLocks noGrp="1"/>
          </p:cNvGraphicFramePr>
          <p:nvPr>
            <p:extLst>
              <p:ext uri="{D42A27DB-BD31-4B8C-83A1-F6EECF244321}">
                <p14:modId xmlns:p14="http://schemas.microsoft.com/office/powerpoint/2010/main" val="3218417663"/>
              </p:ext>
            </p:extLst>
          </p:nvPr>
        </p:nvGraphicFramePr>
        <p:xfrm>
          <a:off x="933450" y="927100"/>
          <a:ext cx="10458450" cy="5361684"/>
        </p:xfrm>
        <a:graphic>
          <a:graphicData uri="http://schemas.openxmlformats.org/drawingml/2006/table">
            <a:tbl>
              <a:tblPr firstRow="1" firstCol="1" bandRow="1">
                <a:tableStyleId>{5940675A-B579-460E-94D1-54222C63F5DA}</a:tableStyleId>
              </a:tblPr>
              <a:tblGrid>
                <a:gridCol w="2686050">
                  <a:extLst>
                    <a:ext uri="{9D8B030D-6E8A-4147-A177-3AD203B41FA5}">
                      <a16:colId xmlns:a16="http://schemas.microsoft.com/office/drawing/2014/main" val="129621913"/>
                    </a:ext>
                  </a:extLst>
                </a:gridCol>
                <a:gridCol w="7772400">
                  <a:extLst>
                    <a:ext uri="{9D8B030D-6E8A-4147-A177-3AD203B41FA5}">
                      <a16:colId xmlns:a16="http://schemas.microsoft.com/office/drawing/2014/main" val="3235459169"/>
                    </a:ext>
                  </a:extLst>
                </a:gridCol>
              </a:tblGrid>
              <a:tr h="442637">
                <a:tc>
                  <a:txBody>
                    <a:bodyPr/>
                    <a:lstStyle/>
                    <a:p>
                      <a:pPr algn="l" rtl="0" fontAlgn="ctr"/>
                      <a:r>
                        <a:rPr lang="en-US" sz="2800" b="1" i="0" u="none" strike="noStrike" dirty="0">
                          <a:solidFill>
                            <a:srgbClr val="000000"/>
                          </a:solidFill>
                          <a:effectLst/>
                          <a:latin typeface="Times New Roman" panose="02020603050405020304" pitchFamily="18" charset="0"/>
                        </a:rPr>
                        <a:t>CERC</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Central Emergency Response Committee</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6439988"/>
                  </a:ext>
                </a:extLst>
              </a:tr>
              <a:tr h="442637">
                <a:tc>
                  <a:txBody>
                    <a:bodyPr/>
                    <a:lstStyle/>
                    <a:p>
                      <a:pPr algn="l" rtl="0" fontAlgn="ctr"/>
                      <a:r>
                        <a:rPr lang="en-US" sz="2800" b="1" i="0" u="none" strike="noStrike">
                          <a:solidFill>
                            <a:srgbClr val="000000"/>
                          </a:solidFill>
                          <a:effectLst/>
                          <a:latin typeface="Times New Roman" panose="02020603050405020304" pitchFamily="18" charset="0"/>
                        </a:rPr>
                        <a:t>DENV</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Dengue Virus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0672460"/>
                  </a:ext>
                </a:extLst>
              </a:tr>
              <a:tr h="442637">
                <a:tc>
                  <a:txBody>
                    <a:bodyPr/>
                    <a:lstStyle/>
                    <a:p>
                      <a:pPr algn="l" rtl="0" fontAlgn="ctr"/>
                      <a:r>
                        <a:rPr lang="en-US" sz="2800" b="1" i="0" u="none" strike="noStrike">
                          <a:solidFill>
                            <a:srgbClr val="000000"/>
                          </a:solidFill>
                          <a:effectLst/>
                          <a:latin typeface="Times New Roman" panose="02020603050405020304" pitchFamily="18" charset="0"/>
                        </a:rPr>
                        <a:t> IPH</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Institute of Public Health</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8874244"/>
                  </a:ext>
                </a:extLst>
              </a:tr>
              <a:tr h="492677">
                <a:tc>
                  <a:txBody>
                    <a:bodyPr/>
                    <a:lstStyle/>
                    <a:p>
                      <a:pPr algn="l" rtl="0" fontAlgn="ctr"/>
                      <a:r>
                        <a:rPr lang="en-US" sz="2800" b="1" i="0" u="none" strike="noStrike" dirty="0">
                          <a:solidFill>
                            <a:srgbClr val="000000"/>
                          </a:solidFill>
                          <a:effectLst/>
                          <a:latin typeface="Times New Roman" panose="02020603050405020304" pitchFamily="18" charset="0"/>
                        </a:rPr>
                        <a:t>KP</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Khyber Pakhtunkhwa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2575556"/>
                  </a:ext>
                </a:extLst>
              </a:tr>
              <a:tr h="442637">
                <a:tc>
                  <a:txBody>
                    <a:bodyPr/>
                    <a:lstStyle/>
                    <a:p>
                      <a:pPr algn="l" rtl="0" fontAlgn="ctr"/>
                      <a:r>
                        <a:rPr lang="en-US" sz="2800" b="1" i="0" u="none" strike="noStrike">
                          <a:solidFill>
                            <a:srgbClr val="000000"/>
                          </a:solidFill>
                          <a:effectLst/>
                          <a:latin typeface="Times New Roman" panose="02020603050405020304" pitchFamily="18" charset="0"/>
                        </a:rPr>
                        <a:t>LG&amp;CD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Local Government and Community Development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59683869"/>
                  </a:ext>
                </a:extLst>
              </a:tr>
              <a:tr h="442637">
                <a:tc>
                  <a:txBody>
                    <a:bodyPr/>
                    <a:lstStyle/>
                    <a:p>
                      <a:pPr algn="l" rtl="0" fontAlgn="ctr"/>
                      <a:r>
                        <a:rPr lang="en-US" sz="2800" b="1" i="0" u="none" strike="noStrike">
                          <a:solidFill>
                            <a:srgbClr val="000000"/>
                          </a:solidFill>
                          <a:effectLst/>
                          <a:latin typeface="Times New Roman" panose="02020603050405020304" pitchFamily="18" charset="0"/>
                        </a:rPr>
                        <a:t>PDMA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Provincial Disaster Management Authority</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12377048"/>
                  </a:ext>
                </a:extLst>
              </a:tr>
              <a:tr h="442637">
                <a:tc>
                  <a:txBody>
                    <a:bodyPr/>
                    <a:lstStyle/>
                    <a:p>
                      <a:pPr algn="l" rtl="0" fontAlgn="ctr"/>
                      <a:r>
                        <a:rPr lang="en-US" sz="2800" b="1" i="0" u="none" strike="noStrike">
                          <a:solidFill>
                            <a:srgbClr val="000000"/>
                          </a:solidFill>
                          <a:effectLst/>
                          <a:latin typeface="Times New Roman" panose="02020603050405020304" pitchFamily="18" charset="0"/>
                        </a:rPr>
                        <a:t>PITB</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Punjab Information Technology Board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75200504"/>
                  </a:ext>
                </a:extLst>
              </a:tr>
              <a:tr h="442637">
                <a:tc>
                  <a:txBody>
                    <a:bodyPr/>
                    <a:lstStyle/>
                    <a:p>
                      <a:pPr algn="l" rtl="0" fontAlgn="ctr"/>
                      <a:r>
                        <a:rPr lang="en-US" sz="2800" b="1" i="0" u="none" strike="noStrike" dirty="0">
                          <a:solidFill>
                            <a:srgbClr val="000000"/>
                          </a:solidFill>
                          <a:effectLst/>
                          <a:latin typeface="Times New Roman" panose="02020603050405020304" pitchFamily="18" charset="0"/>
                        </a:rPr>
                        <a:t>R&amp;D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Research and Development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0436715"/>
                  </a:ext>
                </a:extLst>
              </a:tr>
              <a:tr h="442637">
                <a:tc>
                  <a:txBody>
                    <a:bodyPr/>
                    <a:lstStyle/>
                    <a:p>
                      <a:pPr algn="l" rtl="0" fontAlgn="ctr"/>
                      <a:r>
                        <a:rPr lang="en-US" sz="2800" b="1" i="0" u="none" strike="noStrike" dirty="0">
                          <a:solidFill>
                            <a:srgbClr val="000000"/>
                          </a:solidFill>
                          <a:effectLst/>
                          <a:latin typeface="Times New Roman" panose="02020603050405020304" pitchFamily="18" charset="0"/>
                        </a:rPr>
                        <a:t>SOPs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Standard Operating Procedures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9554626"/>
                  </a:ext>
                </a:extLst>
              </a:tr>
              <a:tr h="442637">
                <a:tc>
                  <a:txBody>
                    <a:bodyPr/>
                    <a:lstStyle/>
                    <a:p>
                      <a:pPr algn="l" rtl="0" fontAlgn="ctr"/>
                      <a:r>
                        <a:rPr lang="en-US" sz="2800" b="1" i="0" u="none" strike="noStrike">
                          <a:solidFill>
                            <a:srgbClr val="000000"/>
                          </a:solidFill>
                          <a:effectLst/>
                          <a:latin typeface="Times New Roman" panose="02020603050405020304" pitchFamily="18" charset="0"/>
                        </a:rPr>
                        <a:t>WHO</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World Health Organization</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6961176"/>
                  </a:ext>
                </a:extLst>
              </a:tr>
              <a:tr h="442637">
                <a:tc>
                  <a:txBody>
                    <a:bodyPr/>
                    <a:lstStyle/>
                    <a:p>
                      <a:pPr algn="l" rtl="0" fontAlgn="ctr"/>
                      <a:r>
                        <a:rPr lang="en-US" sz="2800" b="1" i="0" u="none" strike="noStrike" dirty="0">
                          <a:solidFill>
                            <a:srgbClr val="000000"/>
                          </a:solidFill>
                          <a:effectLst/>
                          <a:latin typeface="Times New Roman" panose="02020603050405020304" pitchFamily="18" charset="0"/>
                        </a:rPr>
                        <a:t>WOG</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a:solidFill>
                            <a:srgbClr val="000000"/>
                          </a:solidFill>
                          <a:effectLst/>
                          <a:latin typeface="Times New Roman" panose="02020603050405020304" pitchFamily="18" charset="0"/>
                        </a:rPr>
                        <a:t>Whole of the Govt. </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05988053"/>
                  </a:ext>
                </a:extLst>
              </a:tr>
              <a:tr h="442637">
                <a:tc>
                  <a:txBody>
                    <a:bodyPr/>
                    <a:lstStyle/>
                    <a:p>
                      <a:pPr algn="l" rtl="0" fontAlgn="ctr"/>
                      <a:r>
                        <a:rPr lang="en-US" sz="2800" b="1" i="0" u="none" strike="noStrike" dirty="0">
                          <a:solidFill>
                            <a:srgbClr val="000000"/>
                          </a:solidFill>
                          <a:effectLst/>
                          <a:latin typeface="Times New Roman" panose="02020603050405020304" pitchFamily="18" charset="0"/>
                        </a:rPr>
                        <a:t>WOS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rtl="0" fontAlgn="ctr"/>
                      <a:r>
                        <a:rPr lang="en-US" sz="2800" b="0" i="0" u="none" strike="noStrike" dirty="0">
                          <a:solidFill>
                            <a:srgbClr val="000000"/>
                          </a:solidFill>
                          <a:effectLst/>
                          <a:latin typeface="Times New Roman" panose="02020603050405020304" pitchFamily="18" charset="0"/>
                        </a:rPr>
                        <a:t>Whole of the Society</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92209260"/>
                  </a:ext>
                </a:extLst>
              </a:tr>
            </a:tbl>
          </a:graphicData>
        </a:graphic>
      </p:graphicFrame>
    </p:spTree>
    <p:extLst>
      <p:ext uri="{BB962C8B-B14F-4D97-AF65-F5344CB8AC3E}">
        <p14:creationId xmlns:p14="http://schemas.microsoft.com/office/powerpoint/2010/main" val="3024352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046ACD-5562-F91E-5738-29910FA824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0457" y="707886"/>
            <a:ext cx="9448799" cy="5877740"/>
          </a:xfrm>
          <a:prstGeom prst="rect">
            <a:avLst/>
          </a:prstGeom>
        </p:spPr>
      </p:pic>
      <p:sp>
        <p:nvSpPr>
          <p:cNvPr id="5" name="TextBox 4">
            <a:extLst>
              <a:ext uri="{FF2B5EF4-FFF2-40B4-BE49-F238E27FC236}">
                <a16:creationId xmlns:a16="http://schemas.microsoft.com/office/drawing/2014/main" id="{2F141744-5349-A63C-686B-50A565E65AE0}"/>
              </a:ext>
            </a:extLst>
          </p:cNvPr>
          <p:cNvSpPr txBox="1"/>
          <p:nvPr/>
        </p:nvSpPr>
        <p:spPr>
          <a:xfrm>
            <a:off x="0" y="0"/>
            <a:ext cx="121919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Times New Roman" panose="02020603050405020304" pitchFamily="18" charset="0"/>
                <a:cs typeface="Times New Roman" panose="02020603050405020304" pitchFamily="18" charset="0"/>
              </a:rPr>
              <a:t>Punjab</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Dengue Cases-2022</a:t>
            </a:r>
          </a:p>
        </p:txBody>
      </p:sp>
      <p:sp>
        <p:nvSpPr>
          <p:cNvPr id="6" name="TextBox 5">
            <a:extLst>
              <a:ext uri="{FF2B5EF4-FFF2-40B4-BE49-F238E27FC236}">
                <a16:creationId xmlns:a16="http://schemas.microsoft.com/office/drawing/2014/main" id="{C8666313-FB0F-915C-C9B0-3D439253CD56}"/>
              </a:ext>
            </a:extLst>
          </p:cNvPr>
          <p:cNvSpPr txBox="1"/>
          <p:nvPr/>
        </p:nvSpPr>
        <p:spPr>
          <a:xfrm>
            <a:off x="227232" y="707886"/>
            <a:ext cx="542542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3200" dirty="0">
                <a:solidFill>
                  <a:prstClr val="black"/>
                </a:solidFill>
                <a:latin typeface="Arial" panose="020B0604020202020204" pitchFamily="34" charset="0"/>
                <a:cs typeface="Arial" panose="020B0604020202020204" pitchFamily="34" charset="0"/>
              </a:rPr>
              <a:t>District-wise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Dengue Cases</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B550C067-3366-9B29-3732-6389335997E9}"/>
              </a:ext>
            </a:extLst>
          </p:cNvPr>
          <p:cNvSpPr/>
          <p:nvPr/>
        </p:nvSpPr>
        <p:spPr>
          <a:xfrm>
            <a:off x="9818914" y="5192486"/>
            <a:ext cx="1687286" cy="1665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8" name="TextBox 7">
            <a:extLst>
              <a:ext uri="{FF2B5EF4-FFF2-40B4-BE49-F238E27FC236}">
                <a16:creationId xmlns:a16="http://schemas.microsoft.com/office/drawing/2014/main" id="{16581990-5D81-EFC1-E6CB-33E8B78DFE14}"/>
              </a:ext>
            </a:extLst>
          </p:cNvPr>
          <p:cNvSpPr txBox="1"/>
          <p:nvPr/>
        </p:nvSpPr>
        <p:spPr>
          <a:xfrm>
            <a:off x="-68094" y="6344846"/>
            <a:ext cx="12024360" cy="553998"/>
          </a:xfrm>
          <a:prstGeom prst="rect">
            <a:avLst/>
          </a:prstGeom>
          <a:noFill/>
        </p:spPr>
        <p:txBody>
          <a:bodyPr wrap="square">
            <a:spAutoFit/>
          </a:bodyPr>
          <a:lstStyle/>
          <a:p>
            <a:pPr marL="457200" indent="-457200"/>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Sources: </a:t>
            </a: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Pakistan Red Crescent Societies. (2022).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Pakistan: Dengue Response.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Islamabad &amp; Rawalpindi: IFRC.</a:t>
            </a:r>
          </a:p>
          <a:p>
            <a:pPr marL="457200" indent="-457200">
              <a:buFont typeface="+mj-lt"/>
              <a:buAutoNum type="romanLcPeriod"/>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District Emergency Response Committee. (2022).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Disease Surveillance Dengue.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Lahore.</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7599628-CEAF-4E97-98EC-0795DCFB1091}"/>
              </a:ext>
            </a:extLst>
          </p:cNvPr>
          <p:cNvSpPr txBox="1"/>
          <p:nvPr/>
        </p:nvSpPr>
        <p:spPr>
          <a:xfrm>
            <a:off x="9424222" y="2846441"/>
            <a:ext cx="119883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Lahore </a:t>
            </a:r>
          </a:p>
        </p:txBody>
      </p:sp>
    </p:spTree>
    <p:extLst>
      <p:ext uri="{BB962C8B-B14F-4D97-AF65-F5344CB8AC3E}">
        <p14:creationId xmlns:p14="http://schemas.microsoft.com/office/powerpoint/2010/main" val="2230915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244272332"/>
              </p:ext>
            </p:extLst>
          </p:nvPr>
        </p:nvGraphicFramePr>
        <p:xfrm>
          <a:off x="147637" y="0"/>
          <a:ext cx="11895206" cy="659983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30666AC-7348-AA2E-A1F2-13323099B21B}"/>
              </a:ext>
            </a:extLst>
          </p:cNvPr>
          <p:cNvSpPr txBox="1"/>
          <p:nvPr/>
        </p:nvSpPr>
        <p:spPr>
          <a:xfrm>
            <a:off x="0" y="6330048"/>
            <a:ext cx="12192000" cy="553998"/>
          </a:xfrm>
          <a:prstGeom prst="rect">
            <a:avLst/>
          </a:prstGeom>
          <a:noFill/>
        </p:spPr>
        <p:txBody>
          <a:bodyPr wrap="square">
            <a:spAutoFit/>
          </a:bodyPr>
          <a:lstStyle/>
          <a:p>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Source: </a:t>
            </a:r>
          </a:p>
          <a:p>
            <a:pPr marL="457200" indent="-457200">
              <a:buFont typeface="+mj-lt"/>
              <a:buAutoNum type="romanLcPeriod"/>
            </a:pPr>
            <a:r>
              <a:rPr lang="en-US" sz="1000" dirty="0">
                <a:latin typeface="Times New Roman" panose="02020603050405020304" pitchFamily="18" charset="0"/>
                <a:ea typeface="Calibri" panose="020F0502020204030204" pitchFamily="34" charset="0"/>
                <a:cs typeface="Times New Roman" panose="02020603050405020304" pitchFamily="18" charset="0"/>
              </a:rPr>
              <a:t>Cabinet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Committee Meeting (CCM). (2022).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Disease Surveillance Dengue.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Lahore.</a:t>
            </a: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Lodhi, A. (2022, November 02).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Govt struggles to tackle dengue caseload</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https://tribune.com.pk/story/2384258/govt-struggles-to-tackle-dengue-caseload</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ight Brace 1">
            <a:extLst>
              <a:ext uri="{FF2B5EF4-FFF2-40B4-BE49-F238E27FC236}">
                <a16:creationId xmlns:a16="http://schemas.microsoft.com/office/drawing/2014/main" id="{CC7ABC82-495B-2D82-896C-E9549FD08E6A}"/>
              </a:ext>
            </a:extLst>
          </p:cNvPr>
          <p:cNvSpPr/>
          <p:nvPr/>
        </p:nvSpPr>
        <p:spPr>
          <a:xfrm rot="16200000">
            <a:off x="2978353" y="2191782"/>
            <a:ext cx="647003" cy="4774908"/>
          </a:xfrm>
          <a:prstGeom prst="righ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K"/>
          </a:p>
        </p:txBody>
      </p:sp>
      <p:sp>
        <p:nvSpPr>
          <p:cNvPr id="4" name="TextBox 3">
            <a:extLst>
              <a:ext uri="{FF2B5EF4-FFF2-40B4-BE49-F238E27FC236}">
                <a16:creationId xmlns:a16="http://schemas.microsoft.com/office/drawing/2014/main" id="{61EF0AF5-4C14-089F-88EB-55841649A889}"/>
              </a:ext>
            </a:extLst>
          </p:cNvPr>
          <p:cNvSpPr txBox="1"/>
          <p:nvPr/>
        </p:nvSpPr>
        <p:spPr>
          <a:xfrm>
            <a:off x="1622721" y="3609403"/>
            <a:ext cx="3912225" cy="707886"/>
          </a:xfrm>
          <a:prstGeom prst="rect">
            <a:avLst/>
          </a:prstGeom>
          <a:noFill/>
        </p:spPr>
        <p:txBody>
          <a:bodyPr wrap="non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Corrective Phase</a:t>
            </a:r>
          </a:p>
          <a:p>
            <a:pPr algn="ctr"/>
            <a:r>
              <a:rPr lang="en-US" sz="2000" b="1" dirty="0">
                <a:solidFill>
                  <a:srgbClr val="FF0000"/>
                </a:solidFill>
                <a:latin typeface="Times New Roman" panose="02020603050405020304" pitchFamily="18" charset="0"/>
                <a:cs typeface="Times New Roman" panose="02020603050405020304" pitchFamily="18" charset="0"/>
              </a:rPr>
              <a:t> (Trainings &amp; proactive measures)</a:t>
            </a:r>
            <a:endParaRPr lang="en-PK" sz="2000" b="1" dirty="0">
              <a:solidFill>
                <a:srgbClr val="FF0000"/>
              </a:solidFill>
              <a:latin typeface="Times New Roman" panose="02020603050405020304" pitchFamily="18" charset="0"/>
              <a:cs typeface="Times New Roman" panose="02020603050405020304" pitchFamily="18" charset="0"/>
            </a:endParaRPr>
          </a:p>
        </p:txBody>
      </p:sp>
      <p:sp>
        <p:nvSpPr>
          <p:cNvPr id="5" name="Right Brace 4">
            <a:extLst>
              <a:ext uri="{FF2B5EF4-FFF2-40B4-BE49-F238E27FC236}">
                <a16:creationId xmlns:a16="http://schemas.microsoft.com/office/drawing/2014/main" id="{D1C6A4D7-47CE-8425-370A-A02C2D1255C4}"/>
              </a:ext>
            </a:extLst>
          </p:cNvPr>
          <p:cNvSpPr/>
          <p:nvPr/>
        </p:nvSpPr>
        <p:spPr>
          <a:xfrm rot="16200000">
            <a:off x="5927445" y="-4100719"/>
            <a:ext cx="647003" cy="11293813"/>
          </a:xfrm>
          <a:prstGeom prst="righ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K"/>
          </a:p>
        </p:txBody>
      </p:sp>
      <p:sp>
        <p:nvSpPr>
          <p:cNvPr id="6" name="TextBox 5">
            <a:extLst>
              <a:ext uri="{FF2B5EF4-FFF2-40B4-BE49-F238E27FC236}">
                <a16:creationId xmlns:a16="http://schemas.microsoft.com/office/drawing/2014/main" id="{0CE73536-FB3C-C503-E968-1D475B6612A4}"/>
              </a:ext>
            </a:extLst>
          </p:cNvPr>
          <p:cNvSpPr txBox="1"/>
          <p:nvPr/>
        </p:nvSpPr>
        <p:spPr>
          <a:xfrm>
            <a:off x="5241722" y="970218"/>
            <a:ext cx="2241319" cy="400110"/>
          </a:xfrm>
          <a:prstGeom prst="rect">
            <a:avLst/>
          </a:prstGeom>
          <a:noFill/>
        </p:spPr>
        <p:txBody>
          <a:bodyPr wrap="non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Surveillance Phase</a:t>
            </a:r>
          </a:p>
        </p:txBody>
      </p:sp>
      <p:grpSp>
        <p:nvGrpSpPr>
          <p:cNvPr id="10" name="Group 9">
            <a:extLst>
              <a:ext uri="{FF2B5EF4-FFF2-40B4-BE49-F238E27FC236}">
                <a16:creationId xmlns:a16="http://schemas.microsoft.com/office/drawing/2014/main" id="{D428A12E-BA47-F1BE-D4B3-BE91528DB0F9}"/>
              </a:ext>
            </a:extLst>
          </p:cNvPr>
          <p:cNvGrpSpPr/>
          <p:nvPr/>
        </p:nvGrpSpPr>
        <p:grpSpPr>
          <a:xfrm>
            <a:off x="8235753" y="1521992"/>
            <a:ext cx="3264658" cy="994700"/>
            <a:chOff x="8282074" y="831529"/>
            <a:chExt cx="3264658" cy="994700"/>
          </a:xfrm>
        </p:grpSpPr>
        <p:sp>
          <p:nvSpPr>
            <p:cNvPr id="7" name="Right Brace 6">
              <a:extLst>
                <a:ext uri="{FF2B5EF4-FFF2-40B4-BE49-F238E27FC236}">
                  <a16:creationId xmlns:a16="http://schemas.microsoft.com/office/drawing/2014/main" id="{82A3151E-3B86-505A-DE67-8D96506DFE2E}"/>
                </a:ext>
              </a:extLst>
            </p:cNvPr>
            <p:cNvSpPr/>
            <p:nvPr/>
          </p:nvSpPr>
          <p:spPr>
            <a:xfrm rot="16200000">
              <a:off x="9590901" y="-129601"/>
              <a:ext cx="647003" cy="3264658"/>
            </a:xfrm>
            <a:prstGeom prst="righ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K"/>
            </a:p>
          </p:txBody>
        </p:sp>
        <p:sp>
          <p:nvSpPr>
            <p:cNvPr id="9" name="TextBox 8">
              <a:extLst>
                <a:ext uri="{FF2B5EF4-FFF2-40B4-BE49-F238E27FC236}">
                  <a16:creationId xmlns:a16="http://schemas.microsoft.com/office/drawing/2014/main" id="{855D5633-730E-81C9-F83A-D498CAE93587}"/>
                </a:ext>
              </a:extLst>
            </p:cNvPr>
            <p:cNvSpPr txBox="1"/>
            <p:nvPr/>
          </p:nvSpPr>
          <p:spPr>
            <a:xfrm>
              <a:off x="8838528" y="831529"/>
              <a:ext cx="2033314" cy="400110"/>
            </a:xfrm>
            <a:prstGeom prst="rect">
              <a:avLst/>
            </a:prstGeom>
            <a:noFill/>
          </p:spPr>
          <p:txBody>
            <a:bodyPr wrap="non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Treatment Phase</a:t>
              </a:r>
            </a:p>
          </p:txBody>
        </p:sp>
      </p:grpSp>
    </p:spTree>
    <p:extLst>
      <p:ext uri="{BB962C8B-B14F-4D97-AF65-F5344CB8AC3E}">
        <p14:creationId xmlns:p14="http://schemas.microsoft.com/office/powerpoint/2010/main" val="3119556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4110493"/>
              </p:ext>
            </p:extLst>
          </p:nvPr>
        </p:nvGraphicFramePr>
        <p:xfrm>
          <a:off x="246794" y="758750"/>
          <a:ext cx="11576111" cy="5756348"/>
        </p:xfrm>
        <a:graphic>
          <a:graphicData uri="http://schemas.openxmlformats.org/drawingml/2006/table">
            <a:tbl>
              <a:tblPr firstRow="1" bandRow="1">
                <a:tableStyleId>{5940675A-B579-460E-94D1-54222C63F5DA}</a:tableStyleId>
              </a:tblPr>
              <a:tblGrid>
                <a:gridCol w="658081">
                  <a:extLst>
                    <a:ext uri="{9D8B030D-6E8A-4147-A177-3AD203B41FA5}">
                      <a16:colId xmlns:a16="http://schemas.microsoft.com/office/drawing/2014/main" val="3524277756"/>
                    </a:ext>
                  </a:extLst>
                </a:gridCol>
                <a:gridCol w="3315316">
                  <a:extLst>
                    <a:ext uri="{9D8B030D-6E8A-4147-A177-3AD203B41FA5}">
                      <a16:colId xmlns:a16="http://schemas.microsoft.com/office/drawing/2014/main" val="2063330667"/>
                    </a:ext>
                  </a:extLst>
                </a:gridCol>
                <a:gridCol w="3853335">
                  <a:extLst>
                    <a:ext uri="{9D8B030D-6E8A-4147-A177-3AD203B41FA5}">
                      <a16:colId xmlns:a16="http://schemas.microsoft.com/office/drawing/2014/main" val="2432771643"/>
                    </a:ext>
                  </a:extLst>
                </a:gridCol>
                <a:gridCol w="3749379">
                  <a:extLst>
                    <a:ext uri="{9D8B030D-6E8A-4147-A177-3AD203B41FA5}">
                      <a16:colId xmlns:a16="http://schemas.microsoft.com/office/drawing/2014/main" val="2997914489"/>
                    </a:ext>
                  </a:extLst>
                </a:gridCol>
              </a:tblGrid>
              <a:tr h="866547">
                <a:tc>
                  <a:txBody>
                    <a:bodyPr/>
                    <a:lstStyle/>
                    <a:p>
                      <a:pPr algn="ctr"/>
                      <a:r>
                        <a:rPr lang="en-US" sz="2400" b="1" dirty="0">
                          <a:latin typeface="Times New Roman" panose="02020603050405020304" pitchFamily="18" charset="0"/>
                          <a:cs typeface="Times New Roman" panose="02020603050405020304" pitchFamily="18" charset="0"/>
                        </a:rPr>
                        <a:t>Sr. No.</a:t>
                      </a:r>
                    </a:p>
                  </a:txBody>
                  <a:tcPr anchor="ctr">
                    <a:solidFill>
                      <a:schemeClr val="tx2">
                        <a:lumMod val="25000"/>
                        <a:lumOff val="75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Driving Factors</a:t>
                      </a:r>
                    </a:p>
                  </a:txBody>
                  <a:tcPr anchor="ctr">
                    <a:solidFill>
                      <a:schemeClr val="tx2">
                        <a:lumMod val="25000"/>
                        <a:lumOff val="75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Lahore</a:t>
                      </a:r>
                      <a:r>
                        <a:rPr lang="en-US" sz="2400" b="1" baseline="0" dirty="0">
                          <a:latin typeface="Times New Roman" panose="02020603050405020304" pitchFamily="18" charset="0"/>
                          <a:cs typeface="Times New Roman" panose="02020603050405020304" pitchFamily="18" charset="0"/>
                        </a:rPr>
                        <a:t> Model </a:t>
                      </a:r>
                    </a:p>
                    <a:p>
                      <a:pPr algn="ctr"/>
                      <a:r>
                        <a:rPr lang="en-US" sz="2400" b="1" baseline="0" dirty="0">
                          <a:latin typeface="Times New Roman" panose="02020603050405020304" pitchFamily="18" charset="0"/>
                          <a:cs typeface="Times New Roman" panose="02020603050405020304" pitchFamily="18" charset="0"/>
                        </a:rPr>
                        <a:t>(2011)</a:t>
                      </a:r>
                    </a:p>
                  </a:txBody>
                  <a:tcPr anchor="ctr">
                    <a:solidFill>
                      <a:schemeClr val="tx2">
                        <a:lumMod val="25000"/>
                        <a:lumOff val="75000"/>
                      </a:schemeClr>
                    </a:solidFill>
                  </a:tcPr>
                </a:tc>
                <a:tc>
                  <a:txBody>
                    <a:bodyPr/>
                    <a:lstStyle/>
                    <a:p>
                      <a:pPr algn="ctr"/>
                      <a:r>
                        <a:rPr lang="en-US" sz="2400" b="1" dirty="0">
                          <a:latin typeface="Times New Roman" panose="02020603050405020304" pitchFamily="18" charset="0"/>
                          <a:cs typeface="Times New Roman" panose="02020603050405020304" pitchFamily="18" charset="0"/>
                        </a:rPr>
                        <a:t>Resurgence</a:t>
                      </a:r>
                    </a:p>
                    <a:p>
                      <a:pPr algn="ctr"/>
                      <a:r>
                        <a:rPr lang="en-US" sz="2400" b="1" dirty="0">
                          <a:latin typeface="Times New Roman" panose="02020603050405020304" pitchFamily="18" charset="0"/>
                          <a:cs typeface="Times New Roman" panose="02020603050405020304" pitchFamily="18" charset="0"/>
                        </a:rPr>
                        <a:t>( 2022)</a:t>
                      </a:r>
                    </a:p>
                  </a:txBody>
                  <a:tcPr anchor="ctr">
                    <a:solidFill>
                      <a:schemeClr val="tx2">
                        <a:lumMod val="25000"/>
                        <a:lumOff val="75000"/>
                      </a:schemeClr>
                    </a:solidFill>
                  </a:tcPr>
                </a:tc>
                <a:extLst>
                  <a:ext uri="{0D108BD9-81ED-4DB2-BD59-A6C34878D82A}">
                    <a16:rowId xmlns:a16="http://schemas.microsoft.com/office/drawing/2014/main" val="313846853"/>
                  </a:ext>
                </a:extLst>
              </a:tr>
              <a:tr h="723464">
                <a:tc>
                  <a:txBody>
                    <a:bodyPr/>
                    <a:lstStyle/>
                    <a:p>
                      <a:pPr algn="ctr"/>
                      <a:r>
                        <a:rPr lang="en-US" sz="2400" dirty="0">
                          <a:latin typeface="Times New Roman" panose="02020603050405020304" pitchFamily="18" charset="0"/>
                          <a:cs typeface="Times New Roman" panose="02020603050405020304" pitchFamily="18" charset="0"/>
                        </a:rPr>
                        <a:t>1</a:t>
                      </a:r>
                    </a:p>
                  </a:txBody>
                  <a:tcPr anchor="ctr"/>
                </a:tc>
                <a:tc>
                  <a:txBody>
                    <a:bodyPr/>
                    <a:lstStyle/>
                    <a:p>
                      <a:pPr algn="ctr"/>
                      <a:r>
                        <a:rPr lang="en-US" sz="2400" dirty="0">
                          <a:latin typeface="Times New Roman" panose="02020603050405020304" pitchFamily="18" charset="0"/>
                          <a:cs typeface="Times New Roman" panose="02020603050405020304" pitchFamily="18" charset="0"/>
                        </a:rPr>
                        <a:t>Dengue Cases</a:t>
                      </a:r>
                    </a:p>
                  </a:txBody>
                  <a:tcPr anchor="ct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16,580/18,233 </a:t>
                      </a:r>
                      <a:r>
                        <a:rPr lang="en-US" sz="2400" b="1" dirty="0">
                          <a:solidFill>
                            <a:srgbClr val="FF0000"/>
                          </a:solidFill>
                          <a:latin typeface="Times New Roman" panose="02020603050405020304" pitchFamily="18" charset="0"/>
                          <a:cs typeface="Times New Roman" panose="02020603050405020304" pitchFamily="18" charset="0"/>
                        </a:rPr>
                        <a:t>(91%)</a:t>
                      </a:r>
                    </a:p>
                  </a:txBody>
                  <a:tcPr anchor="ct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7,639/17,746 </a:t>
                      </a:r>
                      <a:r>
                        <a:rPr lang="en-US" sz="2400" b="1" dirty="0">
                          <a:solidFill>
                            <a:srgbClr val="FF0000"/>
                          </a:solidFill>
                          <a:latin typeface="Times New Roman" panose="02020603050405020304" pitchFamily="18" charset="0"/>
                          <a:cs typeface="Times New Roman" panose="02020603050405020304" pitchFamily="18" charset="0"/>
                        </a:rPr>
                        <a:t>(43%)</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86177189"/>
                  </a:ext>
                </a:extLst>
              </a:tr>
              <a:tr h="732244">
                <a:tc>
                  <a:txBody>
                    <a:bodyPr/>
                    <a:lstStyle/>
                    <a:p>
                      <a:pPr algn="ctr"/>
                      <a:r>
                        <a:rPr lang="en-US" sz="2400" dirty="0">
                          <a:latin typeface="Times New Roman" panose="02020603050405020304" pitchFamily="18" charset="0"/>
                          <a:cs typeface="Times New Roman" panose="02020603050405020304" pitchFamily="18" charset="0"/>
                        </a:rPr>
                        <a:t>2</a:t>
                      </a:r>
                    </a:p>
                  </a:txBody>
                  <a:tcPr anchor="ctr"/>
                </a:tc>
                <a:tc>
                  <a:txBody>
                    <a:bodyPr/>
                    <a:lstStyle/>
                    <a:p>
                      <a:pPr algn="ctr"/>
                      <a:r>
                        <a:rPr lang="en-US" sz="2400" dirty="0">
                          <a:latin typeface="Times New Roman" panose="02020603050405020304" pitchFamily="18" charset="0"/>
                          <a:cs typeface="Times New Roman" panose="02020603050405020304" pitchFamily="18" charset="0"/>
                        </a:rPr>
                        <a:t>Deaths</a:t>
                      </a:r>
                    </a:p>
                  </a:txBody>
                  <a:tcPr anchor="ct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257/264 </a:t>
                      </a:r>
                      <a:r>
                        <a:rPr lang="en-US" sz="2400" b="1" dirty="0">
                          <a:solidFill>
                            <a:srgbClr val="FF0000"/>
                          </a:solidFill>
                          <a:latin typeface="Times New Roman" panose="02020603050405020304" pitchFamily="18" charset="0"/>
                          <a:cs typeface="Times New Roman" panose="02020603050405020304" pitchFamily="18" charset="0"/>
                        </a:rPr>
                        <a:t>(97%)</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22/41 </a:t>
                      </a:r>
                      <a:r>
                        <a:rPr lang="en-US" sz="2400" b="1" dirty="0">
                          <a:solidFill>
                            <a:srgbClr val="FF0000"/>
                          </a:solidFill>
                          <a:latin typeface="Times New Roman" panose="02020603050405020304" pitchFamily="18" charset="0"/>
                          <a:cs typeface="Times New Roman" panose="02020603050405020304" pitchFamily="18" charset="0"/>
                        </a:rPr>
                        <a:t>(53%)</a:t>
                      </a:r>
                      <a:endParaRPr lang="en-US" sz="2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26708040"/>
                  </a:ext>
                </a:extLst>
              </a:tr>
              <a:tr h="1444245">
                <a:tc>
                  <a:txBody>
                    <a:bodyPr/>
                    <a:lstStyle/>
                    <a:p>
                      <a:pPr algn="ctr"/>
                      <a:r>
                        <a:rPr lang="en-US" sz="2400" dirty="0">
                          <a:latin typeface="Times New Roman" panose="02020603050405020304" pitchFamily="18" charset="0"/>
                          <a:cs typeface="Times New Roman" panose="02020603050405020304" pitchFamily="18" charset="0"/>
                        </a:rPr>
                        <a:t>3</a:t>
                      </a:r>
                    </a:p>
                  </a:txBody>
                  <a:tcPr anchor="ctr"/>
                </a:tc>
                <a:tc>
                  <a:txBody>
                    <a:bodyPr/>
                    <a:lstStyle/>
                    <a:p>
                      <a:pPr algn="ctr"/>
                      <a:r>
                        <a:rPr lang="en-US" sz="2400" dirty="0">
                          <a:latin typeface="Times New Roman" panose="02020603050405020304" pitchFamily="18" charset="0"/>
                          <a:cs typeface="Times New Roman" panose="02020603050405020304" pitchFamily="18" charset="0"/>
                        </a:rPr>
                        <a:t>Vector Control &amp; Surveillance</a:t>
                      </a:r>
                    </a:p>
                  </a:txBody>
                  <a:tcPr anchor="ct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Partially Known (First Epidemic)</a:t>
                      </a:r>
                    </a:p>
                    <a:p>
                      <a:pPr marL="0" marR="0" lvl="0" indent="0" algn="ctr" defTabSz="914172"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Hit &amp; Trial basis</a:t>
                      </a:r>
                    </a:p>
                  </a:txBody>
                  <a:tcPr anchor="ct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Known</a:t>
                      </a:r>
                    </a:p>
                    <a:p>
                      <a:pPr marL="0" marR="0" lvl="0" indent="0" algn="ctr" defTabSz="914172"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SOPs &amp; Lessons learnt Available</a:t>
                      </a:r>
                    </a:p>
                  </a:txBody>
                  <a:tcPr anchor="ctr"/>
                </a:tc>
                <a:extLst>
                  <a:ext uri="{0D108BD9-81ED-4DB2-BD59-A6C34878D82A}">
                    <a16:rowId xmlns:a16="http://schemas.microsoft.com/office/drawing/2014/main" val="196307429"/>
                  </a:ext>
                </a:extLst>
              </a:tr>
              <a:tr h="994924">
                <a:tc>
                  <a:txBody>
                    <a:bodyPr/>
                    <a:lstStyle/>
                    <a:p>
                      <a:pPr algn="ctr"/>
                      <a:r>
                        <a:rPr lang="en-US" sz="2400" dirty="0">
                          <a:latin typeface="Times New Roman" panose="02020603050405020304" pitchFamily="18" charset="0"/>
                          <a:cs typeface="Times New Roman" panose="02020603050405020304" pitchFamily="18" charset="0"/>
                        </a:rPr>
                        <a:t>4</a:t>
                      </a:r>
                    </a:p>
                  </a:txBody>
                  <a:tcPr anchor="ctr"/>
                </a:tc>
                <a:tc>
                  <a:txBody>
                    <a:bodyPr/>
                    <a:lstStyle/>
                    <a:p>
                      <a:pPr algn="ctr"/>
                      <a:r>
                        <a:rPr lang="en-US" sz="2400" dirty="0">
                          <a:latin typeface="Times New Roman" panose="02020603050405020304" pitchFamily="18" charset="0"/>
                          <a:cs typeface="Times New Roman" panose="02020603050405020304" pitchFamily="18" charset="0"/>
                        </a:rPr>
                        <a:t>Intl. Best Practices utilized</a:t>
                      </a:r>
                    </a:p>
                  </a:txBody>
                  <a:tcPr anchor="ct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At a later stage</a:t>
                      </a:r>
                    </a:p>
                    <a:p>
                      <a:pPr algn="ctr"/>
                      <a:r>
                        <a:rPr lang="en-US" sz="2400" dirty="0">
                          <a:solidFill>
                            <a:schemeClr val="tx1"/>
                          </a:solidFill>
                          <a:latin typeface="Times New Roman" panose="02020603050405020304" pitchFamily="18" charset="0"/>
                          <a:cs typeface="Times New Roman" panose="02020603050405020304" pitchFamily="18" charset="0"/>
                        </a:rPr>
                        <a:t>Sri Lanka &amp; Indonesia</a:t>
                      </a:r>
                    </a:p>
                  </a:txBody>
                  <a:tcPr anchor="ct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Best Practices already available &amp; practiced</a:t>
                      </a:r>
                    </a:p>
                  </a:txBody>
                  <a:tcPr anchor="ctr"/>
                </a:tc>
                <a:extLst>
                  <a:ext uri="{0D108BD9-81ED-4DB2-BD59-A6C34878D82A}">
                    <a16:rowId xmlns:a16="http://schemas.microsoft.com/office/drawing/2014/main" val="879161698"/>
                  </a:ext>
                </a:extLst>
              </a:tr>
              <a:tr h="994924">
                <a:tc>
                  <a:txBody>
                    <a:bodyPr/>
                    <a:lstStyle/>
                    <a:p>
                      <a:pPr algn="ctr"/>
                      <a:r>
                        <a:rPr lang="en-US" sz="2400" dirty="0">
                          <a:latin typeface="Times New Roman" panose="02020603050405020304" pitchFamily="18" charset="0"/>
                          <a:cs typeface="Times New Roman" panose="02020603050405020304" pitchFamily="18" charset="0"/>
                        </a:rPr>
                        <a:t>5</a:t>
                      </a:r>
                    </a:p>
                  </a:txBody>
                  <a:tcPr anchor="ct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GB" sz="2400" b="0" dirty="0">
                          <a:solidFill>
                            <a:schemeClr val="tx1"/>
                          </a:solidFill>
                          <a:latin typeface="Times New Roman" panose="02020603050405020304" pitchFamily="18" charset="0"/>
                          <a:cs typeface="Times New Roman" panose="02020603050405020304" pitchFamily="18" charset="0"/>
                        </a:rPr>
                        <a:t>Third Party Validation</a:t>
                      </a:r>
                    </a:p>
                  </a:txBody>
                  <a:tcPr anchor="ct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Special Branch, IB</a:t>
                      </a:r>
                    </a:p>
                  </a:txBody>
                  <a:tcPr anchor="ct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Agriculture </a:t>
                      </a:r>
                      <a:r>
                        <a:rPr lang="en-US" sz="2400" dirty="0" err="1">
                          <a:solidFill>
                            <a:schemeClr val="tx1"/>
                          </a:solidFill>
                          <a:latin typeface="Times New Roman" panose="02020603050405020304" pitchFamily="18" charset="0"/>
                          <a:cs typeface="Times New Roman" panose="02020603050405020304" pitchFamily="18" charset="0"/>
                        </a:rPr>
                        <a:t>Deptt</a:t>
                      </a:r>
                      <a:r>
                        <a:rPr lang="en-US" sz="2400" dirty="0">
                          <a:solidFill>
                            <a:schemeClr val="tx1"/>
                          </a:solidFill>
                          <a:latin typeface="Times New Roman" panose="02020603050405020304" pitchFamily="18" charset="0"/>
                          <a:cs typeface="Times New Roman" panose="02020603050405020304" pitchFamily="18" charset="0"/>
                        </a:rPr>
                        <a:t>., LG&amp;CD &amp; IPH</a:t>
                      </a:r>
                    </a:p>
                  </a:txBody>
                  <a:tcPr anchor="ctr"/>
                </a:tc>
                <a:extLst>
                  <a:ext uri="{0D108BD9-81ED-4DB2-BD59-A6C34878D82A}">
                    <a16:rowId xmlns:a16="http://schemas.microsoft.com/office/drawing/2014/main" val="2288132587"/>
                  </a:ext>
                </a:extLst>
              </a:tr>
            </a:tbl>
          </a:graphicData>
        </a:graphic>
      </p:graphicFrame>
      <p:sp>
        <p:nvSpPr>
          <p:cNvPr id="5" name="Title 4">
            <a:extLst>
              <a:ext uri="{FF2B5EF4-FFF2-40B4-BE49-F238E27FC236}">
                <a16:creationId xmlns:a16="http://schemas.microsoft.com/office/drawing/2014/main" id="{F64CFECA-5F3E-5EAA-08CC-C89605257CAC}"/>
              </a:ext>
            </a:extLst>
          </p:cNvPr>
          <p:cNvSpPr>
            <a:spLocks noGrp="1"/>
          </p:cNvSpPr>
          <p:nvPr>
            <p:ph type="title"/>
          </p:nvPr>
        </p:nvSpPr>
        <p:spPr>
          <a:xfrm>
            <a:off x="0" y="62532"/>
            <a:ext cx="12192000" cy="685800"/>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Comparative Analysis with Lahore Model  </a:t>
            </a:r>
            <a:r>
              <a:rPr lang="en-US" sz="2800" dirty="0">
                <a:solidFill>
                  <a:schemeClr val="tx1"/>
                </a:solidFill>
                <a:latin typeface="Times New Roman" panose="02020603050405020304" pitchFamily="18" charset="0"/>
                <a:cs typeface="Times New Roman" panose="02020603050405020304" pitchFamily="18" charset="0"/>
              </a:rPr>
              <a:t>(1/4)</a:t>
            </a:r>
            <a:endParaRPr lang="en-PK"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15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6800713"/>
              </p:ext>
            </p:extLst>
          </p:nvPr>
        </p:nvGraphicFramePr>
        <p:xfrm>
          <a:off x="177013" y="821537"/>
          <a:ext cx="11822673" cy="5799251"/>
        </p:xfrm>
        <a:graphic>
          <a:graphicData uri="http://schemas.openxmlformats.org/drawingml/2006/table">
            <a:tbl>
              <a:tblPr firstRow="1" bandRow="1">
                <a:tableStyleId>{5940675A-B579-460E-94D1-54222C63F5DA}</a:tableStyleId>
              </a:tblPr>
              <a:tblGrid>
                <a:gridCol w="718337">
                  <a:extLst>
                    <a:ext uri="{9D8B030D-6E8A-4147-A177-3AD203B41FA5}">
                      <a16:colId xmlns:a16="http://schemas.microsoft.com/office/drawing/2014/main" val="3524277756"/>
                    </a:ext>
                  </a:extLst>
                </a:gridCol>
                <a:gridCol w="2852964">
                  <a:extLst>
                    <a:ext uri="{9D8B030D-6E8A-4147-A177-3AD203B41FA5}">
                      <a16:colId xmlns:a16="http://schemas.microsoft.com/office/drawing/2014/main" val="2063330667"/>
                    </a:ext>
                  </a:extLst>
                </a:gridCol>
                <a:gridCol w="4392386">
                  <a:extLst>
                    <a:ext uri="{9D8B030D-6E8A-4147-A177-3AD203B41FA5}">
                      <a16:colId xmlns:a16="http://schemas.microsoft.com/office/drawing/2014/main" val="2432771643"/>
                    </a:ext>
                  </a:extLst>
                </a:gridCol>
                <a:gridCol w="3858986">
                  <a:extLst>
                    <a:ext uri="{9D8B030D-6E8A-4147-A177-3AD203B41FA5}">
                      <a16:colId xmlns:a16="http://schemas.microsoft.com/office/drawing/2014/main" val="2997914489"/>
                    </a:ext>
                  </a:extLst>
                </a:gridCol>
              </a:tblGrid>
              <a:tr h="904306">
                <a:tc>
                  <a:txBody>
                    <a:bodyPr/>
                    <a:lstStyle/>
                    <a:p>
                      <a:pPr algn="ctr"/>
                      <a:r>
                        <a:rPr lang="en-US" sz="2800" b="1" dirty="0">
                          <a:latin typeface="Times New Roman" panose="02020603050405020304" pitchFamily="18" charset="0"/>
                          <a:cs typeface="Times New Roman" panose="02020603050405020304" pitchFamily="18" charset="0"/>
                        </a:rPr>
                        <a:t>Sr. No.</a:t>
                      </a:r>
                    </a:p>
                  </a:txBody>
                  <a:tcPr anchor="ctr">
                    <a:solidFill>
                      <a:schemeClr val="tx2">
                        <a:lumMod val="25000"/>
                        <a:lumOff val="75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Driving Factors</a:t>
                      </a:r>
                    </a:p>
                  </a:txBody>
                  <a:tcPr anchor="ctr">
                    <a:solidFill>
                      <a:schemeClr val="tx2">
                        <a:lumMod val="25000"/>
                        <a:lumOff val="75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Lahore</a:t>
                      </a:r>
                      <a:r>
                        <a:rPr lang="en-US" sz="2800" b="1" baseline="0" dirty="0">
                          <a:latin typeface="Times New Roman" panose="02020603050405020304" pitchFamily="18" charset="0"/>
                          <a:cs typeface="Times New Roman" panose="02020603050405020304" pitchFamily="18" charset="0"/>
                        </a:rPr>
                        <a:t> Model</a:t>
                      </a:r>
                    </a:p>
                    <a:p>
                      <a:pPr algn="ctr"/>
                      <a:r>
                        <a:rPr lang="en-US" sz="2800" b="1" baseline="0" dirty="0">
                          <a:latin typeface="Times New Roman" panose="02020603050405020304" pitchFamily="18" charset="0"/>
                          <a:cs typeface="Times New Roman" panose="02020603050405020304" pitchFamily="18" charset="0"/>
                        </a:rPr>
                        <a:t>(2011)</a:t>
                      </a:r>
                      <a:endParaRPr lang="en-US" sz="2800" b="1" dirty="0">
                        <a:latin typeface="Times New Roman" panose="02020603050405020304" pitchFamily="18" charset="0"/>
                        <a:cs typeface="Times New Roman" panose="02020603050405020304" pitchFamily="18" charset="0"/>
                      </a:endParaRPr>
                    </a:p>
                  </a:txBody>
                  <a:tcPr anchor="ctr">
                    <a:solidFill>
                      <a:schemeClr val="tx2">
                        <a:lumMod val="25000"/>
                        <a:lumOff val="75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Resurgence</a:t>
                      </a:r>
                    </a:p>
                    <a:p>
                      <a:pPr algn="ctr"/>
                      <a:r>
                        <a:rPr lang="en-US" sz="2800" b="1" dirty="0">
                          <a:latin typeface="Times New Roman" panose="02020603050405020304" pitchFamily="18" charset="0"/>
                          <a:cs typeface="Times New Roman" panose="02020603050405020304" pitchFamily="18" charset="0"/>
                        </a:rPr>
                        <a:t>(2022)</a:t>
                      </a:r>
                    </a:p>
                  </a:txBody>
                  <a:tcPr anchor="ctr">
                    <a:solidFill>
                      <a:schemeClr val="tx2">
                        <a:lumMod val="25000"/>
                        <a:lumOff val="75000"/>
                      </a:schemeClr>
                    </a:solidFill>
                  </a:tcPr>
                </a:tc>
                <a:extLst>
                  <a:ext uri="{0D108BD9-81ED-4DB2-BD59-A6C34878D82A}">
                    <a16:rowId xmlns:a16="http://schemas.microsoft.com/office/drawing/2014/main" val="313846853"/>
                  </a:ext>
                </a:extLst>
              </a:tr>
              <a:tr h="1312702">
                <a:tc>
                  <a:txBody>
                    <a:bodyPr/>
                    <a:lstStyle/>
                    <a:p>
                      <a:pPr algn="ctr"/>
                      <a:r>
                        <a:rPr lang="en-US" sz="2800" dirty="0">
                          <a:latin typeface="Times New Roman" panose="02020603050405020304" pitchFamily="18" charset="0"/>
                          <a:cs typeface="Times New Roman" panose="02020603050405020304" pitchFamily="18" charset="0"/>
                        </a:rPr>
                        <a:t>6</a:t>
                      </a:r>
                    </a:p>
                  </a:txBody>
                  <a:tcPr anchor="ctr"/>
                </a:tc>
                <a:tc>
                  <a:txBody>
                    <a:bodyPr/>
                    <a:lstStyle/>
                    <a:p>
                      <a:pPr algn="ctr"/>
                      <a:r>
                        <a:rPr lang="en-US" sz="2800" dirty="0">
                          <a:latin typeface="Times New Roman" panose="02020603050405020304" pitchFamily="18" charset="0"/>
                          <a:cs typeface="Times New Roman" panose="02020603050405020304" pitchFamily="18" charset="0"/>
                        </a:rPr>
                        <a:t>Stakeholder Engagement &amp; Involvement</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At grass-root level</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At </a:t>
                      </a:r>
                      <a:r>
                        <a:rPr lang="en-US" sz="2800" dirty="0" err="1">
                          <a:solidFill>
                            <a:schemeClr val="tx1"/>
                          </a:solidFill>
                          <a:latin typeface="Times New Roman" panose="02020603050405020304" pitchFamily="18" charset="0"/>
                          <a:cs typeface="Times New Roman" panose="02020603050405020304" pitchFamily="18" charset="0"/>
                        </a:rPr>
                        <a:t>mezo</a:t>
                      </a:r>
                      <a:r>
                        <a:rPr lang="en-US" sz="2800" dirty="0">
                          <a:solidFill>
                            <a:schemeClr val="tx1"/>
                          </a:solidFill>
                          <a:latin typeface="Times New Roman" panose="02020603050405020304" pitchFamily="18" charset="0"/>
                          <a:cs typeface="Times New Roman" panose="02020603050405020304" pitchFamily="18" charset="0"/>
                        </a:rPr>
                        <a:t>-level</a:t>
                      </a:r>
                    </a:p>
                  </a:txBody>
                  <a:tcPr anchor="ctr"/>
                </a:tc>
                <a:extLst>
                  <a:ext uri="{0D108BD9-81ED-4DB2-BD59-A6C34878D82A}">
                    <a16:rowId xmlns:a16="http://schemas.microsoft.com/office/drawing/2014/main" val="286177189"/>
                  </a:ext>
                </a:extLst>
              </a:tr>
              <a:tr h="2537891">
                <a:tc>
                  <a:txBody>
                    <a:bodyPr/>
                    <a:lstStyle/>
                    <a:p>
                      <a:pPr algn="ctr"/>
                      <a:r>
                        <a:rPr lang="en-US" sz="2800" dirty="0">
                          <a:latin typeface="Times New Roman" panose="02020603050405020304" pitchFamily="18" charset="0"/>
                          <a:cs typeface="Times New Roman" panose="02020603050405020304" pitchFamily="18" charset="0"/>
                        </a:rPr>
                        <a:t>7</a:t>
                      </a:r>
                    </a:p>
                  </a:txBody>
                  <a:tcPr anchor="ctr"/>
                </a:tc>
                <a:tc>
                  <a:txBody>
                    <a:bodyPr/>
                    <a:lstStyle/>
                    <a:p>
                      <a:pPr algn="ctr"/>
                      <a:r>
                        <a:rPr lang="en-US" sz="2800" dirty="0">
                          <a:latin typeface="Times New Roman" panose="02020603050405020304" pitchFamily="18" charset="0"/>
                          <a:cs typeface="Times New Roman" panose="02020603050405020304" pitchFamily="18" charset="0"/>
                        </a:rPr>
                        <a:t>Ownership &amp; Approach</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Led by Chief Minister</a:t>
                      </a:r>
                    </a:p>
                    <a:p>
                      <a:pPr algn="ctr"/>
                      <a:r>
                        <a:rPr lang="en-US" sz="2800" dirty="0">
                          <a:solidFill>
                            <a:schemeClr val="tx1"/>
                          </a:solidFill>
                          <a:latin typeface="Times New Roman" panose="02020603050405020304" pitchFamily="18" charset="0"/>
                          <a:cs typeface="Times New Roman" panose="02020603050405020304" pitchFamily="18" charset="0"/>
                        </a:rPr>
                        <a:t>CERC = 94 meetings</a:t>
                      </a:r>
                    </a:p>
                    <a:p>
                      <a:pPr algn="ctr"/>
                      <a:r>
                        <a:rPr lang="en-US" sz="2800" dirty="0">
                          <a:solidFill>
                            <a:schemeClr val="tx1"/>
                          </a:solidFill>
                          <a:latin typeface="Times New Roman" panose="02020603050405020304" pitchFamily="18" charset="0"/>
                          <a:cs typeface="Times New Roman" panose="02020603050405020304" pitchFamily="18" charset="0"/>
                        </a:rPr>
                        <a:t>All Line Departments</a:t>
                      </a:r>
                    </a:p>
                    <a:p>
                      <a:pPr marL="0" marR="0" lvl="0" indent="0" algn="ctr" defTabSz="914172"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WOG &amp; WOS Approach</a:t>
                      </a:r>
                    </a:p>
                  </a:txBody>
                  <a:tcPr anchor="ct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Primarily led by CS</a:t>
                      </a:r>
                    </a:p>
                    <a:p>
                      <a:pPr marL="0" marR="0" lvl="0" indent="0" algn="ctr" defTabSz="914172"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 (few meetings by CM)</a:t>
                      </a:r>
                      <a:endParaRPr lang="en-US" sz="2800" b="1" dirty="0">
                        <a:solidFill>
                          <a:srgbClr val="FF0000"/>
                        </a:solidFill>
                        <a:latin typeface="Times New Roman" panose="02020603050405020304" pitchFamily="18" charset="0"/>
                        <a:cs typeface="Times New Roman" panose="02020603050405020304" pitchFamily="18" charset="0"/>
                      </a:endParaRPr>
                    </a:p>
                    <a:p>
                      <a:pPr algn="ctr"/>
                      <a:r>
                        <a:rPr lang="en-US" sz="2800" dirty="0">
                          <a:solidFill>
                            <a:schemeClr val="tx1"/>
                          </a:solidFill>
                          <a:latin typeface="Times New Roman" panose="02020603050405020304" pitchFamily="18" charset="0"/>
                          <a:cs typeface="Times New Roman" panose="02020603050405020304" pitchFamily="18" charset="0"/>
                        </a:rPr>
                        <a:t>(CM &amp; Secretary tenure)</a:t>
                      </a:r>
                    </a:p>
                    <a:p>
                      <a:pPr marL="0" marR="0" lvl="0" indent="0" algn="ctr" defTabSz="914172"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All Line Departments</a:t>
                      </a:r>
                    </a:p>
                    <a:p>
                      <a:pPr marL="0" marR="0" lvl="0" indent="0" algn="ctr" defTabSz="914172"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Times New Roman" panose="02020603050405020304" pitchFamily="18" charset="0"/>
                          <a:cs typeface="Times New Roman" panose="02020603050405020304" pitchFamily="18" charset="0"/>
                        </a:rPr>
                        <a:t>Laid back approach</a:t>
                      </a:r>
                    </a:p>
                  </a:txBody>
                  <a:tcPr anchor="ctr"/>
                </a:tc>
                <a:extLst>
                  <a:ext uri="{0D108BD9-81ED-4DB2-BD59-A6C34878D82A}">
                    <a16:rowId xmlns:a16="http://schemas.microsoft.com/office/drawing/2014/main" val="2426708040"/>
                  </a:ext>
                </a:extLst>
              </a:tr>
              <a:tr h="904306">
                <a:tc>
                  <a:txBody>
                    <a:bodyPr/>
                    <a:lstStyle/>
                    <a:p>
                      <a:pPr algn="ctr"/>
                      <a:r>
                        <a:rPr lang="en-US" sz="2800" dirty="0">
                          <a:latin typeface="Times New Roman" panose="02020603050405020304" pitchFamily="18" charset="0"/>
                          <a:cs typeface="Times New Roman" panose="02020603050405020304" pitchFamily="18" charset="0"/>
                        </a:rPr>
                        <a:t>8</a:t>
                      </a:r>
                    </a:p>
                  </a:txBody>
                  <a:tcPr anchor="ctr"/>
                </a:tc>
                <a:tc>
                  <a:txBody>
                    <a:bodyPr/>
                    <a:lstStyle/>
                    <a:p>
                      <a:pPr algn="ctr"/>
                      <a:r>
                        <a:rPr lang="en-US" sz="2800" dirty="0">
                          <a:latin typeface="Times New Roman" panose="02020603050405020304" pitchFamily="18" charset="0"/>
                          <a:cs typeface="Times New Roman" panose="02020603050405020304" pitchFamily="18" charset="0"/>
                        </a:rPr>
                        <a:t>Awareness Campaign</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Yes </a:t>
                      </a:r>
                    </a:p>
                    <a:p>
                      <a:pPr algn="ctr"/>
                      <a:r>
                        <a:rPr lang="en-US" sz="2800" dirty="0">
                          <a:solidFill>
                            <a:schemeClr val="tx1"/>
                          </a:solidFill>
                          <a:latin typeface="Times New Roman" panose="02020603050405020304" pitchFamily="18" charset="0"/>
                          <a:cs typeface="Times New Roman" panose="02020603050405020304" pitchFamily="18" charset="0"/>
                        </a:rPr>
                        <a:t>(Reactionary but inclusive)</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Yes (Proactive but non-inclusive)</a:t>
                      </a:r>
                    </a:p>
                  </a:txBody>
                  <a:tcPr anchor="ctr"/>
                </a:tc>
                <a:extLst>
                  <a:ext uri="{0D108BD9-81ED-4DB2-BD59-A6C34878D82A}">
                    <a16:rowId xmlns:a16="http://schemas.microsoft.com/office/drawing/2014/main" val="4186714669"/>
                  </a:ext>
                </a:extLst>
              </a:tr>
            </a:tbl>
          </a:graphicData>
        </a:graphic>
      </p:graphicFrame>
      <p:sp>
        <p:nvSpPr>
          <p:cNvPr id="3" name="Title 4">
            <a:extLst>
              <a:ext uri="{FF2B5EF4-FFF2-40B4-BE49-F238E27FC236}">
                <a16:creationId xmlns:a16="http://schemas.microsoft.com/office/drawing/2014/main" id="{2D1A86E2-D0A0-0FF4-78EE-E5CF7C148673}"/>
              </a:ext>
            </a:extLst>
          </p:cNvPr>
          <p:cNvSpPr txBox="1">
            <a:spLocks/>
          </p:cNvSpPr>
          <p:nvPr/>
        </p:nvSpPr>
        <p:spPr>
          <a:xfrm>
            <a:off x="0" y="62532"/>
            <a:ext cx="12192000" cy="685800"/>
          </a:xfrm>
          <a:prstGeom prst="rect">
            <a:avLst/>
          </a:prstGeom>
        </p:spPr>
        <p:txBody>
          <a:bodyPr vert="horz" lIns="91440" tIns="45720" rIns="91440" bIns="45720" rtlCol="0" anchor="b">
            <a:normAutofit/>
          </a:bodyPr>
          <a:lstStyle>
            <a:lvl1pPr algn="ctr" defTabSz="914172" rtl="0" eaLnBrk="1" latinLnBrk="0" hangingPunct="1">
              <a:lnSpc>
                <a:spcPct val="90000"/>
              </a:lnSpc>
              <a:spcBef>
                <a:spcPct val="0"/>
              </a:spcBef>
              <a:buNone/>
              <a:defRPr sz="6000" b="1" i="0" kern="1200">
                <a:solidFill>
                  <a:schemeClr val="tx2"/>
                </a:solidFill>
                <a:latin typeface="Roboto" panose="02000000000000000000" pitchFamily="2" charset="0"/>
                <a:ea typeface="Roboto" panose="02000000000000000000" pitchFamily="2" charset="0"/>
                <a:cs typeface="+mj-cs"/>
              </a:defRPr>
            </a:lvl1pPr>
          </a:lstStyle>
          <a:p>
            <a:r>
              <a:rPr lang="en-US" sz="4000" dirty="0">
                <a:solidFill>
                  <a:schemeClr val="tx1"/>
                </a:solidFill>
                <a:latin typeface="Times New Roman" panose="02020603050405020304" pitchFamily="18" charset="0"/>
                <a:cs typeface="Times New Roman" panose="02020603050405020304" pitchFamily="18" charset="0"/>
              </a:rPr>
              <a:t>Comparative Analysis with Lahore Model </a:t>
            </a:r>
            <a:r>
              <a:rPr lang="en-US" sz="2800" dirty="0">
                <a:solidFill>
                  <a:schemeClr val="tx1"/>
                </a:solidFill>
                <a:latin typeface="Times New Roman" panose="02020603050405020304" pitchFamily="18" charset="0"/>
                <a:cs typeface="Times New Roman" panose="02020603050405020304" pitchFamily="18" charset="0"/>
              </a:rPr>
              <a:t>(2/4)</a:t>
            </a:r>
            <a:r>
              <a:rPr lang="en-US" sz="4000" dirty="0">
                <a:solidFill>
                  <a:schemeClr val="tx1"/>
                </a:solidFill>
                <a:latin typeface="Times New Roman" panose="02020603050405020304" pitchFamily="18" charset="0"/>
                <a:cs typeface="Times New Roman" panose="02020603050405020304" pitchFamily="18" charset="0"/>
              </a:rPr>
              <a:t> </a:t>
            </a:r>
            <a:endParaRPr lang="en-PK"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74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13471362"/>
              </p:ext>
            </p:extLst>
          </p:nvPr>
        </p:nvGraphicFramePr>
        <p:xfrm>
          <a:off x="184663" y="826160"/>
          <a:ext cx="11822673" cy="5695251"/>
        </p:xfrm>
        <a:graphic>
          <a:graphicData uri="http://schemas.openxmlformats.org/drawingml/2006/table">
            <a:tbl>
              <a:tblPr firstRow="1" bandRow="1">
                <a:tableStyleId>{5940675A-B579-460E-94D1-54222C63F5DA}</a:tableStyleId>
              </a:tblPr>
              <a:tblGrid>
                <a:gridCol w="767837">
                  <a:extLst>
                    <a:ext uri="{9D8B030D-6E8A-4147-A177-3AD203B41FA5}">
                      <a16:colId xmlns:a16="http://schemas.microsoft.com/office/drawing/2014/main" val="3524277756"/>
                    </a:ext>
                  </a:extLst>
                </a:gridCol>
                <a:gridCol w="2803464">
                  <a:extLst>
                    <a:ext uri="{9D8B030D-6E8A-4147-A177-3AD203B41FA5}">
                      <a16:colId xmlns:a16="http://schemas.microsoft.com/office/drawing/2014/main" val="2063330667"/>
                    </a:ext>
                  </a:extLst>
                </a:gridCol>
                <a:gridCol w="4534248">
                  <a:extLst>
                    <a:ext uri="{9D8B030D-6E8A-4147-A177-3AD203B41FA5}">
                      <a16:colId xmlns:a16="http://schemas.microsoft.com/office/drawing/2014/main" val="2432771643"/>
                    </a:ext>
                  </a:extLst>
                </a:gridCol>
                <a:gridCol w="3717124">
                  <a:extLst>
                    <a:ext uri="{9D8B030D-6E8A-4147-A177-3AD203B41FA5}">
                      <a16:colId xmlns:a16="http://schemas.microsoft.com/office/drawing/2014/main" val="2997914489"/>
                    </a:ext>
                  </a:extLst>
                </a:gridCol>
              </a:tblGrid>
              <a:tr h="1166798">
                <a:tc>
                  <a:txBody>
                    <a:bodyPr/>
                    <a:lstStyle/>
                    <a:p>
                      <a:pPr algn="ctr"/>
                      <a:r>
                        <a:rPr lang="en-US" sz="2800" b="1" dirty="0">
                          <a:latin typeface="Times New Roman" panose="02020603050405020304" pitchFamily="18" charset="0"/>
                          <a:cs typeface="Times New Roman" panose="02020603050405020304" pitchFamily="18" charset="0"/>
                        </a:rPr>
                        <a:t>Sr. No.</a:t>
                      </a:r>
                    </a:p>
                  </a:txBody>
                  <a:tcPr anchor="ctr">
                    <a:solidFill>
                      <a:schemeClr val="tx2">
                        <a:lumMod val="25000"/>
                        <a:lumOff val="75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Driving Factors</a:t>
                      </a:r>
                    </a:p>
                  </a:txBody>
                  <a:tcPr anchor="ctr">
                    <a:solidFill>
                      <a:schemeClr val="tx2">
                        <a:lumMod val="25000"/>
                        <a:lumOff val="75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Lahore</a:t>
                      </a:r>
                      <a:r>
                        <a:rPr lang="en-US" sz="2800" b="1" baseline="0" dirty="0">
                          <a:latin typeface="Times New Roman" panose="02020603050405020304" pitchFamily="18" charset="0"/>
                          <a:cs typeface="Times New Roman" panose="02020603050405020304" pitchFamily="18" charset="0"/>
                        </a:rPr>
                        <a:t> Model</a:t>
                      </a:r>
                    </a:p>
                    <a:p>
                      <a:pPr algn="ctr"/>
                      <a:r>
                        <a:rPr lang="en-US" sz="2800" b="1" baseline="0" dirty="0">
                          <a:latin typeface="Times New Roman" panose="02020603050405020304" pitchFamily="18" charset="0"/>
                          <a:cs typeface="Times New Roman" panose="02020603050405020304" pitchFamily="18" charset="0"/>
                        </a:rPr>
                        <a:t>(2011)</a:t>
                      </a:r>
                      <a:endParaRPr lang="en-US" sz="2800" b="1" dirty="0">
                        <a:latin typeface="Times New Roman" panose="02020603050405020304" pitchFamily="18" charset="0"/>
                        <a:cs typeface="Times New Roman" panose="02020603050405020304" pitchFamily="18" charset="0"/>
                      </a:endParaRPr>
                    </a:p>
                  </a:txBody>
                  <a:tcPr anchor="ctr">
                    <a:solidFill>
                      <a:schemeClr val="tx2">
                        <a:lumMod val="25000"/>
                        <a:lumOff val="75000"/>
                      </a:schemeClr>
                    </a:solidFill>
                  </a:tcPr>
                </a:tc>
                <a:tc>
                  <a:txBody>
                    <a:bodyPr/>
                    <a:lstStyle/>
                    <a:p>
                      <a:pPr algn="ctr"/>
                      <a:r>
                        <a:rPr lang="en-US" sz="2800" b="1" dirty="0">
                          <a:latin typeface="Times New Roman" panose="02020603050405020304" pitchFamily="18" charset="0"/>
                          <a:cs typeface="Times New Roman" panose="02020603050405020304" pitchFamily="18" charset="0"/>
                        </a:rPr>
                        <a:t>Resurgence</a:t>
                      </a:r>
                    </a:p>
                    <a:p>
                      <a:pPr algn="ctr"/>
                      <a:r>
                        <a:rPr lang="en-US" sz="2800" b="1" dirty="0">
                          <a:latin typeface="Times New Roman" panose="02020603050405020304" pitchFamily="18" charset="0"/>
                          <a:cs typeface="Times New Roman" panose="02020603050405020304" pitchFamily="18" charset="0"/>
                        </a:rPr>
                        <a:t>(2022)</a:t>
                      </a:r>
                    </a:p>
                  </a:txBody>
                  <a:tcPr anchor="ctr">
                    <a:solidFill>
                      <a:schemeClr val="tx2">
                        <a:lumMod val="25000"/>
                        <a:lumOff val="75000"/>
                      </a:schemeClr>
                    </a:solidFill>
                  </a:tcPr>
                </a:tc>
                <a:extLst>
                  <a:ext uri="{0D108BD9-81ED-4DB2-BD59-A6C34878D82A}">
                    <a16:rowId xmlns:a16="http://schemas.microsoft.com/office/drawing/2014/main" val="313846853"/>
                  </a:ext>
                </a:extLst>
              </a:tr>
              <a:tr h="1067742">
                <a:tc>
                  <a:txBody>
                    <a:bodyPr/>
                    <a:lstStyle/>
                    <a:p>
                      <a:pPr algn="ctr"/>
                      <a:r>
                        <a:rPr lang="en-US" sz="2800" dirty="0">
                          <a:latin typeface="Times New Roman" panose="02020603050405020304" pitchFamily="18" charset="0"/>
                          <a:cs typeface="Times New Roman" panose="02020603050405020304" pitchFamily="18" charset="0"/>
                        </a:rPr>
                        <a:t>9</a:t>
                      </a:r>
                    </a:p>
                  </a:txBody>
                  <a:tcPr anchor="ctr"/>
                </a:tc>
                <a:tc>
                  <a:txBody>
                    <a:bodyPr/>
                    <a:lstStyle/>
                    <a:p>
                      <a:pPr algn="ctr"/>
                      <a:r>
                        <a:rPr lang="en-US" sz="2800" dirty="0">
                          <a:latin typeface="Times New Roman" panose="02020603050405020304" pitchFamily="18" charset="0"/>
                          <a:cs typeface="Times New Roman" panose="02020603050405020304" pitchFamily="18" charset="0"/>
                        </a:rPr>
                        <a:t>Media Role</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Proactive &amp; Reactive </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Reactive</a:t>
                      </a:r>
                    </a:p>
                  </a:txBody>
                  <a:tcPr anchor="ctr"/>
                </a:tc>
                <a:extLst>
                  <a:ext uri="{0D108BD9-81ED-4DB2-BD59-A6C34878D82A}">
                    <a16:rowId xmlns:a16="http://schemas.microsoft.com/office/drawing/2014/main" val="1176840122"/>
                  </a:ext>
                </a:extLst>
              </a:tr>
              <a:tr h="1327477">
                <a:tc>
                  <a:txBody>
                    <a:bodyPr/>
                    <a:lstStyle/>
                    <a:p>
                      <a:pPr algn="ctr"/>
                      <a:r>
                        <a:rPr lang="en-US" sz="2800" dirty="0">
                          <a:latin typeface="Times New Roman" panose="02020603050405020304" pitchFamily="18" charset="0"/>
                          <a:cs typeface="Times New Roman" panose="02020603050405020304" pitchFamily="18" charset="0"/>
                        </a:rPr>
                        <a:t>10</a:t>
                      </a:r>
                    </a:p>
                  </a:txBody>
                  <a:tcPr anchor="ct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GB" sz="2800" b="0" dirty="0">
                          <a:solidFill>
                            <a:schemeClr val="tx1"/>
                          </a:solidFill>
                          <a:latin typeface="Times New Roman" panose="02020603050405020304" pitchFamily="18" charset="0"/>
                          <a:cs typeface="Times New Roman" panose="02020603050405020304" pitchFamily="18" charset="0"/>
                        </a:rPr>
                        <a:t>Punitive Action</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Epidemic Diseases Act 1958 </a:t>
                      </a:r>
                    </a:p>
                    <a:p>
                      <a:pPr algn="ctr"/>
                      <a:r>
                        <a:rPr lang="en-US" sz="2800" dirty="0">
                          <a:solidFill>
                            <a:schemeClr val="tx1"/>
                          </a:solidFill>
                          <a:latin typeface="Times New Roman" panose="02020603050405020304" pitchFamily="18" charset="0"/>
                          <a:cs typeface="Times New Roman" panose="02020603050405020304" pitchFamily="18" charset="0"/>
                        </a:rPr>
                        <a:t>(Amended in 2011)</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Punjab Infectious Diseases (Prevention &amp; Control) Act 2020 </a:t>
                      </a:r>
                    </a:p>
                  </a:txBody>
                  <a:tcPr anchor="ctr"/>
                </a:tc>
                <a:extLst>
                  <a:ext uri="{0D108BD9-81ED-4DB2-BD59-A6C34878D82A}">
                    <a16:rowId xmlns:a16="http://schemas.microsoft.com/office/drawing/2014/main" val="4236806600"/>
                  </a:ext>
                </a:extLst>
              </a:tr>
              <a:tr h="1327477">
                <a:tc>
                  <a:txBody>
                    <a:bodyPr/>
                    <a:lstStyle/>
                    <a:p>
                      <a:pPr algn="ctr"/>
                      <a:r>
                        <a:rPr lang="en-US" sz="2800" dirty="0">
                          <a:latin typeface="Times New Roman" panose="02020603050405020304" pitchFamily="18" charset="0"/>
                          <a:cs typeface="Times New Roman" panose="02020603050405020304" pitchFamily="18" charset="0"/>
                        </a:rPr>
                        <a:t>11</a:t>
                      </a:r>
                    </a:p>
                  </a:txBody>
                  <a:tcPr anchor="ctr"/>
                </a:tc>
                <a:tc>
                  <a:txBody>
                    <a:bodyPr/>
                    <a:lstStyle/>
                    <a:p>
                      <a:pPr algn="ctr"/>
                      <a:r>
                        <a:rPr lang="en-US" sz="2800" dirty="0">
                          <a:latin typeface="Times New Roman" panose="02020603050405020304" pitchFamily="18" charset="0"/>
                          <a:cs typeface="Times New Roman" panose="02020603050405020304" pitchFamily="18" charset="0"/>
                        </a:rPr>
                        <a:t>Technological Interventions</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Mapping of Dengue Cases only</a:t>
                      </a:r>
                    </a:p>
                    <a:p>
                      <a:pPr algn="ctr"/>
                      <a:r>
                        <a:rPr lang="en-US" sz="2800" dirty="0">
                          <a:solidFill>
                            <a:schemeClr val="tx1"/>
                          </a:solidFill>
                          <a:latin typeface="Times New Roman" panose="02020603050405020304" pitchFamily="18" charset="0"/>
                          <a:cs typeface="Times New Roman" panose="02020603050405020304" pitchFamily="18" charset="0"/>
                        </a:rPr>
                        <a:t>(PDMA/ PITB)</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Anti-Dengue Tracking System </a:t>
                      </a:r>
                    </a:p>
                    <a:p>
                      <a:pPr algn="ctr"/>
                      <a:r>
                        <a:rPr lang="en-US" sz="2800" dirty="0">
                          <a:solidFill>
                            <a:schemeClr val="tx1"/>
                          </a:solidFill>
                          <a:latin typeface="Times New Roman" panose="02020603050405020304" pitchFamily="18" charset="0"/>
                          <a:cs typeface="Times New Roman" panose="02020603050405020304" pitchFamily="18" charset="0"/>
                        </a:rPr>
                        <a:t>(PITB)</a:t>
                      </a:r>
                    </a:p>
                  </a:txBody>
                  <a:tcPr anchor="ctr"/>
                </a:tc>
                <a:extLst>
                  <a:ext uri="{0D108BD9-81ED-4DB2-BD59-A6C34878D82A}">
                    <a16:rowId xmlns:a16="http://schemas.microsoft.com/office/drawing/2014/main" val="879161698"/>
                  </a:ext>
                </a:extLst>
              </a:tr>
              <a:tr h="717511">
                <a:tc>
                  <a:txBody>
                    <a:bodyPr/>
                    <a:lstStyle/>
                    <a:p>
                      <a:pPr algn="ctr"/>
                      <a:r>
                        <a:rPr lang="en-US" sz="2800" dirty="0">
                          <a:latin typeface="Times New Roman" panose="02020603050405020304" pitchFamily="18" charset="0"/>
                          <a:cs typeface="Times New Roman" panose="02020603050405020304" pitchFamily="18" charset="0"/>
                        </a:rPr>
                        <a:t>12</a:t>
                      </a:r>
                    </a:p>
                  </a:txBody>
                  <a:tcPr anchor="ctr"/>
                </a:tc>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GB" sz="2800" b="0" dirty="0">
                          <a:solidFill>
                            <a:schemeClr val="tx1"/>
                          </a:solidFill>
                          <a:latin typeface="Times New Roman" panose="02020603050405020304" pitchFamily="18" charset="0"/>
                          <a:cs typeface="Times New Roman" panose="02020603050405020304" pitchFamily="18" charset="0"/>
                        </a:rPr>
                        <a:t>Budget</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Available</a:t>
                      </a:r>
                    </a:p>
                  </a:txBody>
                  <a:tcPr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Available</a:t>
                      </a:r>
                    </a:p>
                  </a:txBody>
                  <a:tcPr anchor="ctr"/>
                </a:tc>
                <a:extLst>
                  <a:ext uri="{0D108BD9-81ED-4DB2-BD59-A6C34878D82A}">
                    <a16:rowId xmlns:a16="http://schemas.microsoft.com/office/drawing/2014/main" val="3549764794"/>
                  </a:ext>
                </a:extLst>
              </a:tr>
            </a:tbl>
          </a:graphicData>
        </a:graphic>
      </p:graphicFrame>
      <p:sp>
        <p:nvSpPr>
          <p:cNvPr id="5" name="Arrow: Right 4">
            <a:hlinkClick r:id="rId2" action="ppaction://hlinksldjump"/>
            <a:extLst>
              <a:ext uri="{FF2B5EF4-FFF2-40B4-BE49-F238E27FC236}">
                <a16:creationId xmlns:a16="http://schemas.microsoft.com/office/drawing/2014/main" id="{D6CB83F0-4FE9-B9B3-1AF0-886D3B494003}"/>
              </a:ext>
            </a:extLst>
          </p:cNvPr>
          <p:cNvSpPr/>
          <p:nvPr/>
        </p:nvSpPr>
        <p:spPr>
          <a:xfrm>
            <a:off x="11317507" y="5118100"/>
            <a:ext cx="689829" cy="736600"/>
          </a:xfrm>
          <a:prstGeom prst="rightArrow">
            <a:avLst/>
          </a:prstGeom>
          <a:solidFill>
            <a:srgbClr val="E5F8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 name="Title 4">
            <a:extLst>
              <a:ext uri="{FF2B5EF4-FFF2-40B4-BE49-F238E27FC236}">
                <a16:creationId xmlns:a16="http://schemas.microsoft.com/office/drawing/2014/main" id="{DA15706B-1F80-AC09-E622-4CB4C8B90B18}"/>
              </a:ext>
            </a:extLst>
          </p:cNvPr>
          <p:cNvSpPr txBox="1">
            <a:spLocks/>
          </p:cNvSpPr>
          <p:nvPr/>
        </p:nvSpPr>
        <p:spPr>
          <a:xfrm>
            <a:off x="0" y="62532"/>
            <a:ext cx="12192000" cy="685800"/>
          </a:xfrm>
          <a:prstGeom prst="rect">
            <a:avLst/>
          </a:prstGeom>
        </p:spPr>
        <p:txBody>
          <a:bodyPr vert="horz" lIns="91440" tIns="45720" rIns="91440" bIns="45720" rtlCol="0" anchor="b">
            <a:normAutofit/>
          </a:bodyPr>
          <a:lstStyle>
            <a:lvl1pPr algn="ctr" defTabSz="914172" rtl="0" eaLnBrk="1" latinLnBrk="0" hangingPunct="1">
              <a:lnSpc>
                <a:spcPct val="90000"/>
              </a:lnSpc>
              <a:spcBef>
                <a:spcPct val="0"/>
              </a:spcBef>
              <a:buNone/>
              <a:defRPr sz="6000" b="1" i="0" kern="1200">
                <a:solidFill>
                  <a:schemeClr val="tx2"/>
                </a:solidFill>
                <a:latin typeface="Roboto" panose="02000000000000000000" pitchFamily="2" charset="0"/>
                <a:ea typeface="Roboto" panose="02000000000000000000" pitchFamily="2" charset="0"/>
                <a:cs typeface="+mj-cs"/>
              </a:defRPr>
            </a:lvl1pPr>
          </a:lstStyle>
          <a:p>
            <a:r>
              <a:rPr lang="en-US" sz="4000" dirty="0">
                <a:solidFill>
                  <a:schemeClr val="tx1"/>
                </a:solidFill>
                <a:latin typeface="Times New Roman" panose="02020603050405020304" pitchFamily="18" charset="0"/>
                <a:cs typeface="Times New Roman" panose="02020603050405020304" pitchFamily="18" charset="0"/>
              </a:rPr>
              <a:t>Comparative Analysis with Lahore Model </a:t>
            </a:r>
            <a:r>
              <a:rPr lang="en-US" sz="2800" dirty="0">
                <a:solidFill>
                  <a:schemeClr val="tx1"/>
                </a:solidFill>
                <a:latin typeface="Times New Roman" panose="02020603050405020304" pitchFamily="18" charset="0"/>
                <a:cs typeface="Times New Roman" panose="02020603050405020304" pitchFamily="18" charset="0"/>
              </a:rPr>
              <a:t>(3/4)</a:t>
            </a:r>
            <a:r>
              <a:rPr lang="en-US" sz="4000" dirty="0">
                <a:solidFill>
                  <a:schemeClr val="tx1"/>
                </a:solidFill>
                <a:latin typeface="Times New Roman" panose="02020603050405020304" pitchFamily="18" charset="0"/>
                <a:cs typeface="Times New Roman" panose="02020603050405020304" pitchFamily="18" charset="0"/>
              </a:rPr>
              <a:t> </a:t>
            </a:r>
            <a:endParaRPr lang="en-PK"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410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5916905"/>
              </p:ext>
            </p:extLst>
          </p:nvPr>
        </p:nvGraphicFramePr>
        <p:xfrm>
          <a:off x="75413" y="791476"/>
          <a:ext cx="12047456" cy="4864269"/>
        </p:xfrm>
        <a:graphic>
          <a:graphicData uri="http://schemas.openxmlformats.org/drawingml/2006/table">
            <a:tbl>
              <a:tblPr firstRow="1" bandRow="1">
                <a:tableStyleId>{5940675A-B579-460E-94D1-54222C63F5DA}</a:tableStyleId>
              </a:tblPr>
              <a:tblGrid>
                <a:gridCol w="838987">
                  <a:extLst>
                    <a:ext uri="{9D8B030D-6E8A-4147-A177-3AD203B41FA5}">
                      <a16:colId xmlns:a16="http://schemas.microsoft.com/office/drawing/2014/main" val="3524277756"/>
                    </a:ext>
                  </a:extLst>
                </a:gridCol>
                <a:gridCol w="3387250">
                  <a:extLst>
                    <a:ext uri="{9D8B030D-6E8A-4147-A177-3AD203B41FA5}">
                      <a16:colId xmlns:a16="http://schemas.microsoft.com/office/drawing/2014/main" val="2063330667"/>
                    </a:ext>
                  </a:extLst>
                </a:gridCol>
                <a:gridCol w="4141959">
                  <a:extLst>
                    <a:ext uri="{9D8B030D-6E8A-4147-A177-3AD203B41FA5}">
                      <a16:colId xmlns:a16="http://schemas.microsoft.com/office/drawing/2014/main" val="2432771643"/>
                    </a:ext>
                  </a:extLst>
                </a:gridCol>
                <a:gridCol w="3679260">
                  <a:extLst>
                    <a:ext uri="{9D8B030D-6E8A-4147-A177-3AD203B41FA5}">
                      <a16:colId xmlns:a16="http://schemas.microsoft.com/office/drawing/2014/main" val="2997914489"/>
                    </a:ext>
                  </a:extLst>
                </a:gridCol>
              </a:tblGrid>
              <a:tr h="944395">
                <a:tc>
                  <a:txBody>
                    <a:bodyPr/>
                    <a:lstStyle/>
                    <a:p>
                      <a:pPr algn="ctr"/>
                      <a:r>
                        <a:rPr lang="en-US" sz="2800" b="1" i="0" dirty="0">
                          <a:latin typeface="Times New Roman" panose="02020603050405020304" pitchFamily="18" charset="0"/>
                          <a:cs typeface="Times New Roman" panose="02020603050405020304" pitchFamily="18" charset="0"/>
                        </a:rPr>
                        <a:t>Sr. No.</a:t>
                      </a:r>
                    </a:p>
                  </a:txBody>
                  <a:tcPr anchor="ctr">
                    <a:solidFill>
                      <a:schemeClr val="tx2">
                        <a:lumMod val="25000"/>
                        <a:lumOff val="75000"/>
                      </a:schemeClr>
                    </a:solidFill>
                  </a:tcPr>
                </a:tc>
                <a:tc>
                  <a:txBody>
                    <a:bodyPr/>
                    <a:lstStyle/>
                    <a:p>
                      <a:pPr algn="ctr"/>
                      <a:r>
                        <a:rPr lang="en-US" sz="2800" b="1" i="0" dirty="0">
                          <a:latin typeface="Times New Roman" panose="02020603050405020304" pitchFamily="18" charset="0"/>
                          <a:cs typeface="Times New Roman" panose="02020603050405020304" pitchFamily="18" charset="0"/>
                        </a:rPr>
                        <a:t>Driving Factors</a:t>
                      </a:r>
                    </a:p>
                  </a:txBody>
                  <a:tcPr anchor="ctr">
                    <a:solidFill>
                      <a:schemeClr val="tx2">
                        <a:lumMod val="25000"/>
                        <a:lumOff val="75000"/>
                      </a:schemeClr>
                    </a:solidFill>
                  </a:tcPr>
                </a:tc>
                <a:tc>
                  <a:txBody>
                    <a:bodyPr/>
                    <a:lstStyle/>
                    <a:p>
                      <a:pPr algn="ctr"/>
                      <a:r>
                        <a:rPr lang="en-US" sz="2800" b="1" i="0" dirty="0">
                          <a:latin typeface="Times New Roman" panose="02020603050405020304" pitchFamily="18" charset="0"/>
                          <a:cs typeface="Times New Roman" panose="02020603050405020304" pitchFamily="18" charset="0"/>
                        </a:rPr>
                        <a:t>Lahore</a:t>
                      </a:r>
                      <a:r>
                        <a:rPr lang="en-US" sz="2800" b="1" i="0" baseline="0" dirty="0">
                          <a:latin typeface="Times New Roman" panose="02020603050405020304" pitchFamily="18" charset="0"/>
                          <a:cs typeface="Times New Roman" panose="02020603050405020304" pitchFamily="18" charset="0"/>
                        </a:rPr>
                        <a:t> Model </a:t>
                      </a:r>
                    </a:p>
                    <a:p>
                      <a:pPr algn="ctr"/>
                      <a:r>
                        <a:rPr lang="en-US" sz="2800" b="1" i="0" baseline="0" dirty="0">
                          <a:latin typeface="Times New Roman" panose="02020603050405020304" pitchFamily="18" charset="0"/>
                          <a:cs typeface="Times New Roman" panose="02020603050405020304" pitchFamily="18" charset="0"/>
                        </a:rPr>
                        <a:t>(2011)</a:t>
                      </a:r>
                      <a:endParaRPr lang="en-US" sz="2800" b="1" i="0" dirty="0">
                        <a:latin typeface="Times New Roman" panose="02020603050405020304" pitchFamily="18" charset="0"/>
                        <a:cs typeface="Times New Roman" panose="02020603050405020304" pitchFamily="18" charset="0"/>
                      </a:endParaRPr>
                    </a:p>
                  </a:txBody>
                  <a:tcPr anchor="ctr">
                    <a:solidFill>
                      <a:schemeClr val="tx2">
                        <a:lumMod val="25000"/>
                        <a:lumOff val="75000"/>
                      </a:schemeClr>
                    </a:solidFill>
                  </a:tcPr>
                </a:tc>
                <a:tc>
                  <a:txBody>
                    <a:bodyPr/>
                    <a:lstStyle/>
                    <a:p>
                      <a:pPr algn="ctr"/>
                      <a:r>
                        <a:rPr lang="en-US" sz="2800" b="1" i="0" dirty="0">
                          <a:latin typeface="Times New Roman" panose="02020603050405020304" pitchFamily="18" charset="0"/>
                          <a:cs typeface="Times New Roman" panose="02020603050405020304" pitchFamily="18" charset="0"/>
                        </a:rPr>
                        <a:t>Resurgence</a:t>
                      </a:r>
                    </a:p>
                    <a:p>
                      <a:pPr algn="ctr"/>
                      <a:r>
                        <a:rPr lang="en-US" sz="2800" b="1" i="0" dirty="0">
                          <a:latin typeface="Times New Roman" panose="02020603050405020304" pitchFamily="18" charset="0"/>
                          <a:cs typeface="Times New Roman" panose="02020603050405020304" pitchFamily="18" charset="0"/>
                        </a:rPr>
                        <a:t>(2022)</a:t>
                      </a:r>
                    </a:p>
                  </a:txBody>
                  <a:tcPr anchor="ctr">
                    <a:solidFill>
                      <a:schemeClr val="tx2">
                        <a:lumMod val="25000"/>
                        <a:lumOff val="75000"/>
                      </a:schemeClr>
                    </a:solidFill>
                  </a:tcPr>
                </a:tc>
                <a:extLst>
                  <a:ext uri="{0D108BD9-81ED-4DB2-BD59-A6C34878D82A}">
                    <a16:rowId xmlns:a16="http://schemas.microsoft.com/office/drawing/2014/main" val="313846853"/>
                  </a:ext>
                </a:extLst>
              </a:tr>
              <a:tr h="928420">
                <a:tc>
                  <a:txBody>
                    <a:bodyPr/>
                    <a:lstStyle/>
                    <a:p>
                      <a:pPr algn="ctr"/>
                      <a:r>
                        <a:rPr lang="en-US" sz="2800" i="0" dirty="0">
                          <a:latin typeface="Times New Roman" panose="02020603050405020304" pitchFamily="18" charset="0"/>
                          <a:cs typeface="Times New Roman" panose="02020603050405020304" pitchFamily="18" charset="0"/>
                        </a:rPr>
                        <a:t>13</a:t>
                      </a:r>
                    </a:p>
                  </a:txBody>
                  <a:tcPr anchor="ctr"/>
                </a:tc>
                <a:tc>
                  <a:txBody>
                    <a:bodyPr/>
                    <a:lstStyle/>
                    <a:p>
                      <a:pPr algn="ctr"/>
                      <a:r>
                        <a:rPr lang="en-US" sz="2800" i="0" dirty="0">
                          <a:latin typeface="Times New Roman" panose="02020603050405020304" pitchFamily="18" charset="0"/>
                          <a:cs typeface="Times New Roman" panose="02020603050405020304" pitchFamily="18" charset="0"/>
                        </a:rPr>
                        <a:t>Procurement</a:t>
                      </a:r>
                    </a:p>
                  </a:txBody>
                  <a:tcPr anchor="ctr"/>
                </a:tc>
                <a:tc>
                  <a:txBody>
                    <a:bodyPr/>
                    <a:lstStyle/>
                    <a:p>
                      <a:pPr algn="ctr"/>
                      <a:r>
                        <a:rPr lang="en-US" sz="2800" i="0" dirty="0">
                          <a:solidFill>
                            <a:schemeClr val="tx1"/>
                          </a:solidFill>
                          <a:latin typeface="Times New Roman" panose="02020603050405020304" pitchFamily="18" charset="0"/>
                          <a:cs typeface="Times New Roman" panose="02020603050405020304" pitchFamily="18" charset="0"/>
                        </a:rPr>
                        <a:t>Urgent/ Need basis</a:t>
                      </a:r>
                    </a:p>
                    <a:p>
                      <a:pPr algn="ctr"/>
                      <a:r>
                        <a:rPr lang="en-US" sz="2800" i="0" dirty="0">
                          <a:solidFill>
                            <a:schemeClr val="tx1"/>
                          </a:solidFill>
                          <a:latin typeface="Times New Roman" panose="02020603050405020304" pitchFamily="18" charset="0"/>
                          <a:cs typeface="Times New Roman" panose="02020603050405020304" pitchFamily="18" charset="0"/>
                        </a:rPr>
                        <a:t>Logistical issues</a:t>
                      </a:r>
                    </a:p>
                  </a:txBody>
                  <a:tcPr anchor="ctr"/>
                </a:tc>
                <a:tc>
                  <a:txBody>
                    <a:bodyPr/>
                    <a:lstStyle/>
                    <a:p>
                      <a:pPr algn="ctr"/>
                      <a:r>
                        <a:rPr lang="en-US" sz="2800" i="0" dirty="0">
                          <a:solidFill>
                            <a:schemeClr val="tx1"/>
                          </a:solidFill>
                          <a:latin typeface="Times New Roman" panose="02020603050405020304" pitchFamily="18" charset="0"/>
                          <a:cs typeface="Times New Roman" panose="02020603050405020304" pitchFamily="18" charset="0"/>
                        </a:rPr>
                        <a:t>Planned Procurement</a:t>
                      </a:r>
                    </a:p>
                    <a:p>
                      <a:pPr algn="ctr"/>
                      <a:r>
                        <a:rPr lang="en-US" sz="2800" i="0" dirty="0">
                          <a:solidFill>
                            <a:schemeClr val="tx1"/>
                          </a:solidFill>
                          <a:latin typeface="Times New Roman" panose="02020603050405020304" pitchFamily="18" charset="0"/>
                          <a:cs typeface="Times New Roman" panose="02020603050405020304" pitchFamily="18" charset="0"/>
                        </a:rPr>
                        <a:t>No logistical issues</a:t>
                      </a:r>
                    </a:p>
                  </a:txBody>
                  <a:tcPr anchor="ctr"/>
                </a:tc>
                <a:extLst>
                  <a:ext uri="{0D108BD9-81ED-4DB2-BD59-A6C34878D82A}">
                    <a16:rowId xmlns:a16="http://schemas.microsoft.com/office/drawing/2014/main" val="2113543496"/>
                  </a:ext>
                </a:extLst>
              </a:tr>
              <a:tr h="928420">
                <a:tc>
                  <a:txBody>
                    <a:bodyPr/>
                    <a:lstStyle/>
                    <a:p>
                      <a:pPr algn="ctr"/>
                      <a:r>
                        <a:rPr lang="en-US" sz="2800" i="0" dirty="0">
                          <a:latin typeface="Times New Roman" panose="02020603050405020304" pitchFamily="18" charset="0"/>
                          <a:cs typeface="Times New Roman" panose="02020603050405020304" pitchFamily="18" charset="0"/>
                        </a:rPr>
                        <a:t>14</a:t>
                      </a:r>
                    </a:p>
                  </a:txBody>
                  <a:tcPr anchor="ctr"/>
                </a:tc>
                <a:tc>
                  <a:txBody>
                    <a:bodyPr/>
                    <a:lstStyle/>
                    <a:p>
                      <a:pPr algn="ctr"/>
                      <a:r>
                        <a:rPr lang="en-US" sz="2800" i="0" dirty="0">
                          <a:latin typeface="Times New Roman" panose="02020603050405020304" pitchFamily="18" charset="0"/>
                          <a:cs typeface="Times New Roman" panose="02020603050405020304" pitchFamily="18" charset="0"/>
                        </a:rPr>
                        <a:t>Larva/Vector Variant</a:t>
                      </a:r>
                    </a:p>
                  </a:txBody>
                  <a:tcPr anchor="ctr"/>
                </a:tc>
                <a:tc>
                  <a:txBody>
                    <a:bodyPr/>
                    <a:lstStyle/>
                    <a:p>
                      <a:pPr algn="ctr"/>
                      <a:r>
                        <a:rPr lang="en-US" sz="2800" i="0" dirty="0">
                          <a:solidFill>
                            <a:schemeClr val="tx1"/>
                          </a:solidFill>
                          <a:latin typeface="Times New Roman" panose="02020603050405020304" pitchFamily="18" charset="0"/>
                          <a:cs typeface="Times New Roman" panose="02020603050405020304" pitchFamily="18" charset="0"/>
                        </a:rPr>
                        <a:t>No Local Research</a:t>
                      </a:r>
                    </a:p>
                  </a:txBody>
                  <a:tcPr anchor="ctr"/>
                </a:tc>
                <a:tc>
                  <a:txBody>
                    <a:bodyPr/>
                    <a:lstStyle/>
                    <a:p>
                      <a:pPr algn="ctr"/>
                      <a:r>
                        <a:rPr lang="en-US" sz="2800" i="0" dirty="0">
                          <a:solidFill>
                            <a:schemeClr val="tx1"/>
                          </a:solidFill>
                          <a:latin typeface="Times New Roman" panose="02020603050405020304" pitchFamily="18" charset="0"/>
                          <a:cs typeface="Times New Roman" panose="02020603050405020304" pitchFamily="18" charset="0"/>
                        </a:rPr>
                        <a:t>Delayed</a:t>
                      </a:r>
                    </a:p>
                  </a:txBody>
                  <a:tcPr anchor="ctr"/>
                </a:tc>
                <a:extLst>
                  <a:ext uri="{0D108BD9-81ED-4DB2-BD59-A6C34878D82A}">
                    <a16:rowId xmlns:a16="http://schemas.microsoft.com/office/drawing/2014/main" val="286177189"/>
                  </a:ext>
                </a:extLst>
              </a:tr>
              <a:tr h="961783">
                <a:tc>
                  <a:txBody>
                    <a:bodyPr/>
                    <a:lstStyle/>
                    <a:p>
                      <a:pPr algn="ctr"/>
                      <a:r>
                        <a:rPr lang="en-US" sz="2800" i="0" dirty="0">
                          <a:latin typeface="Times New Roman" panose="02020603050405020304" pitchFamily="18" charset="0"/>
                          <a:cs typeface="Times New Roman" panose="02020603050405020304" pitchFamily="18" charset="0"/>
                        </a:rPr>
                        <a:t>15</a:t>
                      </a:r>
                    </a:p>
                  </a:txBody>
                  <a:tcPr anchor="ctr"/>
                </a:tc>
                <a:tc>
                  <a:txBody>
                    <a:bodyPr/>
                    <a:lstStyle/>
                    <a:p>
                      <a:pPr algn="ctr"/>
                      <a:r>
                        <a:rPr lang="en-US" sz="2800" i="0" dirty="0">
                          <a:latin typeface="Times New Roman" panose="02020603050405020304" pitchFamily="18" charset="0"/>
                          <a:cs typeface="Times New Roman" panose="02020603050405020304" pitchFamily="18" charset="0"/>
                        </a:rPr>
                        <a:t>Co-Epidemic</a:t>
                      </a:r>
                    </a:p>
                  </a:txBody>
                  <a:tcPr anchor="ctr"/>
                </a:tc>
                <a:tc>
                  <a:txBody>
                    <a:bodyPr/>
                    <a:lstStyle/>
                    <a:p>
                      <a:pPr algn="ctr"/>
                      <a:r>
                        <a:rPr lang="en-US" sz="2800" i="0" dirty="0">
                          <a:solidFill>
                            <a:schemeClr val="tx1"/>
                          </a:solidFill>
                          <a:latin typeface="Times New Roman" panose="02020603050405020304" pitchFamily="18" charset="0"/>
                          <a:cs typeface="Times New Roman" panose="02020603050405020304" pitchFamily="18" charset="0"/>
                        </a:rPr>
                        <a:t>No</a:t>
                      </a:r>
                    </a:p>
                  </a:txBody>
                  <a:tcPr anchor="ctr"/>
                </a:tc>
                <a:tc>
                  <a:txBody>
                    <a:bodyPr/>
                    <a:lstStyle/>
                    <a:p>
                      <a:pPr algn="ctr"/>
                      <a:r>
                        <a:rPr lang="en-US" sz="2800" i="0" dirty="0">
                          <a:solidFill>
                            <a:schemeClr val="tx1"/>
                          </a:solidFill>
                          <a:latin typeface="Times New Roman" panose="02020603050405020304" pitchFamily="18" charset="0"/>
                          <a:cs typeface="Times New Roman" panose="02020603050405020304" pitchFamily="18" charset="0"/>
                        </a:rPr>
                        <a:t>Yes </a:t>
                      </a:r>
                    </a:p>
                    <a:p>
                      <a:pPr algn="ctr"/>
                      <a:r>
                        <a:rPr lang="en-US" sz="2800" i="0" dirty="0">
                          <a:solidFill>
                            <a:schemeClr val="tx1"/>
                          </a:solidFill>
                          <a:latin typeface="Times New Roman" panose="02020603050405020304" pitchFamily="18" charset="0"/>
                          <a:cs typeface="Times New Roman" panose="02020603050405020304" pitchFamily="18" charset="0"/>
                        </a:rPr>
                        <a:t>(Covid-19 &amp; Dengue)</a:t>
                      </a:r>
                    </a:p>
                  </a:txBody>
                  <a:tcPr anchor="ctr"/>
                </a:tc>
                <a:extLst>
                  <a:ext uri="{0D108BD9-81ED-4DB2-BD59-A6C34878D82A}">
                    <a16:rowId xmlns:a16="http://schemas.microsoft.com/office/drawing/2014/main" val="2982687203"/>
                  </a:ext>
                </a:extLst>
              </a:tr>
              <a:tr h="1084306">
                <a:tc>
                  <a:txBody>
                    <a:bodyPr/>
                    <a:lstStyle/>
                    <a:p>
                      <a:pPr algn="ctr"/>
                      <a:r>
                        <a:rPr lang="en-US" sz="2800" i="0" dirty="0">
                          <a:latin typeface="Times New Roman" panose="02020603050405020304" pitchFamily="18" charset="0"/>
                          <a:cs typeface="Times New Roman" panose="02020603050405020304" pitchFamily="18" charset="0"/>
                        </a:rPr>
                        <a:t>16</a:t>
                      </a:r>
                    </a:p>
                  </a:txBody>
                  <a:tcPr anchor="ctr"/>
                </a:tc>
                <a:tc>
                  <a:txBody>
                    <a:bodyPr/>
                    <a:lstStyle/>
                    <a:p>
                      <a:pPr algn="ctr"/>
                      <a:r>
                        <a:rPr lang="en-US" sz="2800" i="0" dirty="0">
                          <a:latin typeface="Times New Roman" panose="02020603050405020304" pitchFamily="18" charset="0"/>
                          <a:cs typeface="Times New Roman" panose="02020603050405020304" pitchFamily="18" charset="0"/>
                        </a:rPr>
                        <a:t>Climate Change</a:t>
                      </a:r>
                    </a:p>
                  </a:txBody>
                  <a:tcPr anchor="ctr"/>
                </a:tc>
                <a:tc>
                  <a:txBody>
                    <a:bodyPr/>
                    <a:lstStyle/>
                    <a:p>
                      <a:pPr algn="ctr"/>
                      <a:r>
                        <a:rPr lang="en-US" sz="2800" i="0" dirty="0">
                          <a:solidFill>
                            <a:schemeClr val="tx1"/>
                          </a:solidFill>
                          <a:latin typeface="Times New Roman" panose="02020603050405020304" pitchFamily="18" charset="0"/>
                          <a:cs typeface="Times New Roman" panose="02020603050405020304" pitchFamily="18" charset="0"/>
                        </a:rPr>
                        <a:t>Normal Rains</a:t>
                      </a:r>
                    </a:p>
                  </a:txBody>
                  <a:tcPr anchor="ctr"/>
                </a:tc>
                <a:tc>
                  <a:txBody>
                    <a:bodyPr/>
                    <a:lstStyle/>
                    <a:p>
                      <a:pPr algn="ctr"/>
                      <a:r>
                        <a:rPr lang="en-US" sz="2800" i="0" dirty="0">
                          <a:solidFill>
                            <a:schemeClr val="tx1"/>
                          </a:solidFill>
                          <a:latin typeface="Times New Roman" panose="02020603050405020304" pitchFamily="18" charset="0"/>
                          <a:cs typeface="Times New Roman" panose="02020603050405020304" pitchFamily="18" charset="0"/>
                        </a:rPr>
                        <a:t>Heavy Rains/ Flood</a:t>
                      </a:r>
                    </a:p>
                  </a:txBody>
                  <a:tcPr anchor="ctr"/>
                </a:tc>
                <a:extLst>
                  <a:ext uri="{0D108BD9-81ED-4DB2-BD59-A6C34878D82A}">
                    <a16:rowId xmlns:a16="http://schemas.microsoft.com/office/drawing/2014/main" val="2426708040"/>
                  </a:ext>
                </a:extLst>
              </a:tr>
            </a:tbl>
          </a:graphicData>
        </a:graphic>
      </p:graphicFrame>
      <p:sp>
        <p:nvSpPr>
          <p:cNvPr id="2" name="Arrow: Right 1">
            <a:hlinkClick r:id="rId2" action="ppaction://hlinksldjump"/>
            <a:extLst>
              <a:ext uri="{FF2B5EF4-FFF2-40B4-BE49-F238E27FC236}">
                <a16:creationId xmlns:a16="http://schemas.microsoft.com/office/drawing/2014/main" id="{6F476752-0C2E-541B-1640-F6B349AC848D}"/>
              </a:ext>
            </a:extLst>
          </p:cNvPr>
          <p:cNvSpPr/>
          <p:nvPr/>
        </p:nvSpPr>
        <p:spPr>
          <a:xfrm>
            <a:off x="11291923" y="3394350"/>
            <a:ext cx="745812" cy="720450"/>
          </a:xfrm>
          <a:prstGeom prst="rightArrow">
            <a:avLst/>
          </a:prstGeom>
          <a:solidFill>
            <a:srgbClr val="E5F8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5" name="Title 4">
            <a:extLst>
              <a:ext uri="{FF2B5EF4-FFF2-40B4-BE49-F238E27FC236}">
                <a16:creationId xmlns:a16="http://schemas.microsoft.com/office/drawing/2014/main" id="{CCA12E94-CE56-89B2-39AD-A32D5124A184}"/>
              </a:ext>
            </a:extLst>
          </p:cNvPr>
          <p:cNvSpPr txBox="1">
            <a:spLocks/>
          </p:cNvSpPr>
          <p:nvPr/>
        </p:nvSpPr>
        <p:spPr>
          <a:xfrm>
            <a:off x="0" y="62532"/>
            <a:ext cx="12192000" cy="685800"/>
          </a:xfrm>
          <a:prstGeom prst="rect">
            <a:avLst/>
          </a:prstGeom>
        </p:spPr>
        <p:txBody>
          <a:bodyPr vert="horz" lIns="91440" tIns="45720" rIns="91440" bIns="45720" rtlCol="0" anchor="b">
            <a:normAutofit/>
          </a:bodyPr>
          <a:lstStyle>
            <a:lvl1pPr algn="ctr" defTabSz="914172" rtl="0" eaLnBrk="1" latinLnBrk="0" hangingPunct="1">
              <a:lnSpc>
                <a:spcPct val="90000"/>
              </a:lnSpc>
              <a:spcBef>
                <a:spcPct val="0"/>
              </a:spcBef>
              <a:buNone/>
              <a:defRPr sz="6000" b="1" i="0" kern="1200">
                <a:solidFill>
                  <a:schemeClr val="tx2"/>
                </a:solidFill>
                <a:latin typeface="Roboto" panose="02000000000000000000" pitchFamily="2" charset="0"/>
                <a:ea typeface="Roboto" panose="02000000000000000000" pitchFamily="2" charset="0"/>
                <a:cs typeface="+mj-cs"/>
              </a:defRPr>
            </a:lvl1pPr>
          </a:lstStyle>
          <a:p>
            <a:r>
              <a:rPr lang="en-US" sz="4000" dirty="0">
                <a:solidFill>
                  <a:schemeClr val="tx1"/>
                </a:solidFill>
                <a:latin typeface="Times New Roman" panose="02020603050405020304" pitchFamily="18" charset="0"/>
                <a:cs typeface="Times New Roman" panose="02020603050405020304" pitchFamily="18" charset="0"/>
              </a:rPr>
              <a:t>Comparative Analysis with Lahore Model </a:t>
            </a:r>
            <a:r>
              <a:rPr lang="en-US" sz="2800" dirty="0">
                <a:solidFill>
                  <a:schemeClr val="tx1"/>
                </a:solidFill>
                <a:latin typeface="Times New Roman" panose="02020603050405020304" pitchFamily="18" charset="0"/>
                <a:cs typeface="Times New Roman" panose="02020603050405020304" pitchFamily="18" charset="0"/>
              </a:rPr>
              <a:t>(4/4)</a:t>
            </a:r>
            <a:r>
              <a:rPr lang="en-US" sz="4000" dirty="0">
                <a:solidFill>
                  <a:schemeClr val="tx1"/>
                </a:solidFill>
                <a:latin typeface="Times New Roman" panose="02020603050405020304" pitchFamily="18" charset="0"/>
                <a:cs typeface="Times New Roman" panose="02020603050405020304" pitchFamily="18" charset="0"/>
              </a:rPr>
              <a:t> </a:t>
            </a:r>
            <a:endParaRPr lang="en-PK" sz="4000"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59278F4-C8E5-AE9C-2AD1-235EB0B75996}"/>
              </a:ext>
            </a:extLst>
          </p:cNvPr>
          <p:cNvSpPr txBox="1"/>
          <p:nvPr/>
        </p:nvSpPr>
        <p:spPr>
          <a:xfrm>
            <a:off x="0" y="5673250"/>
            <a:ext cx="12192000" cy="1064459"/>
          </a:xfrm>
          <a:prstGeom prst="rect">
            <a:avLst/>
          </a:prstGeom>
          <a:noFill/>
        </p:spPr>
        <p:txBody>
          <a:bodyPr wrap="square">
            <a:spAutoFit/>
          </a:bodyPr>
          <a:lstStyle/>
          <a:p>
            <a:pPr marL="457200" indent="-457200">
              <a:lnSpc>
                <a:spcPct val="107000"/>
              </a:lnSpc>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Source:</a:t>
            </a:r>
          </a:p>
          <a:p>
            <a:pPr marL="457200" indent="-457200">
              <a:lnSpc>
                <a:spcPct val="107000"/>
              </a:lnSpc>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Former Secretary, P&amp;SHD, Govt of the Punjab,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Lahor</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 (2022, November 14-15-16). Dengue resurgence in Pakistan: Challenges &amp; its solutions. (K. Khan, Interviewer)</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07000"/>
              </a:lnSpc>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Former Secretary,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P&amp;SHD,Govt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of the Punjab,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Lahor</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I. (2022, November 11-14-15-16). Dengue resurgence in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Punajb</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and its challenges. (K. Khan, Interviewer)</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Entomologist, S. (2022, November 14). Dengue Resurgence in Punjab, specifically in Lahore region. (K. Khan, Interviewer)</a:t>
            </a:r>
            <a:endParaRPr lang="en-US" sz="1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romanLcPeriod"/>
            </a:pP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Sherdil</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K.,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Naru</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F., &amp;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Rajwana</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 (2011).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Dengue prevention &amp; control: The Lahore model of success.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Lahore: Provincial Disaster Management Authority.</a:t>
            </a: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Special Branch. (2012).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Anti Dengue Campaign.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Lahore: Additional Inspector General of Police, Special Branch, Punjab.</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Arrow: Right 2">
            <a:hlinkClick r:id="rId3" action="ppaction://hlinksldjump"/>
            <a:extLst>
              <a:ext uri="{FF2B5EF4-FFF2-40B4-BE49-F238E27FC236}">
                <a16:creationId xmlns:a16="http://schemas.microsoft.com/office/drawing/2014/main" id="{829F283B-6068-171C-9004-2637C6C0F4B9}"/>
              </a:ext>
            </a:extLst>
          </p:cNvPr>
          <p:cNvSpPr/>
          <p:nvPr/>
        </p:nvSpPr>
        <p:spPr>
          <a:xfrm>
            <a:off x="11340858" y="5212194"/>
            <a:ext cx="745812" cy="720449"/>
          </a:xfrm>
          <a:prstGeom prst="rightArrow">
            <a:avLst/>
          </a:prstGeom>
          <a:solidFill>
            <a:srgbClr val="E5F8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197028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80B4B70-01AC-E24A-90A6-4DC29E2C55E5}"/>
              </a:ext>
            </a:extLst>
          </p:cNvPr>
          <p:cNvSpPr txBox="1"/>
          <p:nvPr/>
        </p:nvSpPr>
        <p:spPr>
          <a:xfrm>
            <a:off x="0" y="609234"/>
            <a:ext cx="12192000" cy="707886"/>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normalizeH="0" baseline="0" noProof="0" dirty="0">
                <a:ln w="0"/>
                <a:uLnTx/>
                <a:uFillTx/>
                <a:latin typeface="Times New Roman" panose="02020603050405020304" pitchFamily="18" charset="0"/>
                <a:ea typeface="Roboto" panose="02000000000000000000" pitchFamily="2" charset="0"/>
                <a:cs typeface="Times New Roman" panose="02020603050405020304" pitchFamily="18" charset="0"/>
              </a:rPr>
              <a:t>Challenges</a:t>
            </a:r>
          </a:p>
        </p:txBody>
      </p:sp>
      <p:sp>
        <p:nvSpPr>
          <p:cNvPr id="7" name="Rectangle 6"/>
          <p:cNvSpPr/>
          <p:nvPr/>
        </p:nvSpPr>
        <p:spPr>
          <a:xfrm>
            <a:off x="231812" y="1174389"/>
            <a:ext cx="11202902" cy="3389261"/>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07000"/>
              </a:lnSpc>
              <a:spcBef>
                <a:spcPts val="0"/>
              </a:spcBef>
              <a:spcAft>
                <a:spcPts val="0"/>
              </a:spcAft>
              <a:buClrTx/>
              <a:buSzTx/>
              <a:buFont typeface="Wingdings" panose="05000000000000000000" pitchFamily="2" charset="2"/>
              <a:buChar char="q"/>
              <a:tabLst/>
              <a:defRPr/>
            </a:pPr>
            <a:endParaRPr kumimoji="0" lang="en-US" sz="32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3" name="TextBox 2">
            <a:extLst>
              <a:ext uri="{FF2B5EF4-FFF2-40B4-BE49-F238E27FC236}">
                <a16:creationId xmlns:a16="http://schemas.microsoft.com/office/drawing/2014/main" id="{2D39776F-C2C4-6169-FB10-FDF86B8001F1}"/>
              </a:ext>
            </a:extLst>
          </p:cNvPr>
          <p:cNvSpPr txBox="1"/>
          <p:nvPr/>
        </p:nvSpPr>
        <p:spPr>
          <a:xfrm>
            <a:off x="1135929" y="1317120"/>
            <a:ext cx="10677428" cy="3408112"/>
          </a:xfrm>
          <a:prstGeom prst="rect">
            <a:avLst/>
          </a:prstGeom>
          <a:noFill/>
        </p:spPr>
        <p:txBody>
          <a:bodyPr wrap="square" rtlCol="0">
            <a:spAutoFit/>
          </a:bodyPr>
          <a:lstStyle/>
          <a:p>
            <a:pPr marL="571500" marR="0" lvl="0" indent="-571500" algn="just" defTabSz="914172" rtl="0" eaLnBrk="1" fontAlgn="auto" latinLnBrk="0" hangingPunct="1">
              <a:lnSpc>
                <a:spcPct val="200000"/>
              </a:lnSpc>
              <a:spcBef>
                <a:spcPts val="0"/>
              </a:spcBef>
              <a:spcAft>
                <a:spcPts val="0"/>
              </a:spcAft>
              <a:buClrTx/>
              <a:buSzTx/>
              <a:buFont typeface="Arial" panose="020B0604020202020204" pitchFamily="34" charset="0"/>
              <a:buChar char="•"/>
              <a:tabLst/>
              <a:defRPr/>
            </a:pPr>
            <a:r>
              <a:rPr lang="en-US" sz="2800" b="0" dirty="0">
                <a:solidFill>
                  <a:schemeClr val="tx1"/>
                </a:solidFill>
                <a:latin typeface="Times New Roman" panose="02020603050405020304" pitchFamily="18" charset="0"/>
                <a:cs typeface="Times New Roman" panose="02020603050405020304" pitchFamily="18" charset="0"/>
              </a:rPr>
              <a:t>Lack of drive and ownership of political leadersh</a:t>
            </a:r>
            <a:r>
              <a:rPr lang="en-US" sz="2800" dirty="0">
                <a:latin typeface="Times New Roman" panose="02020603050405020304" pitchFamily="18" charset="0"/>
                <a:cs typeface="Times New Roman" panose="02020603050405020304" pitchFamily="18" charset="0"/>
              </a:rPr>
              <a:t>ip</a:t>
            </a:r>
          </a:p>
          <a:p>
            <a:pPr marL="571500" indent="-571500" algn="just" defTabSz="914172">
              <a:lnSpc>
                <a:spcPct val="200000"/>
              </a:lnSpc>
              <a:buFont typeface="Arial" panose="020B0604020202020204" pitchFamily="34" charset="0"/>
              <a:buChar char="•"/>
              <a:defRPr/>
            </a:pPr>
            <a:r>
              <a:rPr lang="en-US" sz="2800" b="0" dirty="0">
                <a:solidFill>
                  <a:schemeClr val="tx1"/>
                </a:solidFill>
                <a:latin typeface="Times New Roman" panose="02020603050405020304" pitchFamily="18" charset="0"/>
                <a:cs typeface="Times New Roman" panose="02020603050405020304" pitchFamily="18" charset="0"/>
              </a:rPr>
              <a:t>Non-effective implementation of SOPs (lessons learnt)</a:t>
            </a:r>
          </a:p>
          <a:p>
            <a:pPr marL="571500" indent="-571500" algn="just" defTabSz="914172">
              <a:lnSpc>
                <a:spcPct val="200000"/>
              </a:lnSpc>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Focus shift due to Covid-19</a:t>
            </a:r>
          </a:p>
          <a:p>
            <a:pPr marL="571500" indent="-571500" algn="just" defTabSz="914172">
              <a:lnSpc>
                <a:spcPct val="200000"/>
              </a:lnSpc>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Non-effective</a:t>
            </a:r>
            <a:r>
              <a:rPr lang="en-US" sz="2800" b="0" dirty="0">
                <a:latin typeface="Times New Roman" panose="02020603050405020304" pitchFamily="18" charset="0"/>
                <a:cs typeface="Times New Roman" panose="02020603050405020304" pitchFamily="18" charset="0"/>
              </a:rPr>
              <a:t> community engagement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140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80B4B70-01AC-E24A-90A6-4DC29E2C55E5}"/>
              </a:ext>
            </a:extLst>
          </p:cNvPr>
          <p:cNvSpPr txBox="1"/>
          <p:nvPr/>
        </p:nvSpPr>
        <p:spPr>
          <a:xfrm>
            <a:off x="0" y="609234"/>
            <a:ext cx="12192000" cy="707886"/>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normalizeH="0" baseline="0" noProof="0" dirty="0">
                <a:ln w="0"/>
                <a:uLnTx/>
                <a:uFillTx/>
                <a:latin typeface="Times New Roman" panose="02020603050405020304" pitchFamily="18" charset="0"/>
                <a:ea typeface="Roboto" panose="02000000000000000000" pitchFamily="2" charset="0"/>
                <a:cs typeface="Times New Roman" panose="02020603050405020304" pitchFamily="18" charset="0"/>
              </a:rPr>
              <a:t>Conclusion</a:t>
            </a:r>
          </a:p>
        </p:txBody>
      </p:sp>
      <p:sp>
        <p:nvSpPr>
          <p:cNvPr id="7" name="Rectangle 6"/>
          <p:cNvSpPr/>
          <p:nvPr/>
        </p:nvSpPr>
        <p:spPr>
          <a:xfrm>
            <a:off x="231812" y="1174389"/>
            <a:ext cx="11202902" cy="3389261"/>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07000"/>
              </a:lnSpc>
              <a:spcBef>
                <a:spcPts val="0"/>
              </a:spcBef>
              <a:spcAft>
                <a:spcPts val="0"/>
              </a:spcAft>
              <a:buClrTx/>
              <a:buSzTx/>
              <a:buFont typeface="Wingdings" panose="05000000000000000000" pitchFamily="2" charset="2"/>
              <a:buChar char="q"/>
              <a:tabLst/>
              <a:defRPr/>
            </a:pPr>
            <a:endParaRPr kumimoji="0" lang="en-US" sz="32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3" name="TextBox 2">
            <a:extLst>
              <a:ext uri="{FF2B5EF4-FFF2-40B4-BE49-F238E27FC236}">
                <a16:creationId xmlns:a16="http://schemas.microsoft.com/office/drawing/2014/main" id="{2D39776F-C2C4-6169-FB10-FDF86B8001F1}"/>
              </a:ext>
            </a:extLst>
          </p:cNvPr>
          <p:cNvSpPr txBox="1"/>
          <p:nvPr/>
        </p:nvSpPr>
        <p:spPr>
          <a:xfrm>
            <a:off x="757286" y="1598902"/>
            <a:ext cx="10677428" cy="3246530"/>
          </a:xfrm>
          <a:prstGeom prst="rect">
            <a:avLst/>
          </a:prstGeom>
          <a:noFill/>
        </p:spPr>
        <p:txBody>
          <a:bodyPr wrap="square" rtlCol="0">
            <a:spAutoFit/>
          </a:bodyPr>
          <a:lstStyle/>
          <a:p>
            <a:pPr algn="just">
              <a:lnSpc>
                <a:spcPct val="150000"/>
              </a:lnSpc>
              <a:spcAft>
                <a:spcPts val="800"/>
              </a:spcAft>
            </a:pPr>
            <a:r>
              <a:rPr lang="en-US" sz="2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Dengue has made an unusual resurgence in Pakistan due to  multiple driving factors including but not limited to weak implementation of established political and administrative interventions, non-effective community engagements, record rains and focus shift due to Covid-19 pandemic. </a:t>
            </a:r>
            <a:endParaRPr lang="en-PK"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8128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80B4B70-01AC-E24A-90A6-4DC29E2C55E5}"/>
              </a:ext>
            </a:extLst>
          </p:cNvPr>
          <p:cNvSpPr txBox="1"/>
          <p:nvPr/>
        </p:nvSpPr>
        <p:spPr>
          <a:xfrm>
            <a:off x="0" y="-6629"/>
            <a:ext cx="12191999" cy="707886"/>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en-US" sz="4000" b="1" dirty="0">
                <a:ln w="0"/>
                <a:latin typeface="Times New Roman" panose="02020603050405020304" pitchFamily="18" charset="0"/>
                <a:ea typeface="Roboto" panose="02000000000000000000" pitchFamily="2" charset="0"/>
                <a:cs typeface="Times New Roman" panose="02020603050405020304" pitchFamily="18" charset="0"/>
              </a:rPr>
              <a:t>Recommendations</a:t>
            </a:r>
            <a:endParaRPr kumimoji="0" lang="en-US" sz="4000" b="1" i="0" u="none" strike="noStrike" kern="1200" normalizeH="0" baseline="0" noProof="0" dirty="0">
              <a:ln w="0"/>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7" name="Rectangle 6"/>
          <p:cNvSpPr/>
          <p:nvPr/>
        </p:nvSpPr>
        <p:spPr>
          <a:xfrm>
            <a:off x="231812" y="1174389"/>
            <a:ext cx="11202902" cy="3389261"/>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457200" marR="0" lvl="0" indent="-457200" algn="just" defTabSz="457200" rtl="0" eaLnBrk="1" fontAlgn="auto" latinLnBrk="0" hangingPunct="1">
              <a:lnSpc>
                <a:spcPct val="107000"/>
              </a:lnSpc>
              <a:spcBef>
                <a:spcPts val="0"/>
              </a:spcBef>
              <a:spcAft>
                <a:spcPts val="0"/>
              </a:spcAft>
              <a:buClrTx/>
              <a:buSzTx/>
              <a:buFont typeface="Wingdings" panose="05000000000000000000" pitchFamily="2" charset="2"/>
              <a:buChar char="q"/>
              <a:tabLst/>
              <a:defRPr/>
            </a:pPr>
            <a:endParaRPr kumimoji="0" lang="en-US" sz="32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
        <p:nvSpPr>
          <p:cNvPr id="4" name="TextBox 3">
            <a:extLst>
              <a:ext uri="{FF2B5EF4-FFF2-40B4-BE49-F238E27FC236}">
                <a16:creationId xmlns:a16="http://schemas.microsoft.com/office/drawing/2014/main" id="{0261612B-667D-B42C-04E8-06B6C2B42BCB}"/>
              </a:ext>
            </a:extLst>
          </p:cNvPr>
          <p:cNvSpPr txBox="1"/>
          <p:nvPr/>
        </p:nvSpPr>
        <p:spPr>
          <a:xfrm>
            <a:off x="274804" y="634444"/>
            <a:ext cx="11787494" cy="5693353"/>
          </a:xfrm>
          <a:prstGeom prst="rect">
            <a:avLst/>
          </a:prstGeom>
          <a:noFill/>
        </p:spPr>
        <p:txBody>
          <a:bodyPr wrap="square">
            <a:spAutoFit/>
          </a:bodyPr>
          <a:lstStyle/>
          <a:p>
            <a:pPr marL="457200" marR="0" lvl="0" indent="-457200" algn="just" defTabSz="914172" rtl="0" eaLnBrk="1" fontAlgn="auto" latinLnBrk="0" hangingPunct="1">
              <a:lnSpc>
                <a:spcPct val="130000"/>
              </a:lnSpc>
              <a:spcBef>
                <a:spcPts val="0"/>
              </a:spcBef>
              <a:spcAft>
                <a:spcPts val="1200"/>
              </a:spcAft>
              <a:buClrTx/>
              <a:buSzTx/>
              <a:buFont typeface="Arial" panose="020B0604020202020204" pitchFamily="34" charset="0"/>
              <a:buChar char="•"/>
              <a:tabLst/>
              <a:defRPr/>
            </a:pPr>
            <a:r>
              <a:rPr lang="en-US" sz="2800" b="0" dirty="0">
                <a:latin typeface="Times New Roman" panose="02020603050405020304" pitchFamily="18" charset="0"/>
                <a:ea typeface="Calibri" panose="020F0502020204030204" pitchFamily="34" charset="0"/>
                <a:cs typeface="Times New Roman" panose="02020603050405020304" pitchFamily="18" charset="0"/>
              </a:rPr>
              <a:t>Top leadership involvement enabling trickle down effect</a:t>
            </a:r>
          </a:p>
          <a:p>
            <a:pPr marL="457200" indent="-457200" algn="just" defTabSz="914172">
              <a:lnSpc>
                <a:spcPct val="130000"/>
              </a:lnSpc>
              <a:spcAft>
                <a:spcPts val="1200"/>
              </a:spcAft>
              <a:buFont typeface="Arial" panose="020B0604020202020204" pitchFamily="34" charset="0"/>
              <a:buChar char="•"/>
              <a:defRPr/>
            </a:pPr>
            <a:r>
              <a:rPr lang="en-US" sz="2800" b="0" dirty="0">
                <a:latin typeface="Times New Roman" panose="02020603050405020304" pitchFamily="18" charset="0"/>
                <a:cs typeface="Times New Roman" panose="02020603050405020304" pitchFamily="18" charset="0"/>
              </a:rPr>
              <a:t>Monitoring &amp; Evaluation mechanisms with strict compliance of SOPs through integration of databases of all allied departments for bigdata analytics</a:t>
            </a:r>
          </a:p>
          <a:p>
            <a:pPr marL="457200" indent="-457200" algn="just" defTabSz="914172">
              <a:lnSpc>
                <a:spcPct val="130000"/>
              </a:lnSpc>
              <a:spcAft>
                <a:spcPts val="1200"/>
              </a:spcAft>
              <a:buFont typeface="Arial" panose="020B0604020202020204" pitchFamily="34" charset="0"/>
              <a:buChar char="•"/>
              <a:defRPr/>
            </a:pPr>
            <a:r>
              <a:rPr lang="en-US" sz="2800" dirty="0">
                <a:latin typeface="Times New Roman" panose="02020603050405020304" pitchFamily="18" charset="0"/>
                <a:cs typeface="Times New Roman" panose="02020603050405020304" pitchFamily="18" charset="0"/>
              </a:rPr>
              <a:t>Proper research and heatmapping of co-epidemic areas with time for better roster management and resource mobilization </a:t>
            </a:r>
          </a:p>
          <a:p>
            <a:pPr marL="457200" marR="0" lvl="0" indent="-457200" algn="just" defTabSz="914172" rtl="0" eaLnBrk="1" fontAlgn="auto" latinLnBrk="0" hangingPunct="1">
              <a:lnSpc>
                <a:spcPct val="130000"/>
              </a:lnSpc>
              <a:spcBef>
                <a:spcPts val="0"/>
              </a:spcBef>
              <a:spcAft>
                <a:spcPts val="1200"/>
              </a:spcAft>
              <a:buClrTx/>
              <a:buSzTx/>
              <a:buFont typeface="Arial" panose="020B0604020202020204" pitchFamily="34" charset="0"/>
              <a:buChar char="•"/>
              <a:tabLst/>
              <a:defRPr/>
            </a:pPr>
            <a:r>
              <a:rPr lang="en-US" sz="2800" b="0" dirty="0">
                <a:latin typeface="Times New Roman" panose="02020603050405020304" pitchFamily="18" charset="0"/>
                <a:cs typeface="Times New Roman" panose="02020603050405020304" pitchFamily="18" charset="0"/>
              </a:rPr>
              <a:t>Risk communication is important during post outbreak period which is a grace period given by nature to prevent the emergency of the next outbreak</a:t>
            </a:r>
          </a:p>
          <a:p>
            <a:pPr marL="457200" marR="0" lvl="0" indent="-457200" algn="just" defTabSz="914172" rtl="0" eaLnBrk="1" fontAlgn="auto" latinLnBrk="0" hangingPunct="1">
              <a:lnSpc>
                <a:spcPct val="130000"/>
              </a:lnSpc>
              <a:spcBef>
                <a:spcPts val="0"/>
              </a:spcBef>
              <a:spcAft>
                <a:spcPts val="1200"/>
              </a:spcAft>
              <a:buClrTx/>
              <a:buSzTx/>
              <a:buFont typeface="Arial" panose="020B0604020202020204" pitchFamily="34" charset="0"/>
              <a:buChar char="•"/>
              <a:tabLst/>
              <a:defRPr/>
            </a:pPr>
            <a:r>
              <a:rPr lang="en-US" sz="2800" b="0" dirty="0">
                <a:latin typeface="Times New Roman" panose="02020603050405020304" pitchFamily="18" charset="0"/>
                <a:cs typeface="Times New Roman" panose="02020603050405020304" pitchFamily="18" charset="0"/>
              </a:rPr>
              <a:t>Mass Awareness Campaign to drive behaviour change towards dengue and self-surveillance of household hotspots</a:t>
            </a:r>
          </a:p>
        </p:txBody>
      </p:sp>
    </p:spTree>
    <p:extLst>
      <p:ext uri="{BB962C8B-B14F-4D97-AF65-F5344CB8AC3E}">
        <p14:creationId xmlns:p14="http://schemas.microsoft.com/office/powerpoint/2010/main" val="4130481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8F43-6A92-BEC3-D354-193E764DB26F}"/>
              </a:ext>
            </a:extLst>
          </p:cNvPr>
          <p:cNvSpPr>
            <a:spLocks noGrp="1"/>
          </p:cNvSpPr>
          <p:nvPr>
            <p:ph type="title"/>
          </p:nvPr>
        </p:nvSpPr>
        <p:spPr>
          <a:xfrm>
            <a:off x="0" y="152400"/>
            <a:ext cx="12192000" cy="685800"/>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Bibliography</a:t>
            </a:r>
            <a:endParaRPr lang="en-PK" dirty="0">
              <a:solidFill>
                <a:schemeClr val="tx1"/>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445B8818-A333-FED2-E328-53D9FD17F68D}"/>
              </a:ext>
            </a:extLst>
          </p:cNvPr>
          <p:cNvSpPr>
            <a:spLocks noChangeArrowheads="1"/>
          </p:cNvSpPr>
          <p:nvPr/>
        </p:nvSpPr>
        <p:spPr bwMode="auto">
          <a:xfrm>
            <a:off x="127000" y="1442621"/>
            <a:ext cx="12065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Former Secretary, P&amp;SHD, Govt. of the Punjab, Lahore, Imran Sikandar. (2022, November 14-15-16). Dengue resurgence in Punjab and its challenges. (Kamran. Khan, Interviewer)</a:t>
            </a:r>
          </a:p>
          <a:p>
            <a:pPr marL="228600" indent="-228600">
              <a:buFont typeface="+mj-lt"/>
              <a:buAutoNum type="arabicPeriod"/>
            </a:pPr>
            <a:r>
              <a:rPr kumimoji="0" lang="en-US" altLang="en-PK"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Former Secretary, P&amp;SHD, Govt of the Punjab, Lahore, Ali Jan Khan. (2022, November 11-14-15-16). Dengue resurgence in Pakistan: Challenges &amp; its solutions. (Kamran. Khan, Interviewer)</a:t>
            </a:r>
          </a:p>
          <a:p>
            <a:pPr marL="228600" indent="-228600">
              <a:buFont typeface="+mj-lt"/>
              <a:buAutoNum type="arabicPeriod"/>
            </a:pPr>
            <a:r>
              <a:rPr kumimoji="0" lang="en-US" altLang="en-PK"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Entomologist, Saba. (2022, November 14). Dengue Resurgence in Punjab, specifically in Lahore region. (Kamran. Khan, Interviewer)</a:t>
            </a:r>
          </a:p>
          <a:p>
            <a:pPr marL="228600" indent="-228600">
              <a:buFont typeface="+mj-lt"/>
              <a:buAutoNum type="arabicPeriod"/>
            </a:pPr>
            <a:r>
              <a:rPr lang="en-US" sz="2800" dirty="0">
                <a:latin typeface="Times New Roman" panose="02020603050405020304" pitchFamily="18" charset="0"/>
                <a:cs typeface="Times New Roman" panose="02020603050405020304" pitchFamily="18" charset="0"/>
              </a:rPr>
              <a:t>Daily Dawn Correspondent, Khalid </a:t>
            </a:r>
            <a:r>
              <a:rPr lang="en-US" sz="2800" dirty="0" err="1">
                <a:latin typeface="Times New Roman" panose="02020603050405020304" pitchFamily="18" charset="0"/>
                <a:cs typeface="Times New Roman" panose="02020603050405020304" pitchFamily="18" charset="0"/>
              </a:rPr>
              <a:t>Husnain</a:t>
            </a:r>
            <a:r>
              <a:rPr lang="en-US" sz="2800" dirty="0">
                <a:latin typeface="Times New Roman" panose="02020603050405020304" pitchFamily="18" charset="0"/>
                <a:cs typeface="Times New Roman" panose="02020603050405020304" pitchFamily="18" charset="0"/>
              </a:rPr>
              <a:t>. (2022, November 12). Resurgent of Dengue in Pakistan. (</a:t>
            </a:r>
            <a:r>
              <a:rPr kumimoji="0" lang="en-US" altLang="en-PK"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Kamran</a:t>
            </a:r>
            <a:r>
              <a:rPr lang="en-US" sz="2800" dirty="0">
                <a:latin typeface="Times New Roman" panose="02020603050405020304" pitchFamily="18" charset="0"/>
                <a:cs typeface="Times New Roman" panose="02020603050405020304" pitchFamily="18" charset="0"/>
              </a:rPr>
              <a:t>. Khan, Interviewer)</a:t>
            </a:r>
            <a:endParaRPr lang="en-PK" sz="2800" dirty="0">
              <a:latin typeface="Times New Roman" panose="02020603050405020304" pitchFamily="18" charset="0"/>
              <a:cs typeface="Times New Roman" panose="02020603050405020304" pitchFamily="18" charset="0"/>
            </a:endParaRPr>
          </a:p>
          <a:p>
            <a:pPr marL="228600" indent="-228600">
              <a:buFont typeface="+mj-lt"/>
              <a:buAutoNum type="arabicPeriod"/>
            </a:pPr>
            <a:endParaRPr kumimoji="0" lang="en-US" altLang="en-PK"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kumimoji="0" lang="en-US" altLang="en-PK"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D114BE39-B034-9B12-32EE-7D0A3C710587}"/>
              </a:ext>
            </a:extLst>
          </p:cNvPr>
          <p:cNvSpPr txBox="1">
            <a:spLocks/>
          </p:cNvSpPr>
          <p:nvPr/>
        </p:nvSpPr>
        <p:spPr>
          <a:xfrm>
            <a:off x="127000" y="838200"/>
            <a:ext cx="11963400" cy="685800"/>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4000" b="1" i="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r>
              <a:rPr lang="en-US" dirty="0">
                <a:solidFill>
                  <a:schemeClr val="tx1"/>
                </a:solidFill>
                <a:latin typeface="Times New Roman" panose="02020603050405020304" pitchFamily="18" charset="0"/>
                <a:cs typeface="Times New Roman" panose="02020603050405020304" pitchFamily="18" charset="0"/>
              </a:rPr>
              <a:t>Primary Sources:</a:t>
            </a:r>
            <a:endParaRPr lang="en-PK"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91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B239-92EA-4CB0-82BB-E2BB51E49440}"/>
              </a:ext>
            </a:extLst>
          </p:cNvPr>
          <p:cNvSpPr>
            <a:spLocks noGrp="1"/>
          </p:cNvSpPr>
          <p:nvPr>
            <p:ph type="title"/>
          </p:nvPr>
        </p:nvSpPr>
        <p:spPr/>
        <p:txBody>
          <a:bodyPr/>
          <a:lstStyle/>
          <a:p>
            <a:r>
              <a:rPr lang="en-US" sz="4000" b="1" dirty="0">
                <a:latin typeface="Times New Roman" panose="02020603050405020304" pitchFamily="18" charset="0"/>
                <a:cs typeface="Times New Roman" panose="02020603050405020304" pitchFamily="18" charset="0"/>
              </a:rPr>
              <a:t>Sequence of </a:t>
            </a:r>
            <a:r>
              <a:rPr lang="en-US" dirty="0"/>
              <a:t>t</a:t>
            </a:r>
            <a:r>
              <a:rPr lang="en-US" sz="4000" b="1" dirty="0">
                <a:latin typeface="Times New Roman" panose="02020603050405020304" pitchFamily="18" charset="0"/>
                <a:cs typeface="Times New Roman" panose="02020603050405020304" pitchFamily="18" charset="0"/>
              </a:rPr>
              <a:t>he Presentation</a:t>
            </a:r>
            <a:endParaRPr lang="en-US" dirty="0"/>
          </a:p>
        </p:txBody>
      </p:sp>
      <p:sp>
        <p:nvSpPr>
          <p:cNvPr id="3" name="Content Placeholder 2">
            <a:extLst>
              <a:ext uri="{FF2B5EF4-FFF2-40B4-BE49-F238E27FC236}">
                <a16:creationId xmlns:a16="http://schemas.microsoft.com/office/drawing/2014/main" id="{E8D1A632-A7AD-48A5-8B6C-62C0A7BD2459}"/>
              </a:ext>
            </a:extLst>
          </p:cNvPr>
          <p:cNvSpPr>
            <a:spLocks noGrp="1"/>
          </p:cNvSpPr>
          <p:nvPr>
            <p:ph idx="1"/>
          </p:nvPr>
        </p:nvSpPr>
        <p:spPr>
          <a:xfrm>
            <a:off x="816632" y="1047135"/>
            <a:ext cx="10869287" cy="5678130"/>
          </a:xfrm>
        </p:spPr>
        <p:txBody>
          <a:bodyPr>
            <a:normAutofit/>
          </a:bodyPr>
          <a:lstStyle/>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Introduction</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Statement of Problem and Key </a:t>
            </a:r>
            <a:r>
              <a:rPr lang="en-US" sz="3200" dirty="0"/>
              <a:t>Q</a:t>
            </a:r>
            <a:r>
              <a:rPr lang="en-US" sz="3200" dirty="0">
                <a:latin typeface="Times New Roman" panose="02020603050405020304" pitchFamily="18" charset="0"/>
                <a:cs typeface="Times New Roman" panose="02020603050405020304" pitchFamily="18" charset="0"/>
              </a:rPr>
              <a:t>uestions</a:t>
            </a:r>
          </a:p>
          <a:p>
            <a:pPr marL="571500" indent="-571500" algn="just">
              <a:buFont typeface="Arial" panose="020B0604020202020204" pitchFamily="34" charset="0"/>
              <a:buChar char="•"/>
            </a:pPr>
            <a:r>
              <a:rPr lang="en-US" sz="3200" dirty="0"/>
              <a:t>Situational Analysis</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Challenges</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Conclusion</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Recommendations</a:t>
            </a:r>
          </a:p>
          <a:p>
            <a:pPr marL="571500" indent="-571500" algn="just">
              <a:buFont typeface="Arial" panose="020B0604020202020204" pitchFamily="34" charset="0"/>
              <a:buChar char="•"/>
            </a:pPr>
            <a:r>
              <a:rPr lang="en-US" sz="3200" dirty="0"/>
              <a:t>Bibliography</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649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8F43-6A92-BEC3-D354-193E764DB26F}"/>
              </a:ext>
            </a:extLst>
          </p:cNvPr>
          <p:cNvSpPr>
            <a:spLocks noGrp="1"/>
          </p:cNvSpPr>
          <p:nvPr>
            <p:ph type="title"/>
          </p:nvPr>
        </p:nvSpPr>
        <p:spPr>
          <a:xfrm>
            <a:off x="0" y="12700"/>
            <a:ext cx="12192000" cy="685800"/>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Bibliography</a:t>
            </a:r>
            <a:endParaRPr lang="en-PK" dirty="0">
              <a:solidFill>
                <a:schemeClr val="tx1"/>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445B8818-A333-FED2-E328-53D9FD17F68D}"/>
              </a:ext>
            </a:extLst>
          </p:cNvPr>
          <p:cNvSpPr>
            <a:spLocks noChangeArrowheads="1"/>
          </p:cNvSpPr>
          <p:nvPr/>
        </p:nvSpPr>
        <p:spPr bwMode="auto">
          <a:xfrm>
            <a:off x="63500" y="1274673"/>
            <a:ext cx="1206499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Abbasi, A. (2019, October 12).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Story of how Shahbaz Sharif defeated dengue.</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https://www.thenews.com.pk/print/540019-story-of-how-shahbaz-sharif-defeated-dengue</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Ali, J. (30 Sep. 2015). Dengue fever in Pakistan: Challenges, priorities and measures.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Coastal Life Medicine</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 (2022, September 29).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Dengue grips coastal belt in Balochistan.</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https://tribune.com.pk/story/2379153/dengue-grips-coastal-belt-in-balochistan</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ARY News. (2022, October 14).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Balochistan Reports 75 new Dengue cases</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https://arynews.tv/balochistan-reports-75-new-dengue-cases/</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Centers for Disease Control and Prevention. (2021, September 20). Retrieved from cdc.gov: https://www.cdc.gov/dengue/symptoms/index.html</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Cheng, H. F., Yang, Y. C., Yeh, M. K., &amp; Chen, Y. C. (July 2017). The regulation requirement of dengue vaccines. </a:t>
            </a:r>
            <a:r>
              <a:rPr kumimoji="0" lang="en-US" altLang="en-PK"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Researchgate</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District Emergency Response Committee. (2022).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Disease Surveillance Dengue.</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Lahore.</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Ebrahim, Z., &amp; </a:t>
            </a:r>
            <a:r>
              <a:rPr kumimoji="0" lang="en-US" altLang="en-PK"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Zahidi</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 (2022, September 27).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Dengue surges in waterlogged Pakistan in wake of floods</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https://www.eco-business.com/news/dengue-surges-in-waterlogged-pakistan-in-wake-of-floods/#:~:text=The%20deluge%20in%20Pakistan%20left,diseases%20like%20malaria%20and%20dengue.</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European Centre for Disease Prevention and Control (ECDC) . (2022).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Geographical distribution of dengue cases reported worldwide</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https://www.ecdc.europa.eu/en/dengue-monthly</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Federal Disease Surveillance &amp; Response Unit, NIH. (2019).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Sindh- Field Epidemiology Report.</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Islamabad: National Institute of Health (NIH), Islamabad.</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Government of Pakistan. (2019-2022).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Pakistan Cases Details</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https://covid.gov.pk/stats/pakistan</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Hussain, M., Majeed, A., Imran, I., &amp; Rasool, M. F. (12 December 2019). Dengue control in Pakistan: prior planning is better than controlling too late.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t>
            </a:r>
            <a:r>
              <a:rPr kumimoji="0" lang="en-US" altLang="en-PK" sz="1400" b="0" i="1"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bmj</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IDSRS. (2022).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Integrated Disease Surveillance &amp; Response System (IDSRS), Public Health Section, Directorate General Health Service KP.</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Peshawar.</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Islam, Z., </a:t>
            </a:r>
            <a:r>
              <a:rPr kumimoji="0" lang="en-US" altLang="en-PK"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Mohanan</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 Bilal, W., Hashmi, T., </a:t>
            </a:r>
            <a:r>
              <a:rPr kumimoji="0" lang="en-US" altLang="en-PK"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Rahmat</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Z., Abdi, I., . . . Essar, M. Y. (2 Feb. 2022). Dengue Virus Cases Surge Amidst COVID-19 in Pakistan: Challenges, Efforts and Recommendations.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Dove Medical Press Ltd.</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367-371.</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Khan, J., Khan, I., Ghaffar, A., &amp; Khalid, B. (15 Jun. 2018). Epidemiological trends and risk factors associated with dengue disease in Pakistan (1980–2014): a systematic literature search and analysis.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NCBI</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Khan, U., &amp; Azeem, S. (31 Mar 2022). The rising toll of dengue cases in Pakistan every year: An incipient crisis.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National Library of Medicine</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KP, I. V. (2022, Nov.). </a:t>
            </a:r>
            <a:r>
              <a:rPr kumimoji="0" lang="en-US" altLang="en-PK" sz="14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Dengue Action Plan &amp; Dengue Situation / Activities in KP.</a:t>
            </a:r>
            <a:r>
              <a:rPr kumimoji="0" lang="en-US" altLang="en-PK"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Peshawar, Khyber Pakhtunkhwa.</a:t>
            </a:r>
            <a:endParaRPr kumimoji="0" lang="en-US" altLang="en-P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F3EA4858-B3FF-CFED-9E6A-542A75CBBFBF}"/>
              </a:ext>
            </a:extLst>
          </p:cNvPr>
          <p:cNvSpPr txBox="1">
            <a:spLocks/>
          </p:cNvSpPr>
          <p:nvPr/>
        </p:nvSpPr>
        <p:spPr>
          <a:xfrm>
            <a:off x="12701" y="550773"/>
            <a:ext cx="12192000" cy="685800"/>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4000" b="1" i="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r>
              <a:rPr lang="en-US" dirty="0">
                <a:solidFill>
                  <a:schemeClr val="tx1"/>
                </a:solidFill>
                <a:latin typeface="Times New Roman" panose="02020603050405020304" pitchFamily="18" charset="0"/>
                <a:cs typeface="Times New Roman" panose="02020603050405020304" pitchFamily="18" charset="0"/>
              </a:rPr>
              <a:t>Secondary Sources:</a:t>
            </a:r>
            <a:endParaRPr lang="en-PK"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626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45B8818-A333-FED2-E328-53D9FD17F68D}"/>
              </a:ext>
            </a:extLst>
          </p:cNvPr>
          <p:cNvSpPr>
            <a:spLocks noChangeArrowheads="1"/>
          </p:cNvSpPr>
          <p:nvPr/>
        </p:nvSpPr>
        <p:spPr bwMode="auto">
          <a:xfrm>
            <a:off x="0" y="554707"/>
            <a:ext cx="121920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Lodhi, A. (2022, November 02).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Govt struggles to tackle dengue caseload</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https://tribune.com.pk/story/2384258/govt-struggles-to-tackle-dengue-caseload</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Mohamed, M. A., Qazi, U., Latif, A., Khan, I. U., &amp; Anwar, S. (Mar. 2020). Dengue Outbreak Response and Control in Khyber Pakhtunkhwa, Pakistan: A Mixed Methods Study.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Epidemiology and Global Health</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74-81.</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Muhammad T Shakoor, S. A. (2012). Dengue fever: Pakistan’s worst nightmare.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South-East Asia Journal of Public Health</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229-231.</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NCBI. (2022).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Dengue cases reported in Pakistan</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https://www.ncbi.nlm.nih.gov/core/lw/2.0/html/tileshop_pmc/tileshop_pmc_inline.html?title=Click%20on%20image%20to%20zoom&amp;p=PMC3&amp;id=8783977_gr1_lrg.jpg</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NHS. (2022, Jan 03).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Pakistan reports over 52,000 dengue cases in 2021</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https://www.geo.tv/latest/391391-pakistan-reports-over-52000-dengue-cases-in-2021</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Pakistan Red Crescent Societies. (2022).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Pakistan: Dengue Response.</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Islamabad &amp; Rawalpindi: IFRC.</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Pakistan Today. (2022, September 28).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Balochistan continues to see surge in dengue cases.</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https://www.pakistantoday.com.pk/2022/09/28/balochistan-continues-to-see-surge-in-dengue-cases/</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Park, D. J. (Jan. 2015).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Preventive and Social Medicine.</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Rather, I. A., </a:t>
            </a:r>
            <a:r>
              <a:rPr kumimoji="0" lang="en-US" altLang="en-PK"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Parray</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 A., Lone, J. B., </a:t>
            </a:r>
            <a:r>
              <a:rPr kumimoji="0" lang="en-US" altLang="en-PK"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Paek</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 K., Lim, J., Bajpai, V. K., &amp; Park, Y. H. (2017). Prevention and Control Strategies to Counter Dengue Virus Infection.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National Center for Biotechnology Information</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Shabbir, W., </a:t>
            </a:r>
            <a:r>
              <a:rPr kumimoji="0" lang="en-US" altLang="en-PK"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Pilz</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&amp; Naeem, A. (25 June 2020). A spatial-temporal study for the spread of dengue depending on climate factors in Pakistan (2006–2017).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BMC Public Health</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995 (2020).</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Shah, S. A. (2022, October 05).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Balochistan reports 4,000 dengue cases</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https://tribune.com.pk/story/2380208/balochistan-reports-4000-dengue-cases</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Sherdil</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 </a:t>
            </a:r>
            <a:r>
              <a:rPr kumimoji="0" lang="en-US" altLang="en-PK"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Naru</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 &amp; </a:t>
            </a:r>
            <a:r>
              <a:rPr kumimoji="0" lang="en-US" altLang="en-PK"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Rajwana</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(2011).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Dengue prevention &amp; control: The Lahore model of success.</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Lahore: Provincial Disaster Management Authority.</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Special Branch. (2012).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Anti Dengue Campaign.</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Lahore: Additional Inspector General of Police, Special Branch, Punjab.</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UNHCR. (2021, Jan 18).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Pakistan: COVID-19 external update, December 2020.</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https://reliefweb.int/report/pakistan/pakistan-covid-19-external-update-december-2020</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WHO. (10 January 2022).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Dengue and severe dengue.</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https://www.who.int/news-room/fact-sheets/detail/dengue-and-severe-dengue.</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WHO. (2022).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Dengue Situation Report- Balochistan, Integrated Disease Surveillance &amp; Response.</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Quetta.</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World Health Organization. (2021, December 14).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Dengue fever - Pakistan.</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https://www.who.int/emergencies/disease-outbreak-news/item/dengue-fever-pakistan</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World Health Organization. (2022, Oct. 13).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Dengue - Pakistan.</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https://www.who.int/emergencies/disease-outbreak-news/item/2022-DON414#:~:text=Between%201%20January%20and%2027,the%20month%20of%20September%20alone.</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Yusufzai, A. (2022, October 02).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KP records year's highest single day dengue cases</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Retrieved from https://www.dawn.com/news/1712975/kp-records-years-highest-single-day-dengue-cases</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r>
              <a:rPr kumimoji="0" lang="en-US" altLang="en-PK"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Zahir</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Ullah, A., Shah, M., &amp; </a:t>
            </a:r>
            <a:r>
              <a:rPr kumimoji="0" lang="en-US" altLang="en-PK"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Mussawar</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(2016). Community Participation, Dengue Fever Prevention and Control Practices in Swat, Pakistan. </a:t>
            </a:r>
            <a:r>
              <a:rPr kumimoji="0" lang="en-US" altLang="en-PK" sz="13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National Center for Biotechnology Information (NCBI)</a:t>
            </a:r>
            <a:r>
              <a:rPr kumimoji="0" lang="en-US" altLang="en-PK"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39-45.</a:t>
            </a: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18"/>
              <a:tabLst/>
            </a:pPr>
            <a:endParaRPr kumimoji="0" lang="en-US" altLang="en-PK"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28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25CD-64AD-D244-C958-7101987779EA}"/>
              </a:ext>
            </a:extLst>
          </p:cNvPr>
          <p:cNvSpPr>
            <a:spLocks noGrp="1"/>
          </p:cNvSpPr>
          <p:nvPr>
            <p:ph type="title"/>
          </p:nvPr>
        </p:nvSpPr>
        <p:spPr>
          <a:xfrm>
            <a:off x="609600" y="1774372"/>
            <a:ext cx="10972800" cy="2553788"/>
          </a:xfrm>
        </p:spPr>
        <p:txBody>
          <a:bodyPr>
            <a:normAutofit/>
          </a:bodyPr>
          <a:lstStyle/>
          <a:p>
            <a:pPr algn="ctr"/>
            <a:r>
              <a:rPr lang="en-US" sz="7200" dirty="0">
                <a:solidFill>
                  <a:schemeClr val="tx1"/>
                </a:solidFill>
                <a:latin typeface="Times New Roman" panose="02020603050405020304" pitchFamily="18" charset="0"/>
                <a:cs typeface="Times New Roman" panose="02020603050405020304" pitchFamily="18" charset="0"/>
              </a:rPr>
              <a:t>Thank you</a:t>
            </a:r>
            <a:endParaRPr lang="en-PK" sz="7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80B4B70-01AC-E24A-90A6-4DC29E2C55E5}"/>
              </a:ext>
            </a:extLst>
          </p:cNvPr>
          <p:cNvSpPr txBox="1"/>
          <p:nvPr/>
        </p:nvSpPr>
        <p:spPr>
          <a:xfrm>
            <a:off x="674914" y="739654"/>
            <a:ext cx="10874829" cy="707886"/>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normalizeH="0" baseline="0" noProof="0" dirty="0">
                <a:ln w="0"/>
                <a:uLnTx/>
                <a:uFillTx/>
                <a:latin typeface="Times New Roman" panose="02020603050405020304" pitchFamily="18" charset="0"/>
                <a:ea typeface="Roboto" panose="02000000000000000000" pitchFamily="2" charset="0"/>
                <a:cs typeface="Times New Roman" panose="02020603050405020304" pitchFamily="18" charset="0"/>
              </a:rPr>
              <a:t>Correlation between </a:t>
            </a:r>
            <a:r>
              <a:rPr lang="en-US" sz="4000" b="1" noProof="0" dirty="0">
                <a:ln w="0"/>
                <a:latin typeface="Times New Roman" panose="02020603050405020304" pitchFamily="18" charset="0"/>
                <a:ea typeface="Roboto" panose="02000000000000000000" pitchFamily="2" charset="0"/>
                <a:cs typeface="Times New Roman" panose="02020603050405020304" pitchFamily="18" charset="0"/>
              </a:rPr>
              <a:t>Dengue &amp; Rain (Pakistan)</a:t>
            </a:r>
            <a:endParaRPr kumimoji="0" lang="en-US" sz="4000" b="1" i="0" u="none" strike="noStrike" kern="1200" normalizeH="0" baseline="0" noProof="0" dirty="0">
              <a:ln w="0"/>
              <a:uLnTx/>
              <a:uFillTx/>
              <a:latin typeface="Times New Roman" panose="02020603050405020304" pitchFamily="18" charset="0"/>
              <a:ea typeface="Roboto" panose="02000000000000000000" pitchFamily="2" charset="0"/>
              <a:cs typeface="Times New Roman" panose="02020603050405020304" pitchFamily="18" charset="0"/>
            </a:endParaRPr>
          </a:p>
        </p:txBody>
      </p:sp>
      <p:graphicFrame>
        <p:nvGraphicFramePr>
          <p:cNvPr id="5" name="Chart 4"/>
          <p:cNvGraphicFramePr/>
          <p:nvPr>
            <p:extLst>
              <p:ext uri="{D42A27DB-BD31-4B8C-83A1-F6EECF244321}">
                <p14:modId xmlns:p14="http://schemas.microsoft.com/office/powerpoint/2010/main" val="1341616881"/>
              </p:ext>
            </p:extLst>
          </p:nvPr>
        </p:nvGraphicFramePr>
        <p:xfrm>
          <a:off x="141316" y="1404851"/>
          <a:ext cx="11953702" cy="48712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6015183" y="5961842"/>
            <a:ext cx="792018" cy="314267"/>
          </a:xfrm>
          <a:prstGeom prst="rect">
            <a:avLst/>
          </a:prstGeom>
        </p:spPr>
        <p:txBody>
          <a:bodyPr vert="horz"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Arial" panose="020B0604020202020204" pitchFamily="34" charset="0"/>
                <a:cs typeface="Arial" panose="020B0604020202020204" pitchFamily="34" charset="0"/>
              </a:rPr>
              <a:t>Timeline</a:t>
            </a:r>
          </a:p>
        </p:txBody>
      </p:sp>
      <p:sp>
        <p:nvSpPr>
          <p:cNvPr id="3" name="TextBox 2">
            <a:extLst>
              <a:ext uri="{FF2B5EF4-FFF2-40B4-BE49-F238E27FC236}">
                <a16:creationId xmlns:a16="http://schemas.microsoft.com/office/drawing/2014/main" id="{98366960-5B63-10B3-3409-FC324046A54B}"/>
              </a:ext>
            </a:extLst>
          </p:cNvPr>
          <p:cNvSpPr txBox="1"/>
          <p:nvPr/>
        </p:nvSpPr>
        <p:spPr>
          <a:xfrm>
            <a:off x="16328" y="6118346"/>
            <a:ext cx="12192000" cy="707886"/>
          </a:xfrm>
          <a:prstGeom prst="rect">
            <a:avLst/>
          </a:prstGeom>
          <a:noFill/>
        </p:spPr>
        <p:txBody>
          <a:bodyPr wrap="square">
            <a:spAutoFit/>
          </a:bodyPr>
          <a:lstStyle/>
          <a:p>
            <a:pPr marL="457200" indent="-457200"/>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Source: </a:t>
            </a:r>
            <a:endParaRPr lang="en-US" sz="1000" b="1"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Shabbir, W.,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Pilz</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J., &amp; Naeem, A. (25 June 2020). A spatial-temporal study for the spread of dengue depending on climate factors in Pakistan (2006–2017).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BMC Public Health</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995 (2020).</a:t>
            </a:r>
          </a:p>
          <a:p>
            <a:pPr marL="457200" indent="-457200">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Ebrahim, Z., &amp;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Zahidi</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F. (2022, September 27).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Dengue surges in waterlogged Pakistan in wake of floods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https://www.eco-business.com/news/dengue-surges-in-waterlogged-pakistan-in-wake-of-floods/#:~:text=The%20deluge%20in%20Pakistan%20left,diseases%20like%20malaria%20and%20dengue.</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Arrow: Left 3">
            <a:hlinkClick r:id="rId3" action="ppaction://hlinksldjump"/>
            <a:extLst>
              <a:ext uri="{FF2B5EF4-FFF2-40B4-BE49-F238E27FC236}">
                <a16:creationId xmlns:a16="http://schemas.microsoft.com/office/drawing/2014/main" id="{A5E9BB4C-25D0-D65C-DAD1-461B21F5BDBB}"/>
              </a:ext>
            </a:extLst>
          </p:cNvPr>
          <p:cNvSpPr/>
          <p:nvPr/>
        </p:nvSpPr>
        <p:spPr>
          <a:xfrm>
            <a:off x="11291323" y="182813"/>
            <a:ext cx="792018" cy="671915"/>
          </a:xfrm>
          <a:prstGeom prst="lef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541431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A80B4B70-01AC-E24A-90A6-4DC29E2C55E5}"/>
              </a:ext>
            </a:extLst>
          </p:cNvPr>
          <p:cNvSpPr txBox="1"/>
          <p:nvPr/>
        </p:nvSpPr>
        <p:spPr>
          <a:xfrm>
            <a:off x="-31846" y="88728"/>
            <a:ext cx="8592185" cy="707886"/>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normalizeH="0" baseline="0" noProof="0" dirty="0">
                <a:ln w="0"/>
                <a:uLnTx/>
                <a:uFillTx/>
                <a:latin typeface="Times New Roman" panose="02020603050405020304" pitchFamily="18" charset="0"/>
                <a:ea typeface="Roboto" panose="02000000000000000000" pitchFamily="2" charset="0"/>
                <a:cs typeface="Times New Roman" panose="02020603050405020304" pitchFamily="18" charset="0"/>
              </a:rPr>
              <a:t>Co-epidemic (</a:t>
            </a:r>
            <a:r>
              <a:rPr lang="en-US" sz="4000" b="1" noProof="0" dirty="0">
                <a:ln w="0"/>
                <a:latin typeface="Times New Roman" panose="02020603050405020304" pitchFamily="18" charset="0"/>
                <a:ea typeface="Roboto" panose="02000000000000000000" pitchFamily="2" charset="0"/>
                <a:cs typeface="Times New Roman" panose="02020603050405020304" pitchFamily="18" charset="0"/>
              </a:rPr>
              <a:t>Dengue &amp; </a:t>
            </a:r>
            <a:r>
              <a:rPr lang="en-US" sz="4000" b="1" dirty="0">
                <a:ln w="0"/>
                <a:latin typeface="Times New Roman" panose="02020603050405020304" pitchFamily="18" charset="0"/>
                <a:ea typeface="Roboto" panose="02000000000000000000" pitchFamily="2" charset="0"/>
                <a:cs typeface="Times New Roman" panose="02020603050405020304" pitchFamily="18" charset="0"/>
              </a:rPr>
              <a:t>Covid-19)</a:t>
            </a:r>
            <a:endParaRPr kumimoji="0" lang="en-US" sz="4000" b="1" i="0" u="none" strike="noStrike" kern="1200" normalizeH="0" baseline="0" noProof="0" dirty="0">
              <a:ln w="0"/>
              <a:solidFill>
                <a:srgbClr val="FF0000"/>
              </a:solidFill>
              <a:uLnTx/>
              <a:uFillTx/>
              <a:latin typeface="Times New Roman" panose="02020603050405020304" pitchFamily="18" charset="0"/>
              <a:ea typeface="Roboto" panose="02000000000000000000" pitchFamily="2"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6A189EE4-9D06-4ABC-F9D3-CD45B0E9ED73}"/>
              </a:ext>
            </a:extLst>
          </p:cNvPr>
          <p:cNvGraphicFramePr/>
          <p:nvPr>
            <p:extLst>
              <p:ext uri="{D42A27DB-BD31-4B8C-83A1-F6EECF244321}">
                <p14:modId xmlns:p14="http://schemas.microsoft.com/office/powerpoint/2010/main" val="2320176784"/>
              </p:ext>
            </p:extLst>
          </p:nvPr>
        </p:nvGraphicFramePr>
        <p:xfrm>
          <a:off x="0" y="1014447"/>
          <a:ext cx="12192000" cy="49617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84AFD88-8A09-2759-00B4-89BCD70C43F7}"/>
              </a:ext>
            </a:extLst>
          </p:cNvPr>
          <p:cNvSpPr txBox="1"/>
          <p:nvPr/>
        </p:nvSpPr>
        <p:spPr>
          <a:xfrm>
            <a:off x="30599" y="5976163"/>
            <a:ext cx="12111346" cy="861774"/>
          </a:xfrm>
          <a:prstGeom prst="rect">
            <a:avLst/>
          </a:prstGeom>
          <a:noFill/>
        </p:spPr>
        <p:txBody>
          <a:bodyPr wrap="square">
            <a:spAutoFit/>
          </a:bodyPr>
          <a:lstStyle/>
          <a:p>
            <a:pPr marL="457200" indent="-457200" algn="just"/>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Sources:</a:t>
            </a:r>
          </a:p>
          <a:p>
            <a:pPr marL="457200" indent="-457200" algn="just">
              <a:buFont typeface="+mj-lt"/>
              <a:buAutoNum type="romanLcPeriod"/>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Islam, Z.,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Mohanan</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P., Bilal, W., Hashmi, T., </a:t>
            </a:r>
            <a:r>
              <a:rPr lang="en-US" sz="1000" dirty="0" err="1">
                <a:effectLst/>
                <a:latin typeface="Times New Roman" panose="02020603050405020304" pitchFamily="18" charset="0"/>
                <a:ea typeface="Calibri" panose="020F0502020204030204" pitchFamily="34" charset="0"/>
                <a:cs typeface="Times New Roman" panose="02020603050405020304" pitchFamily="18" charset="0"/>
              </a:rPr>
              <a:t>Rahmat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Z., Abdi, I., . . . Essar, M. Y. (2 Feb. 2022). Dengue Virus Cases Surge Amidst COVID-19 in Pakistan: Challenges, Efforts and Recommendations.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Dove Medical Press Ltd.</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367-371.</a:t>
            </a:r>
          </a:p>
          <a:p>
            <a:pPr marL="457200" indent="-457200" algn="just">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UNHCR. (2021, Jan 18).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Pakistan: COVID-19 external update, December 2020.</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10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https://reliefweb.int/report/pakistan/pakistan-covid-19-external-update-december-2020</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Government of Pakistan. (2019-2022).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Pakistan Cases Details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Retrieved from https://covid.gov.pk/stats/pakistan</a:t>
            </a:r>
            <a:endParaRPr lang="en-PK" sz="1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Arrow: Left 3">
            <a:hlinkClick r:id="rId4" action="ppaction://hlinksldjump"/>
            <a:extLst>
              <a:ext uri="{FF2B5EF4-FFF2-40B4-BE49-F238E27FC236}">
                <a16:creationId xmlns:a16="http://schemas.microsoft.com/office/drawing/2014/main" id="{C4DC0665-B84F-3268-AC78-F94601813BF3}"/>
              </a:ext>
            </a:extLst>
          </p:cNvPr>
          <p:cNvSpPr/>
          <p:nvPr/>
        </p:nvSpPr>
        <p:spPr>
          <a:xfrm>
            <a:off x="11349927" y="2553234"/>
            <a:ext cx="792018" cy="671915"/>
          </a:xfrm>
          <a:prstGeom prst="lef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graphicFrame>
        <p:nvGraphicFramePr>
          <p:cNvPr id="7" name="Table 7">
            <a:extLst>
              <a:ext uri="{FF2B5EF4-FFF2-40B4-BE49-F238E27FC236}">
                <a16:creationId xmlns:a16="http://schemas.microsoft.com/office/drawing/2014/main" id="{6E60DAEB-2CE8-588C-64D0-77F3862D0B01}"/>
              </a:ext>
            </a:extLst>
          </p:cNvPr>
          <p:cNvGraphicFramePr>
            <a:graphicFrameLocks noGrp="1"/>
          </p:cNvGraphicFramePr>
          <p:nvPr>
            <p:extLst>
              <p:ext uri="{D42A27DB-BD31-4B8C-83A1-F6EECF244321}">
                <p14:modId xmlns:p14="http://schemas.microsoft.com/office/powerpoint/2010/main" val="635373779"/>
              </p:ext>
            </p:extLst>
          </p:nvPr>
        </p:nvGraphicFramePr>
        <p:xfrm>
          <a:off x="8560340" y="50385"/>
          <a:ext cx="3631660" cy="2407920"/>
        </p:xfrm>
        <a:graphic>
          <a:graphicData uri="http://schemas.openxmlformats.org/drawingml/2006/table">
            <a:tbl>
              <a:tblPr firstRow="1" bandRow="1">
                <a:tableStyleId>{5940675A-B579-460E-94D1-54222C63F5DA}</a:tableStyleId>
              </a:tblPr>
              <a:tblGrid>
                <a:gridCol w="1748164">
                  <a:extLst>
                    <a:ext uri="{9D8B030D-6E8A-4147-A177-3AD203B41FA5}">
                      <a16:colId xmlns:a16="http://schemas.microsoft.com/office/drawing/2014/main" val="1536479731"/>
                    </a:ext>
                  </a:extLst>
                </a:gridCol>
                <a:gridCol w="1883496">
                  <a:extLst>
                    <a:ext uri="{9D8B030D-6E8A-4147-A177-3AD203B41FA5}">
                      <a16:colId xmlns:a16="http://schemas.microsoft.com/office/drawing/2014/main" val="2407204202"/>
                    </a:ext>
                  </a:extLst>
                </a:gridCol>
              </a:tblGrid>
              <a:tr h="381787">
                <a:tc gridSpan="2">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US" sz="2000" b="1" dirty="0">
                          <a:latin typeface="Times New Roman" panose="02020603050405020304" pitchFamily="18" charset="0"/>
                          <a:cs typeface="Times New Roman" panose="02020603050405020304" pitchFamily="18" charset="0"/>
                        </a:rPr>
                        <a:t>HR</a:t>
                      </a:r>
                      <a:r>
                        <a:rPr lang="en-US" sz="2000" b="1" kern="1200" dirty="0">
                          <a:solidFill>
                            <a:schemeClr val="tx1"/>
                          </a:solidFill>
                          <a:latin typeface="Times New Roman" panose="02020603050405020304" pitchFamily="18" charset="0"/>
                          <a:ea typeface="+mn-ea"/>
                          <a:cs typeface="Times New Roman" panose="02020603050405020304" pitchFamily="18" charset="0"/>
                        </a:rPr>
                        <a:t>= </a:t>
                      </a:r>
                      <a:r>
                        <a:rPr lang="en-US" sz="2000" b="1" kern="1200" noProof="0" dirty="0">
                          <a:solidFill>
                            <a:schemeClr val="tx1"/>
                          </a:solidFill>
                          <a:latin typeface="Times New Roman" panose="02020603050405020304" pitchFamily="18" charset="0"/>
                          <a:ea typeface="+mn-ea"/>
                          <a:cs typeface="Times New Roman" panose="02020603050405020304" pitchFamily="18" charset="0"/>
                        </a:rPr>
                        <a:t>19,228</a:t>
                      </a:r>
                      <a:endParaRPr lang="en-PK" sz="20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pPr algn="ctr"/>
                      <a:endParaRPr lang="en-PK"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94328859"/>
                  </a:ext>
                </a:extLst>
              </a:tr>
              <a:tr h="969151">
                <a:tc>
                  <a:txBody>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Times New Roman" panose="02020603050405020304" pitchFamily="18" charset="0"/>
                          <a:cs typeface="Times New Roman" panose="02020603050405020304" pitchFamily="18" charset="0"/>
                        </a:rPr>
                        <a:t>11,027</a:t>
                      </a:r>
                      <a:endParaRPr lang="en-PK" sz="2000" b="1" dirty="0">
                        <a:solidFill>
                          <a:srgbClr val="FF0000"/>
                        </a:solidFill>
                        <a:latin typeface="Times New Roman" panose="02020603050405020304" pitchFamily="18" charset="0"/>
                        <a:cs typeface="Times New Roman" panose="02020603050405020304" pitchFamily="18" charset="0"/>
                      </a:endParaRPr>
                    </a:p>
                    <a:p>
                      <a:pPr marL="0" marR="0" lvl="0" indent="0" algn="ctr" defTabSz="914172" rtl="0" eaLnBrk="1" fontAlgn="auto" latinLnBrk="0" hangingPunct="1">
                        <a:lnSpc>
                          <a:spcPct val="100000"/>
                        </a:lnSpc>
                        <a:spcBef>
                          <a:spcPts val="0"/>
                        </a:spcBef>
                        <a:spcAft>
                          <a:spcPts val="0"/>
                        </a:spcAft>
                        <a:buClrTx/>
                        <a:buSzTx/>
                        <a:buFontTx/>
                        <a:buNone/>
                        <a:tabLst/>
                        <a:defRPr/>
                      </a:pPr>
                      <a:r>
                        <a:rPr lang="en-US" sz="2000" b="1" dirty="0">
                          <a:latin typeface="Times New Roman" panose="02020603050405020304" pitchFamily="18" charset="0"/>
                          <a:cs typeface="Times New Roman" panose="02020603050405020304" pitchFamily="18" charset="0"/>
                        </a:rPr>
                        <a:t>Contingent Paid Staff </a:t>
                      </a:r>
                      <a:endParaRPr lang="en-PK" sz="2000" b="1"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Ad-Hoc Staff</a:t>
                      </a:r>
                      <a:endParaRPr kumimoji="0" lang="x-none"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endParaRPr lang="en-PK"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82479768"/>
                  </a:ext>
                </a:extLst>
              </a:tr>
              <a:tr h="10048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Times New Roman" panose="02020603050405020304" pitchFamily="18" charset="0"/>
                          <a:cs typeface="Times New Roman" panose="02020603050405020304" pitchFamily="18" charset="0"/>
                        </a:rPr>
                        <a:t>411</a:t>
                      </a:r>
                      <a:endPar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Contract Staff</a:t>
                      </a:r>
                      <a:endParaRPr kumimoji="0" lang="x-none"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endParaRPr lang="en-PK" sz="2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7,782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Regular Staff</a:t>
                      </a:r>
                      <a:endParaRPr kumimoji="0" lang="x-none"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endParaRPr lang="en-PK"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82654740"/>
                  </a:ext>
                </a:extLst>
              </a:tr>
            </a:tbl>
          </a:graphicData>
        </a:graphic>
      </p:graphicFrame>
    </p:spTree>
    <p:extLst>
      <p:ext uri="{BB962C8B-B14F-4D97-AF65-F5344CB8AC3E}">
        <p14:creationId xmlns:p14="http://schemas.microsoft.com/office/powerpoint/2010/main" val="2124282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201646" cy="6858000"/>
          </a:xfrm>
          <a:prstGeom prst="rect">
            <a:avLst/>
          </a:prstGeom>
        </p:spPr>
      </p:pic>
      <p:sp>
        <p:nvSpPr>
          <p:cNvPr id="3" name="Rectangle 2"/>
          <p:cNvSpPr/>
          <p:nvPr/>
        </p:nvSpPr>
        <p:spPr>
          <a:xfrm>
            <a:off x="139700" y="5721162"/>
            <a:ext cx="3848100" cy="10287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334266" y="2215357"/>
            <a:ext cx="5583386" cy="2082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ln w="0"/>
                <a:solidFill>
                  <a:schemeClr val="tx1"/>
                </a:solidFill>
                <a:effectLst>
                  <a:outerShdw blurRad="38100" dist="19050" dir="2700000" algn="tl" rotWithShape="0">
                    <a:schemeClr val="dk1">
                      <a:alpha val="40000"/>
                    </a:schemeClr>
                  </a:outerShdw>
                </a:effectLst>
                <a:latin typeface="Adobe Ming Std L" panose="02020300000000000000" pitchFamily="18" charset="-128"/>
                <a:ea typeface="Adobe Ming Std L" panose="02020300000000000000" pitchFamily="18" charset="-128"/>
              </a:rPr>
              <a:t>ANTI-DENGUE </a:t>
            </a:r>
          </a:p>
          <a:p>
            <a:pPr algn="ctr"/>
            <a:r>
              <a:rPr lang="en-US" sz="4400" b="1" dirty="0">
                <a:ln w="0"/>
                <a:solidFill>
                  <a:schemeClr val="tx1"/>
                </a:solidFill>
                <a:effectLst>
                  <a:outerShdw blurRad="38100" dist="19050" dir="2700000" algn="tl" rotWithShape="0">
                    <a:schemeClr val="dk1">
                      <a:alpha val="40000"/>
                    </a:schemeClr>
                  </a:outerShdw>
                </a:effectLst>
                <a:latin typeface="Adobe Ming Std L" panose="02020300000000000000" pitchFamily="18" charset="-128"/>
                <a:ea typeface="Adobe Ming Std L" panose="02020300000000000000" pitchFamily="18" charset="-128"/>
              </a:rPr>
              <a:t>TRACKING SYSTEM</a:t>
            </a:r>
          </a:p>
        </p:txBody>
      </p:sp>
      <p:pic>
        <p:nvPicPr>
          <p:cNvPr id="5" name="Picture 4"/>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84555" y="4957952"/>
            <a:ext cx="1633145" cy="1683772"/>
          </a:xfrm>
          <a:prstGeom prst="rect">
            <a:avLst/>
          </a:prstGeom>
        </p:spPr>
      </p:pic>
      <p:sp>
        <p:nvSpPr>
          <p:cNvPr id="6" name="Arrow: Left 5">
            <a:hlinkClick r:id="rId4" action="ppaction://hlinksldjump"/>
            <a:extLst>
              <a:ext uri="{FF2B5EF4-FFF2-40B4-BE49-F238E27FC236}">
                <a16:creationId xmlns:a16="http://schemas.microsoft.com/office/drawing/2014/main" id="{62B06FDC-AAF1-6384-86B2-D84E76312275}"/>
              </a:ext>
            </a:extLst>
          </p:cNvPr>
          <p:cNvSpPr/>
          <p:nvPr/>
        </p:nvSpPr>
        <p:spPr>
          <a:xfrm>
            <a:off x="11359655" y="5545377"/>
            <a:ext cx="792018" cy="671915"/>
          </a:xfrm>
          <a:prstGeom prst="lef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452527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1580988"/>
            <a:ext cx="12192000" cy="2110152"/>
          </a:xfrm>
          <a:prstGeom prst="rect">
            <a:avLst/>
          </a:prstGeom>
          <a:solidFill>
            <a:schemeClr val="tx1">
              <a:lumMod val="10000"/>
              <a:lumOff val="90000"/>
              <a:alpha val="5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C2AF861D-CE71-4526-9168-C690003A173D}"/>
              </a:ext>
            </a:extLst>
          </p:cNvPr>
          <p:cNvGrpSpPr/>
          <p:nvPr/>
        </p:nvGrpSpPr>
        <p:grpSpPr>
          <a:xfrm>
            <a:off x="116985" y="1045260"/>
            <a:ext cx="1780617" cy="3069063"/>
            <a:chOff x="729449" y="2722152"/>
            <a:chExt cx="1913672" cy="3364135"/>
          </a:xfrm>
        </p:grpSpPr>
        <p:grpSp>
          <p:nvGrpSpPr>
            <p:cNvPr id="3" name="Group 3">
              <a:extLst>
                <a:ext uri="{FF2B5EF4-FFF2-40B4-BE49-F238E27FC236}">
                  <a16:creationId xmlns:a16="http://schemas.microsoft.com/office/drawing/2014/main" id="{7BA29537-7032-4781-B705-49B0FA642F67}"/>
                </a:ext>
              </a:extLst>
            </p:cNvPr>
            <p:cNvGrpSpPr/>
            <p:nvPr/>
          </p:nvGrpSpPr>
          <p:grpSpPr>
            <a:xfrm>
              <a:off x="729449" y="2722152"/>
              <a:ext cx="1913672" cy="3364135"/>
              <a:chOff x="445712" y="1449040"/>
              <a:chExt cx="2113018" cy="3924176"/>
            </a:xfrm>
          </p:grpSpPr>
          <p:sp>
            <p:nvSpPr>
              <p:cNvPr id="7" name="Rounded Rectangle 4">
                <a:extLst>
                  <a:ext uri="{FF2B5EF4-FFF2-40B4-BE49-F238E27FC236}">
                    <a16:creationId xmlns:a16="http://schemas.microsoft.com/office/drawing/2014/main" id="{BBD7C9A4-3D83-4959-8850-D5B660CE83B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Rectangle 5">
                <a:extLst>
                  <a:ext uri="{FF2B5EF4-FFF2-40B4-BE49-F238E27FC236}">
                    <a16:creationId xmlns:a16="http://schemas.microsoft.com/office/drawing/2014/main" id="{6EF50600-6D3A-4BBF-AD8D-11BE3176CDD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9" name="Group 6">
                <a:extLst>
                  <a:ext uri="{FF2B5EF4-FFF2-40B4-BE49-F238E27FC236}">
                    <a16:creationId xmlns:a16="http://schemas.microsoft.com/office/drawing/2014/main" id="{FC1DD7B3-B2F3-4657-930C-5D13B95D9F35}"/>
                  </a:ext>
                </a:extLst>
              </p:cNvPr>
              <p:cNvGrpSpPr/>
              <p:nvPr userDrawn="1"/>
            </p:nvGrpSpPr>
            <p:grpSpPr>
              <a:xfrm>
                <a:off x="1407705" y="5045834"/>
                <a:ext cx="211967" cy="211967"/>
                <a:chOff x="1549420" y="5712364"/>
                <a:chExt cx="312583" cy="312583"/>
              </a:xfrm>
            </p:grpSpPr>
            <p:sp>
              <p:nvSpPr>
                <p:cNvPr id="10" name="Oval 7">
                  <a:extLst>
                    <a:ext uri="{FF2B5EF4-FFF2-40B4-BE49-F238E27FC236}">
                      <a16:creationId xmlns:a16="http://schemas.microsoft.com/office/drawing/2014/main" id="{E212DE87-5A9B-445D-9205-E70CD85C270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ounded Rectangle 8">
                  <a:extLst>
                    <a:ext uri="{FF2B5EF4-FFF2-40B4-BE49-F238E27FC236}">
                      <a16:creationId xmlns:a16="http://schemas.microsoft.com/office/drawing/2014/main" id="{31F6BE02-68AB-4526-BEC3-27D5F66055B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4" name="Group 3">
              <a:extLst>
                <a:ext uri="{FF2B5EF4-FFF2-40B4-BE49-F238E27FC236}">
                  <a16:creationId xmlns:a16="http://schemas.microsoft.com/office/drawing/2014/main" id="{A4B5F255-5FD4-4E50-8860-7EA134F82906}"/>
                </a:ext>
              </a:extLst>
            </p:cNvPr>
            <p:cNvGrpSpPr/>
            <p:nvPr/>
          </p:nvGrpSpPr>
          <p:grpSpPr>
            <a:xfrm>
              <a:off x="863100" y="3029031"/>
              <a:ext cx="1629896" cy="2677654"/>
              <a:chOff x="6995369" y="2608855"/>
              <a:chExt cx="3536112" cy="1994137"/>
            </a:xfrm>
          </p:grpSpPr>
          <p:sp>
            <p:nvSpPr>
              <p:cNvPr id="5" name="Freeform: Shape 202">
                <a:extLst>
                  <a:ext uri="{FF2B5EF4-FFF2-40B4-BE49-F238E27FC236}">
                    <a16:creationId xmlns:a16="http://schemas.microsoft.com/office/drawing/2014/main" id="{F0CB0D28-CF3C-445F-831F-943D06B8EFFD}"/>
                  </a:ext>
                </a:extLst>
              </p:cNvPr>
              <p:cNvSpPr/>
              <p:nvPr/>
            </p:nvSpPr>
            <p:spPr>
              <a:xfrm>
                <a:off x="6995369" y="2608855"/>
                <a:ext cx="3536111" cy="1993534"/>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6" name="Freeform: Shape 203">
                <a:extLst>
                  <a:ext uri="{FF2B5EF4-FFF2-40B4-BE49-F238E27FC236}">
                    <a16:creationId xmlns:a16="http://schemas.microsoft.com/office/drawing/2014/main" id="{45978E74-5F00-43B1-9569-2A7979FC6B15}"/>
                  </a:ext>
                </a:extLst>
              </p:cNvPr>
              <p:cNvSpPr/>
              <p:nvPr/>
            </p:nvSpPr>
            <p:spPr>
              <a:xfrm>
                <a:off x="8535043" y="2623978"/>
                <a:ext cx="1996438" cy="197901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grpSp>
        <p:nvGrpSpPr>
          <p:cNvPr id="12" name="Group 11">
            <a:extLst>
              <a:ext uri="{FF2B5EF4-FFF2-40B4-BE49-F238E27FC236}">
                <a16:creationId xmlns:a16="http://schemas.microsoft.com/office/drawing/2014/main" id="{C2AF861D-CE71-4526-9168-C690003A173D}"/>
              </a:ext>
            </a:extLst>
          </p:cNvPr>
          <p:cNvGrpSpPr/>
          <p:nvPr/>
        </p:nvGrpSpPr>
        <p:grpSpPr>
          <a:xfrm>
            <a:off x="2090738" y="1032406"/>
            <a:ext cx="1780617" cy="3047923"/>
            <a:chOff x="729449" y="2722152"/>
            <a:chExt cx="1913672" cy="3364135"/>
          </a:xfrm>
        </p:grpSpPr>
        <p:grpSp>
          <p:nvGrpSpPr>
            <p:cNvPr id="13" name="Group 3">
              <a:extLst>
                <a:ext uri="{FF2B5EF4-FFF2-40B4-BE49-F238E27FC236}">
                  <a16:creationId xmlns:a16="http://schemas.microsoft.com/office/drawing/2014/main" id="{7BA29537-7032-4781-B705-49B0FA642F67}"/>
                </a:ext>
              </a:extLst>
            </p:cNvPr>
            <p:cNvGrpSpPr/>
            <p:nvPr/>
          </p:nvGrpSpPr>
          <p:grpSpPr>
            <a:xfrm>
              <a:off x="729449" y="2722152"/>
              <a:ext cx="1913672" cy="3364135"/>
              <a:chOff x="445712" y="1449040"/>
              <a:chExt cx="2113018" cy="3924176"/>
            </a:xfrm>
          </p:grpSpPr>
          <p:sp>
            <p:nvSpPr>
              <p:cNvPr id="17" name="Rounded Rectangle 4">
                <a:extLst>
                  <a:ext uri="{FF2B5EF4-FFF2-40B4-BE49-F238E27FC236}">
                    <a16:creationId xmlns:a16="http://schemas.microsoft.com/office/drawing/2014/main" id="{BBD7C9A4-3D83-4959-8850-D5B660CE83B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8" name="Rectangle 5">
                <a:extLst>
                  <a:ext uri="{FF2B5EF4-FFF2-40B4-BE49-F238E27FC236}">
                    <a16:creationId xmlns:a16="http://schemas.microsoft.com/office/drawing/2014/main" id="{6EF50600-6D3A-4BBF-AD8D-11BE3176CDD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9" name="Group 6">
                <a:extLst>
                  <a:ext uri="{FF2B5EF4-FFF2-40B4-BE49-F238E27FC236}">
                    <a16:creationId xmlns:a16="http://schemas.microsoft.com/office/drawing/2014/main" id="{FC1DD7B3-B2F3-4657-930C-5D13B95D9F35}"/>
                  </a:ext>
                </a:extLst>
              </p:cNvPr>
              <p:cNvGrpSpPr/>
              <p:nvPr userDrawn="1"/>
            </p:nvGrpSpPr>
            <p:grpSpPr>
              <a:xfrm>
                <a:off x="1407705" y="5045834"/>
                <a:ext cx="211967" cy="211967"/>
                <a:chOff x="1549420" y="5712364"/>
                <a:chExt cx="312583" cy="312583"/>
              </a:xfrm>
            </p:grpSpPr>
            <p:sp>
              <p:nvSpPr>
                <p:cNvPr id="20" name="Oval 7">
                  <a:extLst>
                    <a:ext uri="{FF2B5EF4-FFF2-40B4-BE49-F238E27FC236}">
                      <a16:creationId xmlns:a16="http://schemas.microsoft.com/office/drawing/2014/main" id="{E212DE87-5A9B-445D-9205-E70CD85C270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ounded Rectangle 8">
                  <a:extLst>
                    <a:ext uri="{FF2B5EF4-FFF2-40B4-BE49-F238E27FC236}">
                      <a16:creationId xmlns:a16="http://schemas.microsoft.com/office/drawing/2014/main" id="{31F6BE02-68AB-4526-BEC3-27D5F66055B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4" name="Group 13">
              <a:extLst>
                <a:ext uri="{FF2B5EF4-FFF2-40B4-BE49-F238E27FC236}">
                  <a16:creationId xmlns:a16="http://schemas.microsoft.com/office/drawing/2014/main" id="{A4B5F255-5FD4-4E50-8860-7EA134F82906}"/>
                </a:ext>
              </a:extLst>
            </p:cNvPr>
            <p:cNvGrpSpPr/>
            <p:nvPr/>
          </p:nvGrpSpPr>
          <p:grpSpPr>
            <a:xfrm>
              <a:off x="863100" y="3029031"/>
              <a:ext cx="1629896" cy="2677654"/>
              <a:chOff x="6995369" y="2608855"/>
              <a:chExt cx="3536112" cy="1994137"/>
            </a:xfrm>
          </p:grpSpPr>
          <p:sp>
            <p:nvSpPr>
              <p:cNvPr id="15" name="Freeform: Shape 202">
                <a:extLst>
                  <a:ext uri="{FF2B5EF4-FFF2-40B4-BE49-F238E27FC236}">
                    <a16:creationId xmlns:a16="http://schemas.microsoft.com/office/drawing/2014/main" id="{F0CB0D28-CF3C-445F-831F-943D06B8EFFD}"/>
                  </a:ext>
                </a:extLst>
              </p:cNvPr>
              <p:cNvSpPr/>
              <p:nvPr/>
            </p:nvSpPr>
            <p:spPr>
              <a:xfrm>
                <a:off x="6995369" y="2608855"/>
                <a:ext cx="3536111" cy="1993534"/>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6" name="Freeform: Shape 203">
                <a:extLst>
                  <a:ext uri="{FF2B5EF4-FFF2-40B4-BE49-F238E27FC236}">
                    <a16:creationId xmlns:a16="http://schemas.microsoft.com/office/drawing/2014/main" id="{45978E74-5F00-43B1-9569-2A7979FC6B15}"/>
                  </a:ext>
                </a:extLst>
              </p:cNvPr>
              <p:cNvSpPr/>
              <p:nvPr/>
            </p:nvSpPr>
            <p:spPr>
              <a:xfrm>
                <a:off x="8535043" y="2623978"/>
                <a:ext cx="1996438" cy="197901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grpSp>
        <p:nvGrpSpPr>
          <p:cNvPr id="22" name="Group 21">
            <a:extLst>
              <a:ext uri="{FF2B5EF4-FFF2-40B4-BE49-F238E27FC236}">
                <a16:creationId xmlns:a16="http://schemas.microsoft.com/office/drawing/2014/main" id="{C2AF861D-CE71-4526-9168-C690003A173D}"/>
              </a:ext>
            </a:extLst>
          </p:cNvPr>
          <p:cNvGrpSpPr/>
          <p:nvPr/>
        </p:nvGrpSpPr>
        <p:grpSpPr>
          <a:xfrm>
            <a:off x="4016472" y="1032937"/>
            <a:ext cx="1780617" cy="3058408"/>
            <a:chOff x="729449" y="2722152"/>
            <a:chExt cx="1913672" cy="3364135"/>
          </a:xfrm>
        </p:grpSpPr>
        <p:grpSp>
          <p:nvGrpSpPr>
            <p:cNvPr id="23" name="Group 3">
              <a:extLst>
                <a:ext uri="{FF2B5EF4-FFF2-40B4-BE49-F238E27FC236}">
                  <a16:creationId xmlns:a16="http://schemas.microsoft.com/office/drawing/2014/main" id="{7BA29537-7032-4781-B705-49B0FA642F67}"/>
                </a:ext>
              </a:extLst>
            </p:cNvPr>
            <p:cNvGrpSpPr/>
            <p:nvPr/>
          </p:nvGrpSpPr>
          <p:grpSpPr>
            <a:xfrm>
              <a:off x="729449" y="2722152"/>
              <a:ext cx="1913672" cy="3364135"/>
              <a:chOff x="445712" y="1449040"/>
              <a:chExt cx="2113018" cy="3924176"/>
            </a:xfrm>
          </p:grpSpPr>
          <p:sp>
            <p:nvSpPr>
              <p:cNvPr id="27" name="Rounded Rectangle 4">
                <a:extLst>
                  <a:ext uri="{FF2B5EF4-FFF2-40B4-BE49-F238E27FC236}">
                    <a16:creationId xmlns:a16="http://schemas.microsoft.com/office/drawing/2014/main" id="{BBD7C9A4-3D83-4959-8850-D5B660CE83B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8" name="Rectangle 5">
                <a:extLst>
                  <a:ext uri="{FF2B5EF4-FFF2-40B4-BE49-F238E27FC236}">
                    <a16:creationId xmlns:a16="http://schemas.microsoft.com/office/drawing/2014/main" id="{6EF50600-6D3A-4BBF-AD8D-11BE3176CDD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9" name="Group 6">
                <a:extLst>
                  <a:ext uri="{FF2B5EF4-FFF2-40B4-BE49-F238E27FC236}">
                    <a16:creationId xmlns:a16="http://schemas.microsoft.com/office/drawing/2014/main" id="{FC1DD7B3-B2F3-4657-930C-5D13B95D9F35}"/>
                  </a:ext>
                </a:extLst>
              </p:cNvPr>
              <p:cNvGrpSpPr/>
              <p:nvPr userDrawn="1"/>
            </p:nvGrpSpPr>
            <p:grpSpPr>
              <a:xfrm>
                <a:off x="1407705" y="5045834"/>
                <a:ext cx="211967" cy="211967"/>
                <a:chOff x="1549420" y="5712364"/>
                <a:chExt cx="312583" cy="312583"/>
              </a:xfrm>
            </p:grpSpPr>
            <p:sp>
              <p:nvSpPr>
                <p:cNvPr id="30" name="Oval 7">
                  <a:extLst>
                    <a:ext uri="{FF2B5EF4-FFF2-40B4-BE49-F238E27FC236}">
                      <a16:creationId xmlns:a16="http://schemas.microsoft.com/office/drawing/2014/main" id="{E212DE87-5A9B-445D-9205-E70CD85C270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1" name="Rounded Rectangle 8">
                  <a:extLst>
                    <a:ext uri="{FF2B5EF4-FFF2-40B4-BE49-F238E27FC236}">
                      <a16:creationId xmlns:a16="http://schemas.microsoft.com/office/drawing/2014/main" id="{31F6BE02-68AB-4526-BEC3-27D5F66055B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24" name="Group 23">
              <a:extLst>
                <a:ext uri="{FF2B5EF4-FFF2-40B4-BE49-F238E27FC236}">
                  <a16:creationId xmlns:a16="http://schemas.microsoft.com/office/drawing/2014/main" id="{A4B5F255-5FD4-4E50-8860-7EA134F82906}"/>
                </a:ext>
              </a:extLst>
            </p:cNvPr>
            <p:cNvGrpSpPr/>
            <p:nvPr/>
          </p:nvGrpSpPr>
          <p:grpSpPr>
            <a:xfrm>
              <a:off x="863100" y="3029031"/>
              <a:ext cx="1629896" cy="2677654"/>
              <a:chOff x="6995369" y="2608855"/>
              <a:chExt cx="3536112" cy="1994137"/>
            </a:xfrm>
          </p:grpSpPr>
          <p:sp>
            <p:nvSpPr>
              <p:cNvPr id="25" name="Freeform: Shape 202">
                <a:extLst>
                  <a:ext uri="{FF2B5EF4-FFF2-40B4-BE49-F238E27FC236}">
                    <a16:creationId xmlns:a16="http://schemas.microsoft.com/office/drawing/2014/main" id="{F0CB0D28-CF3C-445F-831F-943D06B8EFFD}"/>
                  </a:ext>
                </a:extLst>
              </p:cNvPr>
              <p:cNvSpPr/>
              <p:nvPr/>
            </p:nvSpPr>
            <p:spPr>
              <a:xfrm>
                <a:off x="6995369" y="2608855"/>
                <a:ext cx="3536111" cy="1993534"/>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6" name="Freeform: Shape 203">
                <a:extLst>
                  <a:ext uri="{FF2B5EF4-FFF2-40B4-BE49-F238E27FC236}">
                    <a16:creationId xmlns:a16="http://schemas.microsoft.com/office/drawing/2014/main" id="{45978E74-5F00-43B1-9569-2A7979FC6B15}"/>
                  </a:ext>
                </a:extLst>
              </p:cNvPr>
              <p:cNvSpPr/>
              <p:nvPr/>
            </p:nvSpPr>
            <p:spPr>
              <a:xfrm>
                <a:off x="8535043" y="2623978"/>
                <a:ext cx="1996438" cy="197901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pic>
        <p:nvPicPr>
          <p:cNvPr id="35" name="Picture 34">
            <a:extLst>
              <a:ext uri="{FF2B5EF4-FFF2-40B4-BE49-F238E27FC236}">
                <a16:creationId xmlns:a16="http://schemas.microsoft.com/office/drawing/2014/main" id="{C071F696-6B79-4AB6-BD27-275271EE2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4234" y="1319638"/>
            <a:ext cx="1512712" cy="2406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 name="Picture 35">
            <a:extLst>
              <a:ext uri="{FF2B5EF4-FFF2-40B4-BE49-F238E27FC236}">
                <a16:creationId xmlns:a16="http://schemas.microsoft.com/office/drawing/2014/main" id="{87ADB73D-C8BB-4D9B-8DE9-E1D6407168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41449" y="1335511"/>
            <a:ext cx="1516572" cy="24285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7" name="Group 36">
            <a:extLst>
              <a:ext uri="{FF2B5EF4-FFF2-40B4-BE49-F238E27FC236}">
                <a16:creationId xmlns:a16="http://schemas.microsoft.com/office/drawing/2014/main" id="{C2AF861D-CE71-4526-9168-C690003A173D}"/>
              </a:ext>
            </a:extLst>
          </p:cNvPr>
          <p:cNvGrpSpPr/>
          <p:nvPr/>
        </p:nvGrpSpPr>
        <p:grpSpPr>
          <a:xfrm>
            <a:off x="5897337" y="1034974"/>
            <a:ext cx="1780617" cy="3058408"/>
            <a:chOff x="729449" y="2722152"/>
            <a:chExt cx="1913672" cy="3364135"/>
          </a:xfrm>
        </p:grpSpPr>
        <p:grpSp>
          <p:nvGrpSpPr>
            <p:cNvPr id="38" name="Group 3">
              <a:extLst>
                <a:ext uri="{FF2B5EF4-FFF2-40B4-BE49-F238E27FC236}">
                  <a16:creationId xmlns:a16="http://schemas.microsoft.com/office/drawing/2014/main" id="{7BA29537-7032-4781-B705-49B0FA642F67}"/>
                </a:ext>
              </a:extLst>
            </p:cNvPr>
            <p:cNvGrpSpPr/>
            <p:nvPr/>
          </p:nvGrpSpPr>
          <p:grpSpPr>
            <a:xfrm>
              <a:off x="729449" y="2722152"/>
              <a:ext cx="1913672" cy="3364135"/>
              <a:chOff x="445712" y="1449040"/>
              <a:chExt cx="2113018" cy="3924176"/>
            </a:xfrm>
          </p:grpSpPr>
          <p:sp>
            <p:nvSpPr>
              <p:cNvPr id="42" name="Rounded Rectangle 4">
                <a:extLst>
                  <a:ext uri="{FF2B5EF4-FFF2-40B4-BE49-F238E27FC236}">
                    <a16:creationId xmlns:a16="http://schemas.microsoft.com/office/drawing/2014/main" id="{BBD7C9A4-3D83-4959-8850-D5B660CE83B8}"/>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3" name="Rectangle 5">
                <a:extLst>
                  <a:ext uri="{FF2B5EF4-FFF2-40B4-BE49-F238E27FC236}">
                    <a16:creationId xmlns:a16="http://schemas.microsoft.com/office/drawing/2014/main" id="{6EF50600-6D3A-4BBF-AD8D-11BE3176CDD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44" name="Group 6">
                <a:extLst>
                  <a:ext uri="{FF2B5EF4-FFF2-40B4-BE49-F238E27FC236}">
                    <a16:creationId xmlns:a16="http://schemas.microsoft.com/office/drawing/2014/main" id="{FC1DD7B3-B2F3-4657-930C-5D13B95D9F35}"/>
                  </a:ext>
                </a:extLst>
              </p:cNvPr>
              <p:cNvGrpSpPr/>
              <p:nvPr userDrawn="1"/>
            </p:nvGrpSpPr>
            <p:grpSpPr>
              <a:xfrm>
                <a:off x="1407705" y="5045834"/>
                <a:ext cx="211967" cy="211967"/>
                <a:chOff x="1549420" y="5712364"/>
                <a:chExt cx="312583" cy="312583"/>
              </a:xfrm>
            </p:grpSpPr>
            <p:sp>
              <p:nvSpPr>
                <p:cNvPr id="45" name="Oval 7">
                  <a:extLst>
                    <a:ext uri="{FF2B5EF4-FFF2-40B4-BE49-F238E27FC236}">
                      <a16:creationId xmlns:a16="http://schemas.microsoft.com/office/drawing/2014/main" id="{E212DE87-5A9B-445D-9205-E70CD85C270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6" name="Rounded Rectangle 8">
                  <a:extLst>
                    <a:ext uri="{FF2B5EF4-FFF2-40B4-BE49-F238E27FC236}">
                      <a16:creationId xmlns:a16="http://schemas.microsoft.com/office/drawing/2014/main" id="{31F6BE02-68AB-4526-BEC3-27D5F66055B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39" name="Group 38">
              <a:extLst>
                <a:ext uri="{FF2B5EF4-FFF2-40B4-BE49-F238E27FC236}">
                  <a16:creationId xmlns:a16="http://schemas.microsoft.com/office/drawing/2014/main" id="{A4B5F255-5FD4-4E50-8860-7EA134F82906}"/>
                </a:ext>
              </a:extLst>
            </p:cNvPr>
            <p:cNvGrpSpPr/>
            <p:nvPr/>
          </p:nvGrpSpPr>
          <p:grpSpPr>
            <a:xfrm>
              <a:off x="863100" y="3029031"/>
              <a:ext cx="1629896" cy="2677654"/>
              <a:chOff x="6995369" y="2608855"/>
              <a:chExt cx="3536112" cy="1994137"/>
            </a:xfrm>
          </p:grpSpPr>
          <p:sp>
            <p:nvSpPr>
              <p:cNvPr id="40" name="Freeform: Shape 202">
                <a:extLst>
                  <a:ext uri="{FF2B5EF4-FFF2-40B4-BE49-F238E27FC236}">
                    <a16:creationId xmlns:a16="http://schemas.microsoft.com/office/drawing/2014/main" id="{F0CB0D28-CF3C-445F-831F-943D06B8EFFD}"/>
                  </a:ext>
                </a:extLst>
              </p:cNvPr>
              <p:cNvSpPr/>
              <p:nvPr/>
            </p:nvSpPr>
            <p:spPr>
              <a:xfrm>
                <a:off x="6995369" y="2608855"/>
                <a:ext cx="3536111" cy="1993534"/>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41" name="Freeform: Shape 203">
                <a:extLst>
                  <a:ext uri="{FF2B5EF4-FFF2-40B4-BE49-F238E27FC236}">
                    <a16:creationId xmlns:a16="http://schemas.microsoft.com/office/drawing/2014/main" id="{45978E74-5F00-43B1-9569-2A7979FC6B15}"/>
                  </a:ext>
                </a:extLst>
              </p:cNvPr>
              <p:cNvSpPr/>
              <p:nvPr/>
            </p:nvSpPr>
            <p:spPr>
              <a:xfrm>
                <a:off x="8535043" y="2623978"/>
                <a:ext cx="1996438" cy="197901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pic>
        <p:nvPicPr>
          <p:cNvPr id="47" name="Picture 2" descr="D:\DVR app\Screenshots\Screenshot_2016-03-29-19-57-35.jpeg">
            <a:extLst>
              <a:ext uri="{FF2B5EF4-FFF2-40B4-BE49-F238E27FC236}">
                <a16:creationId xmlns:a16="http://schemas.microsoft.com/office/drawing/2014/main" id="{3BEDD6E8-BE54-4981-BA15-D79C1CDFEC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20692" y="1307317"/>
            <a:ext cx="1516572" cy="24468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9" name="Rectangle 48"/>
          <p:cNvSpPr/>
          <p:nvPr/>
        </p:nvSpPr>
        <p:spPr>
          <a:xfrm>
            <a:off x="31811" y="4189719"/>
            <a:ext cx="1950963" cy="472283"/>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Anti-Dengue APP</a:t>
            </a:r>
          </a:p>
        </p:txBody>
      </p:sp>
      <p:sp>
        <p:nvSpPr>
          <p:cNvPr id="50" name="Rectangle 49"/>
          <p:cNvSpPr/>
          <p:nvPr/>
        </p:nvSpPr>
        <p:spPr>
          <a:xfrm>
            <a:off x="2109109" y="4155729"/>
            <a:ext cx="1815279" cy="472283"/>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TPV APP</a:t>
            </a:r>
          </a:p>
        </p:txBody>
      </p:sp>
      <p:sp>
        <p:nvSpPr>
          <p:cNvPr id="51" name="Rectangle 50"/>
          <p:cNvSpPr/>
          <p:nvPr/>
        </p:nvSpPr>
        <p:spPr>
          <a:xfrm>
            <a:off x="4096186" y="4179767"/>
            <a:ext cx="1812160" cy="472283"/>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Dengue GPs Reporting</a:t>
            </a:r>
          </a:p>
        </p:txBody>
      </p:sp>
      <p:sp>
        <p:nvSpPr>
          <p:cNvPr id="52" name="Rectangle 51"/>
          <p:cNvSpPr/>
          <p:nvPr/>
        </p:nvSpPr>
        <p:spPr>
          <a:xfrm>
            <a:off x="5964618" y="4174435"/>
            <a:ext cx="1684920" cy="494527"/>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Special Branch DVR</a:t>
            </a:r>
          </a:p>
        </p:txBody>
      </p:sp>
      <p:sp>
        <p:nvSpPr>
          <p:cNvPr id="53" name="Chevron 2">
            <a:extLst>
              <a:ext uri="{FF2B5EF4-FFF2-40B4-BE49-F238E27FC236}">
                <a16:creationId xmlns:a16="http://schemas.microsoft.com/office/drawing/2014/main" id="{182FC41B-840A-4B43-8D14-21D0A57E74AE}"/>
              </a:ext>
            </a:extLst>
          </p:cNvPr>
          <p:cNvSpPr/>
          <p:nvPr/>
        </p:nvSpPr>
        <p:spPr>
          <a:xfrm rot="5400000">
            <a:off x="7770735" y="1814843"/>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4" name="Chevron 2">
            <a:extLst>
              <a:ext uri="{FF2B5EF4-FFF2-40B4-BE49-F238E27FC236}">
                <a16:creationId xmlns:a16="http://schemas.microsoft.com/office/drawing/2014/main" id="{182FC41B-840A-4B43-8D14-21D0A57E74AE}"/>
              </a:ext>
            </a:extLst>
          </p:cNvPr>
          <p:cNvSpPr/>
          <p:nvPr/>
        </p:nvSpPr>
        <p:spPr>
          <a:xfrm rot="5400000">
            <a:off x="7779154" y="2512066"/>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5" name="Chevron 2">
            <a:extLst>
              <a:ext uri="{FF2B5EF4-FFF2-40B4-BE49-F238E27FC236}">
                <a16:creationId xmlns:a16="http://schemas.microsoft.com/office/drawing/2014/main" id="{182FC41B-840A-4B43-8D14-21D0A57E74AE}"/>
              </a:ext>
            </a:extLst>
          </p:cNvPr>
          <p:cNvSpPr/>
          <p:nvPr/>
        </p:nvSpPr>
        <p:spPr>
          <a:xfrm rot="5400000">
            <a:off x="7794989" y="3138764"/>
            <a:ext cx="348967" cy="344562"/>
          </a:xfrm>
          <a:custGeom>
            <a:avLst/>
            <a:gdLst/>
            <a:ahLst/>
            <a:cxnLst/>
            <a:rect l="l" t="t" r="r" b="b"/>
            <a:pathLst>
              <a:path w="3830741"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6" name="TextBox 55">
            <a:extLst>
              <a:ext uri="{FF2B5EF4-FFF2-40B4-BE49-F238E27FC236}">
                <a16:creationId xmlns:a16="http://schemas.microsoft.com/office/drawing/2014/main" id="{5AB17B0D-4B27-4080-BEFC-87B096602675}"/>
              </a:ext>
            </a:extLst>
          </p:cNvPr>
          <p:cNvSpPr txBox="1"/>
          <p:nvPr/>
        </p:nvSpPr>
        <p:spPr>
          <a:xfrm>
            <a:off x="8064959" y="1726451"/>
            <a:ext cx="413592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ko-KR" dirty="0">
                <a:latin typeface="Times New Roman" panose="02020603050405020304" pitchFamily="18" charset="0"/>
                <a:ea typeface="Arial Unicode MS"/>
                <a:cs typeface="Times New Roman" panose="02020603050405020304" pitchFamily="18" charset="0"/>
              </a:rPr>
              <a:t> F</a:t>
            </a:r>
            <a:r>
              <a:rPr lang="en-US" altLang="ko-KR" noProof="0" dirty="0">
                <a:latin typeface="Times New Roman" panose="02020603050405020304" pitchFamily="18" charset="0"/>
                <a:ea typeface="Arial Unicode MS"/>
                <a:cs typeface="Times New Roman" panose="02020603050405020304" pitchFamily="18" charset="0"/>
              </a:rPr>
              <a:t>our Anti-Dengue Mobile Applications</a:t>
            </a:r>
            <a:endParaRPr kumimoji="0" lang="ko-KR" altLang="en-US" b="0" i="0" u="none" strike="noStrike" kern="1200" cap="none" spc="0" normalizeH="0" baseline="0" noProof="0" dirty="0">
              <a:ln>
                <a:noFill/>
              </a:ln>
              <a:effectLst/>
              <a:uLnTx/>
              <a:uFillTx/>
              <a:latin typeface="Times New Roman" panose="02020603050405020304" pitchFamily="18" charset="0"/>
              <a:ea typeface="Arial Unicode MS"/>
              <a:cs typeface="Times New Roman" panose="02020603050405020304" pitchFamily="18" charset="0"/>
            </a:endParaRPr>
          </a:p>
        </p:txBody>
      </p:sp>
      <p:sp>
        <p:nvSpPr>
          <p:cNvPr id="57" name="TextBox 56">
            <a:extLst>
              <a:ext uri="{FF2B5EF4-FFF2-40B4-BE49-F238E27FC236}">
                <a16:creationId xmlns:a16="http://schemas.microsoft.com/office/drawing/2014/main" id="{5AB17B0D-4B27-4080-BEFC-87B096602675}"/>
              </a:ext>
            </a:extLst>
          </p:cNvPr>
          <p:cNvSpPr txBox="1"/>
          <p:nvPr/>
        </p:nvSpPr>
        <p:spPr>
          <a:xfrm>
            <a:off x="8113248" y="2331977"/>
            <a:ext cx="4135924"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ko-KR" noProof="0" dirty="0">
                <a:latin typeface="Times New Roman" panose="02020603050405020304" pitchFamily="18" charset="0"/>
                <a:ea typeface="Arial Unicode MS"/>
                <a:cs typeface="Times New Roman" panose="02020603050405020304" pitchFamily="18" charset="0"/>
              </a:rPr>
              <a:t>Covering 36 Districts</a:t>
            </a:r>
            <a:r>
              <a:rPr lang="en-US" altLang="ko-KR" dirty="0">
                <a:latin typeface="Times New Roman" panose="02020603050405020304" pitchFamily="18" charset="0"/>
                <a:ea typeface="Arial Unicode MS"/>
                <a:cs typeface="Times New Roman" panose="02020603050405020304" pitchFamily="18" charset="0"/>
              </a:rPr>
              <a:t> </a:t>
            </a:r>
            <a:r>
              <a:rPr lang="en-US" altLang="ko-KR" noProof="0" dirty="0">
                <a:latin typeface="Times New Roman" panose="02020603050405020304" pitchFamily="18" charset="0"/>
                <a:ea typeface="Arial Unicode MS"/>
                <a:cs typeface="Times New Roman" panose="02020603050405020304" pitchFamily="18" charset="0"/>
              </a:rPr>
              <a:t>and 7</a:t>
            </a:r>
            <a:r>
              <a:rPr lang="en-US" altLang="ko-KR" dirty="0">
                <a:latin typeface="Times New Roman" panose="02020603050405020304" pitchFamily="18" charset="0"/>
                <a:ea typeface="Arial Unicode MS"/>
                <a:cs typeface="Times New Roman" panose="02020603050405020304" pitchFamily="18" charset="0"/>
              </a:rPr>
              <a:t>5</a:t>
            </a:r>
            <a:r>
              <a:rPr lang="en-US" altLang="ko-KR" noProof="0" dirty="0">
                <a:latin typeface="Times New Roman" panose="02020603050405020304" pitchFamily="18" charset="0"/>
                <a:ea typeface="Arial Unicode MS"/>
                <a:cs typeface="Times New Roman" panose="02020603050405020304" pitchFamily="18" charset="0"/>
              </a:rPr>
              <a:t>+ Departments </a:t>
            </a:r>
            <a:endParaRPr kumimoji="0" lang="ko-KR" altLang="en-US" sz="2000" b="0" i="0" u="none" strike="noStrike" kern="1200" cap="none" spc="0" normalizeH="0" baseline="0" noProof="0" dirty="0">
              <a:ln>
                <a:noFill/>
              </a:ln>
              <a:effectLst/>
              <a:uLnTx/>
              <a:uFillTx/>
              <a:latin typeface="Times New Roman" panose="02020603050405020304" pitchFamily="18" charset="0"/>
              <a:ea typeface="Arial Unicode MS"/>
              <a:cs typeface="Times New Roman" panose="02020603050405020304" pitchFamily="18" charset="0"/>
            </a:endParaRPr>
          </a:p>
        </p:txBody>
      </p:sp>
      <p:sp>
        <p:nvSpPr>
          <p:cNvPr id="58" name="TextBox 57">
            <a:extLst>
              <a:ext uri="{FF2B5EF4-FFF2-40B4-BE49-F238E27FC236}">
                <a16:creationId xmlns:a16="http://schemas.microsoft.com/office/drawing/2014/main" id="{5AB17B0D-4B27-4080-BEFC-87B096602675}"/>
              </a:ext>
            </a:extLst>
          </p:cNvPr>
          <p:cNvSpPr txBox="1"/>
          <p:nvPr/>
        </p:nvSpPr>
        <p:spPr>
          <a:xfrm>
            <a:off x="8168384" y="3106687"/>
            <a:ext cx="4135924"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ko-KR" noProof="0" dirty="0">
                <a:latin typeface="Times New Roman" panose="02020603050405020304" pitchFamily="18" charset="0"/>
                <a:ea typeface="Arial Unicode MS"/>
                <a:cs typeface="Times New Roman" panose="02020603050405020304" pitchFamily="18" charset="0"/>
              </a:rPr>
              <a:t>Developed</a:t>
            </a:r>
            <a:r>
              <a:rPr lang="en-US" altLang="ko-KR" sz="1400" noProof="0" dirty="0">
                <a:latin typeface="Times New Roman" panose="02020603050405020304" pitchFamily="18" charset="0"/>
                <a:ea typeface="Arial Unicode MS"/>
                <a:cs typeface="Times New Roman" panose="02020603050405020304" pitchFamily="18" charset="0"/>
              </a:rPr>
              <a:t> </a:t>
            </a:r>
            <a:r>
              <a:rPr lang="en-US" altLang="ko-KR" noProof="0" dirty="0">
                <a:latin typeface="Times New Roman" panose="02020603050405020304" pitchFamily="18" charset="0"/>
                <a:ea typeface="Arial Unicode MS"/>
                <a:cs typeface="Times New Roman" panose="02020603050405020304" pitchFamily="18" charset="0"/>
              </a:rPr>
              <a:t>in-house</a:t>
            </a:r>
            <a:endParaRPr kumimoji="0" lang="ko-KR" altLang="en-US" sz="1600" b="0" i="0" u="none" strike="noStrike" kern="1200" cap="none" spc="0" normalizeH="0" baseline="0" noProof="0" dirty="0">
              <a:ln>
                <a:noFill/>
              </a:ln>
              <a:effectLst/>
              <a:uLnTx/>
              <a:uFillTx/>
              <a:latin typeface="Times New Roman" panose="02020603050405020304" pitchFamily="18" charset="0"/>
              <a:ea typeface="Arial Unicode MS"/>
              <a:cs typeface="Times New Roman" panose="02020603050405020304" pitchFamily="18" charset="0"/>
            </a:endParaRPr>
          </a:p>
        </p:txBody>
      </p:sp>
      <p:sp>
        <p:nvSpPr>
          <p:cNvPr id="59" name="Rectangle 58"/>
          <p:cNvSpPr/>
          <p:nvPr/>
        </p:nvSpPr>
        <p:spPr>
          <a:xfrm>
            <a:off x="0" y="0"/>
            <a:ext cx="12192000" cy="701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10774992" y="4638768"/>
            <a:ext cx="1253648" cy="1485455"/>
          </a:xfrm>
          <a:prstGeom prst="rect">
            <a:avLst/>
          </a:prstGeom>
          <a:effectLst>
            <a:outerShdw blurRad="50800" dist="38100" dir="2700000" algn="tl" rotWithShape="0">
              <a:prstClr val="black">
                <a:alpha val="40000"/>
              </a:prstClr>
            </a:outerShdw>
            <a:reflection blurRad="6350" stA="50000" endA="300" endPos="55000" dir="5400000" sy="-100000" algn="bl" rotWithShape="0"/>
          </a:effectLst>
        </p:spPr>
      </p:pic>
      <p:sp>
        <p:nvSpPr>
          <p:cNvPr id="61" name="Rectangle 60"/>
          <p:cNvSpPr/>
          <p:nvPr/>
        </p:nvSpPr>
        <p:spPr>
          <a:xfrm>
            <a:off x="31810" y="4697243"/>
            <a:ext cx="1950963" cy="216075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latin typeface="Times New Roman" panose="02020603050405020304" pitchFamily="18" charset="0"/>
                <a:cs typeface="Times New Roman" panose="02020603050405020304" pitchFamily="18" charset="0"/>
              </a:rPr>
              <a:t>Anti-dengue mobile application developed for capturing real time information on prevention, larvae detection, case response and awareness activities.</a:t>
            </a:r>
          </a:p>
        </p:txBody>
      </p:sp>
      <p:sp>
        <p:nvSpPr>
          <p:cNvPr id="62" name="Rectangle 61"/>
          <p:cNvSpPr/>
          <p:nvPr/>
        </p:nvSpPr>
        <p:spPr>
          <a:xfrm>
            <a:off x="2077942" y="4697243"/>
            <a:ext cx="1950963" cy="216075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latin typeface="Times New Roman" panose="02020603050405020304" pitchFamily="18" charset="0"/>
                <a:cs typeface="Times New Roman" panose="02020603050405020304" pitchFamily="18" charset="0"/>
              </a:rPr>
              <a:t>Developed to monitor and evaluate the activities performed on anti-dengue APP regarding larvae, surveillance, and case response</a:t>
            </a:r>
          </a:p>
        </p:txBody>
      </p:sp>
      <p:sp>
        <p:nvSpPr>
          <p:cNvPr id="63" name="Rectangle 62"/>
          <p:cNvSpPr/>
          <p:nvPr/>
        </p:nvSpPr>
        <p:spPr>
          <a:xfrm>
            <a:off x="4096186" y="4697243"/>
            <a:ext cx="1808572" cy="216075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500" dirty="0">
                <a:latin typeface="Times New Roman" panose="02020603050405020304" pitchFamily="18" charset="0"/>
                <a:cs typeface="Times New Roman" panose="02020603050405020304" pitchFamily="18" charset="0"/>
              </a:rPr>
              <a:t>Application has developed for General Practitioners so that they can report dengue patients</a:t>
            </a:r>
          </a:p>
        </p:txBody>
      </p:sp>
      <p:sp>
        <p:nvSpPr>
          <p:cNvPr id="64" name="Rectangle 63"/>
          <p:cNvSpPr/>
          <p:nvPr/>
        </p:nvSpPr>
        <p:spPr>
          <a:xfrm>
            <a:off x="5974551" y="4697243"/>
            <a:ext cx="1808572" cy="206036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Designed and Developed for Special Branch</a:t>
            </a:r>
          </a:p>
        </p:txBody>
      </p:sp>
      <p:sp>
        <p:nvSpPr>
          <p:cNvPr id="65" name="Text Placeholder 24">
            <a:extLst>
              <a:ext uri="{FF2B5EF4-FFF2-40B4-BE49-F238E27FC236}">
                <a16:creationId xmlns:a16="http://schemas.microsoft.com/office/drawing/2014/main" id="{00D8AD81-61A4-4F06-ABF0-A2A4FB2B7CDD}"/>
              </a:ext>
            </a:extLst>
          </p:cNvPr>
          <p:cNvSpPr txBox="1">
            <a:spLocks/>
          </p:cNvSpPr>
          <p:nvPr/>
        </p:nvSpPr>
        <p:spPr>
          <a:xfrm>
            <a:off x="32398" y="-13840"/>
            <a:ext cx="11573197" cy="72424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latin typeface="Times New Roman" panose="02020603050405020304" pitchFamily="18" charset="0"/>
                <a:ea typeface="Adobe Ming Std L" panose="02020300000000000000" pitchFamily="18" charset="-128"/>
                <a:cs typeface="Times New Roman" panose="02020603050405020304" pitchFamily="18" charset="0"/>
              </a:rPr>
              <a:t>Dengue – Mobile Applications</a:t>
            </a:r>
          </a:p>
        </p:txBody>
      </p:sp>
      <p:pic>
        <p:nvPicPr>
          <p:cNvPr id="67" name="Picture 66">
            <a:extLst>
              <a:ext uri="{FF2B5EF4-FFF2-40B4-BE49-F238E27FC236}">
                <a16:creationId xmlns:a16="http://schemas.microsoft.com/office/drawing/2014/main" id="{D4D0FB5A-C4C6-4C17-8E43-4927A059250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8930" y="1343748"/>
            <a:ext cx="1488985" cy="2382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Arrow: Left 31">
            <a:hlinkClick r:id="rId7" action="ppaction://hlinksldjump"/>
            <a:extLst>
              <a:ext uri="{FF2B5EF4-FFF2-40B4-BE49-F238E27FC236}">
                <a16:creationId xmlns:a16="http://schemas.microsoft.com/office/drawing/2014/main" id="{5396F1F4-D3E3-F0B3-8E47-7BB7DEF01770}"/>
              </a:ext>
            </a:extLst>
          </p:cNvPr>
          <p:cNvSpPr/>
          <p:nvPr/>
        </p:nvSpPr>
        <p:spPr>
          <a:xfrm>
            <a:off x="11359655" y="6185457"/>
            <a:ext cx="792018" cy="671915"/>
          </a:xfrm>
          <a:prstGeom prst="lef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62784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4067" y="5303392"/>
            <a:ext cx="12177931" cy="1423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44" name="Rectangle 43"/>
          <p:cNvSpPr/>
          <p:nvPr/>
        </p:nvSpPr>
        <p:spPr>
          <a:xfrm>
            <a:off x="26504" y="3905189"/>
            <a:ext cx="12179558" cy="1196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43" name="Rectangle 42"/>
          <p:cNvSpPr/>
          <p:nvPr/>
        </p:nvSpPr>
        <p:spPr>
          <a:xfrm>
            <a:off x="14064" y="2431896"/>
            <a:ext cx="12191999" cy="12848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42" name="Rectangle 41"/>
          <p:cNvSpPr/>
          <p:nvPr/>
        </p:nvSpPr>
        <p:spPr>
          <a:xfrm>
            <a:off x="14064" y="1037802"/>
            <a:ext cx="12177935" cy="12947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0" y="0"/>
            <a:ext cx="12192000" cy="73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Text Placeholder 24">
            <a:extLst>
              <a:ext uri="{FF2B5EF4-FFF2-40B4-BE49-F238E27FC236}">
                <a16:creationId xmlns:a16="http://schemas.microsoft.com/office/drawing/2014/main" id="{00D8AD81-61A4-4F06-ABF0-A2A4FB2B7CDD}"/>
              </a:ext>
            </a:extLst>
          </p:cNvPr>
          <p:cNvSpPr txBox="1">
            <a:spLocks/>
          </p:cNvSpPr>
          <p:nvPr/>
        </p:nvSpPr>
        <p:spPr>
          <a:xfrm>
            <a:off x="57355" y="95944"/>
            <a:ext cx="11573197" cy="582528"/>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latin typeface="Arial" panose="020B0604020202020204" pitchFamily="34" charset="0"/>
                <a:ea typeface="Adobe Ming Std L" panose="02020300000000000000" pitchFamily="18" charset="-128"/>
                <a:cs typeface="Arial" panose="020B0604020202020204" pitchFamily="34" charset="0"/>
              </a:rPr>
              <a:t>Dengue – Web Portal</a:t>
            </a:r>
          </a:p>
        </p:txBody>
      </p:sp>
      <p:grpSp>
        <p:nvGrpSpPr>
          <p:cNvPr id="15" name="Graphic 14">
            <a:extLst>
              <a:ext uri="{FF2B5EF4-FFF2-40B4-BE49-F238E27FC236}">
                <a16:creationId xmlns:a16="http://schemas.microsoft.com/office/drawing/2014/main" id="{BB5B776D-348E-4D52-BD38-EEF6E3072A51}"/>
              </a:ext>
            </a:extLst>
          </p:cNvPr>
          <p:cNvGrpSpPr/>
          <p:nvPr/>
        </p:nvGrpSpPr>
        <p:grpSpPr>
          <a:xfrm>
            <a:off x="254359" y="1026751"/>
            <a:ext cx="1851418" cy="1223304"/>
            <a:chOff x="2444748" y="555045"/>
            <a:chExt cx="7282048" cy="5727454"/>
          </a:xfrm>
        </p:grpSpPr>
        <p:sp>
          <p:nvSpPr>
            <p:cNvPr id="16" name="Freeform: Shape 191">
              <a:extLst>
                <a:ext uri="{FF2B5EF4-FFF2-40B4-BE49-F238E27FC236}">
                  <a16:creationId xmlns:a16="http://schemas.microsoft.com/office/drawing/2014/main" id="{F7F3F958-D848-4A15-B328-4EF721D1211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7" name="Freeform: Shape 192">
              <a:extLst>
                <a:ext uri="{FF2B5EF4-FFF2-40B4-BE49-F238E27FC236}">
                  <a16:creationId xmlns:a16="http://schemas.microsoft.com/office/drawing/2014/main" id="{CA8CDD77-CC69-48D9-94DF-B7B15BB5354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8" name="Freeform: Shape 193">
              <a:extLst>
                <a:ext uri="{FF2B5EF4-FFF2-40B4-BE49-F238E27FC236}">
                  <a16:creationId xmlns:a16="http://schemas.microsoft.com/office/drawing/2014/main" id="{8A2F5808-355D-4F64-8DD2-B84BD33AA3F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9" name="Freeform: Shape 194">
              <a:extLst>
                <a:ext uri="{FF2B5EF4-FFF2-40B4-BE49-F238E27FC236}">
                  <a16:creationId xmlns:a16="http://schemas.microsoft.com/office/drawing/2014/main" id="{F5864BC6-0667-4BC1-AE88-EFE4ACF222C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0" name="Freeform: Shape 195">
              <a:extLst>
                <a:ext uri="{FF2B5EF4-FFF2-40B4-BE49-F238E27FC236}">
                  <a16:creationId xmlns:a16="http://schemas.microsoft.com/office/drawing/2014/main" id="{ABA10751-F4FB-46FF-9F66-25DEC3436794}"/>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1" name="Freeform: Shape 196">
              <a:extLst>
                <a:ext uri="{FF2B5EF4-FFF2-40B4-BE49-F238E27FC236}">
                  <a16:creationId xmlns:a16="http://schemas.microsoft.com/office/drawing/2014/main" id="{EEAC2BB4-C999-4AAC-86FB-EDC7EFBACE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2" name="Freeform: Shape 197">
              <a:extLst>
                <a:ext uri="{FF2B5EF4-FFF2-40B4-BE49-F238E27FC236}">
                  <a16:creationId xmlns:a16="http://schemas.microsoft.com/office/drawing/2014/main" id="{7A854CE9-2043-4C7E-86B5-595CA46B8CCA}"/>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3" name="Freeform: Shape 198">
              <a:extLst>
                <a:ext uri="{FF2B5EF4-FFF2-40B4-BE49-F238E27FC236}">
                  <a16:creationId xmlns:a16="http://schemas.microsoft.com/office/drawing/2014/main" id="{6C8E23CD-A76D-4479-BA6C-56DD1F36D08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4" name="Graphic 14">
            <a:extLst>
              <a:ext uri="{FF2B5EF4-FFF2-40B4-BE49-F238E27FC236}">
                <a16:creationId xmlns:a16="http://schemas.microsoft.com/office/drawing/2014/main" id="{BB5B776D-348E-4D52-BD38-EEF6E3072A51}"/>
              </a:ext>
            </a:extLst>
          </p:cNvPr>
          <p:cNvGrpSpPr/>
          <p:nvPr/>
        </p:nvGrpSpPr>
        <p:grpSpPr>
          <a:xfrm>
            <a:off x="266292" y="2365752"/>
            <a:ext cx="2010162" cy="1390292"/>
            <a:chOff x="2444748" y="555045"/>
            <a:chExt cx="7282048" cy="5727454"/>
          </a:xfrm>
        </p:grpSpPr>
        <p:sp>
          <p:nvSpPr>
            <p:cNvPr id="25" name="Freeform: Shape 191">
              <a:extLst>
                <a:ext uri="{FF2B5EF4-FFF2-40B4-BE49-F238E27FC236}">
                  <a16:creationId xmlns:a16="http://schemas.microsoft.com/office/drawing/2014/main" id="{F7F3F958-D848-4A15-B328-4EF721D1211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6" name="Freeform: Shape 192">
              <a:extLst>
                <a:ext uri="{FF2B5EF4-FFF2-40B4-BE49-F238E27FC236}">
                  <a16:creationId xmlns:a16="http://schemas.microsoft.com/office/drawing/2014/main" id="{CA8CDD77-CC69-48D9-94DF-B7B15BB5354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7" name="Freeform: Shape 193">
              <a:extLst>
                <a:ext uri="{FF2B5EF4-FFF2-40B4-BE49-F238E27FC236}">
                  <a16:creationId xmlns:a16="http://schemas.microsoft.com/office/drawing/2014/main" id="{8A2F5808-355D-4F64-8DD2-B84BD33AA3F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8" name="Freeform: Shape 194">
              <a:extLst>
                <a:ext uri="{FF2B5EF4-FFF2-40B4-BE49-F238E27FC236}">
                  <a16:creationId xmlns:a16="http://schemas.microsoft.com/office/drawing/2014/main" id="{F5864BC6-0667-4BC1-AE88-EFE4ACF222C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9" name="Freeform: Shape 195">
              <a:extLst>
                <a:ext uri="{FF2B5EF4-FFF2-40B4-BE49-F238E27FC236}">
                  <a16:creationId xmlns:a16="http://schemas.microsoft.com/office/drawing/2014/main" id="{ABA10751-F4FB-46FF-9F66-25DEC3436794}"/>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30" name="Freeform: Shape 196">
              <a:extLst>
                <a:ext uri="{FF2B5EF4-FFF2-40B4-BE49-F238E27FC236}">
                  <a16:creationId xmlns:a16="http://schemas.microsoft.com/office/drawing/2014/main" id="{EEAC2BB4-C999-4AAC-86FB-EDC7EFBACEFD}"/>
                </a:ext>
              </a:extLst>
            </p:cNvPr>
            <p:cNvSpPr/>
            <p:nvPr/>
          </p:nvSpPr>
          <p:spPr>
            <a:xfrm>
              <a:off x="2481569" y="4903819"/>
              <a:ext cx="7200227"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31" name="Freeform: Shape 197">
              <a:extLst>
                <a:ext uri="{FF2B5EF4-FFF2-40B4-BE49-F238E27FC236}">
                  <a16:creationId xmlns:a16="http://schemas.microsoft.com/office/drawing/2014/main" id="{7A854CE9-2043-4C7E-86B5-595CA46B8CCA}"/>
                </a:ext>
              </a:extLst>
            </p:cNvPr>
            <p:cNvSpPr/>
            <p:nvPr/>
          </p:nvSpPr>
          <p:spPr>
            <a:xfrm>
              <a:off x="2747715" y="910967"/>
              <a:ext cx="6676117" cy="3763755"/>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2" name="Freeform: Shape 198">
              <a:extLst>
                <a:ext uri="{FF2B5EF4-FFF2-40B4-BE49-F238E27FC236}">
                  <a16:creationId xmlns:a16="http://schemas.microsoft.com/office/drawing/2014/main" id="{6C8E23CD-A76D-4479-BA6C-56DD1F36D08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3" name="Graphic 14">
            <a:extLst>
              <a:ext uri="{FF2B5EF4-FFF2-40B4-BE49-F238E27FC236}">
                <a16:creationId xmlns:a16="http://schemas.microsoft.com/office/drawing/2014/main" id="{BB5B776D-348E-4D52-BD38-EEF6E3072A51}"/>
              </a:ext>
            </a:extLst>
          </p:cNvPr>
          <p:cNvGrpSpPr/>
          <p:nvPr/>
        </p:nvGrpSpPr>
        <p:grpSpPr>
          <a:xfrm>
            <a:off x="324636" y="3817000"/>
            <a:ext cx="1891215" cy="1416846"/>
            <a:chOff x="2444748" y="555045"/>
            <a:chExt cx="7282048" cy="5727454"/>
          </a:xfrm>
        </p:grpSpPr>
        <p:sp>
          <p:nvSpPr>
            <p:cNvPr id="34" name="Freeform: Shape 191">
              <a:extLst>
                <a:ext uri="{FF2B5EF4-FFF2-40B4-BE49-F238E27FC236}">
                  <a16:creationId xmlns:a16="http://schemas.microsoft.com/office/drawing/2014/main" id="{F7F3F958-D848-4A15-B328-4EF721D1211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35" name="Freeform: Shape 192">
              <a:extLst>
                <a:ext uri="{FF2B5EF4-FFF2-40B4-BE49-F238E27FC236}">
                  <a16:creationId xmlns:a16="http://schemas.microsoft.com/office/drawing/2014/main" id="{CA8CDD77-CC69-48D9-94DF-B7B15BB5354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36" name="Freeform: Shape 193">
              <a:extLst>
                <a:ext uri="{FF2B5EF4-FFF2-40B4-BE49-F238E27FC236}">
                  <a16:creationId xmlns:a16="http://schemas.microsoft.com/office/drawing/2014/main" id="{8A2F5808-355D-4F64-8DD2-B84BD33AA3F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37" name="Freeform: Shape 194">
              <a:extLst>
                <a:ext uri="{FF2B5EF4-FFF2-40B4-BE49-F238E27FC236}">
                  <a16:creationId xmlns:a16="http://schemas.microsoft.com/office/drawing/2014/main" id="{F5864BC6-0667-4BC1-AE88-EFE4ACF222C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38" name="Freeform: Shape 195">
              <a:extLst>
                <a:ext uri="{FF2B5EF4-FFF2-40B4-BE49-F238E27FC236}">
                  <a16:creationId xmlns:a16="http://schemas.microsoft.com/office/drawing/2014/main" id="{ABA10751-F4FB-46FF-9F66-25DEC3436794}"/>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39" name="Freeform: Shape 196">
              <a:extLst>
                <a:ext uri="{FF2B5EF4-FFF2-40B4-BE49-F238E27FC236}">
                  <a16:creationId xmlns:a16="http://schemas.microsoft.com/office/drawing/2014/main" id="{EEAC2BB4-C999-4AAC-86FB-EDC7EFBACE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40" name="Freeform: Shape 197">
              <a:extLst>
                <a:ext uri="{FF2B5EF4-FFF2-40B4-BE49-F238E27FC236}">
                  <a16:creationId xmlns:a16="http://schemas.microsoft.com/office/drawing/2014/main" id="{7A854CE9-2043-4C7E-86B5-595CA46B8CCA}"/>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41" name="Freeform: Shape 198">
              <a:extLst>
                <a:ext uri="{FF2B5EF4-FFF2-40B4-BE49-F238E27FC236}">
                  <a16:creationId xmlns:a16="http://schemas.microsoft.com/office/drawing/2014/main" id="{6C8E23CD-A76D-4479-BA6C-56DD1F36D08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5" name="Rectangle 44"/>
          <p:cNvSpPr/>
          <p:nvPr/>
        </p:nvSpPr>
        <p:spPr>
          <a:xfrm>
            <a:off x="2264032" y="910701"/>
            <a:ext cx="9927968" cy="91698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2800" b="1" dirty="0">
                <a:solidFill>
                  <a:schemeClr val="tx1"/>
                </a:solidFill>
                <a:latin typeface="Times New Roman" panose="02020603050405020304" pitchFamily="18" charset="0"/>
                <a:cs typeface="Times New Roman" panose="02020603050405020304" pitchFamily="18" charset="0"/>
              </a:rPr>
              <a:t>Dengue</a:t>
            </a:r>
            <a:r>
              <a:rPr lang="en-US" sz="2400" b="1" dirty="0">
                <a:solidFill>
                  <a:schemeClr val="tx1"/>
                </a:solidFill>
                <a:latin typeface="Times New Roman" panose="02020603050405020304" pitchFamily="18" charset="0"/>
                <a:cs typeface="Times New Roman" panose="02020603050405020304" pitchFamily="18" charset="0"/>
              </a:rPr>
              <a:t> Tracking System:</a:t>
            </a:r>
            <a:r>
              <a:rPr lang="en-US" sz="2400" dirty="0">
                <a:solidFill>
                  <a:schemeClr val="tx1"/>
                </a:solidFill>
                <a:latin typeface="Times New Roman" panose="02020603050405020304" pitchFamily="18" charset="0"/>
                <a:cs typeface="Times New Roman" panose="02020603050405020304" pitchFamily="18" charset="0"/>
              </a:rPr>
              <a:t> </a:t>
            </a:r>
          </a:p>
          <a:p>
            <a:r>
              <a:rPr lang="en-US" sz="2400" dirty="0">
                <a:solidFill>
                  <a:schemeClr val="tx1"/>
                </a:solidFill>
                <a:latin typeface="Times New Roman" panose="02020603050405020304" pitchFamily="18" charset="0"/>
                <a:cs typeface="Times New Roman" panose="02020603050405020304" pitchFamily="18" charset="0"/>
              </a:rPr>
              <a:t>Data from all mobile application pushed in dengue tracking system which also serves as a dengue dashboard</a:t>
            </a:r>
          </a:p>
        </p:txBody>
      </p:sp>
      <p:pic>
        <p:nvPicPr>
          <p:cNvPr id="46" name="Picture 45">
            <a:extLst>
              <a:ext uri="{FF2B5EF4-FFF2-40B4-BE49-F238E27FC236}">
                <a16:creationId xmlns:a16="http://schemas.microsoft.com/office/drawing/2014/main" id="{84296A16-84D0-4E92-8154-545E9DDD6B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952" y="1123287"/>
            <a:ext cx="1626260" cy="831799"/>
          </a:xfrm>
          <a:prstGeom prst="rect">
            <a:avLst/>
          </a:prstGeom>
          <a:ln>
            <a:noFill/>
          </a:ln>
          <a:effectLst>
            <a:outerShdw blurRad="292100" dist="139700" dir="2700000" algn="tl" rotWithShape="0">
              <a:srgbClr val="333333">
                <a:alpha val="65000"/>
              </a:srgbClr>
            </a:outerShdw>
          </a:effectLst>
        </p:spPr>
      </p:pic>
      <p:grpSp>
        <p:nvGrpSpPr>
          <p:cNvPr id="47" name="Group 46">
            <a:extLst>
              <a:ext uri="{FF2B5EF4-FFF2-40B4-BE49-F238E27FC236}">
                <a16:creationId xmlns:a16="http://schemas.microsoft.com/office/drawing/2014/main" id="{BEC39722-A90D-40C3-8821-88DDC1C7FA05}"/>
              </a:ext>
            </a:extLst>
          </p:cNvPr>
          <p:cNvGrpSpPr/>
          <p:nvPr/>
        </p:nvGrpSpPr>
        <p:grpSpPr>
          <a:xfrm>
            <a:off x="333888" y="2454170"/>
            <a:ext cx="1858934" cy="918662"/>
            <a:chOff x="5665565" y="874644"/>
            <a:chExt cx="5249809" cy="3154016"/>
          </a:xfrm>
        </p:grpSpPr>
        <p:pic>
          <p:nvPicPr>
            <p:cNvPr id="48" name="Picture 47">
              <a:extLst>
                <a:ext uri="{FF2B5EF4-FFF2-40B4-BE49-F238E27FC236}">
                  <a16:creationId xmlns:a16="http://schemas.microsoft.com/office/drawing/2014/main" id="{BAE0DFA3-B12A-48C9-A21C-D4C458F286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5565" y="874644"/>
              <a:ext cx="5170348" cy="3154013"/>
            </a:xfrm>
            <a:prstGeom prst="rect">
              <a:avLst/>
            </a:prstGeom>
            <a:ln>
              <a:noFill/>
            </a:ln>
            <a:effectLst>
              <a:outerShdw blurRad="292100" dist="139700" dir="2700000" algn="tl" rotWithShape="0">
                <a:srgbClr val="333333">
                  <a:alpha val="65000"/>
                </a:srgbClr>
              </a:outerShdw>
            </a:effectLst>
          </p:spPr>
        </p:pic>
        <p:pic>
          <p:nvPicPr>
            <p:cNvPr id="49" name="Picture 48">
              <a:extLst>
                <a:ext uri="{FF2B5EF4-FFF2-40B4-BE49-F238E27FC236}">
                  <a16:creationId xmlns:a16="http://schemas.microsoft.com/office/drawing/2014/main" id="{8D6C5E6C-981C-4FDD-A3AD-B812586ED74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a:ext>
              </a:extLst>
            </a:blip>
            <a:srcRect/>
            <a:stretch/>
          </p:blipFill>
          <p:spPr>
            <a:xfrm>
              <a:off x="5745023" y="2565952"/>
              <a:ext cx="5170351" cy="1462708"/>
            </a:xfrm>
            <a:prstGeom prst="rect">
              <a:avLst/>
            </a:prstGeom>
          </p:spPr>
        </p:pic>
      </p:grpSp>
      <p:pic>
        <p:nvPicPr>
          <p:cNvPr id="53" name="Picture 52">
            <a:extLst>
              <a:ext uri="{FF2B5EF4-FFF2-40B4-BE49-F238E27FC236}">
                <a16:creationId xmlns:a16="http://schemas.microsoft.com/office/drawing/2014/main" id="{C8C85C86-2CBC-4EF4-A85C-63BCC73807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9675" y="3954032"/>
            <a:ext cx="1697493" cy="877367"/>
          </a:xfrm>
          <a:prstGeom prst="rect">
            <a:avLst/>
          </a:prstGeom>
          <a:ln>
            <a:noFill/>
          </a:ln>
          <a:effectLst>
            <a:outerShdw blurRad="292100" dist="139700" dir="2700000" algn="tl" rotWithShape="0">
              <a:srgbClr val="333333">
                <a:alpha val="65000"/>
              </a:srgbClr>
            </a:outerShdw>
          </a:effectLst>
        </p:spPr>
      </p:pic>
      <p:grpSp>
        <p:nvGrpSpPr>
          <p:cNvPr id="54" name="Graphic 14">
            <a:extLst>
              <a:ext uri="{FF2B5EF4-FFF2-40B4-BE49-F238E27FC236}">
                <a16:creationId xmlns:a16="http://schemas.microsoft.com/office/drawing/2014/main" id="{BB5B776D-348E-4D52-BD38-EEF6E3072A51}"/>
              </a:ext>
            </a:extLst>
          </p:cNvPr>
          <p:cNvGrpSpPr/>
          <p:nvPr/>
        </p:nvGrpSpPr>
        <p:grpSpPr>
          <a:xfrm>
            <a:off x="342813" y="5356745"/>
            <a:ext cx="1891215" cy="1747293"/>
            <a:chOff x="2444748" y="555045"/>
            <a:chExt cx="7282048" cy="5727454"/>
          </a:xfrm>
        </p:grpSpPr>
        <p:sp>
          <p:nvSpPr>
            <p:cNvPr id="55" name="Freeform: Shape 191">
              <a:extLst>
                <a:ext uri="{FF2B5EF4-FFF2-40B4-BE49-F238E27FC236}">
                  <a16:creationId xmlns:a16="http://schemas.microsoft.com/office/drawing/2014/main" id="{F7F3F958-D848-4A15-B328-4EF721D1211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6" name="Freeform: Shape 192">
              <a:extLst>
                <a:ext uri="{FF2B5EF4-FFF2-40B4-BE49-F238E27FC236}">
                  <a16:creationId xmlns:a16="http://schemas.microsoft.com/office/drawing/2014/main" id="{CA8CDD77-CC69-48D9-94DF-B7B15BB5354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7" name="Freeform: Shape 193">
              <a:extLst>
                <a:ext uri="{FF2B5EF4-FFF2-40B4-BE49-F238E27FC236}">
                  <a16:creationId xmlns:a16="http://schemas.microsoft.com/office/drawing/2014/main" id="{8A2F5808-355D-4F64-8DD2-B84BD33AA3F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58" name="Freeform: Shape 194">
              <a:extLst>
                <a:ext uri="{FF2B5EF4-FFF2-40B4-BE49-F238E27FC236}">
                  <a16:creationId xmlns:a16="http://schemas.microsoft.com/office/drawing/2014/main" id="{F5864BC6-0667-4BC1-AE88-EFE4ACF222C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59" name="Freeform: Shape 195">
              <a:extLst>
                <a:ext uri="{FF2B5EF4-FFF2-40B4-BE49-F238E27FC236}">
                  <a16:creationId xmlns:a16="http://schemas.microsoft.com/office/drawing/2014/main" id="{ABA10751-F4FB-46FF-9F66-25DEC3436794}"/>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60" name="Freeform: Shape 196">
              <a:extLst>
                <a:ext uri="{FF2B5EF4-FFF2-40B4-BE49-F238E27FC236}">
                  <a16:creationId xmlns:a16="http://schemas.microsoft.com/office/drawing/2014/main" id="{EEAC2BB4-C999-4AAC-86FB-EDC7EFBACE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61" name="Freeform: Shape 197">
              <a:extLst>
                <a:ext uri="{FF2B5EF4-FFF2-40B4-BE49-F238E27FC236}">
                  <a16:creationId xmlns:a16="http://schemas.microsoft.com/office/drawing/2014/main" id="{7A854CE9-2043-4C7E-86B5-595CA46B8CCA}"/>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62" name="Freeform: Shape 198">
              <a:extLst>
                <a:ext uri="{FF2B5EF4-FFF2-40B4-BE49-F238E27FC236}">
                  <a16:creationId xmlns:a16="http://schemas.microsoft.com/office/drawing/2014/main" id="{6C8E23CD-A76D-4479-BA6C-56DD1F36D08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pic>
        <p:nvPicPr>
          <p:cNvPr id="63" name="Picture 62">
            <a:extLst>
              <a:ext uri="{FF2B5EF4-FFF2-40B4-BE49-F238E27FC236}">
                <a16:creationId xmlns:a16="http://schemas.microsoft.com/office/drawing/2014/main" id="{5D33FA8C-6D9F-4ABD-AB9A-B3CBE188A34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9506" y="5465923"/>
            <a:ext cx="1715839" cy="924007"/>
          </a:xfrm>
          <a:prstGeom prst="rect">
            <a:avLst/>
          </a:prstGeom>
          <a:ln>
            <a:noFill/>
          </a:ln>
          <a:effectLst>
            <a:outerShdw blurRad="292100" dist="139700" dir="2700000" algn="tl" rotWithShape="0">
              <a:srgbClr val="333333">
                <a:alpha val="65000"/>
              </a:srgbClr>
            </a:outerShdw>
          </a:effectLst>
        </p:spPr>
      </p:pic>
      <p:sp>
        <p:nvSpPr>
          <p:cNvPr id="65" name="Rectangle 64"/>
          <p:cNvSpPr/>
          <p:nvPr/>
        </p:nvSpPr>
        <p:spPr>
          <a:xfrm>
            <a:off x="2414913" y="2366287"/>
            <a:ext cx="9927967" cy="91698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2800" b="1" dirty="0">
                <a:solidFill>
                  <a:schemeClr val="tx1"/>
                </a:solidFill>
                <a:latin typeface="Times New Roman" panose="02020603050405020304" pitchFamily="18" charset="0"/>
                <a:cs typeface="Times New Roman" panose="02020603050405020304" pitchFamily="18" charset="0"/>
              </a:rPr>
              <a:t>Dengue</a:t>
            </a:r>
            <a:r>
              <a:rPr lang="en-US" sz="2400" b="1" dirty="0">
                <a:solidFill>
                  <a:schemeClr val="tx1"/>
                </a:solidFill>
                <a:latin typeface="Times New Roman" panose="02020603050405020304" pitchFamily="18" charset="0"/>
                <a:cs typeface="Times New Roman" panose="02020603050405020304" pitchFamily="18" charset="0"/>
              </a:rPr>
              <a:t> Patient Portal:</a:t>
            </a:r>
            <a:r>
              <a:rPr lang="en-US" sz="2400" dirty="0">
                <a:solidFill>
                  <a:schemeClr val="tx1"/>
                </a:solidFill>
                <a:latin typeface="Times New Roman" panose="02020603050405020304" pitchFamily="18" charset="0"/>
                <a:cs typeface="Times New Roman" panose="02020603050405020304" pitchFamily="18" charset="0"/>
              </a:rPr>
              <a:t> </a:t>
            </a:r>
          </a:p>
          <a:p>
            <a:r>
              <a:rPr lang="en-US" sz="2400" dirty="0">
                <a:solidFill>
                  <a:schemeClr val="tx1"/>
                </a:solidFill>
                <a:latin typeface="Times New Roman" panose="02020603050405020304" pitchFamily="18" charset="0"/>
                <a:cs typeface="Times New Roman" panose="02020603050405020304" pitchFamily="18" charset="0"/>
              </a:rPr>
              <a:t>Dengue patients through this portal from THQ, DHQ, Specialized Hospitals, Private Hospitals and Labs </a:t>
            </a:r>
          </a:p>
        </p:txBody>
      </p:sp>
      <p:sp>
        <p:nvSpPr>
          <p:cNvPr id="66" name="Rectangle 65"/>
          <p:cNvSpPr/>
          <p:nvPr/>
        </p:nvSpPr>
        <p:spPr>
          <a:xfrm>
            <a:off x="2260168" y="3889807"/>
            <a:ext cx="9982249" cy="91698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lang="en-US" sz="2800" b="1" dirty="0">
                <a:solidFill>
                  <a:schemeClr val="tx1"/>
                </a:solidFill>
                <a:latin typeface="Times New Roman" panose="02020603050405020304" pitchFamily="18" charset="0"/>
                <a:cs typeface="Times New Roman" panose="02020603050405020304" pitchFamily="18" charset="0"/>
              </a:rPr>
              <a:t>Health </a:t>
            </a:r>
            <a:r>
              <a:rPr lang="en-US" sz="2400" b="1" dirty="0">
                <a:solidFill>
                  <a:schemeClr val="tx1"/>
                </a:solidFill>
                <a:latin typeface="Times New Roman" panose="02020603050405020304" pitchFamily="18" charset="0"/>
                <a:cs typeface="Times New Roman" panose="02020603050405020304" pitchFamily="18" charset="0"/>
              </a:rPr>
              <a:t>CMS:</a:t>
            </a:r>
            <a:r>
              <a:rPr lang="en-US" sz="2400" dirty="0">
                <a:solidFill>
                  <a:schemeClr val="tx1"/>
                </a:solidFill>
                <a:latin typeface="Times New Roman" panose="02020603050405020304" pitchFamily="18" charset="0"/>
                <a:cs typeface="Times New Roman" panose="02020603050405020304" pitchFamily="18" charset="0"/>
              </a:rPr>
              <a:t> </a:t>
            </a:r>
          </a:p>
          <a:p>
            <a:r>
              <a:rPr lang="en-US" sz="2400" dirty="0">
                <a:solidFill>
                  <a:schemeClr val="tx1"/>
                </a:solidFill>
                <a:latin typeface="Times New Roman" panose="02020603050405020304" pitchFamily="18" charset="0"/>
                <a:cs typeface="Times New Roman" panose="02020603050405020304" pitchFamily="18" charset="0"/>
              </a:rPr>
              <a:t>District and Department wise dengue complaints received via helpline or mobile app are processed through this portal</a:t>
            </a:r>
          </a:p>
        </p:txBody>
      </p:sp>
      <p:sp>
        <p:nvSpPr>
          <p:cNvPr id="67" name="Rectangle 66"/>
          <p:cNvSpPr/>
          <p:nvPr/>
        </p:nvSpPr>
        <p:spPr>
          <a:xfrm>
            <a:off x="2308234" y="5212829"/>
            <a:ext cx="9883766" cy="163121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Vector </a:t>
            </a:r>
            <a:r>
              <a:rPr lang="en-US" sz="2400" b="1" dirty="0">
                <a:latin typeface="Times New Roman" panose="02020603050405020304" pitchFamily="18" charset="0"/>
                <a:cs typeface="Times New Roman" panose="02020603050405020304" pitchFamily="18" charset="0"/>
              </a:rPr>
              <a:t>Surveillance System: </a:t>
            </a:r>
          </a:p>
          <a:p>
            <a:r>
              <a:rPr lang="en-US" sz="2400" dirty="0">
                <a:latin typeface="Times New Roman" panose="02020603050405020304" pitchFamily="18" charset="0"/>
                <a:cs typeface="Times New Roman" panose="02020603050405020304" pitchFamily="18" charset="0"/>
              </a:rPr>
              <a:t>Indoor and outdoor surveillance data entry and reports generation</a:t>
            </a:r>
          </a:p>
          <a:p>
            <a:r>
              <a:rPr lang="en-US" sz="2400" dirty="0">
                <a:latin typeface="Times New Roman" panose="02020603050405020304" pitchFamily="18" charset="0"/>
                <a:cs typeface="Times New Roman" panose="02020603050405020304" pitchFamily="18" charset="0"/>
              </a:rPr>
              <a:t>Alert Generation Committee disseminates the daily alerts using vector surveillance system’s data</a:t>
            </a:r>
          </a:p>
        </p:txBody>
      </p:sp>
      <p:sp>
        <p:nvSpPr>
          <p:cNvPr id="3" name="Arrow: Left 2">
            <a:hlinkClick r:id="rId8" action="ppaction://hlinksldjump"/>
            <a:extLst>
              <a:ext uri="{FF2B5EF4-FFF2-40B4-BE49-F238E27FC236}">
                <a16:creationId xmlns:a16="http://schemas.microsoft.com/office/drawing/2014/main" id="{0665E35C-E236-F6CA-BD8B-E9940A08D246}"/>
              </a:ext>
            </a:extLst>
          </p:cNvPr>
          <p:cNvSpPr/>
          <p:nvPr/>
        </p:nvSpPr>
        <p:spPr>
          <a:xfrm>
            <a:off x="11359655" y="6185457"/>
            <a:ext cx="792018" cy="671915"/>
          </a:xfrm>
          <a:prstGeom prst="lef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3111598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927" y="19093"/>
            <a:ext cx="11470145" cy="1200329"/>
          </a:xfrm>
          <a:prstGeom prst="rect">
            <a:avLst/>
          </a:prstGeom>
          <a:noFill/>
        </p:spPr>
        <p:txBody>
          <a:bodyPr wrap="square" rtlCol="0" anchor="ctr">
            <a:spAutoFit/>
          </a:bodyPr>
          <a:lstStyle/>
          <a:p>
            <a:pPr algn="ctr"/>
            <a:r>
              <a:rPr lang="en-US" sz="3600" b="1" dirty="0">
                <a:latin typeface="Times New Roman" panose="02020603050405020304" pitchFamily="18" charset="0"/>
                <a:cs typeface="Times New Roman" panose="02020603050405020304" pitchFamily="18" charset="0"/>
              </a:rPr>
              <a:t>Real-time tracking through a provincial Command and Control Centre </a:t>
            </a:r>
          </a:p>
        </p:txBody>
      </p:sp>
      <p:sp>
        <p:nvSpPr>
          <p:cNvPr id="9" name="Rectangle 8"/>
          <p:cNvSpPr/>
          <p:nvPr/>
        </p:nvSpPr>
        <p:spPr>
          <a:xfrm>
            <a:off x="293511" y="892202"/>
            <a:ext cx="11604978" cy="575957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7156" y="2978321"/>
            <a:ext cx="4583289" cy="3181628"/>
          </a:xfrm>
          <a:prstGeom prst="rect">
            <a:avLst/>
          </a:prstGeom>
          <a:ln w="38100">
            <a:solidFill>
              <a:srgbClr val="008000"/>
            </a:solidFill>
          </a:ln>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8446" y="1332490"/>
            <a:ext cx="4583288" cy="2911435"/>
          </a:xfrm>
          <a:prstGeom prst="rect">
            <a:avLst/>
          </a:prstGeom>
          <a:ln w="38100">
            <a:solidFill>
              <a:srgbClr val="008000"/>
            </a:solidFill>
          </a:ln>
        </p:spPr>
      </p:pic>
      <p:sp>
        <p:nvSpPr>
          <p:cNvPr id="3" name="TextBox 2"/>
          <p:cNvSpPr txBox="1"/>
          <p:nvPr/>
        </p:nvSpPr>
        <p:spPr>
          <a:xfrm>
            <a:off x="101286" y="982176"/>
            <a:ext cx="2578573" cy="5693866"/>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The CCC monitors key dashboards, data, and information sources, and follows an escalation protocol to ensure real time monitoring, timely action</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1149" y="1331111"/>
            <a:ext cx="4730639" cy="3540587"/>
          </a:xfrm>
          <a:prstGeom prst="rect">
            <a:avLst/>
          </a:prstGeom>
          <a:ln w="38100">
            <a:solidFill>
              <a:srgbClr val="008000"/>
            </a:solidFill>
          </a:ln>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91149" y="4419920"/>
            <a:ext cx="4725655" cy="1740028"/>
          </a:xfrm>
          <a:prstGeom prst="rect">
            <a:avLst/>
          </a:prstGeom>
          <a:ln w="38100">
            <a:solidFill>
              <a:srgbClr val="008000"/>
            </a:solidFill>
          </a:ln>
        </p:spPr>
      </p:pic>
      <p:sp>
        <p:nvSpPr>
          <p:cNvPr id="2" name="Arrow: Left 1">
            <a:hlinkClick r:id="rId6" action="ppaction://hlinksldjump"/>
            <a:extLst>
              <a:ext uri="{FF2B5EF4-FFF2-40B4-BE49-F238E27FC236}">
                <a16:creationId xmlns:a16="http://schemas.microsoft.com/office/drawing/2014/main" id="{6D92BB43-9C54-8D19-4F2D-51289DABC755}"/>
              </a:ext>
            </a:extLst>
          </p:cNvPr>
          <p:cNvSpPr/>
          <p:nvPr/>
        </p:nvSpPr>
        <p:spPr>
          <a:xfrm>
            <a:off x="10249102" y="6186085"/>
            <a:ext cx="792018" cy="671915"/>
          </a:xfrm>
          <a:prstGeom prst="left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408472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EB1E-CD41-708F-5E0A-97B7ACA32E50}"/>
              </a:ext>
            </a:extLst>
          </p:cNvPr>
          <p:cNvSpPr>
            <a:spLocks noGrp="1"/>
          </p:cNvSpPr>
          <p:nvPr>
            <p:ph type="title"/>
          </p:nvPr>
        </p:nvSpPr>
        <p:spPr>
          <a:xfrm>
            <a:off x="0" y="18256"/>
            <a:ext cx="12192000" cy="823754"/>
          </a:xfrm>
        </p:spPr>
        <p:txBody>
          <a:bodyPr/>
          <a:lstStyle/>
          <a:p>
            <a:r>
              <a:rPr lang="en-US" dirty="0"/>
              <a:t>Introduction</a:t>
            </a:r>
            <a:endParaRPr lang="en-PK" dirty="0"/>
          </a:p>
        </p:txBody>
      </p:sp>
      <p:sp>
        <p:nvSpPr>
          <p:cNvPr id="3" name="Content Placeholder 2">
            <a:extLst>
              <a:ext uri="{FF2B5EF4-FFF2-40B4-BE49-F238E27FC236}">
                <a16:creationId xmlns:a16="http://schemas.microsoft.com/office/drawing/2014/main" id="{6C3B2E71-5003-E743-67F6-C4CDFA7ED68B}"/>
              </a:ext>
            </a:extLst>
          </p:cNvPr>
          <p:cNvSpPr>
            <a:spLocks noGrp="1"/>
          </p:cNvSpPr>
          <p:nvPr>
            <p:ph idx="1"/>
          </p:nvPr>
        </p:nvSpPr>
        <p:spPr>
          <a:xfrm>
            <a:off x="171450" y="727709"/>
            <a:ext cx="11906250" cy="5997735"/>
          </a:xfrm>
        </p:spPr>
        <p:txBody>
          <a:bodyPr>
            <a:normAutofit/>
          </a:bodyPr>
          <a:lstStyle/>
          <a:p>
            <a:pPr marL="571500" indent="-571500" algn="just">
              <a:buFont typeface="Arial" panose="020B0604020202020204" pitchFamily="34" charset="0"/>
              <a:buChar char="•"/>
            </a:pPr>
            <a:r>
              <a:rPr lang="en-US" b="1" dirty="0"/>
              <a:t>Dengue </a:t>
            </a:r>
            <a:r>
              <a:rPr lang="en-US" dirty="0"/>
              <a:t>is a viral infection, transmitted by mosquito types</a:t>
            </a:r>
            <a:r>
              <a:rPr lang="en-US" sz="2800" i="0" dirty="0">
                <a:solidFill>
                  <a:srgbClr val="202124"/>
                </a:solidFill>
                <a:effectLst/>
                <a:latin typeface="Times New Roman" panose="02020603050405020304" pitchFamily="18" charset="0"/>
                <a:cs typeface="Times New Roman" panose="02020603050405020304" pitchFamily="18" charset="0"/>
              </a:rPr>
              <a:t> </a:t>
            </a:r>
            <a:r>
              <a:rPr lang="en-US" sz="2800" i="1" dirty="0">
                <a:solidFill>
                  <a:srgbClr val="202124"/>
                </a:solidFill>
                <a:effectLst/>
                <a:latin typeface="Times New Roman" panose="02020603050405020304" pitchFamily="18" charset="0"/>
                <a:cs typeface="Times New Roman" panose="02020603050405020304" pitchFamily="18" charset="0"/>
              </a:rPr>
              <a:t>Aedes </a:t>
            </a:r>
            <a:r>
              <a:rPr lang="en-US" sz="2800" i="1" dirty="0">
                <a:solidFill>
                  <a:srgbClr val="202124"/>
                </a:solidFill>
                <a:latin typeface="Times New Roman" panose="02020603050405020304" pitchFamily="18" charset="0"/>
                <a:cs typeface="Times New Roman" panose="02020603050405020304" pitchFamily="18" charset="0"/>
              </a:rPr>
              <a:t>A</a:t>
            </a:r>
            <a:r>
              <a:rPr lang="en-US" sz="2800" i="1" dirty="0">
                <a:solidFill>
                  <a:srgbClr val="202124"/>
                </a:solidFill>
                <a:effectLst/>
                <a:latin typeface="Times New Roman" panose="02020603050405020304" pitchFamily="18" charset="0"/>
                <a:cs typeface="Times New Roman" panose="02020603050405020304" pitchFamily="18" charset="0"/>
              </a:rPr>
              <a:t>egypti &amp; Aedes Albopictus,</a:t>
            </a:r>
            <a:r>
              <a:rPr lang="en-US" dirty="0"/>
              <a:t> through four serotypes of dengue virus i.e. </a:t>
            </a:r>
            <a:r>
              <a:rPr lang="en-US" sz="2800" dirty="0">
                <a:solidFill>
                  <a:srgbClr val="202124"/>
                </a:solidFill>
                <a:latin typeface="Times New Roman" panose="02020603050405020304" pitchFamily="18" charset="0"/>
                <a:cs typeface="Times New Roman" panose="02020603050405020304" pitchFamily="18" charset="0"/>
              </a:rPr>
              <a:t>DENV-1, DENV-2, DENV-3 &amp; DENV-4</a:t>
            </a:r>
            <a:endParaRPr lang="en-US" dirty="0"/>
          </a:p>
          <a:p>
            <a:pPr marL="571500" indent="-571500" algn="just">
              <a:buFont typeface="Arial" panose="020B0604020202020204" pitchFamily="34" charset="0"/>
              <a:buChar char="•"/>
            </a:pPr>
            <a:r>
              <a:rPr lang="en-US" b="1" dirty="0"/>
              <a:t>Vectors</a:t>
            </a:r>
            <a:r>
              <a:rPr lang="en-US" dirty="0"/>
              <a:t> are living organisms that can transmit infectious pathogens between humans, or from animals to humans</a:t>
            </a:r>
          </a:p>
          <a:p>
            <a:pPr marL="571500" indent="-571500" algn="just">
              <a:buFont typeface="Arial" panose="020B0604020202020204" pitchFamily="34" charset="0"/>
              <a:buChar char="•"/>
            </a:pPr>
            <a:r>
              <a:rPr lang="en-US" b="1" dirty="0"/>
              <a:t>Vector Surveillance </a:t>
            </a:r>
            <a:r>
              <a:rPr lang="en-US" dirty="0"/>
              <a:t>involves the regular and systematic collection analysis and interpretation of entomological data for health risk assessment and for planning, implementation, monitoring and evaluating vector control</a:t>
            </a:r>
          </a:p>
        </p:txBody>
      </p:sp>
      <p:sp>
        <p:nvSpPr>
          <p:cNvPr id="4" name="TextBox 3">
            <a:extLst>
              <a:ext uri="{FF2B5EF4-FFF2-40B4-BE49-F238E27FC236}">
                <a16:creationId xmlns:a16="http://schemas.microsoft.com/office/drawing/2014/main" id="{8EB81765-B095-F4E5-D1E1-9C5EB163D33D}"/>
              </a:ext>
            </a:extLst>
          </p:cNvPr>
          <p:cNvSpPr txBox="1"/>
          <p:nvPr/>
        </p:nvSpPr>
        <p:spPr>
          <a:xfrm>
            <a:off x="0" y="5913275"/>
            <a:ext cx="12192000" cy="938719"/>
          </a:xfrm>
          <a:prstGeom prst="rect">
            <a:avLst/>
          </a:prstGeom>
          <a:noFill/>
        </p:spPr>
        <p:txBody>
          <a:bodyPr wrap="square">
            <a:spAutoFit/>
          </a:bodyPr>
          <a:lstStyle/>
          <a:p>
            <a:pPr marL="457200" indent="-457200"/>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Source: </a:t>
            </a:r>
          </a:p>
          <a:p>
            <a:pPr marL="457200" indent="-457200">
              <a:buFont typeface="+mj-lt"/>
              <a:buAutoNum type="roman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Ali, J. (30 Sep. 2015). Dengue fever in Pakistan: Challenges, priorities and measures.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Journal of Coastal Life Medicine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buFont typeface="+mj-lt"/>
              <a:buAutoNum type="roman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World Health Organization. (2022, Oct. 13).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Dengue - Pakistan.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11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https://www.who.int/emergencies/disease-outbreak-news/item/2022-DON414#:~:text=Between%201%20January%20and%2027,the%20month%20of%20September%20alone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buFont typeface="+mj-lt"/>
              <a:buAutoNum type="romanL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Park, D. J. (Jan. 2015).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Preventive and Social Medicine.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PK"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24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0362-D282-FD1E-D37D-54EF8BA0877B}"/>
              </a:ext>
            </a:extLst>
          </p:cNvPr>
          <p:cNvSpPr>
            <a:spLocks noGrp="1"/>
          </p:cNvSpPr>
          <p:nvPr>
            <p:ph type="title"/>
          </p:nvPr>
        </p:nvSpPr>
        <p:spPr>
          <a:xfrm>
            <a:off x="838200" y="238702"/>
            <a:ext cx="10515600" cy="1325563"/>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Statement of the Problem</a:t>
            </a:r>
            <a:endParaRPr lang="en-PK"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98B5B0-845D-09A3-899A-09E0F7D1512E}"/>
              </a:ext>
            </a:extLst>
          </p:cNvPr>
          <p:cNvSpPr txBox="1"/>
          <p:nvPr/>
        </p:nvSpPr>
        <p:spPr>
          <a:xfrm>
            <a:off x="463204" y="1657350"/>
            <a:ext cx="11265592" cy="3408112"/>
          </a:xfrm>
          <a:prstGeom prst="rect">
            <a:avLst/>
          </a:prstGeom>
          <a:noFill/>
        </p:spPr>
        <p:txBody>
          <a:bodyPr wrap="square" rtlCol="0">
            <a:spAutoFit/>
          </a:bodyPr>
          <a:lstStyle/>
          <a:p>
            <a:pPr algn="just">
              <a:lnSpc>
                <a:spcPct val="200000"/>
              </a:lnSpc>
            </a:pPr>
            <a:r>
              <a:rPr lang="en-US" sz="2800" dirty="0">
                <a:latin typeface="Times New Roman" panose="02020603050405020304" pitchFamily="18" charset="0"/>
                <a:cs typeface="Times New Roman" panose="02020603050405020304" pitchFamily="18" charset="0"/>
              </a:rPr>
              <a:t>Pakistan has been witnessing sporadic and endemic outbreak of dengue since 2010.  Provinces have been managing these sporadic surges but, since 2021, the outbreak of dengue has simultaneously resurged in provinces despite having experience and prevention &amp; control mechanisms.</a:t>
            </a:r>
          </a:p>
        </p:txBody>
      </p:sp>
    </p:spTree>
    <p:extLst>
      <p:ext uri="{BB962C8B-B14F-4D97-AF65-F5344CB8AC3E}">
        <p14:creationId xmlns:p14="http://schemas.microsoft.com/office/powerpoint/2010/main" val="241444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0362-D282-FD1E-D37D-54EF8BA0877B}"/>
              </a:ext>
            </a:extLst>
          </p:cNvPr>
          <p:cNvSpPr>
            <a:spLocks noGrp="1"/>
          </p:cNvSpPr>
          <p:nvPr>
            <p:ph type="title"/>
          </p:nvPr>
        </p:nvSpPr>
        <p:spPr>
          <a:xfrm>
            <a:off x="838200" y="406564"/>
            <a:ext cx="10515600" cy="761712"/>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Key Questions</a:t>
            </a:r>
            <a:endParaRPr lang="en-PK"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8164C9C-2959-5DD3-972E-3BD0FCF51BB8}"/>
              </a:ext>
            </a:extLst>
          </p:cNvPr>
          <p:cNvSpPr txBox="1"/>
          <p:nvPr/>
        </p:nvSpPr>
        <p:spPr>
          <a:xfrm>
            <a:off x="324465" y="1780442"/>
            <a:ext cx="11547987" cy="3161891"/>
          </a:xfrm>
          <a:prstGeom prst="rect">
            <a:avLst/>
          </a:prstGeom>
          <a:noFill/>
        </p:spPr>
        <p:txBody>
          <a:bodyPr wrap="square">
            <a:spAutoFit/>
          </a:bodyPr>
          <a:lstStyle/>
          <a:p>
            <a:pPr marL="857250" indent="-857250" algn="just">
              <a:lnSpc>
                <a:spcPct val="200000"/>
              </a:lnSpc>
              <a:buFont typeface="+mj-lt"/>
              <a:buAutoNum type="romanLcPeriod"/>
            </a:pPr>
            <a:r>
              <a:rPr lang="en-US" sz="2800" dirty="0">
                <a:solidFill>
                  <a:srgbClr val="212121"/>
                </a:solidFill>
                <a:latin typeface="Times New Roman" panose="02020603050405020304" pitchFamily="18" charset="0"/>
                <a:cs typeface="Times New Roman" panose="02020603050405020304" pitchFamily="18" charset="0"/>
              </a:rPr>
              <a:t>What are the driving factors leading to dengue resurgence: A comparative analysis with Lahore Model-2011?</a:t>
            </a:r>
          </a:p>
          <a:p>
            <a:pPr marL="857250" indent="-857250" algn="just">
              <a:lnSpc>
                <a:spcPct val="200000"/>
              </a:lnSpc>
              <a:buFont typeface="+mj-lt"/>
              <a:buAutoNum type="romanLcPeriod"/>
            </a:pPr>
            <a:endParaRPr lang="en-US" dirty="0">
              <a:solidFill>
                <a:srgbClr val="212121"/>
              </a:solidFill>
              <a:latin typeface="Times New Roman" panose="02020603050405020304" pitchFamily="18" charset="0"/>
              <a:cs typeface="Times New Roman" panose="02020603050405020304" pitchFamily="18" charset="0"/>
            </a:endParaRPr>
          </a:p>
          <a:p>
            <a:pPr marL="857250" indent="-857250" algn="just">
              <a:lnSpc>
                <a:spcPct val="200000"/>
              </a:lnSpc>
              <a:buFont typeface="+mj-lt"/>
              <a:buAutoNum type="romanLcPeriod"/>
            </a:pPr>
            <a:r>
              <a:rPr lang="en-US" sz="2800" b="0" i="0" dirty="0">
                <a:solidFill>
                  <a:srgbClr val="212121"/>
                </a:solidFill>
                <a:effectLst/>
                <a:latin typeface="Times New Roman" panose="02020603050405020304" pitchFamily="18" charset="0"/>
                <a:cs typeface="Times New Roman" panose="02020603050405020304" pitchFamily="18" charset="0"/>
              </a:rPr>
              <a:t>How dengue resurgences can be prevented?</a:t>
            </a:r>
            <a:endParaRPr lang="en-US" sz="2800" dirty="0">
              <a:solidFill>
                <a:srgbClr val="2121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27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0362-D282-FD1E-D37D-54EF8BA0877B}"/>
              </a:ext>
            </a:extLst>
          </p:cNvPr>
          <p:cNvSpPr>
            <a:spLocks noGrp="1"/>
          </p:cNvSpPr>
          <p:nvPr>
            <p:ph type="title"/>
          </p:nvPr>
        </p:nvSpPr>
        <p:spPr>
          <a:xfrm>
            <a:off x="838200" y="1786132"/>
            <a:ext cx="10515600" cy="1676110"/>
          </a:xfrm>
        </p:spPr>
        <p:txBody>
          <a:bodyPr>
            <a:noAutofit/>
          </a:bodyPr>
          <a:lstStyle/>
          <a:p>
            <a:pPr algn="ctr"/>
            <a:r>
              <a:rPr lang="en-US" sz="4400" b="1" dirty="0">
                <a:solidFill>
                  <a:schemeClr val="tx1"/>
                </a:solidFill>
                <a:latin typeface="Times New Roman" panose="02020603050405020304" pitchFamily="18" charset="0"/>
                <a:cs typeface="Times New Roman" panose="02020603050405020304" pitchFamily="18" charset="0"/>
              </a:rPr>
              <a:t>Situational Analysis</a:t>
            </a:r>
            <a:endParaRPr lang="en-PK"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08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2527" y="1317676"/>
            <a:ext cx="7147773" cy="3892861"/>
          </a:xfrm>
          <a:prstGeom prst="rect">
            <a:avLst/>
          </a:prstGeom>
        </p:spPr>
        <p:txBody>
          <a:bodyPr wrap="square">
            <a:spAutoFit/>
          </a:bodyPr>
          <a:lstStyle/>
          <a:p>
            <a:pPr marL="571500" indent="-571500" algn="just" defTabSz="457200">
              <a:lnSpc>
                <a:spcPct val="150000"/>
              </a:lnSpc>
              <a:buFont typeface="+mj-lt"/>
              <a:buAutoNum type="romanLcPeriod"/>
            </a:pPr>
            <a:r>
              <a:rPr lang="en-US" sz="2800" dirty="0">
                <a:latin typeface="Times New Roman" panose="02020603050405020304" pitchFamily="18" charset="0"/>
                <a:cs typeface="Times New Roman" panose="02020603050405020304" pitchFamily="18" charset="0"/>
              </a:rPr>
              <a:t>Tropical and Sub-Tropical regions</a:t>
            </a:r>
          </a:p>
          <a:p>
            <a:pPr marL="571500" indent="-571500">
              <a:lnSpc>
                <a:spcPct val="150000"/>
              </a:lnSpc>
              <a:buFont typeface="+mj-lt"/>
              <a:buAutoNum type="romanLcPeriod"/>
            </a:pPr>
            <a:r>
              <a:rPr lang="en-US" sz="2800" dirty="0">
                <a:latin typeface="Times New Roman" panose="02020603050405020304" pitchFamily="18" charset="0"/>
                <a:cs typeface="Times New Roman" panose="02020603050405020304" pitchFamily="18" charset="0"/>
              </a:rPr>
              <a:t>Its life span is influenced by temperature and humidity</a:t>
            </a:r>
          </a:p>
          <a:p>
            <a:pPr marL="571500" indent="-571500">
              <a:lnSpc>
                <a:spcPct val="150000"/>
              </a:lnSpc>
              <a:buFont typeface="+mj-lt"/>
              <a:buAutoNum type="romanLcPeriod"/>
            </a:pPr>
            <a:r>
              <a:rPr lang="en-US" sz="2800" dirty="0">
                <a:latin typeface="Times New Roman" panose="02020603050405020304" pitchFamily="18" charset="0"/>
                <a:cs typeface="Times New Roman" panose="02020603050405020304" pitchFamily="18" charset="0"/>
              </a:rPr>
              <a:t>Survives best between 16℃ – 30℃</a:t>
            </a:r>
          </a:p>
          <a:p>
            <a:pPr marL="571500" indent="-571500">
              <a:lnSpc>
                <a:spcPct val="150000"/>
              </a:lnSpc>
              <a:buFont typeface="+mj-lt"/>
              <a:buAutoNum type="romanLcPeriod"/>
            </a:pPr>
            <a:r>
              <a:rPr lang="en-US" sz="2800" dirty="0">
                <a:latin typeface="Times New Roman" panose="02020603050405020304" pitchFamily="18" charset="0"/>
                <a:cs typeface="Times New Roman" panose="02020603050405020304" pitchFamily="18" charset="0"/>
              </a:rPr>
              <a:t>Relative humidity of 60-80%</a:t>
            </a:r>
          </a:p>
          <a:p>
            <a:pPr marL="571500" indent="-571500">
              <a:lnSpc>
                <a:spcPct val="150000"/>
              </a:lnSpc>
              <a:buFont typeface="+mj-lt"/>
              <a:buAutoNum type="romanLcPeriod"/>
            </a:pPr>
            <a:r>
              <a:rPr lang="en-US" sz="2800" dirty="0">
                <a:latin typeface="Times New Roman" panose="02020603050405020304" pitchFamily="18" charset="0"/>
                <a:cs typeface="Times New Roman" panose="02020603050405020304" pitchFamily="18" charset="0"/>
              </a:rPr>
              <a:t>Eggs can survive up to 6 months to a year</a:t>
            </a:r>
            <a:endParaRPr lang="en-PK"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12940" y="419100"/>
            <a:ext cx="4562272" cy="5855650"/>
          </a:xfrm>
          <a:prstGeom prst="rect">
            <a:avLst/>
          </a:prstGeom>
        </p:spPr>
      </p:pic>
      <p:sp>
        <p:nvSpPr>
          <p:cNvPr id="4" name="Rectangle 2">
            <a:extLst>
              <a:ext uri="{FF2B5EF4-FFF2-40B4-BE49-F238E27FC236}">
                <a16:creationId xmlns:a16="http://schemas.microsoft.com/office/drawing/2014/main" id="{E16496C5-E184-26BA-F084-DC8E30E4B793}"/>
              </a:ext>
            </a:extLst>
          </p:cNvPr>
          <p:cNvSpPr>
            <a:spLocks noChangeArrowheads="1"/>
          </p:cNvSpPr>
          <p:nvPr/>
        </p:nvSpPr>
        <p:spPr bwMode="auto">
          <a:xfrm>
            <a:off x="58114" y="6335538"/>
            <a:ext cx="1211709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PK" sz="1000" b="1" i="0" u="none" strike="noStrike" cap="none" normalizeH="0" baseline="0" dirty="0" bmk="_Hlk119455814">
                <a:ln>
                  <a:noFill/>
                </a:ln>
                <a:effectLst/>
                <a:latin typeface="Times New Roman" panose="02020603050405020304" pitchFamily="18" charset="0"/>
                <a:ea typeface="Calibri" panose="020F0502020204030204" pitchFamily="34" charset="0"/>
                <a:cs typeface="Times New Roman" panose="02020603050405020304" pitchFamily="18" charset="0"/>
              </a:rPr>
              <a:t>Source: </a:t>
            </a:r>
          </a:p>
          <a:p>
            <a:pPr marL="285750" marR="0" lvl="0" indent="-285750" algn="l" defTabSz="914400" rtl="0" eaLnBrk="0" fontAlgn="base" latinLnBrk="0" hangingPunct="0">
              <a:lnSpc>
                <a:spcPct val="100000"/>
              </a:lnSpc>
              <a:spcBef>
                <a:spcPct val="0"/>
              </a:spcBef>
              <a:spcAft>
                <a:spcPct val="0"/>
              </a:spcAft>
              <a:buClrTx/>
              <a:buSzTx/>
              <a:buFont typeface="+mj-lt"/>
              <a:buAutoNum type="romanLcPeriod"/>
              <a:tabLst/>
            </a:pPr>
            <a:r>
              <a:rPr kumimoji="0" lang="en-US" altLang="en-PK" sz="1000" b="0" i="0" u="none" strike="noStrike" cap="none" normalizeH="0" baseline="0" dirty="0" bmk="_Hlk119455814">
                <a:ln>
                  <a:noFill/>
                </a:ln>
                <a:effectLst/>
                <a:latin typeface="Times New Roman" panose="02020603050405020304" pitchFamily="18" charset="0"/>
                <a:ea typeface="Calibri" panose="020F0502020204030204" pitchFamily="34" charset="0"/>
                <a:cs typeface="Times New Roman" panose="02020603050405020304" pitchFamily="18" charset="0"/>
              </a:rPr>
              <a:t>Centers for Disease Control and Prevention. (2021, September 20). Retrieved from cdc.gov: </a:t>
            </a:r>
            <a:r>
              <a:rPr kumimoji="0" lang="en-US" altLang="en-PK" sz="1000" b="0" i="0" u="none" strike="noStrike" cap="none" normalizeH="0" baseline="0" dirty="0" bmk="_Hlk119455814">
                <a:ln>
                  <a:noFill/>
                </a:ln>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https://www.cdc.gov/dengue/symptoms/index.html</a:t>
            </a:r>
            <a:endParaRPr kumimoji="0" lang="en-US" altLang="en-PK" sz="1000" b="0" i="0" u="none" strike="noStrike" cap="none" normalizeH="0" baseline="0" dirty="0" bmk="_Hlk119455814">
              <a:ln>
                <a:noFill/>
              </a:ln>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eaLnBrk="0" fontAlgn="base" hangingPunct="0">
              <a:spcBef>
                <a:spcPct val="0"/>
              </a:spcBef>
              <a:spcAft>
                <a:spcPct val="0"/>
              </a:spcAft>
              <a:buFont typeface="+mj-lt"/>
              <a:buAutoNum type="romanLcPeriod"/>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Park, D. J. (Jan. 2015). </a:t>
            </a:r>
            <a:r>
              <a:rPr lang="en-US" sz="1000" i="1" dirty="0">
                <a:effectLst/>
                <a:latin typeface="Times New Roman" panose="02020603050405020304" pitchFamily="18" charset="0"/>
                <a:ea typeface="Calibri" panose="020F0502020204030204" pitchFamily="34" charset="0"/>
                <a:cs typeface="Times New Roman" panose="02020603050405020304" pitchFamily="18" charset="0"/>
              </a:rPr>
              <a:t>Preventive and Social Medicine.</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PK" sz="1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829CD452-1D2D-C27D-AAFC-F9994AA87085}"/>
              </a:ext>
            </a:extLst>
          </p:cNvPr>
          <p:cNvSpPr txBox="1">
            <a:spLocks/>
          </p:cNvSpPr>
          <p:nvPr/>
        </p:nvSpPr>
        <p:spPr>
          <a:xfrm>
            <a:off x="0" y="18256"/>
            <a:ext cx="12192000" cy="823754"/>
          </a:xfrm>
          <a:prstGeom prst="rect">
            <a:avLst/>
          </a:prstGeom>
        </p:spPr>
        <p:txBody>
          <a:bodyPr/>
          <a:lstStyle>
            <a:lvl1pPr algn="l" defTabSz="914172" rtl="0" eaLnBrk="1" latinLnBrk="0" hangingPunct="1">
              <a:lnSpc>
                <a:spcPct val="90000"/>
              </a:lnSpc>
              <a:spcBef>
                <a:spcPct val="0"/>
              </a:spcBef>
              <a:buNone/>
              <a:defRPr sz="4399" b="1" i="0" kern="1200">
                <a:solidFill>
                  <a:schemeClr val="tx2"/>
                </a:solidFill>
                <a:latin typeface="Roboto" panose="02000000000000000000" pitchFamily="2" charset="0"/>
                <a:ea typeface="Roboto" panose="02000000000000000000" pitchFamily="2" charset="0"/>
                <a:cs typeface="+mj-cs"/>
              </a:defRPr>
            </a:lvl1pPr>
          </a:lstStyle>
          <a:p>
            <a:pPr algn="ctr" defTabSz="457200"/>
            <a:r>
              <a:rPr lang="en-US" sz="4400" b="1" dirty="0">
                <a:solidFill>
                  <a:srgbClr val="202124"/>
                </a:solidFill>
                <a:latin typeface="Times New Roman" panose="02020603050405020304" pitchFamily="18" charset="0"/>
                <a:cs typeface="Times New Roman" panose="02020603050405020304" pitchFamily="18" charset="0"/>
              </a:rPr>
              <a:t>Environmental Factors</a:t>
            </a:r>
          </a:p>
        </p:txBody>
      </p:sp>
    </p:spTree>
    <p:extLst>
      <p:ext uri="{BB962C8B-B14F-4D97-AF65-F5344CB8AC3E}">
        <p14:creationId xmlns:p14="http://schemas.microsoft.com/office/powerpoint/2010/main" val="357170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25E0661-6AFD-1559-75BD-BB24916C2A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29084" y="582794"/>
            <a:ext cx="1600200" cy="491553"/>
          </a:xfrm>
          <a:prstGeom prst="rect">
            <a:avLst/>
          </a:prstGeom>
        </p:spPr>
      </p:pic>
      <p:sp>
        <p:nvSpPr>
          <p:cNvPr id="44" name="TextBox 43">
            <a:extLst>
              <a:ext uri="{FF2B5EF4-FFF2-40B4-BE49-F238E27FC236}">
                <a16:creationId xmlns:a16="http://schemas.microsoft.com/office/drawing/2014/main" id="{A80B4B70-01AC-E24A-90A6-4DC29E2C55E5}"/>
              </a:ext>
            </a:extLst>
          </p:cNvPr>
          <p:cNvSpPr txBox="1"/>
          <p:nvPr/>
        </p:nvSpPr>
        <p:spPr>
          <a:xfrm>
            <a:off x="1818622" y="-20890"/>
            <a:ext cx="3113738" cy="707886"/>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0" u="none" strike="noStrike" kern="1200" normalizeH="0" baseline="0" noProof="0" dirty="0">
                <a:ln w="0"/>
                <a:uLnTx/>
                <a:uFillTx/>
                <a:latin typeface="Times New Roman" panose="02020603050405020304" pitchFamily="18" charset="0"/>
                <a:ea typeface="Roboto" panose="02000000000000000000" pitchFamily="2" charset="0"/>
                <a:cs typeface="Times New Roman" panose="02020603050405020304" pitchFamily="18" charset="0"/>
              </a:rPr>
              <a:t>Transmission</a:t>
            </a:r>
          </a:p>
        </p:txBody>
      </p:sp>
      <p:sp>
        <p:nvSpPr>
          <p:cNvPr id="4" name="TextBox 3">
            <a:extLst>
              <a:ext uri="{FF2B5EF4-FFF2-40B4-BE49-F238E27FC236}">
                <a16:creationId xmlns:a16="http://schemas.microsoft.com/office/drawing/2014/main" id="{EC27A33F-AE8A-E224-1FC8-05458C4B510E}"/>
              </a:ext>
            </a:extLst>
          </p:cNvPr>
          <p:cNvSpPr txBox="1"/>
          <p:nvPr/>
        </p:nvSpPr>
        <p:spPr>
          <a:xfrm>
            <a:off x="0" y="6174673"/>
            <a:ext cx="12192000" cy="646331"/>
          </a:xfrm>
          <a:prstGeom prst="rect">
            <a:avLst/>
          </a:prstGeom>
          <a:noFill/>
        </p:spPr>
        <p:txBody>
          <a:bodyPr wrap="square">
            <a:spAutoFit/>
          </a:bodyPr>
          <a:lstStyle/>
          <a:p>
            <a:pPr marL="457200" indent="-457200"/>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Source: </a:t>
            </a: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Cheng, H. F., Yang, Y. C., Yeh, M. K., &amp; Chen, Y. C. (July 2017). The regulation requirement of dengue vaccines.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ResearchGate</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t>
            </a:r>
          </a:p>
          <a:p>
            <a:pPr marL="457200" indent="-457200">
              <a:buFont typeface="+mj-lt"/>
              <a:buAutoNum type="romanLcPeriod"/>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World Health Organization. (2022, Oct. 13).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Dengue - Pakistan.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Retrieved from </a:t>
            </a:r>
            <a:r>
              <a:rPr lang="en-US" sz="9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https://www.who.int/emergencies/disease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outbreaknews</a:t>
            </a:r>
            <a:r>
              <a:rPr lang="en-US" sz="9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/item/2022DON414#:~:text=Between%201%20January%20and%2027,the%20month%20of%20September%20alone</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PK"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10DB453-5AA7-C273-1481-22B90C271C71}"/>
              </a:ext>
            </a:extLst>
          </p:cNvPr>
          <p:cNvSpPr/>
          <p:nvPr/>
        </p:nvSpPr>
        <p:spPr>
          <a:xfrm>
            <a:off x="7385580" y="904771"/>
            <a:ext cx="4527995" cy="3246530"/>
          </a:xfrm>
          <a:prstGeom prst="rect">
            <a:avLst/>
          </a:prstGeom>
        </p:spPr>
        <p:txBody>
          <a:bodyPr wrap="square">
            <a:spAutoFit/>
          </a:bodyPr>
          <a:lstStyle/>
          <a:p>
            <a:pPr marL="514350" marR="0" lvl="0" indent="-514350" algn="just" defTabSz="457200" rtl="0" eaLnBrk="1" fontAlgn="auto" latinLnBrk="0" hangingPunct="1">
              <a:lnSpc>
                <a:spcPct val="150000"/>
              </a:lnSpc>
              <a:spcBef>
                <a:spcPts val="0"/>
              </a:spcBef>
              <a:spcAft>
                <a:spcPts val="0"/>
              </a:spcAft>
              <a:buClrTx/>
              <a:buSzTx/>
              <a:buFont typeface="+mj-lt"/>
              <a:buAutoNum type="romanLcPeriod"/>
              <a:tabLst/>
              <a:defRPr/>
            </a:pPr>
            <a:r>
              <a:rPr lang="en-US" sz="2800" dirty="0">
                <a:solidFill>
                  <a:prstClr val="black"/>
                </a:solidFill>
                <a:latin typeface="Times New Roman" panose="02020603050405020304" pitchFamily="18" charset="0"/>
                <a:cs typeface="Times New Roman" panose="02020603050405020304" pitchFamily="18" charset="0"/>
              </a:rPr>
              <a:t>No specific medicine</a:t>
            </a:r>
          </a:p>
          <a:p>
            <a:pPr marL="514350" marR="0" lvl="0" indent="-514350" algn="just" defTabSz="457200" rtl="0" eaLnBrk="1" fontAlgn="auto" latinLnBrk="0" hangingPunct="1">
              <a:lnSpc>
                <a:spcPct val="150000"/>
              </a:lnSpc>
              <a:spcBef>
                <a:spcPts val="0"/>
              </a:spcBef>
              <a:spcAft>
                <a:spcPts val="0"/>
              </a:spcAft>
              <a:buClrTx/>
              <a:buSzTx/>
              <a:buFont typeface="+mj-lt"/>
              <a:buAutoNum type="romanLcPeriod"/>
              <a:tabLst/>
              <a:defRPr/>
            </a:pPr>
            <a:r>
              <a:rPr lang="en-US" sz="2800" dirty="0">
                <a:solidFill>
                  <a:prstClr val="black"/>
                </a:solidFill>
                <a:latin typeface="Times New Roman" panose="02020603050405020304" pitchFamily="18" charset="0"/>
                <a:cs typeface="Times New Roman" panose="02020603050405020304" pitchFamily="18" charset="0"/>
              </a:rPr>
              <a:t>Symptomatic treatment</a:t>
            </a:r>
          </a:p>
          <a:p>
            <a:pPr marL="514350" marR="0" lvl="0" indent="-514350" algn="just" defTabSz="457200" rtl="0" eaLnBrk="1" fontAlgn="auto" latinLnBrk="0" hangingPunct="1">
              <a:lnSpc>
                <a:spcPct val="150000"/>
              </a:lnSpc>
              <a:spcBef>
                <a:spcPts val="0"/>
              </a:spcBef>
              <a:spcAft>
                <a:spcPts val="0"/>
              </a:spcAft>
              <a:buClrTx/>
              <a:buSzTx/>
              <a:buFont typeface="+mj-lt"/>
              <a:buAutoNum type="romanLcPeriod"/>
              <a:tabLst/>
              <a:defRPr/>
            </a:pPr>
            <a:r>
              <a:rPr lang="en-US" sz="2800" dirty="0">
                <a:solidFill>
                  <a:prstClr val="black"/>
                </a:solidFill>
                <a:latin typeface="Times New Roman" panose="02020603050405020304" pitchFamily="18" charset="0"/>
                <a:cs typeface="Times New Roman" panose="02020603050405020304" pitchFamily="18" charset="0"/>
              </a:rPr>
              <a:t>Pain Management</a:t>
            </a:r>
          </a:p>
          <a:p>
            <a:pPr marL="514350" marR="0" lvl="0" indent="-514350" algn="just" defTabSz="457200" rtl="0" eaLnBrk="1" fontAlgn="auto" latinLnBrk="0" hangingPunct="1">
              <a:lnSpc>
                <a:spcPct val="150000"/>
              </a:lnSpc>
              <a:spcBef>
                <a:spcPts val="0"/>
              </a:spcBef>
              <a:spcAft>
                <a:spcPts val="0"/>
              </a:spcAft>
              <a:buClrTx/>
              <a:buSzTx/>
              <a:buFont typeface="+mj-lt"/>
              <a:buAutoNum type="romanLcPeriod"/>
              <a:tabLst/>
              <a:defRPr/>
            </a:pPr>
            <a:r>
              <a:rPr lang="en-US" sz="2800" dirty="0">
                <a:solidFill>
                  <a:prstClr val="black"/>
                </a:solidFill>
                <a:latin typeface="Times New Roman" panose="02020603050405020304" pitchFamily="18" charset="0"/>
                <a:cs typeface="Times New Roman" panose="02020603050405020304" pitchFamily="18" charset="0"/>
              </a:rPr>
              <a:t>Don’t take Aspirin</a:t>
            </a:r>
          </a:p>
          <a:p>
            <a:pPr marL="514350" lvl="0" indent="-514350" algn="just" defTabSz="457200">
              <a:lnSpc>
                <a:spcPct val="150000"/>
              </a:lnSpc>
              <a:buFont typeface="+mj-lt"/>
              <a:buAutoNum type="romanLcPeriod"/>
            </a:pPr>
            <a:r>
              <a:rPr lang="en-US" sz="2800" dirty="0" err="1">
                <a:latin typeface="Times New Roman" panose="02020603050405020304" pitchFamily="18" charset="0"/>
                <a:cs typeface="Times New Roman" panose="02020603050405020304" pitchFamily="18" charset="0"/>
              </a:rPr>
              <a:t>Dengvaxia</a:t>
            </a:r>
            <a:r>
              <a:rPr lang="en-US" sz="2800" dirty="0">
                <a:latin typeface="Times New Roman" panose="02020603050405020304" pitchFamily="18" charset="0"/>
                <a:cs typeface="Times New Roman" panose="02020603050405020304" pitchFamily="18" charset="0"/>
              </a:rPr>
              <a:t> vaccine</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1798D121-3969-E9AD-97DA-FB9EB1763062}"/>
              </a:ext>
            </a:extLst>
          </p:cNvPr>
          <p:cNvSpPr txBox="1">
            <a:spLocks/>
          </p:cNvSpPr>
          <p:nvPr/>
        </p:nvSpPr>
        <p:spPr>
          <a:xfrm>
            <a:off x="6689123" y="18418"/>
            <a:ext cx="5312228" cy="685800"/>
          </a:xfrm>
          <a:prstGeom prst="rect">
            <a:avLst/>
          </a:prstGeom>
        </p:spPr>
        <p:txBody>
          <a:bodyPr vert="horz" lIns="91440" tIns="45720" rIns="91440" bIns="45720" rtlCol="0" anchor="ctr">
            <a:normAutofit/>
          </a:bodyPr>
          <a:lstStyle>
            <a:lvl1pPr algn="l" defTabSz="914172" rtl="0" eaLnBrk="1" latinLnBrk="0" hangingPunct="1">
              <a:lnSpc>
                <a:spcPct val="90000"/>
              </a:lnSpc>
              <a:spcBef>
                <a:spcPct val="0"/>
              </a:spcBef>
              <a:buNone/>
              <a:defRPr sz="4000" b="1" i="0" kern="1200">
                <a:solidFill>
                  <a:schemeClr val="tx1">
                    <a:lumMod val="65000"/>
                    <a:lumOff val="35000"/>
                  </a:schemeClr>
                </a:solidFill>
                <a:latin typeface="Roboto" panose="02000000000000000000" pitchFamily="2" charset="0"/>
                <a:ea typeface="Roboto" panose="02000000000000000000" pitchFamily="2" charset="0"/>
                <a:cs typeface="+mj-cs"/>
              </a:defRPr>
            </a:lvl1pPr>
          </a:lstStyle>
          <a:p>
            <a:pPr algn="ctr"/>
            <a:r>
              <a:rPr lang="en-US" dirty="0">
                <a:solidFill>
                  <a:schemeClr val="tx1"/>
                </a:solidFill>
                <a:latin typeface="Times New Roman" panose="02020603050405020304" pitchFamily="18" charset="0"/>
                <a:cs typeface="Times New Roman" panose="02020603050405020304" pitchFamily="18" charset="0"/>
              </a:rPr>
              <a:t>Treatment</a:t>
            </a:r>
            <a:endParaRPr lang="en-PK" dirty="0">
              <a:solidFill>
                <a:schemeClr val="tx1"/>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82DB9CD-EBC6-ECFA-E006-B54D40E33E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96727" y="2339151"/>
            <a:ext cx="1600200" cy="491553"/>
          </a:xfrm>
          <a:prstGeom prst="rect">
            <a:avLst/>
          </a:prstGeom>
          <a:ln w="28575">
            <a:solidFill>
              <a:srgbClr val="FF0000"/>
            </a:solidFill>
          </a:ln>
        </p:spPr>
      </p:pic>
      <p:pic>
        <p:nvPicPr>
          <p:cNvPr id="14" name="Picture 13">
            <a:extLst>
              <a:ext uri="{FF2B5EF4-FFF2-40B4-BE49-F238E27FC236}">
                <a16:creationId xmlns:a16="http://schemas.microsoft.com/office/drawing/2014/main" id="{90F8709F-F357-AFA5-9930-2B78F8FD4A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33939" y="1308802"/>
            <a:ext cx="925776" cy="889242"/>
          </a:xfrm>
          <a:prstGeom prst="rect">
            <a:avLst/>
          </a:prstGeom>
        </p:spPr>
      </p:pic>
      <p:pic>
        <p:nvPicPr>
          <p:cNvPr id="15" name="Picture 14">
            <a:extLst>
              <a:ext uri="{FF2B5EF4-FFF2-40B4-BE49-F238E27FC236}">
                <a16:creationId xmlns:a16="http://schemas.microsoft.com/office/drawing/2014/main" id="{9EF33D37-7207-915F-EED6-2A9CFED2DD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47764" y="3097719"/>
            <a:ext cx="925776" cy="889242"/>
          </a:xfrm>
          <a:prstGeom prst="rect">
            <a:avLst/>
          </a:prstGeom>
        </p:spPr>
      </p:pic>
      <p:pic>
        <p:nvPicPr>
          <p:cNvPr id="16" name="Picture 15">
            <a:extLst>
              <a:ext uri="{FF2B5EF4-FFF2-40B4-BE49-F238E27FC236}">
                <a16:creationId xmlns:a16="http://schemas.microsoft.com/office/drawing/2014/main" id="{7AB2ED75-E7B9-042E-C7E0-1177E46B44E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51171" y="5077253"/>
            <a:ext cx="2596951" cy="943212"/>
          </a:xfrm>
          <a:prstGeom prst="rect">
            <a:avLst/>
          </a:prstGeom>
          <a:ln>
            <a:noFill/>
          </a:ln>
          <a:effectLst>
            <a:softEdge rad="112500"/>
          </a:effectLst>
        </p:spPr>
      </p:pic>
      <p:sp>
        <p:nvSpPr>
          <p:cNvPr id="10" name="Arrow: Down 9">
            <a:extLst>
              <a:ext uri="{FF2B5EF4-FFF2-40B4-BE49-F238E27FC236}">
                <a16:creationId xmlns:a16="http://schemas.microsoft.com/office/drawing/2014/main" id="{9646A658-C17D-FFAC-581F-E7B7F32C9847}"/>
              </a:ext>
            </a:extLst>
          </p:cNvPr>
          <p:cNvSpPr/>
          <p:nvPr/>
        </p:nvSpPr>
        <p:spPr>
          <a:xfrm>
            <a:off x="3352742" y="1056771"/>
            <a:ext cx="262647" cy="332974"/>
          </a:xfrm>
          <a:prstGeom prst="downArrow">
            <a:avLst/>
          </a:prstGeom>
          <a:solidFill>
            <a:srgbClr val="FBB3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7" name="Arrow: Down 16">
            <a:extLst>
              <a:ext uri="{FF2B5EF4-FFF2-40B4-BE49-F238E27FC236}">
                <a16:creationId xmlns:a16="http://schemas.microsoft.com/office/drawing/2014/main" id="{DC430AAF-9D90-208B-1965-93FD9865B39B}"/>
              </a:ext>
            </a:extLst>
          </p:cNvPr>
          <p:cNvSpPr/>
          <p:nvPr/>
        </p:nvSpPr>
        <p:spPr>
          <a:xfrm>
            <a:off x="3440478" y="2046484"/>
            <a:ext cx="262647" cy="332974"/>
          </a:xfrm>
          <a:prstGeom prst="downArrow">
            <a:avLst/>
          </a:prstGeom>
          <a:solidFill>
            <a:srgbClr val="FBB3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8" name="Arrow: Down 17">
            <a:extLst>
              <a:ext uri="{FF2B5EF4-FFF2-40B4-BE49-F238E27FC236}">
                <a16:creationId xmlns:a16="http://schemas.microsoft.com/office/drawing/2014/main" id="{291C98C3-FE6E-7C58-6D3B-88E31A90162C}"/>
              </a:ext>
            </a:extLst>
          </p:cNvPr>
          <p:cNvSpPr/>
          <p:nvPr/>
        </p:nvSpPr>
        <p:spPr>
          <a:xfrm>
            <a:off x="3479329" y="2769239"/>
            <a:ext cx="262647" cy="332974"/>
          </a:xfrm>
          <a:prstGeom prst="downArrow">
            <a:avLst/>
          </a:prstGeom>
          <a:solidFill>
            <a:srgbClr val="FBB3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2" name="Arrow: Down 11">
            <a:extLst>
              <a:ext uri="{FF2B5EF4-FFF2-40B4-BE49-F238E27FC236}">
                <a16:creationId xmlns:a16="http://schemas.microsoft.com/office/drawing/2014/main" id="{C2FC872C-FE02-D1BD-EC9F-E5A332204F2E}"/>
              </a:ext>
            </a:extLst>
          </p:cNvPr>
          <p:cNvSpPr/>
          <p:nvPr/>
        </p:nvSpPr>
        <p:spPr>
          <a:xfrm rot="17509858">
            <a:off x="4288631" y="3545042"/>
            <a:ext cx="250989" cy="1255202"/>
          </a:xfrm>
          <a:prstGeom prst="downArrow">
            <a:avLst/>
          </a:prstGeom>
          <a:solidFill>
            <a:srgbClr val="FBB3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1" name="Arrow: Down 10">
            <a:extLst>
              <a:ext uri="{FF2B5EF4-FFF2-40B4-BE49-F238E27FC236}">
                <a16:creationId xmlns:a16="http://schemas.microsoft.com/office/drawing/2014/main" id="{5FE0946F-B5F3-77F4-9E41-EDC094FD11F0}"/>
              </a:ext>
            </a:extLst>
          </p:cNvPr>
          <p:cNvSpPr/>
          <p:nvPr/>
        </p:nvSpPr>
        <p:spPr>
          <a:xfrm rot="3769352">
            <a:off x="2955435" y="3677431"/>
            <a:ext cx="241154" cy="1056135"/>
          </a:xfrm>
          <a:prstGeom prst="downArrow">
            <a:avLst/>
          </a:prstGeom>
          <a:solidFill>
            <a:srgbClr val="FBB3B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19" name="TextBox 18">
            <a:extLst>
              <a:ext uri="{FF2B5EF4-FFF2-40B4-BE49-F238E27FC236}">
                <a16:creationId xmlns:a16="http://schemas.microsoft.com/office/drawing/2014/main" id="{676CE82C-2EB0-2151-6966-1C8484796891}"/>
              </a:ext>
            </a:extLst>
          </p:cNvPr>
          <p:cNvSpPr txBox="1"/>
          <p:nvPr/>
        </p:nvSpPr>
        <p:spPr>
          <a:xfrm>
            <a:off x="4129284" y="658371"/>
            <a:ext cx="2918299"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Mosquito: Aedes Aegypti</a:t>
            </a:r>
            <a:endParaRPr lang="en-PK" sz="20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9F5B644-0CCA-9BDC-D141-474EB43CE8EE}"/>
              </a:ext>
            </a:extLst>
          </p:cNvPr>
          <p:cNvSpPr txBox="1"/>
          <p:nvPr/>
        </p:nvSpPr>
        <p:spPr>
          <a:xfrm>
            <a:off x="3849646" y="1429261"/>
            <a:ext cx="2760692" cy="707886"/>
          </a:xfrm>
          <a:prstGeom prst="rect">
            <a:avLst/>
          </a:prstGeom>
          <a:noFill/>
        </p:spPr>
        <p:txBody>
          <a:bodyPr wrap="none" rtlCol="0">
            <a:spAutoFit/>
          </a:bodyPr>
          <a:lstStyle/>
          <a:p>
            <a:pPr algn="ctr"/>
            <a:r>
              <a:rPr lang="en-US" sz="2000" b="1" dirty="0">
                <a:latin typeface="Times New Roman" panose="02020603050405020304" pitchFamily="18" charset="0"/>
                <a:cs typeface="Times New Roman" panose="02020603050405020304" pitchFamily="18" charset="0"/>
              </a:rPr>
              <a:t>Mosquitoes bite dengue</a:t>
            </a:r>
          </a:p>
          <a:p>
            <a:pPr algn="ctr"/>
            <a:r>
              <a:rPr lang="en-US" sz="2000" b="1" dirty="0">
                <a:latin typeface="Times New Roman" panose="02020603050405020304" pitchFamily="18" charset="0"/>
                <a:cs typeface="Times New Roman" panose="02020603050405020304" pitchFamily="18" charset="0"/>
              </a:rPr>
              <a:t> infected person</a:t>
            </a:r>
            <a:endParaRPr lang="en-PK" sz="20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7601BC6-D8C7-6A33-9F1E-70251D1F35FC}"/>
              </a:ext>
            </a:extLst>
          </p:cNvPr>
          <p:cNvSpPr txBox="1"/>
          <p:nvPr/>
        </p:nvSpPr>
        <p:spPr>
          <a:xfrm>
            <a:off x="139850" y="1911124"/>
            <a:ext cx="2716501" cy="1631216"/>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Mosquitoes ingest blood with dengue </a:t>
            </a:r>
          </a:p>
          <a:p>
            <a:pPr algn="ctr"/>
            <a:r>
              <a:rPr lang="en-US" sz="2000" b="1" dirty="0">
                <a:latin typeface="Times New Roman" panose="02020603050405020304" pitchFamily="18" charset="0"/>
                <a:cs typeface="Times New Roman" panose="02020603050405020304" pitchFamily="18" charset="0"/>
              </a:rPr>
              <a:t>viruses &amp; become dengue transmission vectors</a:t>
            </a:r>
            <a:endParaRPr lang="en-PK" sz="2000" b="1"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F3B2C32F-551E-3A29-F7BE-C58D871B2249}"/>
              </a:ext>
            </a:extLst>
          </p:cNvPr>
          <p:cNvSpPr txBox="1"/>
          <p:nvPr/>
        </p:nvSpPr>
        <p:spPr>
          <a:xfrm>
            <a:off x="3847052" y="2894119"/>
            <a:ext cx="2760692" cy="1015663"/>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Dengue vector mosquito bite </a:t>
            </a:r>
          </a:p>
          <a:p>
            <a:pPr algn="ctr"/>
            <a:r>
              <a:rPr lang="en-US" sz="2000" b="1" dirty="0">
                <a:latin typeface="Times New Roman" panose="02020603050405020304" pitchFamily="18" charset="0"/>
                <a:cs typeface="Times New Roman" panose="02020603050405020304" pitchFamily="18" charset="0"/>
              </a:rPr>
              <a:t>another healthy person </a:t>
            </a:r>
          </a:p>
        </p:txBody>
      </p:sp>
      <p:sp>
        <p:nvSpPr>
          <p:cNvPr id="23" name="TextBox 22">
            <a:extLst>
              <a:ext uri="{FF2B5EF4-FFF2-40B4-BE49-F238E27FC236}">
                <a16:creationId xmlns:a16="http://schemas.microsoft.com/office/drawing/2014/main" id="{D5DF15A4-833B-FC06-45AA-A2276026EBDF}"/>
              </a:ext>
            </a:extLst>
          </p:cNvPr>
          <p:cNvSpPr txBox="1"/>
          <p:nvPr/>
        </p:nvSpPr>
        <p:spPr>
          <a:xfrm>
            <a:off x="4511075" y="4575860"/>
            <a:ext cx="2874505" cy="707886"/>
          </a:xfrm>
          <a:prstGeom prst="rect">
            <a:avLst/>
          </a:prstGeom>
          <a:noFill/>
        </p:spPr>
        <p:txBody>
          <a:bodyPr wrap="none" rtlCol="0">
            <a:spAutoFit/>
          </a:bodyPr>
          <a:lstStyle/>
          <a:p>
            <a:pPr algn="ctr"/>
            <a:r>
              <a:rPr lang="en-US" sz="2000" b="1" dirty="0">
                <a:latin typeface="Times New Roman" panose="02020603050405020304" pitchFamily="18" charset="0"/>
                <a:cs typeface="Times New Roman" panose="02020603050405020304" pitchFamily="18" charset="0"/>
              </a:rPr>
              <a:t>Infected person becomes</a:t>
            </a:r>
          </a:p>
          <a:p>
            <a:pPr algn="ctr"/>
            <a:r>
              <a:rPr lang="en-US" sz="2000" b="1" dirty="0">
                <a:latin typeface="Times New Roman" panose="02020603050405020304" pitchFamily="18" charset="0"/>
                <a:cs typeface="Times New Roman" panose="02020603050405020304" pitchFamily="18" charset="0"/>
              </a:rPr>
              <a:t>Dengue carrier</a:t>
            </a:r>
          </a:p>
        </p:txBody>
      </p:sp>
      <p:sp>
        <p:nvSpPr>
          <p:cNvPr id="24" name="TextBox 23">
            <a:extLst>
              <a:ext uri="{FF2B5EF4-FFF2-40B4-BE49-F238E27FC236}">
                <a16:creationId xmlns:a16="http://schemas.microsoft.com/office/drawing/2014/main" id="{B197D61E-D23D-1039-8D3D-E5C102BCEC9E}"/>
              </a:ext>
            </a:extLst>
          </p:cNvPr>
          <p:cNvSpPr txBox="1"/>
          <p:nvPr/>
        </p:nvSpPr>
        <p:spPr>
          <a:xfrm>
            <a:off x="784717" y="4488354"/>
            <a:ext cx="2590774" cy="707886"/>
          </a:xfrm>
          <a:prstGeom prst="rect">
            <a:avLst/>
          </a:prstGeom>
          <a:noFill/>
        </p:spPr>
        <p:txBody>
          <a:bodyPr wrap="none" rtlCol="0">
            <a:spAutoFit/>
          </a:bodyPr>
          <a:lstStyle/>
          <a:p>
            <a:pPr algn="ctr"/>
            <a:r>
              <a:rPr lang="en-US" sz="2000" b="1" dirty="0">
                <a:latin typeface="Times New Roman" panose="02020603050405020304" pitchFamily="18" charset="0"/>
                <a:cs typeface="Times New Roman" panose="02020603050405020304" pitchFamily="18" charset="0"/>
              </a:rPr>
              <a:t>Mass transmission of </a:t>
            </a:r>
          </a:p>
          <a:p>
            <a:pPr algn="ctr"/>
            <a:r>
              <a:rPr lang="en-US" sz="2000" b="1" dirty="0">
                <a:latin typeface="Times New Roman" panose="02020603050405020304" pitchFamily="18" charset="0"/>
                <a:cs typeface="Times New Roman" panose="02020603050405020304" pitchFamily="18" charset="0"/>
              </a:rPr>
              <a:t>dengue by mosquitoes</a:t>
            </a:r>
          </a:p>
        </p:txBody>
      </p:sp>
    </p:spTree>
    <p:extLst>
      <p:ext uri="{BB962C8B-B14F-4D97-AF65-F5344CB8AC3E}">
        <p14:creationId xmlns:p14="http://schemas.microsoft.com/office/powerpoint/2010/main" val="2745612925"/>
      </p:ext>
    </p:extLst>
  </p:cSld>
  <p:clrMapOvr>
    <a:masterClrMapping/>
  </p:clrMapOvr>
</p:sld>
</file>

<file path=ppt/theme/theme1.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4404</TotalTime>
  <Words>4357</Words>
  <Application>Microsoft Office PowerPoint</Application>
  <PresentationFormat>Widescreen</PresentationFormat>
  <Paragraphs>419</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Adobe Ming Std L</vt:lpstr>
      <vt:lpstr>Arial</vt:lpstr>
      <vt:lpstr>Bookman Old Style</vt:lpstr>
      <vt:lpstr>Calibri</vt:lpstr>
      <vt:lpstr>Roboto</vt:lpstr>
      <vt:lpstr>Roboto Light</vt:lpstr>
      <vt:lpstr>Times New Roman</vt:lpstr>
      <vt:lpstr>Wingdings</vt:lpstr>
      <vt:lpstr>2_Office Theme</vt:lpstr>
      <vt:lpstr>NATIONAL MANAGEMENT COLLEGE 117th NMC</vt:lpstr>
      <vt:lpstr>Acronyms</vt:lpstr>
      <vt:lpstr>Sequence of the Presentation</vt:lpstr>
      <vt:lpstr>Introduction</vt:lpstr>
      <vt:lpstr>Statement of the Problem</vt:lpstr>
      <vt:lpstr>Key Questions</vt:lpstr>
      <vt:lpstr>Situational Analysis</vt:lpstr>
      <vt:lpstr>PowerPoint Presentation</vt:lpstr>
      <vt:lpstr>PowerPoint Presentation</vt:lpstr>
      <vt:lpstr>Preferred Breeding Sites</vt:lpstr>
      <vt:lpstr>Dengue stages &amp; requisite strategy for elimination of vector</vt:lpstr>
      <vt:lpstr>PowerPoint Presentation</vt:lpstr>
      <vt:lpstr>PowerPoint Presentation</vt:lpstr>
      <vt:lpstr>PowerPoint Presentation</vt:lpstr>
      <vt:lpstr>PowerPoint Presentation</vt:lpstr>
      <vt:lpstr>Resurgence</vt:lpstr>
      <vt:lpstr>PowerPoint Presentation</vt:lpstr>
      <vt:lpstr>PowerPoint Presentation</vt:lpstr>
      <vt:lpstr>PowerPoint Presentation</vt:lpstr>
      <vt:lpstr>PowerPoint Presentation</vt:lpstr>
      <vt:lpstr>PowerPoint Presentation</vt:lpstr>
      <vt:lpstr>Comparative Analysis with Lahore Model  (1/4)</vt:lpstr>
      <vt:lpstr>PowerPoint Presentation</vt:lpstr>
      <vt:lpstr>PowerPoint Presentation</vt:lpstr>
      <vt:lpstr>PowerPoint Presentation</vt:lpstr>
      <vt:lpstr>PowerPoint Presentation</vt:lpstr>
      <vt:lpstr>PowerPoint Presentation</vt:lpstr>
      <vt:lpstr>PowerPoint Presentation</vt:lpstr>
      <vt:lpstr>Bibliography</vt:lpstr>
      <vt:lpstr>Bibliography</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M&amp;E</dc:creator>
  <cp:lastModifiedBy>HP</cp:lastModifiedBy>
  <cp:revision>699</cp:revision>
  <cp:lastPrinted>2022-11-17T06:00:19Z</cp:lastPrinted>
  <dcterms:created xsi:type="dcterms:W3CDTF">2022-11-13T15:23:45Z</dcterms:created>
  <dcterms:modified xsi:type="dcterms:W3CDTF">2022-11-18T06:00:38Z</dcterms:modified>
</cp:coreProperties>
</file>