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1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1.xml" ContentType="application/vnd.openxmlformats-officedocument.themeOverride+xml"/>
  <Override PartName="/ppt/drawings/drawing2.xml" ContentType="application/vnd.openxmlformats-officedocument.drawingml.chartshape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1"/>
  </p:notesMasterIdLst>
  <p:sldIdLst>
    <p:sldId id="2443" r:id="rId2"/>
    <p:sldId id="257" r:id="rId3"/>
    <p:sldId id="296" r:id="rId4"/>
    <p:sldId id="261" r:id="rId5"/>
    <p:sldId id="2416" r:id="rId6"/>
    <p:sldId id="2450" r:id="rId7"/>
    <p:sldId id="264" r:id="rId8"/>
    <p:sldId id="316" r:id="rId9"/>
    <p:sldId id="2487" r:id="rId10"/>
    <p:sldId id="280" r:id="rId11"/>
    <p:sldId id="2451" r:id="rId12"/>
    <p:sldId id="2440" r:id="rId13"/>
    <p:sldId id="2484" r:id="rId14"/>
    <p:sldId id="2464" r:id="rId15"/>
    <p:sldId id="2427" r:id="rId16"/>
    <p:sldId id="2468" r:id="rId17"/>
    <p:sldId id="2482" r:id="rId18"/>
    <p:sldId id="2485" r:id="rId19"/>
    <p:sldId id="2439" r:id="rId20"/>
    <p:sldId id="2448" r:id="rId21"/>
    <p:sldId id="2492" r:id="rId22"/>
    <p:sldId id="2489" r:id="rId23"/>
    <p:sldId id="298" r:id="rId24"/>
    <p:sldId id="2452" r:id="rId25"/>
    <p:sldId id="2453" r:id="rId26"/>
    <p:sldId id="2477" r:id="rId27"/>
    <p:sldId id="2500" r:id="rId28"/>
    <p:sldId id="2501" r:id="rId29"/>
    <p:sldId id="263" r:id="rId30"/>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ll" initials="D" lastIdx="1" clrIdx="0">
    <p:extLst>
      <p:ext uri="{19B8F6BF-5375-455C-9EA6-DF929625EA0E}">
        <p15:presenceInfo xmlns:p15="http://schemas.microsoft.com/office/powerpoint/2012/main" userId="34eed30691c8a18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A537"/>
    <a:srgbClr val="3E09D5"/>
    <a:srgbClr val="936C1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5" autoAdjust="0"/>
    <p:restoredTop sz="93969" autoAdjust="0"/>
  </p:normalViewPr>
  <p:slideViewPr>
    <p:cSldViewPr snapToGrid="0">
      <p:cViewPr varScale="1">
        <p:scale>
          <a:sx n="63" d="100"/>
          <a:sy n="63" d="100"/>
        </p:scale>
        <p:origin x="90" y="198"/>
      </p:cViewPr>
      <p:guideLst/>
    </p:cSldViewPr>
  </p:slideViewPr>
  <p:notesTextViewPr>
    <p:cViewPr>
      <p:scale>
        <a:sx n="1" d="1"/>
        <a:sy n="1" d="1"/>
      </p:scale>
      <p:origin x="0" y="0"/>
    </p:cViewPr>
  </p:notesTextViewPr>
  <p:sorterViewPr>
    <p:cViewPr>
      <p:scale>
        <a:sx n="100" d="100"/>
        <a:sy n="100" d="100"/>
      </p:scale>
      <p:origin x="0" y="-699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9.xml"/><Relationship Id="rId1" Type="http://schemas.microsoft.com/office/2011/relationships/chartStyle" Target="style9.xml"/><Relationship Id="rId5" Type="http://schemas.openxmlformats.org/officeDocument/2006/relationships/chartUserShapes" Target="../drawings/drawing2.xml"/><Relationship Id="rId4"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190206692913383E-2"/>
          <c:y val="4.9457217737490018E-2"/>
          <c:w val="0.86255183727034124"/>
          <c:h val="0.74472289048618245"/>
        </c:manualLayout>
      </c:layout>
      <c:lineChart>
        <c:grouping val="standard"/>
        <c:varyColors val="0"/>
        <c:ser>
          <c:idx val="0"/>
          <c:order val="0"/>
          <c:tx>
            <c:strRef>
              <c:f>Sheet1!$B$1</c:f>
              <c:strCache>
                <c:ptCount val="1"/>
                <c:pt idx="0">
                  <c:v>Middle class</c:v>
                </c:pt>
              </c:strCache>
            </c:strRef>
          </c:tx>
          <c:spPr>
            <a:ln w="38100" cap="rnd">
              <a:solidFill>
                <a:srgbClr val="002060"/>
              </a:solidFill>
              <a:round/>
            </a:ln>
            <a:effectLst/>
          </c:spPr>
          <c:marker>
            <c:symbol val="none"/>
          </c:marker>
          <c:dLbls>
            <c:dLbl>
              <c:idx val="1"/>
              <c:delete val="1"/>
              <c:extLst>
                <c:ext xmlns:c15="http://schemas.microsoft.com/office/drawing/2012/chart" uri="{CE6537A1-D6FC-4f65-9D91-7224C49458BB}"/>
                <c:ext xmlns:c16="http://schemas.microsoft.com/office/drawing/2014/chart" uri="{C3380CC4-5D6E-409C-BE32-E72D297353CC}">
                  <c16:uniqueId val="{00000001-2F1B-46ED-9057-0B87C5570647}"/>
                </c:ext>
              </c:extLst>
            </c:dLbl>
            <c:dLbl>
              <c:idx val="2"/>
              <c:layout>
                <c:manualLayout>
                  <c:x val="-2.8664124015747992E-2"/>
                  <c:y val="-6.57263104230539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B16-47D5-8A88-81DC022536D4}"/>
                </c:ext>
              </c:extLst>
            </c:dLbl>
            <c:dLbl>
              <c:idx val="3"/>
              <c:delete val="1"/>
              <c:extLst>
                <c:ext xmlns:c15="http://schemas.microsoft.com/office/drawing/2012/chart" uri="{CE6537A1-D6FC-4f65-9D91-7224C49458BB}"/>
                <c:ext xmlns:c16="http://schemas.microsoft.com/office/drawing/2014/chart" uri="{C3380CC4-5D6E-409C-BE32-E72D297353CC}">
                  <c16:uniqueId val="{00000002-2F1B-46ED-9057-0B87C5570647}"/>
                </c:ext>
              </c:extLst>
            </c:dLbl>
            <c:dLbl>
              <c:idx val="5"/>
              <c:delete val="1"/>
              <c:extLst>
                <c:ext xmlns:c15="http://schemas.microsoft.com/office/drawing/2012/chart" uri="{CE6537A1-D6FC-4f65-9D91-7224C49458BB}"/>
                <c:ext xmlns:c16="http://schemas.microsoft.com/office/drawing/2014/chart" uri="{C3380CC4-5D6E-409C-BE32-E72D297353CC}">
                  <c16:uniqueId val="{00000006-2F1B-46ED-9057-0B87C5570647}"/>
                </c:ext>
              </c:extLst>
            </c:dLbl>
            <c:dLbl>
              <c:idx val="7"/>
              <c:delete val="1"/>
              <c:extLst>
                <c:ext xmlns:c15="http://schemas.microsoft.com/office/drawing/2012/chart" uri="{CE6537A1-D6FC-4f65-9D91-7224C49458BB}"/>
                <c:ext xmlns:c16="http://schemas.microsoft.com/office/drawing/2014/chart" uri="{C3380CC4-5D6E-409C-BE32-E72D297353CC}">
                  <c16:uniqueId val="{00000000-1AD5-45E2-9B50-64A3C5F477C1}"/>
                </c:ext>
              </c:extLst>
            </c:dLbl>
            <c:dLbl>
              <c:idx val="8"/>
              <c:layout>
                <c:manualLayout>
                  <c:x val="-5.6250000000000001E-2"/>
                  <c:y val="-2.72415697384185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F1B-46ED-9057-0B87C5570647}"/>
                </c:ext>
              </c:extLst>
            </c:dLbl>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2005</c:v>
                </c:pt>
                <c:pt idx="1">
                  <c:v>2007</c:v>
                </c:pt>
                <c:pt idx="2">
                  <c:v>2009</c:v>
                </c:pt>
                <c:pt idx="3">
                  <c:v>2011</c:v>
                </c:pt>
                <c:pt idx="4">
                  <c:v>2013</c:v>
                </c:pt>
                <c:pt idx="5">
                  <c:v>2015</c:v>
                </c:pt>
                <c:pt idx="6">
                  <c:v>2017</c:v>
                </c:pt>
                <c:pt idx="7">
                  <c:v>2019</c:v>
                </c:pt>
                <c:pt idx="8">
                  <c:v>2021</c:v>
                </c:pt>
                <c:pt idx="9">
                  <c:v>2022</c:v>
                </c:pt>
              </c:numCache>
            </c:numRef>
          </c:cat>
          <c:val>
            <c:numRef>
              <c:f>Sheet1!$B$2:$B$11</c:f>
              <c:numCache>
                <c:formatCode>0%</c:formatCode>
                <c:ptCount val="10"/>
                <c:pt idx="0">
                  <c:v>0.28799999999999998</c:v>
                </c:pt>
                <c:pt idx="1">
                  <c:v>0.31200000000000006</c:v>
                </c:pt>
                <c:pt idx="2">
                  <c:v>0.33</c:v>
                </c:pt>
                <c:pt idx="3">
                  <c:v>0.34799999999999998</c:v>
                </c:pt>
                <c:pt idx="4">
                  <c:v>0.372</c:v>
                </c:pt>
                <c:pt idx="5">
                  <c:v>0.372</c:v>
                </c:pt>
                <c:pt idx="6">
                  <c:v>0.39600000000000002</c:v>
                </c:pt>
                <c:pt idx="7">
                  <c:v>0.39</c:v>
                </c:pt>
                <c:pt idx="8">
                  <c:v>0.39</c:v>
                </c:pt>
                <c:pt idx="9">
                  <c:v>0.42</c:v>
                </c:pt>
              </c:numCache>
            </c:numRef>
          </c:val>
          <c:smooth val="1"/>
          <c:extLst>
            <c:ext xmlns:c16="http://schemas.microsoft.com/office/drawing/2014/chart" uri="{C3380CC4-5D6E-409C-BE32-E72D297353CC}">
              <c16:uniqueId val="{00000000-E51D-4048-8C42-FD23E78DEBA8}"/>
            </c:ext>
          </c:extLst>
        </c:ser>
        <c:dLbls>
          <c:showLegendKey val="0"/>
          <c:showVal val="0"/>
          <c:showCatName val="0"/>
          <c:showSerName val="0"/>
          <c:showPercent val="0"/>
          <c:showBubbleSize val="0"/>
        </c:dLbls>
        <c:marker val="1"/>
        <c:smooth val="0"/>
        <c:axId val="153583632"/>
        <c:axId val="123268664"/>
      </c:lineChart>
      <c:lineChart>
        <c:grouping val="standard"/>
        <c:varyColors val="0"/>
        <c:ser>
          <c:idx val="1"/>
          <c:order val="1"/>
          <c:tx>
            <c:strRef>
              <c:f>Sheet1!$C$1</c:f>
              <c:strCache>
                <c:ptCount val="1"/>
                <c:pt idx="0">
                  <c:v>Per Capita Income $</c:v>
                </c:pt>
              </c:strCache>
            </c:strRef>
          </c:tx>
          <c:spPr>
            <a:ln w="50800" cap="rnd">
              <a:solidFill>
                <a:srgbClr val="FF0000"/>
              </a:solidFill>
              <a:round/>
            </a:ln>
            <a:effectLst/>
          </c:spPr>
          <c:marker>
            <c:symbol val="none"/>
          </c:marker>
          <c:dLbls>
            <c:dLbl>
              <c:idx val="1"/>
              <c:delete val="1"/>
              <c:extLst>
                <c:ext xmlns:c15="http://schemas.microsoft.com/office/drawing/2012/chart" uri="{CE6537A1-D6FC-4f65-9D91-7224C49458BB}"/>
                <c:ext xmlns:c16="http://schemas.microsoft.com/office/drawing/2014/chart" uri="{C3380CC4-5D6E-409C-BE32-E72D297353CC}">
                  <c16:uniqueId val="{00000003-2F1B-46ED-9057-0B87C5570647}"/>
                </c:ext>
              </c:extLst>
            </c:dLbl>
            <c:dLbl>
              <c:idx val="3"/>
              <c:delete val="1"/>
              <c:extLst>
                <c:ext xmlns:c15="http://schemas.microsoft.com/office/drawing/2012/chart" uri="{CE6537A1-D6FC-4f65-9D91-7224C49458BB}"/>
                <c:ext xmlns:c16="http://schemas.microsoft.com/office/drawing/2014/chart" uri="{C3380CC4-5D6E-409C-BE32-E72D297353CC}">
                  <c16:uniqueId val="{00000004-2F1B-46ED-9057-0B87C5570647}"/>
                </c:ext>
              </c:extLst>
            </c:dLbl>
            <c:dLbl>
              <c:idx val="5"/>
              <c:delete val="1"/>
              <c:extLst>
                <c:ext xmlns:c15="http://schemas.microsoft.com/office/drawing/2012/chart" uri="{CE6537A1-D6FC-4f65-9D91-7224C49458BB}"/>
                <c:ext xmlns:c16="http://schemas.microsoft.com/office/drawing/2014/chart" uri="{C3380CC4-5D6E-409C-BE32-E72D297353CC}">
                  <c16:uniqueId val="{00000007-2F1B-46ED-9057-0B87C5570647}"/>
                </c:ext>
              </c:extLst>
            </c:dLbl>
            <c:dLbl>
              <c:idx val="7"/>
              <c:delete val="1"/>
              <c:extLst>
                <c:ext xmlns:c15="http://schemas.microsoft.com/office/drawing/2012/chart" uri="{CE6537A1-D6FC-4f65-9D91-7224C49458BB}"/>
                <c:ext xmlns:c16="http://schemas.microsoft.com/office/drawing/2014/chart" uri="{C3380CC4-5D6E-409C-BE32-E72D297353CC}">
                  <c16:uniqueId val="{00000001-1AD5-45E2-9B50-64A3C5F477C1}"/>
                </c:ext>
              </c:extLst>
            </c:dLbl>
            <c:dLbl>
              <c:idx val="8"/>
              <c:layout>
                <c:manualLayout>
                  <c:x val="-5.4166666666666669E-2"/>
                  <c:y val="-3.71475950978434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F1B-46ED-9057-0B87C5570647}"/>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2005</c:v>
                </c:pt>
                <c:pt idx="1">
                  <c:v>2007</c:v>
                </c:pt>
                <c:pt idx="2">
                  <c:v>2009</c:v>
                </c:pt>
                <c:pt idx="3">
                  <c:v>2011</c:v>
                </c:pt>
                <c:pt idx="4">
                  <c:v>2013</c:v>
                </c:pt>
                <c:pt idx="5">
                  <c:v>2015</c:v>
                </c:pt>
                <c:pt idx="6">
                  <c:v>2017</c:v>
                </c:pt>
                <c:pt idx="7">
                  <c:v>2019</c:v>
                </c:pt>
                <c:pt idx="8">
                  <c:v>2021</c:v>
                </c:pt>
                <c:pt idx="9">
                  <c:v>2022</c:v>
                </c:pt>
              </c:numCache>
            </c:numRef>
          </c:cat>
          <c:val>
            <c:numRef>
              <c:f>Sheet1!$C$2:$C$11</c:f>
              <c:numCache>
                <c:formatCode>General</c:formatCode>
                <c:ptCount val="10"/>
                <c:pt idx="0">
                  <c:v>733</c:v>
                </c:pt>
                <c:pt idx="1">
                  <c:v>980</c:v>
                </c:pt>
                <c:pt idx="2">
                  <c:v>1026</c:v>
                </c:pt>
                <c:pt idx="3">
                  <c:v>1274</c:v>
                </c:pt>
                <c:pt idx="4">
                  <c:v>1333</c:v>
                </c:pt>
                <c:pt idx="5">
                  <c:v>1516</c:v>
                </c:pt>
                <c:pt idx="6">
                  <c:v>1723</c:v>
                </c:pt>
                <c:pt idx="7">
                  <c:v>1578</c:v>
                </c:pt>
                <c:pt idx="8">
                  <c:v>1676</c:v>
                </c:pt>
                <c:pt idx="9">
                  <c:v>1798</c:v>
                </c:pt>
              </c:numCache>
            </c:numRef>
          </c:val>
          <c:smooth val="1"/>
          <c:extLst>
            <c:ext xmlns:c16="http://schemas.microsoft.com/office/drawing/2014/chart" uri="{C3380CC4-5D6E-409C-BE32-E72D297353CC}">
              <c16:uniqueId val="{00000000-CB16-47D5-8A88-81DC022536D4}"/>
            </c:ext>
          </c:extLst>
        </c:ser>
        <c:dLbls>
          <c:showLegendKey val="0"/>
          <c:showVal val="0"/>
          <c:showCatName val="0"/>
          <c:showSerName val="0"/>
          <c:showPercent val="0"/>
          <c:showBubbleSize val="0"/>
        </c:dLbls>
        <c:marker val="1"/>
        <c:smooth val="0"/>
        <c:axId val="122778984"/>
        <c:axId val="152862400"/>
      </c:lineChart>
      <c:catAx>
        <c:axId val="153583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23268664"/>
        <c:crosses val="autoZero"/>
        <c:auto val="1"/>
        <c:lblAlgn val="ctr"/>
        <c:lblOffset val="100"/>
        <c:tickLblSkip val="1"/>
        <c:noMultiLvlLbl val="0"/>
      </c:catAx>
      <c:valAx>
        <c:axId val="123268664"/>
        <c:scaling>
          <c:orientation val="minMax"/>
          <c:max val="0.48000000000000004"/>
          <c:min val="0.25"/>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53583632"/>
        <c:crosses val="autoZero"/>
        <c:crossBetween val="between"/>
      </c:valAx>
      <c:valAx>
        <c:axId val="152862400"/>
        <c:scaling>
          <c:orientation val="minMax"/>
          <c:max val="190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22778984"/>
        <c:crosses val="max"/>
        <c:crossBetween val="between"/>
      </c:valAx>
      <c:catAx>
        <c:axId val="122778984"/>
        <c:scaling>
          <c:orientation val="minMax"/>
        </c:scaling>
        <c:delete val="1"/>
        <c:axPos val="b"/>
        <c:numFmt formatCode="General" sourceLinked="1"/>
        <c:majorTickMark val="out"/>
        <c:minorTickMark val="none"/>
        <c:tickLblPos val="nextTo"/>
        <c:crossAx val="15286240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tx1"/>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929568234011819"/>
          <c:y val="0.13270730661429753"/>
          <c:w val="0.83070431765988184"/>
          <c:h val="0.64733875807398167"/>
        </c:manualLayout>
      </c:layout>
      <c:barChart>
        <c:barDir val="col"/>
        <c:grouping val="clustered"/>
        <c:varyColors val="0"/>
        <c:ser>
          <c:idx val="0"/>
          <c:order val="0"/>
          <c:tx>
            <c:strRef>
              <c:f>Sheet1!$B$1</c:f>
              <c:strCache>
                <c:ptCount val="1"/>
                <c:pt idx="0">
                  <c:v>1998</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Urban population</c:v>
                </c:pt>
              </c:strCache>
            </c:strRef>
          </c:cat>
          <c:val>
            <c:numRef>
              <c:f>Sheet1!$B$2</c:f>
              <c:numCache>
                <c:formatCode>0%</c:formatCode>
                <c:ptCount val="1"/>
                <c:pt idx="0">
                  <c:v>0.32</c:v>
                </c:pt>
              </c:numCache>
            </c:numRef>
          </c:val>
          <c:extLst>
            <c:ext xmlns:c16="http://schemas.microsoft.com/office/drawing/2014/chart" uri="{C3380CC4-5D6E-409C-BE32-E72D297353CC}">
              <c16:uniqueId val="{00000000-AF8C-44B8-9691-9E16222A4466}"/>
            </c:ext>
          </c:extLst>
        </c:ser>
        <c:ser>
          <c:idx val="1"/>
          <c:order val="1"/>
          <c:tx>
            <c:strRef>
              <c:f>Sheet1!$C$1</c:f>
              <c:strCache>
                <c:ptCount val="1"/>
                <c:pt idx="0">
                  <c:v>2017</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Urban population</c:v>
                </c:pt>
              </c:strCache>
            </c:strRef>
          </c:cat>
          <c:val>
            <c:numRef>
              <c:f>Sheet1!$C$2</c:f>
              <c:numCache>
                <c:formatCode>0%</c:formatCode>
                <c:ptCount val="1"/>
                <c:pt idx="0">
                  <c:v>0.36</c:v>
                </c:pt>
              </c:numCache>
            </c:numRef>
          </c:val>
          <c:extLst>
            <c:ext xmlns:c16="http://schemas.microsoft.com/office/drawing/2014/chart" uri="{C3380CC4-5D6E-409C-BE32-E72D297353CC}">
              <c16:uniqueId val="{00000001-AF8C-44B8-9691-9E16222A4466}"/>
            </c:ext>
          </c:extLst>
        </c:ser>
        <c:ser>
          <c:idx val="2"/>
          <c:order val="2"/>
          <c:tx>
            <c:strRef>
              <c:f>Sheet1!$D$1</c:f>
              <c:strCache>
                <c:ptCount val="1"/>
                <c:pt idx="0">
                  <c:v>2022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Urban population</c:v>
                </c:pt>
              </c:strCache>
            </c:strRef>
          </c:cat>
          <c:val>
            <c:numRef>
              <c:f>Sheet1!$D$2</c:f>
              <c:numCache>
                <c:formatCode>0%</c:formatCode>
                <c:ptCount val="1"/>
                <c:pt idx="0">
                  <c:v>0.39</c:v>
                </c:pt>
              </c:numCache>
            </c:numRef>
          </c:val>
          <c:extLst>
            <c:ext xmlns:c16="http://schemas.microsoft.com/office/drawing/2014/chart" uri="{C3380CC4-5D6E-409C-BE32-E72D297353CC}">
              <c16:uniqueId val="{00000002-AF8C-44B8-9691-9E16222A4466}"/>
            </c:ext>
          </c:extLst>
        </c:ser>
        <c:dLbls>
          <c:showLegendKey val="0"/>
          <c:showVal val="0"/>
          <c:showCatName val="0"/>
          <c:showSerName val="0"/>
          <c:showPercent val="0"/>
          <c:showBubbleSize val="0"/>
        </c:dLbls>
        <c:gapWidth val="219"/>
        <c:overlap val="-27"/>
        <c:axId val="154656768"/>
        <c:axId val="153773344"/>
      </c:barChart>
      <c:catAx>
        <c:axId val="154656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53773344"/>
        <c:crosses val="autoZero"/>
        <c:auto val="1"/>
        <c:lblAlgn val="ctr"/>
        <c:lblOffset val="100"/>
        <c:noMultiLvlLbl val="0"/>
      </c:catAx>
      <c:valAx>
        <c:axId val="1537733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54656768"/>
        <c:crosses val="autoZero"/>
        <c:crossBetween val="between"/>
      </c:valAx>
      <c:spPr>
        <a:noFill/>
        <a:ln>
          <a:noFill/>
        </a:ln>
        <a:effectLst/>
      </c:spPr>
    </c:plotArea>
    <c:legend>
      <c:legendPos val="b"/>
      <c:layout>
        <c:manualLayout>
          <c:xMode val="edge"/>
          <c:yMode val="edge"/>
          <c:x val="0.16902200082562496"/>
          <c:y val="0.92228704538386008"/>
          <c:w val="0.71685400529860255"/>
          <c:h val="7.7713055489283117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sz="24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875963581865812"/>
          <c:y val="6.1057707577274696E-2"/>
          <c:w val="0.84124036418134207"/>
          <c:h val="0.70537700823940241"/>
        </c:manualLayout>
      </c:layout>
      <c:barChart>
        <c:barDir val="col"/>
        <c:grouping val="clustered"/>
        <c:varyColors val="0"/>
        <c:ser>
          <c:idx val="0"/>
          <c:order val="0"/>
          <c:tx>
            <c:strRef>
              <c:f>Sheet1!$B$1</c:f>
              <c:strCache>
                <c:ptCount val="1"/>
                <c:pt idx="0">
                  <c:v>1998</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Literacy Rate</c:v>
                </c:pt>
              </c:strCache>
            </c:strRef>
          </c:cat>
          <c:val>
            <c:numRef>
              <c:f>Sheet1!$B$2</c:f>
              <c:numCache>
                <c:formatCode>0%</c:formatCode>
                <c:ptCount val="1"/>
                <c:pt idx="0">
                  <c:v>0.44</c:v>
                </c:pt>
              </c:numCache>
            </c:numRef>
          </c:val>
          <c:extLst>
            <c:ext xmlns:c16="http://schemas.microsoft.com/office/drawing/2014/chart" uri="{C3380CC4-5D6E-409C-BE32-E72D297353CC}">
              <c16:uniqueId val="{00000000-AF8C-44B8-9691-9E16222A4466}"/>
            </c:ext>
          </c:extLst>
        </c:ser>
        <c:ser>
          <c:idx val="1"/>
          <c:order val="1"/>
          <c:tx>
            <c:strRef>
              <c:f>Sheet1!$C$1</c:f>
              <c:strCache>
                <c:ptCount val="1"/>
                <c:pt idx="0">
                  <c:v>2017</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Literacy Rate</c:v>
                </c:pt>
              </c:strCache>
            </c:strRef>
          </c:cat>
          <c:val>
            <c:numRef>
              <c:f>Sheet1!$C$2</c:f>
              <c:numCache>
                <c:formatCode>0%</c:formatCode>
                <c:ptCount val="1"/>
                <c:pt idx="0">
                  <c:v>0.57999999999999996</c:v>
                </c:pt>
              </c:numCache>
            </c:numRef>
          </c:val>
          <c:extLst>
            <c:ext xmlns:c16="http://schemas.microsoft.com/office/drawing/2014/chart" uri="{C3380CC4-5D6E-409C-BE32-E72D297353CC}">
              <c16:uniqueId val="{00000001-AF8C-44B8-9691-9E16222A4466}"/>
            </c:ext>
          </c:extLst>
        </c:ser>
        <c:ser>
          <c:idx val="2"/>
          <c:order val="2"/>
          <c:tx>
            <c:strRef>
              <c:f>Sheet1!$D$1</c:f>
              <c:strCache>
                <c:ptCount val="1"/>
                <c:pt idx="0">
                  <c:v>2022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Literacy Rate</c:v>
                </c:pt>
              </c:strCache>
            </c:strRef>
          </c:cat>
          <c:val>
            <c:numRef>
              <c:f>Sheet1!$D$2</c:f>
              <c:numCache>
                <c:formatCode>0%</c:formatCode>
                <c:ptCount val="1"/>
                <c:pt idx="0">
                  <c:v>0.63</c:v>
                </c:pt>
              </c:numCache>
            </c:numRef>
          </c:val>
          <c:extLst>
            <c:ext xmlns:c16="http://schemas.microsoft.com/office/drawing/2014/chart" uri="{C3380CC4-5D6E-409C-BE32-E72D297353CC}">
              <c16:uniqueId val="{00000002-AF8C-44B8-9691-9E16222A4466}"/>
            </c:ext>
          </c:extLst>
        </c:ser>
        <c:dLbls>
          <c:showLegendKey val="0"/>
          <c:showVal val="0"/>
          <c:showCatName val="0"/>
          <c:showSerName val="0"/>
          <c:showPercent val="0"/>
          <c:showBubbleSize val="0"/>
        </c:dLbls>
        <c:gapWidth val="219"/>
        <c:overlap val="-27"/>
        <c:axId val="154759600"/>
        <c:axId val="154684128"/>
      </c:barChart>
      <c:catAx>
        <c:axId val="154759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54684128"/>
        <c:crosses val="autoZero"/>
        <c:auto val="1"/>
        <c:lblAlgn val="ctr"/>
        <c:lblOffset val="100"/>
        <c:noMultiLvlLbl val="0"/>
      </c:catAx>
      <c:valAx>
        <c:axId val="1546841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54759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solidFill>
        <a:schemeClr val="tx1"/>
      </a:solidFill>
    </a:ln>
    <a:effectLst/>
  </c:spPr>
  <c:txPr>
    <a:bodyPr/>
    <a:lstStyle/>
    <a:p>
      <a:pPr>
        <a:defRPr sz="24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734554466182349E-2"/>
          <c:y val="7.8517132649555496E-2"/>
          <c:w val="0.97653089106763535"/>
          <c:h val="0.6482419808201797"/>
        </c:manualLayout>
      </c:layout>
      <c:barChart>
        <c:barDir val="col"/>
        <c:grouping val="clustered"/>
        <c:varyColors val="0"/>
        <c:ser>
          <c:idx val="0"/>
          <c:order val="0"/>
          <c:tx>
            <c:strRef>
              <c:f>Sheet1!$B$1</c:f>
              <c:strCache>
                <c:ptCount val="1"/>
                <c:pt idx="0">
                  <c:v>1950</c:v>
                </c:pt>
              </c:strCache>
            </c:strRef>
          </c:tx>
          <c:spPr>
            <a:solidFill>
              <a:srgbClr val="00B050"/>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2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Sheet1!$A$2:$A$4</c:f>
              <c:strCache>
                <c:ptCount val="3"/>
                <c:pt idx="0">
                  <c:v>Agriculture</c:v>
                </c:pt>
                <c:pt idx="1">
                  <c:v>Industrial</c:v>
                </c:pt>
                <c:pt idx="2">
                  <c:v>Services</c:v>
                </c:pt>
              </c:strCache>
            </c:strRef>
          </c:cat>
          <c:val>
            <c:numRef>
              <c:f>Sheet1!$B$2:$B$4</c:f>
              <c:numCache>
                <c:formatCode>0</c:formatCode>
                <c:ptCount val="3"/>
                <c:pt idx="0">
                  <c:v>53.2</c:v>
                </c:pt>
                <c:pt idx="1">
                  <c:v>9.6</c:v>
                </c:pt>
                <c:pt idx="2">
                  <c:v>37.200000000000003</c:v>
                </c:pt>
              </c:numCache>
            </c:numRef>
          </c:val>
          <c:extLst>
            <c:ext xmlns:c16="http://schemas.microsoft.com/office/drawing/2014/chart" uri="{C3380CC4-5D6E-409C-BE32-E72D297353CC}">
              <c16:uniqueId val="{00000000-C877-42F9-937A-26B9C0ACB01A}"/>
            </c:ext>
          </c:extLst>
        </c:ser>
        <c:ser>
          <c:idx val="1"/>
          <c:order val="1"/>
          <c:tx>
            <c:strRef>
              <c:f>Sheet1!$C$1</c:f>
              <c:strCache>
                <c:ptCount val="1"/>
                <c:pt idx="0">
                  <c:v>1960</c:v>
                </c:pt>
              </c:strCache>
            </c:strRef>
          </c:tx>
          <c:spPr>
            <a:solidFill>
              <a:schemeClr val="accent2">
                <a:lumMod val="50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2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Sheet1!$A$2:$A$4</c:f>
              <c:strCache>
                <c:ptCount val="3"/>
                <c:pt idx="0">
                  <c:v>Agriculture</c:v>
                </c:pt>
                <c:pt idx="1">
                  <c:v>Industrial</c:v>
                </c:pt>
                <c:pt idx="2">
                  <c:v>Services</c:v>
                </c:pt>
              </c:strCache>
            </c:strRef>
          </c:cat>
          <c:val>
            <c:numRef>
              <c:f>Sheet1!$C$2:$C$4</c:f>
              <c:numCache>
                <c:formatCode>0</c:formatCode>
                <c:ptCount val="3"/>
                <c:pt idx="0">
                  <c:v>47</c:v>
                </c:pt>
                <c:pt idx="1">
                  <c:v>15.2</c:v>
                </c:pt>
                <c:pt idx="2">
                  <c:v>38.1</c:v>
                </c:pt>
              </c:numCache>
            </c:numRef>
          </c:val>
          <c:extLst>
            <c:ext xmlns:c16="http://schemas.microsoft.com/office/drawing/2014/chart" uri="{C3380CC4-5D6E-409C-BE32-E72D297353CC}">
              <c16:uniqueId val="{00000001-C877-42F9-937A-26B9C0ACB01A}"/>
            </c:ext>
          </c:extLst>
        </c:ser>
        <c:ser>
          <c:idx val="2"/>
          <c:order val="2"/>
          <c:tx>
            <c:strRef>
              <c:f>Sheet1!$D$1</c:f>
              <c:strCache>
                <c:ptCount val="1"/>
                <c:pt idx="0">
                  <c:v>1980</c:v>
                </c:pt>
              </c:strCache>
            </c:strRef>
          </c:tx>
          <c:spPr>
            <a:solidFill>
              <a:srgbClr val="002060"/>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2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Sheet1!$A$2:$A$4</c:f>
              <c:strCache>
                <c:ptCount val="3"/>
                <c:pt idx="0">
                  <c:v>Agriculture</c:v>
                </c:pt>
                <c:pt idx="1">
                  <c:v>Industrial</c:v>
                </c:pt>
                <c:pt idx="2">
                  <c:v>Services</c:v>
                </c:pt>
              </c:strCache>
            </c:strRef>
          </c:cat>
          <c:val>
            <c:numRef>
              <c:f>Sheet1!$D$2:$D$4</c:f>
              <c:numCache>
                <c:formatCode>0</c:formatCode>
                <c:ptCount val="3"/>
                <c:pt idx="0">
                  <c:v>30</c:v>
                </c:pt>
                <c:pt idx="1">
                  <c:v>25</c:v>
                </c:pt>
                <c:pt idx="2">
                  <c:v>45</c:v>
                </c:pt>
              </c:numCache>
            </c:numRef>
          </c:val>
          <c:extLst>
            <c:ext xmlns:c16="http://schemas.microsoft.com/office/drawing/2014/chart" uri="{C3380CC4-5D6E-409C-BE32-E72D297353CC}">
              <c16:uniqueId val="{00000002-C877-42F9-937A-26B9C0ACB01A}"/>
            </c:ext>
          </c:extLst>
        </c:ser>
        <c:ser>
          <c:idx val="3"/>
          <c:order val="3"/>
          <c:tx>
            <c:strRef>
              <c:f>Sheet1!$E$1</c:f>
              <c:strCache>
                <c:ptCount val="1"/>
                <c:pt idx="0">
                  <c:v>2000</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2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Sheet1!$A$2:$A$4</c:f>
              <c:strCache>
                <c:ptCount val="3"/>
                <c:pt idx="0">
                  <c:v>Agriculture</c:v>
                </c:pt>
                <c:pt idx="1">
                  <c:v>Industrial</c:v>
                </c:pt>
                <c:pt idx="2">
                  <c:v>Services</c:v>
                </c:pt>
              </c:strCache>
            </c:strRef>
          </c:cat>
          <c:val>
            <c:numRef>
              <c:f>Sheet1!$E$2:$E$4</c:f>
              <c:numCache>
                <c:formatCode>0</c:formatCode>
                <c:ptCount val="3"/>
                <c:pt idx="0">
                  <c:v>27.4</c:v>
                </c:pt>
                <c:pt idx="1">
                  <c:v>18.77</c:v>
                </c:pt>
                <c:pt idx="2">
                  <c:v>53.83</c:v>
                </c:pt>
              </c:numCache>
            </c:numRef>
          </c:val>
          <c:extLst>
            <c:ext xmlns:c16="http://schemas.microsoft.com/office/drawing/2014/chart" uri="{C3380CC4-5D6E-409C-BE32-E72D297353CC}">
              <c16:uniqueId val="{00000000-BB73-4E2A-A51F-488CF5295753}"/>
            </c:ext>
          </c:extLst>
        </c:ser>
        <c:ser>
          <c:idx val="4"/>
          <c:order val="4"/>
          <c:tx>
            <c:strRef>
              <c:f>Sheet1!$F$1</c:f>
              <c:strCache>
                <c:ptCount val="1"/>
                <c:pt idx="0">
                  <c:v>2010</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2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Sheet1!$A$2:$A$4</c:f>
              <c:strCache>
                <c:ptCount val="3"/>
                <c:pt idx="0">
                  <c:v>Agriculture</c:v>
                </c:pt>
                <c:pt idx="1">
                  <c:v>Industrial</c:v>
                </c:pt>
                <c:pt idx="2">
                  <c:v>Services</c:v>
                </c:pt>
              </c:strCache>
            </c:strRef>
          </c:cat>
          <c:val>
            <c:numRef>
              <c:f>Sheet1!$F$2:$F$4</c:f>
              <c:numCache>
                <c:formatCode>0</c:formatCode>
                <c:ptCount val="3"/>
                <c:pt idx="0">
                  <c:v>24.29</c:v>
                </c:pt>
                <c:pt idx="1">
                  <c:v>20.58</c:v>
                </c:pt>
                <c:pt idx="2">
                  <c:v>55.13</c:v>
                </c:pt>
              </c:numCache>
            </c:numRef>
          </c:val>
          <c:extLst>
            <c:ext xmlns:c16="http://schemas.microsoft.com/office/drawing/2014/chart" uri="{C3380CC4-5D6E-409C-BE32-E72D297353CC}">
              <c16:uniqueId val="{00000001-BB73-4E2A-A51F-488CF5295753}"/>
            </c:ext>
          </c:extLst>
        </c:ser>
        <c:ser>
          <c:idx val="5"/>
          <c:order val="5"/>
          <c:tx>
            <c:strRef>
              <c:f>Sheet1!$G$1</c:f>
              <c:strCache>
                <c:ptCount val="1"/>
                <c:pt idx="0">
                  <c:v>2022</c:v>
                </c:pt>
              </c:strCache>
            </c:strRef>
          </c:tx>
          <c:spPr>
            <a:solidFill>
              <a:srgbClr val="FF0000"/>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2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Sheet1!$A$2:$A$4</c:f>
              <c:strCache>
                <c:ptCount val="3"/>
                <c:pt idx="0">
                  <c:v>Agriculture</c:v>
                </c:pt>
                <c:pt idx="1">
                  <c:v>Industrial</c:v>
                </c:pt>
                <c:pt idx="2">
                  <c:v>Services</c:v>
                </c:pt>
              </c:strCache>
            </c:strRef>
          </c:cat>
          <c:val>
            <c:numRef>
              <c:f>Sheet1!$G$2:$G$4</c:f>
              <c:numCache>
                <c:formatCode>0</c:formatCode>
                <c:ptCount val="3"/>
                <c:pt idx="0">
                  <c:v>22.7</c:v>
                </c:pt>
                <c:pt idx="1">
                  <c:v>19.100000000000001</c:v>
                </c:pt>
                <c:pt idx="2">
                  <c:v>58.1</c:v>
                </c:pt>
              </c:numCache>
            </c:numRef>
          </c:val>
          <c:extLst>
            <c:ext xmlns:c16="http://schemas.microsoft.com/office/drawing/2014/chart" uri="{C3380CC4-5D6E-409C-BE32-E72D297353CC}">
              <c16:uniqueId val="{00000002-BB73-4E2A-A51F-488CF5295753}"/>
            </c:ext>
          </c:extLst>
        </c:ser>
        <c:dLbls>
          <c:dLblPos val="outEnd"/>
          <c:showLegendKey val="0"/>
          <c:showVal val="1"/>
          <c:showCatName val="0"/>
          <c:showSerName val="0"/>
          <c:showPercent val="0"/>
          <c:showBubbleSize val="0"/>
        </c:dLbls>
        <c:gapWidth val="444"/>
        <c:overlap val="-90"/>
        <c:axId val="154483712"/>
        <c:axId val="154371080"/>
      </c:barChart>
      <c:catAx>
        <c:axId val="1544837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cap="all" spc="120" normalizeH="0" baseline="0">
                <a:solidFill>
                  <a:schemeClr val="tx1"/>
                </a:solidFill>
                <a:latin typeface="Arial" panose="020B0604020202020204" pitchFamily="34" charset="0"/>
                <a:ea typeface="+mn-ea"/>
                <a:cs typeface="Arial" panose="020B0604020202020204" pitchFamily="34" charset="0"/>
              </a:defRPr>
            </a:pPr>
            <a:endParaRPr lang="en-US"/>
          </a:p>
        </c:txPr>
        <c:crossAx val="154371080"/>
        <c:crosses val="autoZero"/>
        <c:auto val="1"/>
        <c:lblAlgn val="ctr"/>
        <c:lblOffset val="100"/>
        <c:noMultiLvlLbl val="0"/>
      </c:catAx>
      <c:valAx>
        <c:axId val="154371080"/>
        <c:scaling>
          <c:orientation val="minMax"/>
        </c:scaling>
        <c:delete val="1"/>
        <c:axPos val="l"/>
        <c:numFmt formatCode="0" sourceLinked="1"/>
        <c:majorTickMark val="none"/>
        <c:minorTickMark val="none"/>
        <c:tickLblPos val="nextTo"/>
        <c:crossAx val="154483712"/>
        <c:crosses val="autoZero"/>
        <c:crossBetween val="between"/>
      </c:valAx>
      <c:spPr>
        <a:noFill/>
        <a:ln>
          <a:noFill/>
        </a:ln>
        <a:effectLst/>
      </c:spPr>
    </c:plotArea>
    <c:legend>
      <c:legendPos val="t"/>
      <c:layout>
        <c:manualLayout>
          <c:xMode val="edge"/>
          <c:yMode val="edge"/>
          <c:x val="0.11467633251241853"/>
          <c:y val="0.89317913176093089"/>
          <c:w val="0.79384991748432654"/>
          <c:h val="9.3918481565100784E-2"/>
        </c:manualLayout>
      </c:layout>
      <c:overlay val="0"/>
      <c:spPr>
        <a:noFill/>
        <a:ln>
          <a:noFill/>
        </a:ln>
        <a:effectLst/>
      </c:spPr>
      <c:txPr>
        <a:bodyPr rot="0" spcFirstLastPara="1" vertOverflow="ellipsis" vert="horz" wrap="square" anchor="ctr" anchorCtr="1"/>
        <a:lstStyle/>
        <a:p>
          <a:pPr>
            <a:defRPr sz="3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594798558427079E-2"/>
          <c:y val="2.6109182358341334E-2"/>
          <c:w val="0.9768104028831458"/>
          <c:h val="0.68643390583090791"/>
        </c:manualLayout>
      </c:layout>
      <c:barChart>
        <c:barDir val="col"/>
        <c:grouping val="clustered"/>
        <c:varyColors val="0"/>
        <c:ser>
          <c:idx val="0"/>
          <c:order val="0"/>
          <c:tx>
            <c:strRef>
              <c:f>Sheet1!$B$1</c:f>
              <c:strCache>
                <c:ptCount val="1"/>
                <c:pt idx="0">
                  <c:v>Working Age Population</c:v>
                </c:pt>
              </c:strCache>
            </c:strRef>
          </c:tx>
          <c:spPr>
            <a:solidFill>
              <a:schemeClr val="accent1"/>
            </a:solidFill>
            <a:ln>
              <a:noFill/>
            </a:ln>
            <a:effectLst/>
          </c:spPr>
          <c:invertIfNegative val="0"/>
          <c:dLbls>
            <c:dLbl>
              <c:idx val="0"/>
              <c:layout>
                <c:manualLayout>
                  <c:x val="1.0540725962206435E-3"/>
                  <c:y val="1.424137219545890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EA0-4E1D-BCF6-22C9873F79E3}"/>
                </c:ext>
              </c:extLst>
            </c:dLbl>
            <c:spPr>
              <a:noFill/>
              <a:ln>
                <a:noFill/>
              </a:ln>
              <a:effectLst/>
            </c:spPr>
            <c:txPr>
              <a:bodyPr rot="-5400000" spcFirstLastPara="1" vertOverflow="clip" horzOverflow="clip" vert="horz" wrap="square" lIns="38100" tIns="19050" rIns="38100" bIns="19050" anchor="ctr" anchorCtr="1">
                <a:spAutoFit/>
              </a:bodyPr>
              <a:lstStyle/>
              <a:p>
                <a:pPr>
                  <a:defRPr sz="2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Sheet1!$A$2:$A$3</c:f>
              <c:strCache>
                <c:ptCount val="2"/>
                <c:pt idx="0">
                  <c:v>Male</c:v>
                </c:pt>
                <c:pt idx="1">
                  <c:v>Female</c:v>
                </c:pt>
              </c:strCache>
            </c:strRef>
          </c:cat>
          <c:val>
            <c:numRef>
              <c:f>Sheet1!$B$2:$B$3</c:f>
              <c:numCache>
                <c:formatCode>0</c:formatCode>
                <c:ptCount val="2"/>
                <c:pt idx="0">
                  <c:v>80.92</c:v>
                </c:pt>
                <c:pt idx="1">
                  <c:v>78.91</c:v>
                </c:pt>
              </c:numCache>
            </c:numRef>
          </c:val>
          <c:extLst>
            <c:ext xmlns:c16="http://schemas.microsoft.com/office/drawing/2014/chart" uri="{C3380CC4-5D6E-409C-BE32-E72D297353CC}">
              <c16:uniqueId val="{00000001-6EA0-4E1D-BCF6-22C9873F79E3}"/>
            </c:ext>
          </c:extLst>
        </c:ser>
        <c:ser>
          <c:idx val="1"/>
          <c:order val="1"/>
          <c:tx>
            <c:strRef>
              <c:f>Sheet1!$C$1</c:f>
              <c:strCache>
                <c:ptCount val="1"/>
                <c:pt idx="0">
                  <c:v>Employed</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2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Sheet1!$A$2:$A$3</c:f>
              <c:strCache>
                <c:ptCount val="2"/>
                <c:pt idx="0">
                  <c:v>Male</c:v>
                </c:pt>
                <c:pt idx="1">
                  <c:v>Female</c:v>
                </c:pt>
              </c:strCache>
            </c:strRef>
          </c:cat>
          <c:val>
            <c:numRef>
              <c:f>Sheet1!$C$2:$C$3</c:f>
              <c:numCache>
                <c:formatCode>0</c:formatCode>
                <c:ptCount val="2"/>
                <c:pt idx="0">
                  <c:v>51.91</c:v>
                </c:pt>
                <c:pt idx="1">
                  <c:v>15.34</c:v>
                </c:pt>
              </c:numCache>
            </c:numRef>
          </c:val>
          <c:extLst>
            <c:ext xmlns:c16="http://schemas.microsoft.com/office/drawing/2014/chart" uri="{C3380CC4-5D6E-409C-BE32-E72D297353CC}">
              <c16:uniqueId val="{00000002-6EA0-4E1D-BCF6-22C9873F79E3}"/>
            </c:ext>
          </c:extLst>
        </c:ser>
        <c:dLbls>
          <c:dLblPos val="outEnd"/>
          <c:showLegendKey val="0"/>
          <c:showVal val="1"/>
          <c:showCatName val="0"/>
          <c:showSerName val="0"/>
          <c:showPercent val="0"/>
          <c:showBubbleSize val="0"/>
        </c:dLbls>
        <c:gapWidth val="444"/>
        <c:overlap val="-90"/>
        <c:axId val="153079952"/>
        <c:axId val="153080344"/>
      </c:barChart>
      <c:catAx>
        <c:axId val="1530799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cap="all" spc="120" normalizeH="0" baseline="0">
                <a:solidFill>
                  <a:schemeClr val="tx1"/>
                </a:solidFill>
                <a:latin typeface="Arial" panose="020B0604020202020204" pitchFamily="34" charset="0"/>
                <a:ea typeface="+mn-ea"/>
                <a:cs typeface="Arial" panose="020B0604020202020204" pitchFamily="34" charset="0"/>
              </a:defRPr>
            </a:pPr>
            <a:endParaRPr lang="en-US"/>
          </a:p>
        </c:txPr>
        <c:crossAx val="153080344"/>
        <c:crosses val="autoZero"/>
        <c:auto val="1"/>
        <c:lblAlgn val="ctr"/>
        <c:lblOffset val="100"/>
        <c:noMultiLvlLbl val="0"/>
      </c:catAx>
      <c:valAx>
        <c:axId val="153080344"/>
        <c:scaling>
          <c:orientation val="minMax"/>
        </c:scaling>
        <c:delete val="1"/>
        <c:axPos val="l"/>
        <c:numFmt formatCode="0" sourceLinked="1"/>
        <c:majorTickMark val="none"/>
        <c:minorTickMark val="none"/>
        <c:tickLblPos val="nextTo"/>
        <c:crossAx val="153079952"/>
        <c:crosses val="autoZero"/>
        <c:crossBetween val="between"/>
      </c:valAx>
      <c:spPr>
        <a:noFill/>
        <a:ln>
          <a:noFill/>
        </a:ln>
        <a:effectLst/>
      </c:spPr>
    </c:plotArea>
    <c:legend>
      <c:legendPos val="t"/>
      <c:layout>
        <c:manualLayout>
          <c:xMode val="edge"/>
          <c:yMode val="edge"/>
          <c:x val="4.590014124681218E-2"/>
          <c:y val="0.81161165032896987"/>
          <c:w val="0.94746832280025639"/>
          <c:h val="0.11484184650309696"/>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209"/>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3596168302570842E-2"/>
          <c:y val="8.9702745304980333E-2"/>
          <c:w val="0.9076035038219421"/>
          <c:h val="0.89478404710743564"/>
        </c:manualLayout>
      </c:layout>
      <c:pie3DChart>
        <c:varyColors val="1"/>
        <c:ser>
          <c:idx val="0"/>
          <c:order val="0"/>
          <c:tx>
            <c:strRef>
              <c:f>Sheet1!$B$1</c:f>
              <c:strCache>
                <c:ptCount val="1"/>
                <c:pt idx="0">
                  <c:v>Education Level</c:v>
                </c:pt>
              </c:strCache>
            </c:strRef>
          </c:tx>
          <c:dPt>
            <c:idx val="0"/>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4-2FF4-463E-B6B6-17D8CABB027B}"/>
              </c:ext>
            </c:extLst>
          </c:dPt>
          <c:dPt>
            <c:idx val="1"/>
            <c:bubble3D val="0"/>
            <c:spPr>
              <a:solidFill>
                <a:srgbClr val="FFFF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2FF4-463E-B6B6-17D8CABB027B}"/>
              </c:ext>
            </c:extLst>
          </c:dPt>
          <c:dPt>
            <c:idx val="2"/>
            <c:bubble3D val="0"/>
            <c:spPr>
              <a:solidFill>
                <a:srgbClr val="0070C0"/>
              </a:solidFill>
              <a:ln w="25400">
                <a:solidFill>
                  <a:schemeClr val="lt1"/>
                </a:solidFill>
              </a:ln>
              <a:effectLst/>
              <a:sp3d contourW="25400">
                <a:contourClr>
                  <a:schemeClr val="lt1"/>
                </a:contourClr>
              </a:sp3d>
            </c:spPr>
            <c:extLst>
              <c:ext xmlns:c16="http://schemas.microsoft.com/office/drawing/2014/chart" uri="{C3380CC4-5D6E-409C-BE32-E72D297353CC}">
                <c16:uniqueId val="{00000002-2FF4-463E-B6B6-17D8CABB027B}"/>
              </c:ext>
            </c:extLst>
          </c:dPt>
          <c:dPt>
            <c:idx val="3"/>
            <c:bubble3D val="0"/>
            <c:spPr>
              <a:solidFill>
                <a:srgbClr val="92D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1-2FF4-463E-B6B6-17D8CABB027B}"/>
              </c:ext>
            </c:extLst>
          </c:dPt>
          <c:dLbls>
            <c:dLbl>
              <c:idx val="0"/>
              <c:layout>
                <c:manualLayout>
                  <c:x val="0.16793893129770993"/>
                  <c:y val="-5.8321065859437702E-3"/>
                </c:manualLayout>
              </c:layout>
              <c:spPr>
                <a:noFill/>
                <a:ln>
                  <a:noFill/>
                </a:ln>
                <a:effectLst/>
              </c:spPr>
              <c:txPr>
                <a:bodyPr rot="0" spcFirstLastPara="1" vertOverflow="ellipsis" vert="horz" wrap="square" anchor="ctr" anchorCtr="1"/>
                <a:lstStyle/>
                <a:p>
                  <a:pPr>
                    <a:defRPr sz="20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2741730279898219"/>
                      <c:h val="0.19384870040152893"/>
                    </c:manualLayout>
                  </c15:layout>
                </c:ext>
                <c:ext xmlns:c16="http://schemas.microsoft.com/office/drawing/2014/chart" uri="{C3380CC4-5D6E-409C-BE32-E72D297353CC}">
                  <c16:uniqueId val="{00000004-2FF4-463E-B6B6-17D8CABB027B}"/>
                </c:ext>
              </c:extLst>
            </c:dLbl>
            <c:dLbl>
              <c:idx val="1"/>
              <c:layout>
                <c:manualLayout>
                  <c:x val="-7.6335877862595422E-2"/>
                  <c:y val="0.11403474389810948"/>
                </c:manualLayout>
              </c:layout>
              <c:showLegendKey val="0"/>
              <c:showVal val="1"/>
              <c:showCatName val="1"/>
              <c:showSerName val="0"/>
              <c:showPercent val="0"/>
              <c:showBubbleSize val="0"/>
              <c:extLst>
                <c:ext xmlns:c15="http://schemas.microsoft.com/office/drawing/2012/chart" uri="{CE6537A1-D6FC-4f65-9D91-7224C49458BB}">
                  <c15:layout>
                    <c:manualLayout>
                      <c:w val="0.28575846727270482"/>
                      <c:h val="0.22689633618570362"/>
                    </c:manualLayout>
                  </c15:layout>
                </c:ext>
                <c:ext xmlns:c16="http://schemas.microsoft.com/office/drawing/2014/chart" uri="{C3380CC4-5D6E-409C-BE32-E72D297353CC}">
                  <c16:uniqueId val="{00000003-2FF4-463E-B6B6-17D8CABB027B}"/>
                </c:ext>
              </c:extLst>
            </c:dLbl>
            <c:dLbl>
              <c:idx val="2"/>
              <c:layout>
                <c:manualLayout>
                  <c:x val="-0.17048346055979652"/>
                  <c:y val="-0.26230447103883708"/>
                </c:manualLayout>
              </c:layout>
              <c:spPr>
                <a:noFill/>
                <a:ln>
                  <a:noFill/>
                </a:ln>
                <a:effectLst/>
              </c:spPr>
              <c:txPr>
                <a:bodyPr rot="0" spcFirstLastPara="1" vertOverflow="ellipsis" vert="horz" wrap="square" anchor="ctr" anchorCtr="1"/>
                <a:lstStyle/>
                <a:p>
                  <a:pPr>
                    <a:defRPr sz="20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26199737532808398"/>
                      <c:h val="0.20958544405164448"/>
                    </c:manualLayout>
                  </c15:layout>
                </c:ext>
                <c:ext xmlns:c16="http://schemas.microsoft.com/office/drawing/2014/chart" uri="{C3380CC4-5D6E-409C-BE32-E72D297353CC}">
                  <c16:uniqueId val="{00000002-2FF4-463E-B6B6-17D8CABB027B}"/>
                </c:ext>
              </c:extLst>
            </c:dLbl>
            <c:dLbl>
              <c:idx val="3"/>
              <c:layout>
                <c:manualLayout>
                  <c:x val="3.2081404900723275E-2"/>
                  <c:y val="4.4464536384963255E-2"/>
                </c:manualLayout>
              </c:layout>
              <c:tx>
                <c:rich>
                  <a:bodyPr/>
                  <a:lstStyle/>
                  <a:p>
                    <a:fld id="{A9B95943-7A52-4C8E-895D-B530CE60AD59}" type="CATEGORYNAME">
                      <a:rPr lang="en-US">
                        <a:solidFill>
                          <a:schemeClr val="tx1"/>
                        </a:solidFill>
                      </a:rPr>
                      <a:pPr/>
                      <a:t>[CATEGORY NAME]</a:t>
                    </a:fld>
                    <a:r>
                      <a:rPr lang="en-US" dirty="0">
                        <a:solidFill>
                          <a:schemeClr val="tx1"/>
                        </a:solidFill>
                      </a:rPr>
                      <a:t>,</a:t>
                    </a:r>
                  </a:p>
                  <a:p>
                    <a:r>
                      <a:rPr lang="en-US" dirty="0">
                        <a:solidFill>
                          <a:schemeClr val="tx1"/>
                        </a:solidFill>
                      </a:rPr>
                      <a:t> </a:t>
                    </a:r>
                    <a:fld id="{6EDC67F9-66EA-46AD-A38A-1D565575796D}" type="VALUE">
                      <a:rPr lang="en-US">
                        <a:solidFill>
                          <a:schemeClr val="tx1"/>
                        </a:solidFill>
                      </a:rPr>
                      <a:pPr/>
                      <a:t>[VALUE]</a:t>
                    </a:fld>
                    <a:endParaRPr lang="en-US" dirty="0">
                      <a:solidFill>
                        <a:schemeClr val="tx1"/>
                      </a:solidFill>
                    </a:endParaRPr>
                  </a:p>
                </c:rich>
              </c:tx>
              <c:showLegendKey val="0"/>
              <c:showVal val="1"/>
              <c:showCatName val="1"/>
              <c:showSerName val="0"/>
              <c:showPercent val="0"/>
              <c:showBubbleSize val="0"/>
              <c:extLst>
                <c:ext xmlns:c15="http://schemas.microsoft.com/office/drawing/2012/chart" uri="{CE6537A1-D6FC-4f65-9D91-7224C49458BB}">
                  <c15:layout>
                    <c:manualLayout>
                      <c:w val="0.69648153713610217"/>
                      <c:h val="0.19427558085515281"/>
                    </c:manualLayout>
                  </c15:layout>
                  <c15:dlblFieldTable/>
                  <c15:showDataLabelsRange val="0"/>
                </c:ext>
                <c:ext xmlns:c16="http://schemas.microsoft.com/office/drawing/2014/chart" uri="{C3380CC4-5D6E-409C-BE32-E72D297353CC}">
                  <c16:uniqueId val="{00000001-2FF4-463E-B6B6-17D8CABB027B}"/>
                </c:ext>
              </c:extLst>
            </c:dLbl>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Illiterate</c:v>
                </c:pt>
                <c:pt idx="1">
                  <c:v>Below Matric</c:v>
                </c:pt>
                <c:pt idx="2">
                  <c:v>Matric &amp; Inter</c:v>
                </c:pt>
                <c:pt idx="3">
                  <c:v>Degree &amp; above</c:v>
                </c:pt>
              </c:strCache>
            </c:strRef>
          </c:cat>
          <c:val>
            <c:numRef>
              <c:f>Sheet1!$B$2:$B$5</c:f>
              <c:numCache>
                <c:formatCode>0%</c:formatCode>
                <c:ptCount val="4"/>
                <c:pt idx="0">
                  <c:v>0.4</c:v>
                </c:pt>
                <c:pt idx="1">
                  <c:v>0.317</c:v>
                </c:pt>
                <c:pt idx="2">
                  <c:v>0.20100000000000001</c:v>
                </c:pt>
                <c:pt idx="3">
                  <c:v>8.2000000000000003E-2</c:v>
                </c:pt>
              </c:numCache>
            </c:numRef>
          </c:val>
          <c:extLst>
            <c:ext xmlns:c16="http://schemas.microsoft.com/office/drawing/2014/chart" uri="{C3380CC4-5D6E-409C-BE32-E72D297353CC}">
              <c16:uniqueId val="{00000000-2FF4-463E-B6B6-17D8CABB027B}"/>
            </c:ext>
          </c:extLst>
        </c:ser>
        <c:dLbls>
          <c:showLegendKey val="0"/>
          <c:showVal val="0"/>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sz="20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207"/>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3596168302570842E-2"/>
          <c:y val="8.9702745304980333E-2"/>
          <c:w val="0.9076035038219421"/>
          <c:h val="0.89478404710743564"/>
        </c:manualLayout>
      </c:layout>
      <c:pie3DChart>
        <c:varyColors val="1"/>
        <c:ser>
          <c:idx val="0"/>
          <c:order val="0"/>
          <c:tx>
            <c:strRef>
              <c:f>Sheet1!$B$1</c:f>
              <c:strCache>
                <c:ptCount val="1"/>
                <c:pt idx="0">
                  <c:v>Education Level</c:v>
                </c:pt>
              </c:strCache>
            </c:strRef>
          </c:tx>
          <c:dPt>
            <c:idx val="0"/>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4-2FF4-463E-B6B6-17D8CABB027B}"/>
              </c:ext>
            </c:extLst>
          </c:dPt>
          <c:dPt>
            <c:idx val="1"/>
            <c:bubble3D val="0"/>
            <c:spPr>
              <a:solidFill>
                <a:srgbClr val="FFFF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2FF4-463E-B6B6-17D8CABB027B}"/>
              </c:ext>
            </c:extLst>
          </c:dPt>
          <c:dPt>
            <c:idx val="2"/>
            <c:bubble3D val="0"/>
            <c:spPr>
              <a:solidFill>
                <a:srgbClr val="0070C0"/>
              </a:solidFill>
              <a:ln w="25400">
                <a:solidFill>
                  <a:schemeClr val="lt1"/>
                </a:solidFill>
              </a:ln>
              <a:effectLst/>
              <a:sp3d contourW="25400">
                <a:contourClr>
                  <a:schemeClr val="lt1"/>
                </a:contourClr>
              </a:sp3d>
            </c:spPr>
            <c:extLst>
              <c:ext xmlns:c16="http://schemas.microsoft.com/office/drawing/2014/chart" uri="{C3380CC4-5D6E-409C-BE32-E72D297353CC}">
                <c16:uniqueId val="{00000002-2FF4-463E-B6B6-17D8CABB027B}"/>
              </c:ext>
            </c:extLst>
          </c:dPt>
          <c:dPt>
            <c:idx val="3"/>
            <c:bubble3D val="0"/>
            <c:spPr>
              <a:solidFill>
                <a:srgbClr val="00B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1-2FF4-463E-B6B6-17D8CABB027B}"/>
              </c:ext>
            </c:extLst>
          </c:dPt>
          <c:dLbls>
            <c:dLbl>
              <c:idx val="0"/>
              <c:layout>
                <c:manualLayout>
                  <c:x val="0.10012219626392854"/>
                  <c:y val="2.5350104025915317E-2"/>
                </c:manualLayout>
              </c:layout>
              <c:tx>
                <c:rich>
                  <a:bodyPr rot="0" spcFirstLastPara="1" vertOverflow="ellipsis" vert="horz" wrap="square" anchor="ctr" anchorCtr="1"/>
                  <a:lstStyle/>
                  <a:p>
                    <a:pPr>
                      <a:defRPr sz="2000" b="0" i="0" u="none" strike="noStrike" kern="1200" baseline="0">
                        <a:solidFill>
                          <a:schemeClr val="bg1"/>
                        </a:solidFill>
                        <a:latin typeface="Arial" panose="020B0604020202020204" pitchFamily="34" charset="0"/>
                        <a:ea typeface="+mn-ea"/>
                        <a:cs typeface="Arial" panose="020B0604020202020204" pitchFamily="34" charset="0"/>
                      </a:defRPr>
                    </a:pPr>
                    <a:fld id="{A9B95943-7A52-4C8E-895D-B530CE60AD59}" type="CATEGORYNAME">
                      <a:rPr lang="en-US">
                        <a:solidFill>
                          <a:schemeClr val="bg1"/>
                        </a:solidFill>
                      </a:rPr>
                      <a:pPr>
                        <a:defRPr>
                          <a:solidFill>
                            <a:schemeClr val="bg1"/>
                          </a:solidFill>
                        </a:defRPr>
                      </a:pPr>
                      <a:t>[CATEGORY NAME]</a:t>
                    </a:fld>
                    <a:r>
                      <a:rPr lang="en-US">
                        <a:solidFill>
                          <a:schemeClr val="bg1"/>
                        </a:solidFill>
                      </a:rPr>
                      <a:t>,</a:t>
                    </a:r>
                  </a:p>
                  <a:p>
                    <a:pPr>
                      <a:defRPr>
                        <a:solidFill>
                          <a:schemeClr val="bg1"/>
                        </a:solidFill>
                      </a:defRPr>
                    </a:pPr>
                    <a:r>
                      <a:rPr lang="en-US">
                        <a:solidFill>
                          <a:schemeClr val="bg1"/>
                        </a:solidFill>
                      </a:rPr>
                      <a:t> </a:t>
                    </a:r>
                    <a:fld id="{6EDC67F9-66EA-46AD-A38A-1D565575796D}" type="VALUE">
                      <a:rPr lang="en-US">
                        <a:solidFill>
                          <a:schemeClr val="bg1"/>
                        </a:solidFill>
                      </a:rPr>
                      <a:pPr>
                        <a:defRPr>
                          <a:solidFill>
                            <a:schemeClr val="bg1"/>
                          </a:solidFill>
                        </a:defRPr>
                      </a:pPr>
                      <a:t>[VALUE]</a:t>
                    </a:fld>
                    <a:endParaRPr lang="en-US">
                      <a:solidFill>
                        <a:schemeClr val="bg1"/>
                      </a:solidFill>
                    </a:endParaRPr>
                  </a:p>
                </c:rich>
              </c:tx>
              <c:spPr>
                <a:noFill/>
                <a:ln>
                  <a:noFill/>
                </a:ln>
                <a:effectLst/>
              </c:spPr>
              <c:txPr>
                <a:bodyPr rot="0" spcFirstLastPara="1" vertOverflow="ellipsis" vert="horz" wrap="square" anchor="ctr" anchorCtr="1"/>
                <a:lstStyle/>
                <a:p>
                  <a:pPr>
                    <a:defRPr sz="20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46747406574178219"/>
                      <c:h val="0.2194050167215727"/>
                    </c:manualLayout>
                  </c15:layout>
                  <c15:dlblFieldTable/>
                  <c15:showDataLabelsRange val="0"/>
                </c:ext>
                <c:ext xmlns:c16="http://schemas.microsoft.com/office/drawing/2014/chart" uri="{C3380CC4-5D6E-409C-BE32-E72D297353CC}">
                  <c16:uniqueId val="{00000004-2FF4-463E-B6B6-17D8CABB027B}"/>
                </c:ext>
              </c:extLst>
            </c:dLbl>
            <c:dLbl>
              <c:idx val="1"/>
              <c:layout>
                <c:manualLayout>
                  <c:x val="-0.12429600146135579"/>
                  <c:y val="-1.5515971037586699E-2"/>
                </c:manualLayout>
              </c:layout>
              <c:showLegendKey val="0"/>
              <c:showVal val="1"/>
              <c:showCatName val="1"/>
              <c:showSerName val="0"/>
              <c:showPercent val="0"/>
              <c:showBubbleSize val="0"/>
              <c:extLst>
                <c:ext xmlns:c15="http://schemas.microsoft.com/office/drawing/2012/chart" uri="{CE6537A1-D6FC-4f65-9D91-7224C49458BB}">
                  <c15:layout>
                    <c:manualLayout>
                      <c:w val="0.39322603905281073"/>
                      <c:h val="0.13028590267769949"/>
                    </c:manualLayout>
                  </c15:layout>
                </c:ext>
                <c:ext xmlns:c16="http://schemas.microsoft.com/office/drawing/2014/chart" uri="{C3380CC4-5D6E-409C-BE32-E72D297353CC}">
                  <c16:uniqueId val="{00000003-2FF4-463E-B6B6-17D8CABB027B}"/>
                </c:ext>
              </c:extLst>
            </c:dLbl>
            <c:dLbl>
              <c:idx val="2"/>
              <c:layout>
                <c:manualLayout>
                  <c:x val="-9.5238191379923662E-2"/>
                  <c:y val="-0.10369210826687586"/>
                </c:manualLayout>
              </c:layout>
              <c:spPr>
                <a:noFill/>
                <a:ln>
                  <a:noFill/>
                </a:ln>
                <a:effectLst/>
              </c:spPr>
              <c:txPr>
                <a:bodyPr rot="0" spcFirstLastPara="1" vertOverflow="ellipsis" vert="horz" wrap="square" anchor="ctr" anchorCtr="1"/>
                <a:lstStyle/>
                <a:p>
                  <a:pPr>
                    <a:defRPr sz="20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28575846727270482"/>
                      <c:h val="0.22689633618570362"/>
                    </c:manualLayout>
                  </c15:layout>
                </c:ext>
                <c:ext xmlns:c16="http://schemas.microsoft.com/office/drawing/2014/chart" uri="{C3380CC4-5D6E-409C-BE32-E72D297353CC}">
                  <c16:uniqueId val="{00000002-2FF4-463E-B6B6-17D8CABB027B}"/>
                </c:ext>
              </c:extLst>
            </c:dLbl>
            <c:dLbl>
              <c:idx val="3"/>
              <c:layout>
                <c:manualLayout>
                  <c:x val="4.3043754146116345E-2"/>
                  <c:y val="-1.0414330350341301E-2"/>
                </c:manualLayout>
              </c:layout>
              <c:tx>
                <c:rich>
                  <a:bodyPr/>
                  <a:lstStyle/>
                  <a:p>
                    <a:fld id="{35524C15-CA0A-4B82-9E94-07AB87CAD94D}" type="CATEGORYNAME">
                      <a:rPr lang="en-US"/>
                      <a:pPr/>
                      <a:t>[CATEGORY NAME]</a:t>
                    </a:fld>
                    <a:r>
                      <a:rPr lang="en-US" dirty="0"/>
                      <a:t>, </a:t>
                    </a:r>
                    <a:fld id="{6F4FA968-4E4B-41C6-BAF6-05472B1F1244}" type="VALUE">
                      <a:rPr lang="en-US" smtClean="0"/>
                      <a:pPr/>
                      <a:t>[VALUE]</a:t>
                    </a:fld>
                    <a:endParaRPr lang="en-US" dirty="0"/>
                  </a:p>
                </c:rich>
              </c:tx>
              <c:showLegendKey val="0"/>
              <c:showVal val="1"/>
              <c:showCatName val="1"/>
              <c:showSerName val="0"/>
              <c:showPercent val="0"/>
              <c:showBubbleSize val="0"/>
              <c:extLst>
                <c:ext xmlns:c15="http://schemas.microsoft.com/office/drawing/2012/chart" uri="{CE6537A1-D6FC-4f65-9D91-7224C49458BB}">
                  <c15:layout>
                    <c:manualLayout>
                      <c:w val="0.86171816417468949"/>
                      <c:h val="0.14615310205132928"/>
                    </c:manualLayout>
                  </c15:layout>
                  <c15:dlblFieldTable/>
                  <c15:showDataLabelsRange val="0"/>
                </c:ext>
                <c:ext xmlns:c16="http://schemas.microsoft.com/office/drawing/2014/chart" uri="{C3380CC4-5D6E-409C-BE32-E72D297353CC}">
                  <c16:uniqueId val="{00000001-2FF4-463E-B6B6-17D8CABB027B}"/>
                </c:ext>
              </c:extLst>
            </c:dLbl>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Un-Skilled</c:v>
                </c:pt>
                <c:pt idx="1">
                  <c:v>Semi-Skilled</c:v>
                </c:pt>
                <c:pt idx="2">
                  <c:v>Skilled</c:v>
                </c:pt>
                <c:pt idx="3">
                  <c:v>Highly Qualified &amp; Skilled</c:v>
                </c:pt>
              </c:strCache>
            </c:strRef>
          </c:cat>
          <c:val>
            <c:numRef>
              <c:f>Sheet1!$B$2:$B$5</c:f>
              <c:numCache>
                <c:formatCode>0%</c:formatCode>
                <c:ptCount val="4"/>
                <c:pt idx="0">
                  <c:v>0.41</c:v>
                </c:pt>
                <c:pt idx="1">
                  <c:v>0.08</c:v>
                </c:pt>
                <c:pt idx="2">
                  <c:v>0.48</c:v>
                </c:pt>
                <c:pt idx="3">
                  <c:v>0.03</c:v>
                </c:pt>
              </c:numCache>
            </c:numRef>
          </c:val>
          <c:extLst>
            <c:ext xmlns:c16="http://schemas.microsoft.com/office/drawing/2014/chart" uri="{C3380CC4-5D6E-409C-BE32-E72D297353CC}">
              <c16:uniqueId val="{00000000-2FF4-463E-B6B6-17D8CABB027B}"/>
            </c:ext>
          </c:extLst>
        </c:ser>
        <c:dLbls>
          <c:showLegendKey val="0"/>
          <c:showVal val="0"/>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sz="20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Remittances (Billion $)</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2006</c:v>
                </c:pt>
                <c:pt idx="1">
                  <c:v>2010</c:v>
                </c:pt>
                <c:pt idx="2">
                  <c:v>2015</c:v>
                </c:pt>
                <c:pt idx="3">
                  <c:v>2020</c:v>
                </c:pt>
                <c:pt idx="4">
                  <c:v>2021</c:v>
                </c:pt>
                <c:pt idx="5">
                  <c:v>2022</c:v>
                </c:pt>
              </c:numCache>
            </c:numRef>
          </c:cat>
          <c:val>
            <c:numRef>
              <c:f>Sheet1!$B$2:$B$7</c:f>
              <c:numCache>
                <c:formatCode>General</c:formatCode>
                <c:ptCount val="6"/>
                <c:pt idx="0">
                  <c:v>4.5999999999999996</c:v>
                </c:pt>
                <c:pt idx="1">
                  <c:v>8.9</c:v>
                </c:pt>
                <c:pt idx="2">
                  <c:v>18.7</c:v>
                </c:pt>
                <c:pt idx="3">
                  <c:v>23.1</c:v>
                </c:pt>
                <c:pt idx="4">
                  <c:v>29.4</c:v>
                </c:pt>
                <c:pt idx="5">
                  <c:v>31.2</c:v>
                </c:pt>
              </c:numCache>
            </c:numRef>
          </c:val>
          <c:extLst>
            <c:ext xmlns:c16="http://schemas.microsoft.com/office/drawing/2014/chart" uri="{C3380CC4-5D6E-409C-BE32-E72D297353CC}">
              <c16:uniqueId val="{00000000-670A-4B44-B86E-E97F75E3E7A8}"/>
            </c:ext>
          </c:extLst>
        </c:ser>
        <c:ser>
          <c:idx val="1"/>
          <c:order val="1"/>
          <c:tx>
            <c:strRef>
              <c:f>Sheet1!$C$1</c:f>
              <c:strCache>
                <c:ptCount val="1"/>
                <c:pt idx="0">
                  <c:v>Overseas (Million)</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2006</c:v>
                </c:pt>
                <c:pt idx="1">
                  <c:v>2010</c:v>
                </c:pt>
                <c:pt idx="2">
                  <c:v>2015</c:v>
                </c:pt>
                <c:pt idx="3">
                  <c:v>2020</c:v>
                </c:pt>
                <c:pt idx="4">
                  <c:v>2021</c:v>
                </c:pt>
                <c:pt idx="5">
                  <c:v>2022</c:v>
                </c:pt>
              </c:numCache>
            </c:numRef>
          </c:cat>
          <c:val>
            <c:numRef>
              <c:f>Sheet1!$C$2:$C$7</c:f>
              <c:numCache>
                <c:formatCode>General</c:formatCode>
                <c:ptCount val="6"/>
                <c:pt idx="0">
                  <c:v>3.2</c:v>
                </c:pt>
                <c:pt idx="1">
                  <c:v>4.8</c:v>
                </c:pt>
                <c:pt idx="2">
                  <c:v>7.2</c:v>
                </c:pt>
                <c:pt idx="3">
                  <c:v>8.6</c:v>
                </c:pt>
                <c:pt idx="4">
                  <c:v>8.4</c:v>
                </c:pt>
                <c:pt idx="5">
                  <c:v>9</c:v>
                </c:pt>
              </c:numCache>
            </c:numRef>
          </c:val>
          <c:extLst>
            <c:ext xmlns:c16="http://schemas.microsoft.com/office/drawing/2014/chart" uri="{C3380CC4-5D6E-409C-BE32-E72D297353CC}">
              <c16:uniqueId val="{00000001-670A-4B44-B86E-E97F75E3E7A8}"/>
            </c:ext>
          </c:extLst>
        </c:ser>
        <c:dLbls>
          <c:showLegendKey val="0"/>
          <c:showVal val="0"/>
          <c:showCatName val="0"/>
          <c:showSerName val="0"/>
          <c:showPercent val="0"/>
          <c:showBubbleSize val="0"/>
        </c:dLbls>
        <c:gapWidth val="219"/>
        <c:overlap val="-27"/>
        <c:axId val="155704216"/>
        <c:axId val="155704608"/>
      </c:barChart>
      <c:catAx>
        <c:axId val="155704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55704608"/>
        <c:crosses val="autoZero"/>
        <c:auto val="1"/>
        <c:lblAlgn val="ctr"/>
        <c:lblOffset val="100"/>
        <c:noMultiLvlLbl val="0"/>
      </c:catAx>
      <c:valAx>
        <c:axId val="1557046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557042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Sheet3!$F$7</c:f>
              <c:strCache>
                <c:ptCount val="1"/>
                <c:pt idx="0">
                  <c:v>Domestic Savings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Sheet3!$G$6:$I$6</c:f>
              <c:strCache>
                <c:ptCount val="3"/>
                <c:pt idx="0">
                  <c:v>Pakistan</c:v>
                </c:pt>
                <c:pt idx="1">
                  <c:v>Bangladesh</c:v>
                </c:pt>
                <c:pt idx="2">
                  <c:v>China</c:v>
                </c:pt>
              </c:strCache>
            </c:strRef>
          </c:cat>
          <c:val>
            <c:numRef>
              <c:f>Sheet3!$G$7:$I$7</c:f>
              <c:numCache>
                <c:formatCode>0%</c:formatCode>
                <c:ptCount val="3"/>
                <c:pt idx="0" formatCode="0.00%">
                  <c:v>4.4999999999999998E-2</c:v>
                </c:pt>
                <c:pt idx="1">
                  <c:v>0.25</c:v>
                </c:pt>
                <c:pt idx="2">
                  <c:v>0.45</c:v>
                </c:pt>
              </c:numCache>
            </c:numRef>
          </c:val>
          <c:extLst>
            <c:ext xmlns:c16="http://schemas.microsoft.com/office/drawing/2014/chart" uri="{C3380CC4-5D6E-409C-BE32-E72D297353CC}">
              <c16:uniqueId val="{00000000-577E-4D18-997E-CAA8354FF143}"/>
            </c:ext>
          </c:extLst>
        </c:ser>
        <c:ser>
          <c:idx val="1"/>
          <c:order val="1"/>
          <c:tx>
            <c:strRef>
              <c:f>Sheet3!$F$8</c:f>
              <c:strCache>
                <c:ptCount val="1"/>
                <c:pt idx="0">
                  <c:v>Investment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Sheet3!$G$6:$I$6</c:f>
              <c:strCache>
                <c:ptCount val="3"/>
                <c:pt idx="0">
                  <c:v>Pakistan</c:v>
                </c:pt>
                <c:pt idx="1">
                  <c:v>Bangladesh</c:v>
                </c:pt>
                <c:pt idx="2">
                  <c:v>China</c:v>
                </c:pt>
              </c:strCache>
            </c:strRef>
          </c:cat>
          <c:val>
            <c:numRef>
              <c:f>Sheet3!$G$8:$I$8</c:f>
              <c:numCache>
                <c:formatCode>0%</c:formatCode>
                <c:ptCount val="3"/>
                <c:pt idx="0">
                  <c:v>0.15</c:v>
                </c:pt>
                <c:pt idx="1">
                  <c:v>0.32</c:v>
                </c:pt>
                <c:pt idx="2">
                  <c:v>0.43</c:v>
                </c:pt>
              </c:numCache>
            </c:numRef>
          </c:val>
          <c:extLst>
            <c:ext xmlns:c16="http://schemas.microsoft.com/office/drawing/2014/chart" uri="{C3380CC4-5D6E-409C-BE32-E72D297353CC}">
              <c16:uniqueId val="{00000001-577E-4D18-997E-CAA8354FF143}"/>
            </c:ext>
          </c:extLst>
        </c:ser>
        <c:dLbls>
          <c:showLegendKey val="0"/>
          <c:showVal val="0"/>
          <c:showCatName val="0"/>
          <c:showSerName val="0"/>
          <c:showPercent val="0"/>
          <c:showBubbleSize val="0"/>
        </c:dLbls>
        <c:gapWidth val="182"/>
        <c:axId val="460138024"/>
        <c:axId val="460141960"/>
      </c:barChart>
      <c:catAx>
        <c:axId val="4601380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460141960"/>
        <c:crosses val="autoZero"/>
        <c:auto val="1"/>
        <c:lblAlgn val="ctr"/>
        <c:lblOffset val="100"/>
        <c:noMultiLvlLbl val="0"/>
      </c:catAx>
      <c:valAx>
        <c:axId val="460141960"/>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460138024"/>
        <c:crosses val="autoZero"/>
        <c:crossBetween val="between"/>
      </c:valAx>
      <c:spPr>
        <a:noFill/>
        <a:ln>
          <a:noFill/>
        </a:ln>
        <a:effectLst/>
      </c:spPr>
    </c:plotArea>
    <c:legend>
      <c:legendPos val="b"/>
      <c:layout>
        <c:manualLayout>
          <c:xMode val="edge"/>
          <c:yMode val="edge"/>
          <c:x val="0.30430729511234428"/>
          <c:y val="0.91583205494517583"/>
          <c:w val="0.44259073405385901"/>
          <c:h val="8.179981140705736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2400">
          <a:solidFill>
            <a:schemeClr val="tx1"/>
          </a:solidFill>
          <a:latin typeface="Arial" panose="020B0604020202020204" pitchFamily="34" charset="0"/>
          <a:cs typeface="Arial" panose="020B0604020202020204" pitchFamily="34" charset="0"/>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0.7125</cdr:x>
      <cdr:y>0.64275</cdr:y>
    </cdr:from>
    <cdr:to>
      <cdr:x>0.8941</cdr:x>
      <cdr:y>0.77964</cdr:y>
    </cdr:to>
    <cdr:sp macro="" textlink="">
      <cdr:nvSpPr>
        <cdr:cNvPr id="2" name="TextBox 1">
          <a:extLst xmlns:a="http://schemas.openxmlformats.org/drawingml/2006/main">
            <a:ext uri="{FF2B5EF4-FFF2-40B4-BE49-F238E27FC236}">
              <a16:creationId xmlns:a16="http://schemas.microsoft.com/office/drawing/2014/main" id="{67C8DA0C-6129-0B3B-578B-A29D7C2B6C5C}"/>
            </a:ext>
          </a:extLst>
        </cdr:cNvPr>
        <cdr:cNvSpPr txBox="1"/>
      </cdr:nvSpPr>
      <cdr:spPr>
        <a:xfrm xmlns:a="http://schemas.openxmlformats.org/drawingml/2006/main">
          <a:off x="8686800" y="2839257"/>
          <a:ext cx="2214045" cy="60468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0.69777</cdr:x>
      <cdr:y>0.616</cdr:y>
    </cdr:from>
    <cdr:to>
      <cdr:x>0.91027</cdr:x>
      <cdr:y>0.78628</cdr:y>
    </cdr:to>
    <cdr:sp macro="" textlink="">
      <cdr:nvSpPr>
        <cdr:cNvPr id="3" name="TextBox 2">
          <a:extLst xmlns:a="http://schemas.openxmlformats.org/drawingml/2006/main">
            <a:ext uri="{FF2B5EF4-FFF2-40B4-BE49-F238E27FC236}">
              <a16:creationId xmlns:a16="http://schemas.microsoft.com/office/drawing/2014/main" id="{1130651E-3240-5E40-1D2B-76D0FB05E7D7}"/>
            </a:ext>
          </a:extLst>
        </cdr:cNvPr>
        <cdr:cNvSpPr txBox="1"/>
      </cdr:nvSpPr>
      <cdr:spPr>
        <a:xfrm xmlns:a="http://schemas.openxmlformats.org/drawingml/2006/main">
          <a:off x="8507189" y="3158952"/>
          <a:ext cx="2590800" cy="873228"/>
        </a:xfrm>
        <a:prstGeom xmlns:a="http://schemas.openxmlformats.org/drawingml/2006/main" prst="rect">
          <a:avLst/>
        </a:prstGeom>
        <a:solidFill xmlns:a="http://schemas.openxmlformats.org/drawingml/2006/main">
          <a:schemeClr val="bg1">
            <a:lumMod val="75000"/>
          </a:schemeClr>
        </a:solidFill>
      </cdr:spPr>
      <cdr:txBody>
        <a:bodyPr xmlns:a="http://schemas.openxmlformats.org/drawingml/2006/main" vertOverflow="clip" wrap="square" rtlCol="0"/>
        <a:lstStyle xmlns:a="http://schemas.openxmlformats.org/drawingml/2006/main"/>
        <a:p xmlns:a="http://schemas.openxmlformats.org/drawingml/2006/main">
          <a:pPr algn="ctr"/>
          <a:r>
            <a:rPr lang="en-US" sz="2000" dirty="0">
              <a:latin typeface="Arial" panose="020B0604020202020204" pitchFamily="34" charset="0"/>
              <a:cs typeface="Arial" panose="020B0604020202020204" pitchFamily="34" charset="0"/>
            </a:rPr>
            <a:t>GDP $383 Billion</a:t>
          </a:r>
        </a:p>
        <a:p xmlns:a="http://schemas.openxmlformats.org/drawingml/2006/main">
          <a:pPr algn="ctr"/>
          <a:r>
            <a:rPr lang="en-US" sz="2000" dirty="0">
              <a:latin typeface="Arial" panose="020B0604020202020204" pitchFamily="34" charset="0"/>
              <a:cs typeface="Arial" panose="020B0604020202020204" pitchFamily="34" charset="0"/>
            </a:rPr>
            <a:t>FY:2022</a:t>
          </a:r>
        </a:p>
      </cdr:txBody>
    </cdr:sp>
  </cdr:relSizeAnchor>
  <cdr:relSizeAnchor xmlns:cdr="http://schemas.openxmlformats.org/drawingml/2006/chartDrawing">
    <cdr:from>
      <cdr:x>0.17582</cdr:x>
      <cdr:y>0.61709</cdr:y>
    </cdr:from>
    <cdr:to>
      <cdr:x>0.38832</cdr:x>
      <cdr:y>0.78736</cdr:y>
    </cdr:to>
    <cdr:sp macro="" textlink="">
      <cdr:nvSpPr>
        <cdr:cNvPr id="4" name="TextBox 3">
          <a:extLst xmlns:a="http://schemas.openxmlformats.org/drawingml/2006/main">
            <a:ext uri="{FF2B5EF4-FFF2-40B4-BE49-F238E27FC236}">
              <a16:creationId xmlns:a16="http://schemas.microsoft.com/office/drawing/2014/main" id="{B2C03A6D-38F7-2202-C5AF-1E6F06B811BE}"/>
            </a:ext>
          </a:extLst>
        </cdr:cNvPr>
        <cdr:cNvSpPr txBox="1"/>
      </cdr:nvSpPr>
      <cdr:spPr>
        <a:xfrm xmlns:a="http://schemas.openxmlformats.org/drawingml/2006/main">
          <a:off x="2143567" y="3164560"/>
          <a:ext cx="2590800" cy="873177"/>
        </a:xfrm>
        <a:prstGeom xmlns:a="http://schemas.openxmlformats.org/drawingml/2006/main" prst="rect">
          <a:avLst/>
        </a:prstGeom>
        <a:solidFill xmlns:a="http://schemas.openxmlformats.org/drawingml/2006/main">
          <a:schemeClr val="bg1">
            <a:lumMod val="75000"/>
          </a:schemeClr>
        </a:solidFill>
      </cdr:spPr>
      <cdr:txBody>
        <a:bodyPr xmlns:a="http://schemas.openxmlformats.org/drawingml/2006/main" vertOverflow="clip" wrap="square" rtlCol="0"/>
        <a:lstStyle xmlns:a="http://schemas.openxmlformats.org/drawingml/2006/main"/>
        <a:p xmlns:a="http://schemas.openxmlformats.org/drawingml/2006/main">
          <a:pPr algn="ctr"/>
          <a:r>
            <a:rPr lang="en-US" sz="2000" dirty="0">
              <a:latin typeface="Arial" panose="020B0604020202020204" pitchFamily="34" charset="0"/>
              <a:cs typeface="Arial" panose="020B0604020202020204" pitchFamily="34" charset="0"/>
            </a:rPr>
            <a:t>GDP $120 Billion</a:t>
          </a:r>
        </a:p>
        <a:p xmlns:a="http://schemas.openxmlformats.org/drawingml/2006/main">
          <a:pPr algn="ctr"/>
          <a:r>
            <a:rPr lang="en-US" sz="2000" dirty="0">
              <a:latin typeface="Arial" panose="020B0604020202020204" pitchFamily="34" charset="0"/>
              <a:cs typeface="Arial" panose="020B0604020202020204" pitchFamily="34" charset="0"/>
            </a:rPr>
            <a:t>FY:2005</a:t>
          </a:r>
        </a:p>
      </cdr:txBody>
    </cdr:sp>
  </cdr:relSizeAnchor>
</c:userShapes>
</file>

<file path=ppt/drawings/drawing2.xml><?xml version="1.0" encoding="utf-8"?>
<c:userShapes xmlns:c="http://schemas.openxmlformats.org/drawingml/2006/chart">
  <cdr:relSizeAnchor xmlns:cdr="http://schemas.openxmlformats.org/drawingml/2006/chartDrawing">
    <cdr:from>
      <cdr:x>0.72348</cdr:x>
      <cdr:y>0.90716</cdr:y>
    </cdr:from>
    <cdr:to>
      <cdr:x>0.96725</cdr:x>
      <cdr:y>0.9821</cdr:y>
    </cdr:to>
    <cdr:sp macro="" textlink="">
      <cdr:nvSpPr>
        <cdr:cNvPr id="4" name="TextBox 3">
          <a:extLst xmlns:a="http://schemas.openxmlformats.org/drawingml/2006/main">
            <a:ext uri="{FF2B5EF4-FFF2-40B4-BE49-F238E27FC236}">
              <a16:creationId xmlns:a16="http://schemas.microsoft.com/office/drawing/2014/main" id="{14A1BEBC-3B80-2753-DD2E-A740833AA1C3}"/>
            </a:ext>
          </a:extLst>
        </cdr:cNvPr>
        <cdr:cNvSpPr txBox="1"/>
      </cdr:nvSpPr>
      <cdr:spPr>
        <a:xfrm xmlns:a="http://schemas.openxmlformats.org/drawingml/2006/main">
          <a:off x="8613049" y="4470921"/>
          <a:ext cx="2902027" cy="3693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kern="1200" dirty="0">
              <a:solidFill>
                <a:schemeClr val="tx1"/>
              </a:solidFill>
              <a:latin typeface="Arial" panose="020B0604020202020204" pitchFamily="34" charset="0"/>
              <a:cs typeface="Arial" panose="020B0604020202020204" pitchFamily="34" charset="0"/>
            </a:rPr>
            <a:t>(As % of GDP)</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5"/>
            <a:ext cx="2971800" cy="466725"/>
          </a:xfrm>
          <a:prstGeom prst="rect">
            <a:avLst/>
          </a:prstGeom>
        </p:spPr>
        <p:txBody>
          <a:bodyPr vert="horz" lIns="91934" tIns="45967" rIns="91934" bIns="45967" rtlCol="0"/>
          <a:lstStyle>
            <a:lvl1pPr algn="l">
              <a:defRPr sz="1200"/>
            </a:lvl1pPr>
          </a:lstStyle>
          <a:p>
            <a:endParaRPr lang="en-US"/>
          </a:p>
        </p:txBody>
      </p:sp>
      <p:sp>
        <p:nvSpPr>
          <p:cNvPr id="3" name="Date Placeholder 2"/>
          <p:cNvSpPr>
            <a:spLocks noGrp="1"/>
          </p:cNvSpPr>
          <p:nvPr>
            <p:ph type="dt" idx="1"/>
          </p:nvPr>
        </p:nvSpPr>
        <p:spPr>
          <a:xfrm>
            <a:off x="3884613" y="5"/>
            <a:ext cx="2971800" cy="466725"/>
          </a:xfrm>
          <a:prstGeom prst="rect">
            <a:avLst/>
          </a:prstGeom>
        </p:spPr>
        <p:txBody>
          <a:bodyPr vert="horz" lIns="91934" tIns="45967" rIns="91934" bIns="45967" rtlCol="0"/>
          <a:lstStyle>
            <a:lvl1pPr algn="r">
              <a:defRPr sz="1200"/>
            </a:lvl1pPr>
          </a:lstStyle>
          <a:p>
            <a:fld id="{F30EFD39-B9BA-449A-83B9-8D24FBD5EEB6}" type="datetimeFigureOut">
              <a:rPr lang="en-US" smtClean="0"/>
              <a:t>11/18/2022</a:t>
            </a:fld>
            <a:endParaRPr lang="en-US"/>
          </a:p>
        </p:txBody>
      </p:sp>
      <p:sp>
        <p:nvSpPr>
          <p:cNvPr id="4" name="Slide Image Placeholder 3"/>
          <p:cNvSpPr>
            <a:spLocks noGrp="1" noRot="1" noChangeAspect="1"/>
          </p:cNvSpPr>
          <p:nvPr>
            <p:ph type="sldImg" idx="2"/>
          </p:nvPr>
        </p:nvSpPr>
        <p:spPr>
          <a:xfrm>
            <a:off x="639763" y="1162050"/>
            <a:ext cx="5578475" cy="3138488"/>
          </a:xfrm>
          <a:prstGeom prst="rect">
            <a:avLst/>
          </a:prstGeom>
          <a:noFill/>
          <a:ln w="12700">
            <a:solidFill>
              <a:prstClr val="black"/>
            </a:solidFill>
          </a:ln>
        </p:spPr>
        <p:txBody>
          <a:bodyPr vert="horz" lIns="91934" tIns="45967" rIns="91934" bIns="45967"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934" tIns="45967" rIns="91934" bIns="4596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6"/>
            <a:ext cx="2971800" cy="466725"/>
          </a:xfrm>
          <a:prstGeom prst="rect">
            <a:avLst/>
          </a:prstGeom>
        </p:spPr>
        <p:txBody>
          <a:bodyPr vert="horz" lIns="91934" tIns="45967" rIns="91934" bIns="45967"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6"/>
            <a:ext cx="2971800" cy="466725"/>
          </a:xfrm>
          <a:prstGeom prst="rect">
            <a:avLst/>
          </a:prstGeom>
        </p:spPr>
        <p:txBody>
          <a:bodyPr vert="horz" lIns="91934" tIns="45967" rIns="91934" bIns="45967" rtlCol="0" anchor="b"/>
          <a:lstStyle>
            <a:lvl1pPr algn="r">
              <a:defRPr sz="1200"/>
            </a:lvl1pPr>
          </a:lstStyle>
          <a:p>
            <a:fld id="{445D807A-816D-4DA9-B9EE-22777367C981}" type="slidenum">
              <a:rPr lang="en-US" smtClean="0"/>
              <a:t>‹#›</a:t>
            </a:fld>
            <a:endParaRPr lang="en-US"/>
          </a:p>
        </p:txBody>
      </p:sp>
    </p:spTree>
    <p:extLst>
      <p:ext uri="{BB962C8B-B14F-4D97-AF65-F5344CB8AC3E}">
        <p14:creationId xmlns:p14="http://schemas.microsoft.com/office/powerpoint/2010/main" val="555800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45D807A-816D-4DA9-B9EE-22777367C981}" type="slidenum">
              <a:rPr lang="en-US" smtClean="0"/>
              <a:t>1</a:t>
            </a:fld>
            <a:endParaRPr lang="en-US"/>
          </a:p>
        </p:txBody>
      </p:sp>
    </p:spTree>
    <p:extLst>
      <p:ext uri="{BB962C8B-B14F-4D97-AF65-F5344CB8AC3E}">
        <p14:creationId xmlns:p14="http://schemas.microsoft.com/office/powerpoint/2010/main" val="38721147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45D807A-816D-4DA9-B9EE-22777367C981}" type="slidenum">
              <a:rPr lang="en-US" smtClean="0"/>
              <a:t>10</a:t>
            </a:fld>
            <a:endParaRPr lang="en-US"/>
          </a:p>
        </p:txBody>
      </p:sp>
    </p:spTree>
    <p:extLst>
      <p:ext uri="{BB962C8B-B14F-4D97-AF65-F5344CB8AC3E}">
        <p14:creationId xmlns:p14="http://schemas.microsoft.com/office/powerpoint/2010/main" val="3563639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defTabSz="914400" rtl="0" eaLnBrk="1" latinLnBrk="0" hangingPunct="1">
              <a:buFont typeface="Arial" panose="020B0604020202020204" pitchFamily="34" charset="0"/>
              <a:buChar char="•"/>
            </a:pPr>
            <a:endParaRPr lang="en-US" sz="1200" b="0" kern="1200" dirty="0">
              <a:solidFill>
                <a:schemeClr val="tx1"/>
              </a:solidFill>
              <a:latin typeface="Arial" panose="020B0604020202020204" pitchFamily="34" charset="0"/>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r>
              <a:rPr lang="en-US" sz="1200" b="1" kern="1200" dirty="0">
                <a:solidFill>
                  <a:schemeClr val="tx1"/>
                </a:solidFill>
                <a:latin typeface="Arial" panose="020B0604020202020204" pitchFamily="34" charset="0"/>
                <a:ea typeface="+mn-ea"/>
                <a:cs typeface="Arial" panose="020B0604020202020204" pitchFamily="34" charset="0"/>
              </a:rPr>
              <a:t>This data shows that countries having affluent middle class ranks at the top of world economies</a:t>
            </a:r>
            <a:r>
              <a:rPr lang="en-US" sz="1200" b="0" kern="1200" dirty="0">
                <a:solidFill>
                  <a:schemeClr val="tx1"/>
                </a:solidFill>
                <a:latin typeface="Arial" panose="020B0604020202020204" pitchFamily="34" charset="0"/>
                <a:ea typeface="+mn-ea"/>
                <a:cs typeface="Arial" panose="020B0604020202020204" pitchFamily="34" charset="0"/>
              </a:rPr>
              <a:t>, having better governance structure</a:t>
            </a:r>
          </a:p>
          <a:p>
            <a:pPr marL="171450" indent="-171450" algn="l" defTabSz="914400" rtl="0" eaLnBrk="1" latinLnBrk="0" hangingPunct="1">
              <a:buFont typeface="Arial" panose="020B0604020202020204" pitchFamily="34" charset="0"/>
              <a:buChar char="•"/>
            </a:pPr>
            <a:endParaRPr lang="en-US" sz="1200" b="0" kern="1200" dirty="0">
              <a:solidFill>
                <a:schemeClr val="tx1"/>
              </a:solidFill>
              <a:latin typeface="Arial" panose="020B0604020202020204" pitchFamily="34" charset="0"/>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r>
              <a:rPr lang="en-US" sz="1200" b="0" kern="1200" dirty="0">
                <a:solidFill>
                  <a:schemeClr val="tx1"/>
                </a:solidFill>
                <a:latin typeface="Arial" panose="020B0604020202020204" pitchFamily="34" charset="0"/>
                <a:ea typeface="+mn-ea"/>
                <a:cs typeface="Arial" panose="020B0604020202020204" pitchFamily="34" charset="0"/>
              </a:rPr>
              <a:t>Conversely, all those countries </a:t>
            </a:r>
            <a:r>
              <a:rPr lang="en-US" sz="1200" b="1" kern="1200" dirty="0">
                <a:solidFill>
                  <a:schemeClr val="tx1"/>
                </a:solidFill>
                <a:latin typeface="Arial" panose="020B0604020202020204" pitchFamily="34" charset="0"/>
                <a:ea typeface="+mn-ea"/>
                <a:cs typeface="Arial" panose="020B0604020202020204" pitchFamily="34" charset="0"/>
              </a:rPr>
              <a:t>where the role of Middle class is minimal fall in the category of highly under developed nations</a:t>
            </a:r>
          </a:p>
          <a:p>
            <a:endParaRPr lang="en-US" dirty="0"/>
          </a:p>
        </p:txBody>
      </p:sp>
      <p:sp>
        <p:nvSpPr>
          <p:cNvPr id="4" name="Slide Number Placeholder 3"/>
          <p:cNvSpPr>
            <a:spLocks noGrp="1"/>
          </p:cNvSpPr>
          <p:nvPr>
            <p:ph type="sldNum" sz="quarter" idx="5"/>
          </p:nvPr>
        </p:nvSpPr>
        <p:spPr/>
        <p:txBody>
          <a:bodyPr/>
          <a:lstStyle/>
          <a:p>
            <a:fld id="{445D807A-816D-4DA9-B9EE-22777367C981}" type="slidenum">
              <a:rPr lang="en-US" smtClean="0"/>
              <a:t>11</a:t>
            </a:fld>
            <a:endParaRPr lang="en-US"/>
          </a:p>
        </p:txBody>
      </p:sp>
    </p:spTree>
    <p:extLst>
      <p:ext uri="{BB962C8B-B14F-4D97-AF65-F5344CB8AC3E}">
        <p14:creationId xmlns:p14="http://schemas.microsoft.com/office/powerpoint/2010/main" val="2424004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defTabSz="914400" rtl="0" eaLnBrk="1" latinLnBrk="0" hangingPunct="1">
              <a:buFont typeface="Arial" panose="020B0604020202020204" pitchFamily="34" charset="0"/>
              <a:buChar char="•"/>
            </a:pPr>
            <a:r>
              <a:rPr lang="en-US" sz="1200" b="1" kern="1200" dirty="0">
                <a:solidFill>
                  <a:schemeClr val="tx1"/>
                </a:solidFill>
                <a:latin typeface="Arial" panose="020B0604020202020204" pitchFamily="34" charset="0"/>
                <a:ea typeface="+mn-ea"/>
                <a:cs typeface="Arial" panose="020B0604020202020204" pitchFamily="34" charset="0"/>
              </a:rPr>
              <a:t>Since 2005, the rise in MC in Pakistan is about 13% &amp; per capita increased by 250%</a:t>
            </a:r>
          </a:p>
          <a:p>
            <a:pPr marL="171450" indent="-171450" algn="l" defTabSz="914400" rtl="0" eaLnBrk="1" latinLnBrk="0" hangingPunct="1">
              <a:buFont typeface="Arial" panose="020B0604020202020204" pitchFamily="34" charset="0"/>
              <a:buChar char="•"/>
            </a:pPr>
            <a:endParaRPr lang="en-US" sz="1200" b="1" kern="1200" dirty="0">
              <a:solidFill>
                <a:schemeClr val="tx1"/>
              </a:solidFill>
              <a:latin typeface="Arial" panose="020B0604020202020204" pitchFamily="34" charset="0"/>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r>
              <a:rPr lang="en-US" sz="1200" b="1" kern="1200" dirty="0">
                <a:solidFill>
                  <a:schemeClr val="tx1"/>
                </a:solidFill>
                <a:latin typeface="Arial" panose="020B0604020202020204" pitchFamily="34" charset="0"/>
                <a:ea typeface="+mn-ea"/>
                <a:cs typeface="Arial" panose="020B0604020202020204" pitchFamily="34" charset="0"/>
              </a:rPr>
              <a:t>Though, rise in per capita income is not  an absolute benchmark, however, in relative terms it gives useful insight and reflect there is a positive correlation between MC &amp; economic growth</a:t>
            </a:r>
          </a:p>
        </p:txBody>
      </p:sp>
      <p:sp>
        <p:nvSpPr>
          <p:cNvPr id="4" name="Slide Number Placeholder 3"/>
          <p:cNvSpPr>
            <a:spLocks noGrp="1"/>
          </p:cNvSpPr>
          <p:nvPr>
            <p:ph type="sldNum" sz="quarter" idx="5"/>
          </p:nvPr>
        </p:nvSpPr>
        <p:spPr/>
        <p:txBody>
          <a:bodyPr/>
          <a:lstStyle/>
          <a:p>
            <a:fld id="{445D807A-816D-4DA9-B9EE-22777367C981}" type="slidenum">
              <a:rPr lang="en-US" smtClean="0"/>
              <a:t>12</a:t>
            </a:fld>
            <a:endParaRPr lang="en-US"/>
          </a:p>
        </p:txBody>
      </p:sp>
    </p:spTree>
    <p:extLst>
      <p:ext uri="{BB962C8B-B14F-4D97-AF65-F5344CB8AC3E}">
        <p14:creationId xmlns:p14="http://schemas.microsoft.com/office/powerpoint/2010/main" val="40273197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defTabSz="914400" rtl="0" eaLnBrk="1" latinLnBrk="0" hangingPunct="1">
              <a:buFont typeface="Arial" panose="020B0604020202020204" pitchFamily="34" charset="0"/>
              <a:buChar char="•"/>
            </a:pPr>
            <a:r>
              <a:rPr lang="en-US" sz="1200" b="1" kern="1200" dirty="0">
                <a:solidFill>
                  <a:schemeClr val="tx1"/>
                </a:solidFill>
                <a:latin typeface="Arial" panose="020B0604020202020204" pitchFamily="34" charset="0"/>
                <a:ea typeface="+mn-ea"/>
                <a:cs typeface="Arial" panose="020B0604020202020204" pitchFamily="34" charset="0"/>
              </a:rPr>
              <a:t>MC is characterized by urbanization for their education pursuits and better civic facilities</a:t>
            </a:r>
          </a:p>
          <a:p>
            <a:pPr marL="171450" indent="-171450" algn="l" defTabSz="914400" rtl="0" eaLnBrk="1" latinLnBrk="0" hangingPunct="1">
              <a:buFont typeface="Arial" panose="020B0604020202020204" pitchFamily="34" charset="0"/>
              <a:buChar char="•"/>
            </a:pPr>
            <a:endParaRPr lang="en-US" sz="1200" b="1" kern="1200" dirty="0">
              <a:solidFill>
                <a:schemeClr val="tx1"/>
              </a:solidFill>
              <a:latin typeface="Arial" panose="020B0604020202020204" pitchFamily="34" charset="0"/>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r>
              <a:rPr lang="en-US" sz="1200" b="1" kern="1200" dirty="0">
                <a:solidFill>
                  <a:schemeClr val="tx1"/>
                </a:solidFill>
                <a:latin typeface="Arial" panose="020B0604020202020204" pitchFamily="34" charset="0"/>
                <a:ea typeface="+mn-ea"/>
                <a:cs typeface="Arial" panose="020B0604020202020204" pitchFamily="34" charset="0"/>
              </a:rPr>
              <a:t>Increase in urbanization &amp; literacy rate can also be attributed to rising MC</a:t>
            </a:r>
          </a:p>
          <a:p>
            <a:endParaRPr lang="en-US" dirty="0"/>
          </a:p>
        </p:txBody>
      </p:sp>
      <p:sp>
        <p:nvSpPr>
          <p:cNvPr id="4" name="Slide Number Placeholder 3"/>
          <p:cNvSpPr>
            <a:spLocks noGrp="1"/>
          </p:cNvSpPr>
          <p:nvPr>
            <p:ph type="sldNum" sz="quarter" idx="5"/>
          </p:nvPr>
        </p:nvSpPr>
        <p:spPr/>
        <p:txBody>
          <a:bodyPr/>
          <a:lstStyle/>
          <a:p>
            <a:fld id="{445D807A-816D-4DA9-B9EE-22777367C981}" type="slidenum">
              <a:rPr lang="en-US" smtClean="0"/>
              <a:t>13</a:t>
            </a:fld>
            <a:endParaRPr lang="en-US"/>
          </a:p>
        </p:txBody>
      </p:sp>
    </p:spTree>
    <p:extLst>
      <p:ext uri="{BB962C8B-B14F-4D97-AF65-F5344CB8AC3E}">
        <p14:creationId xmlns:p14="http://schemas.microsoft.com/office/powerpoint/2010/main" val="23170739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defTabSz="914400" rtl="0" eaLnBrk="1" latinLnBrk="0" hangingPunct="1">
              <a:buFont typeface="Arial" panose="020B0604020202020204" pitchFamily="34" charset="0"/>
              <a:buChar char="•"/>
            </a:pPr>
            <a:r>
              <a:rPr lang="en-US" sz="1200" b="0" kern="1200" dirty="0">
                <a:solidFill>
                  <a:schemeClr val="tx1"/>
                </a:solidFill>
                <a:latin typeface="Arial" panose="020B0604020202020204" pitchFamily="34" charset="0"/>
                <a:ea typeface="+mn-ea"/>
                <a:cs typeface="Arial" panose="020B0604020202020204" pitchFamily="34" charset="0"/>
              </a:rPr>
              <a:t>As we all understand that there is </a:t>
            </a:r>
            <a:r>
              <a:rPr lang="en-US" sz="1200" b="1" kern="1200" dirty="0">
                <a:solidFill>
                  <a:schemeClr val="tx1"/>
                </a:solidFill>
                <a:latin typeface="Arial" panose="020B0604020202020204" pitchFamily="34" charset="0"/>
                <a:ea typeface="+mn-ea"/>
                <a:cs typeface="Arial" panose="020B0604020202020204" pitchFamily="34" charset="0"/>
              </a:rPr>
              <a:t>dominant role of middle class in service sector </a:t>
            </a:r>
            <a:r>
              <a:rPr lang="en-US" sz="1200" b="0" kern="1200" dirty="0">
                <a:solidFill>
                  <a:schemeClr val="tx1"/>
                </a:solidFill>
                <a:latin typeface="Arial" panose="020B0604020202020204" pitchFamily="34" charset="0"/>
                <a:ea typeface="+mn-ea"/>
                <a:cs typeface="Arial" panose="020B0604020202020204" pitchFamily="34" charset="0"/>
              </a:rPr>
              <a:t>and its </a:t>
            </a:r>
            <a:r>
              <a:rPr lang="en-US" sz="1200" b="1" kern="1200" dirty="0">
                <a:solidFill>
                  <a:schemeClr val="tx1"/>
                </a:solidFill>
                <a:latin typeface="Arial" panose="020B0604020202020204" pitchFamily="34" charset="0"/>
                <a:ea typeface="+mn-ea"/>
                <a:cs typeface="Arial" panose="020B0604020202020204" pitchFamily="34" charset="0"/>
              </a:rPr>
              <a:t>phenomenal growth over the years shows that gradually we are moving from </a:t>
            </a:r>
            <a:r>
              <a:rPr lang="en-US" sz="1200" b="1" kern="1200" dirty="0" err="1">
                <a:solidFill>
                  <a:schemeClr val="tx1"/>
                </a:solidFill>
                <a:latin typeface="Arial" panose="020B0604020202020204" pitchFamily="34" charset="0"/>
                <a:ea typeface="+mn-ea"/>
                <a:cs typeface="Arial" panose="020B0604020202020204" pitchFamily="34" charset="0"/>
              </a:rPr>
              <a:t>agro</a:t>
            </a:r>
            <a:r>
              <a:rPr lang="en-US" sz="1200" b="1" kern="1200" dirty="0">
                <a:solidFill>
                  <a:schemeClr val="tx1"/>
                </a:solidFill>
                <a:latin typeface="Arial" panose="020B0604020202020204" pitchFamily="34" charset="0"/>
                <a:ea typeface="+mn-ea"/>
                <a:cs typeface="Arial" panose="020B0604020202020204" pitchFamily="34" charset="0"/>
              </a:rPr>
              <a:t> - based economy to urban economy </a:t>
            </a:r>
            <a:r>
              <a:rPr lang="en-US" sz="1200" b="1" kern="1200" dirty="0" err="1">
                <a:solidFill>
                  <a:schemeClr val="tx1"/>
                </a:solidFill>
                <a:latin typeface="Arial" panose="020B0604020202020204" pitchFamily="34" charset="0"/>
                <a:ea typeface="+mn-ea"/>
                <a:cs typeface="Arial" panose="020B0604020202020204" pitchFamily="34" charset="0"/>
              </a:rPr>
              <a:t>i.e</a:t>
            </a:r>
            <a:r>
              <a:rPr lang="en-US" sz="1200" b="1" kern="1200" dirty="0">
                <a:solidFill>
                  <a:schemeClr val="tx1"/>
                </a:solidFill>
                <a:latin typeface="Arial" panose="020B0604020202020204" pitchFamily="34" charset="0"/>
                <a:ea typeface="+mn-ea"/>
                <a:cs typeface="Arial" panose="020B0604020202020204" pitchFamily="34" charset="0"/>
              </a:rPr>
              <a:t> services</a:t>
            </a:r>
          </a:p>
          <a:p>
            <a:pPr marL="171450" indent="-171450" algn="l" defTabSz="914400" rtl="0" eaLnBrk="1" latinLnBrk="0" hangingPunct="1">
              <a:buFont typeface="Arial" panose="020B0604020202020204" pitchFamily="34" charset="0"/>
              <a:buChar char="•"/>
            </a:pPr>
            <a:endParaRPr lang="en-US" sz="1200" b="0" kern="1200" dirty="0">
              <a:solidFill>
                <a:schemeClr val="tx1"/>
              </a:solidFill>
              <a:latin typeface="Arial" panose="020B0604020202020204" pitchFamily="34" charset="0"/>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r>
              <a:rPr lang="en-US" sz="1200" b="1" kern="1200" dirty="0">
                <a:solidFill>
                  <a:schemeClr val="tx1"/>
                </a:solidFill>
                <a:latin typeface="Arial" panose="020B0604020202020204" pitchFamily="34" charset="0"/>
                <a:ea typeface="+mn-ea"/>
                <a:cs typeface="Arial" panose="020B0604020202020204" pitchFamily="34" charset="0"/>
              </a:rPr>
              <a:t>Industrial sector has also seen a growth but it does not commensurate with the national needs</a:t>
            </a:r>
          </a:p>
        </p:txBody>
      </p:sp>
      <p:sp>
        <p:nvSpPr>
          <p:cNvPr id="4" name="Slide Number Placeholder 3"/>
          <p:cNvSpPr>
            <a:spLocks noGrp="1"/>
          </p:cNvSpPr>
          <p:nvPr>
            <p:ph type="sldNum" sz="quarter" idx="5"/>
          </p:nvPr>
        </p:nvSpPr>
        <p:spPr/>
        <p:txBody>
          <a:bodyPr/>
          <a:lstStyle/>
          <a:p>
            <a:fld id="{445D807A-816D-4DA9-B9EE-22777367C981}" type="slidenum">
              <a:rPr lang="en-US" smtClean="0"/>
              <a:t>14</a:t>
            </a:fld>
            <a:endParaRPr lang="en-US"/>
          </a:p>
        </p:txBody>
      </p:sp>
    </p:spTree>
    <p:extLst>
      <p:ext uri="{BB962C8B-B14F-4D97-AF65-F5344CB8AC3E}">
        <p14:creationId xmlns:p14="http://schemas.microsoft.com/office/powerpoint/2010/main" val="36311029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defTabSz="914400" rtl="0" eaLnBrk="1" latinLnBrk="0" hangingPunct="1">
              <a:buFont typeface="Arial" panose="020B0604020202020204" pitchFamily="34" charset="0"/>
              <a:buChar char="•"/>
            </a:pPr>
            <a:r>
              <a:rPr lang="en-US" sz="1200" b="0" kern="1200" dirty="0">
                <a:solidFill>
                  <a:schemeClr val="tx1"/>
                </a:solidFill>
                <a:latin typeface="Arial" panose="020B0604020202020204" pitchFamily="34" charset="0"/>
                <a:ea typeface="+mn-ea"/>
                <a:cs typeface="Arial" panose="020B0604020202020204" pitchFamily="34" charset="0"/>
              </a:rPr>
              <a:t>SMEs are the </a:t>
            </a:r>
            <a:r>
              <a:rPr lang="en-US" sz="1200" b="1" kern="1200" dirty="0">
                <a:solidFill>
                  <a:schemeClr val="tx1"/>
                </a:solidFill>
                <a:latin typeface="Arial" panose="020B0604020202020204" pitchFamily="34" charset="0"/>
                <a:ea typeface="+mn-ea"/>
                <a:cs typeface="Arial" panose="020B0604020202020204" pitchFamily="34" charset="0"/>
              </a:rPr>
              <a:t>drivers of any economy</a:t>
            </a:r>
            <a:r>
              <a:rPr lang="en-US" sz="1200" b="0" kern="1200" dirty="0">
                <a:solidFill>
                  <a:schemeClr val="tx1"/>
                </a:solidFill>
                <a:latin typeface="Arial" panose="020B0604020202020204" pitchFamily="34" charset="0"/>
                <a:ea typeface="+mn-ea"/>
                <a:cs typeface="Arial" panose="020B0604020202020204" pitchFamily="34" charset="0"/>
              </a:rPr>
              <a:t>, their contribution in GDP &amp; overall exports is </a:t>
            </a:r>
            <a:r>
              <a:rPr lang="en-US" sz="1200" b="1" kern="1200" dirty="0">
                <a:solidFill>
                  <a:schemeClr val="tx1"/>
                </a:solidFill>
                <a:latin typeface="Arial" panose="020B0604020202020204" pitchFamily="34" charset="0"/>
                <a:ea typeface="+mn-ea"/>
                <a:cs typeface="Arial" panose="020B0604020202020204" pitchFamily="34" charset="0"/>
              </a:rPr>
              <a:t>not </a:t>
            </a:r>
            <a:r>
              <a:rPr lang="en-US" sz="1200" b="1" kern="1200" dirty="0" err="1">
                <a:solidFill>
                  <a:schemeClr val="tx1"/>
                </a:solidFill>
                <a:latin typeface="Arial" panose="020B0604020202020204" pitchFamily="34" charset="0"/>
                <a:ea typeface="+mn-ea"/>
                <a:cs typeface="Arial" panose="020B0604020202020204" pitchFamily="34" charset="0"/>
              </a:rPr>
              <a:t>upto</a:t>
            </a:r>
            <a:r>
              <a:rPr lang="en-US" sz="1200" b="1" kern="1200" dirty="0">
                <a:solidFill>
                  <a:schemeClr val="tx1"/>
                </a:solidFill>
                <a:latin typeface="Arial" panose="020B0604020202020204" pitchFamily="34" charset="0"/>
                <a:ea typeface="+mn-ea"/>
                <a:cs typeface="Arial" panose="020B0604020202020204" pitchFamily="34" charset="0"/>
              </a:rPr>
              <a:t> the mark</a:t>
            </a:r>
          </a:p>
          <a:p>
            <a:pPr marL="171450" indent="-171450" algn="l" defTabSz="914400" rtl="0" eaLnBrk="1" latinLnBrk="0" hangingPunct="1">
              <a:buFont typeface="Arial" panose="020B0604020202020204" pitchFamily="34" charset="0"/>
              <a:buChar char="•"/>
            </a:pPr>
            <a:r>
              <a:rPr lang="en-US" sz="1200" b="0" kern="1200" dirty="0">
                <a:solidFill>
                  <a:schemeClr val="tx1"/>
                </a:solidFill>
                <a:latin typeface="Arial" panose="020B0604020202020204" pitchFamily="34" charset="0"/>
                <a:ea typeface="+mn-ea"/>
                <a:cs typeface="Arial" panose="020B0604020202020204" pitchFamily="34" charset="0"/>
              </a:rPr>
              <a:t>Reasons being that the urbanized middle class go </a:t>
            </a:r>
            <a:r>
              <a:rPr lang="en-US" sz="1200" b="1" kern="1200" dirty="0">
                <a:solidFill>
                  <a:schemeClr val="tx1"/>
                </a:solidFill>
                <a:latin typeface="Arial" panose="020B0604020202020204" pitchFamily="34" charset="0"/>
                <a:ea typeface="+mn-ea"/>
                <a:cs typeface="Arial" panose="020B0604020202020204" pitchFamily="34" charset="0"/>
              </a:rPr>
              <a:t>for rental economy or real estate gains . It suggests that MC does not focus on creation of new entrepreneurships rather goes for Assured Sum and Rental Dividends </a:t>
            </a:r>
          </a:p>
          <a:p>
            <a:pPr marL="171450" indent="-171450" algn="l" defTabSz="914400" rtl="0" eaLnBrk="1" latinLnBrk="0" hangingPunct="1">
              <a:buFont typeface="Arial" panose="020B0604020202020204" pitchFamily="34" charset="0"/>
              <a:buChar char="•"/>
            </a:pPr>
            <a:endParaRPr lang="en-US" sz="1200" b="0" kern="1200" dirty="0">
              <a:solidFill>
                <a:schemeClr val="tx1"/>
              </a:solidFill>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5"/>
          </p:nvPr>
        </p:nvSpPr>
        <p:spPr/>
        <p:txBody>
          <a:bodyPr/>
          <a:lstStyle/>
          <a:p>
            <a:fld id="{445D807A-816D-4DA9-B9EE-22777367C981}" type="slidenum">
              <a:rPr lang="en-US" smtClean="0"/>
              <a:t>15</a:t>
            </a:fld>
            <a:endParaRPr lang="en-US"/>
          </a:p>
        </p:txBody>
      </p:sp>
    </p:spTree>
    <p:extLst>
      <p:ext uri="{BB962C8B-B14F-4D97-AF65-F5344CB8AC3E}">
        <p14:creationId xmlns:p14="http://schemas.microsoft.com/office/powerpoint/2010/main" val="3262280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defTabSz="914400" rtl="0" eaLnBrk="1" latinLnBrk="0" hangingPunct="1">
              <a:buFont typeface="Arial" panose="020B0604020202020204" pitchFamily="34" charset="0"/>
              <a:buChar char="•"/>
            </a:pPr>
            <a:r>
              <a:rPr lang="en-US" sz="1200" b="1" kern="1200" dirty="0">
                <a:solidFill>
                  <a:schemeClr val="tx1"/>
                </a:solidFill>
                <a:latin typeface="Arial" panose="020B0604020202020204" pitchFamily="34" charset="0"/>
                <a:ea typeface="+mn-ea"/>
                <a:cs typeface="Arial" panose="020B0604020202020204" pitchFamily="34" charset="0"/>
              </a:rPr>
              <a:t>Shows a very negligible hand holding from the state to these important growth areas</a:t>
            </a:r>
          </a:p>
        </p:txBody>
      </p:sp>
      <p:sp>
        <p:nvSpPr>
          <p:cNvPr id="4" name="Slide Number Placeholder 3"/>
          <p:cNvSpPr>
            <a:spLocks noGrp="1"/>
          </p:cNvSpPr>
          <p:nvPr>
            <p:ph type="sldNum" sz="quarter" idx="5"/>
          </p:nvPr>
        </p:nvSpPr>
        <p:spPr/>
        <p:txBody>
          <a:bodyPr/>
          <a:lstStyle/>
          <a:p>
            <a:fld id="{445D807A-816D-4DA9-B9EE-22777367C981}" type="slidenum">
              <a:rPr lang="en-US" smtClean="0"/>
              <a:t>16</a:t>
            </a:fld>
            <a:endParaRPr lang="en-US"/>
          </a:p>
        </p:txBody>
      </p:sp>
    </p:spTree>
    <p:extLst>
      <p:ext uri="{BB962C8B-B14F-4D97-AF65-F5344CB8AC3E}">
        <p14:creationId xmlns:p14="http://schemas.microsoft.com/office/powerpoint/2010/main" val="12364849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defTabSz="914400" rtl="0" eaLnBrk="1" latinLnBrk="0" hangingPunct="1">
              <a:buFont typeface="Arial" panose="020B0604020202020204" pitchFamily="34" charset="0"/>
              <a:buChar char="•"/>
            </a:pPr>
            <a:r>
              <a:rPr lang="en-US" sz="1200" b="1" kern="1200" dirty="0">
                <a:solidFill>
                  <a:schemeClr val="tx1"/>
                </a:solidFill>
                <a:latin typeface="Arial" panose="020B0604020202020204" pitchFamily="34" charset="0"/>
                <a:ea typeface="+mn-ea"/>
                <a:cs typeface="Arial" panose="020B0604020202020204" pitchFamily="34" charset="0"/>
              </a:rPr>
              <a:t>Opportunities available for our workforce</a:t>
            </a:r>
          </a:p>
          <a:p>
            <a:pPr marL="171450" indent="-171450" algn="l" defTabSz="914400" rtl="0" eaLnBrk="1" latinLnBrk="0" hangingPunct="1">
              <a:buFont typeface="Arial" panose="020B0604020202020204" pitchFamily="34" charset="0"/>
              <a:buChar char="•"/>
            </a:pPr>
            <a:r>
              <a:rPr lang="en-US" sz="1200" b="1" kern="1200" dirty="0">
                <a:solidFill>
                  <a:schemeClr val="tx1"/>
                </a:solidFill>
                <a:latin typeface="Arial" panose="020B0604020202020204" pitchFamily="34" charset="0"/>
                <a:ea typeface="+mn-ea"/>
                <a:cs typeface="Arial" panose="020B0604020202020204" pitchFamily="34" charset="0"/>
              </a:rPr>
              <a:t>Rising e-commerce potential with 54% </a:t>
            </a:r>
            <a:r>
              <a:rPr lang="en-US" sz="1200" b="0" kern="1200" dirty="0">
                <a:solidFill>
                  <a:schemeClr val="tx1"/>
                </a:solidFill>
                <a:latin typeface="Arial" panose="020B0604020202020204" pitchFamily="34" charset="0"/>
                <a:ea typeface="+mn-ea"/>
                <a:cs typeface="Arial" panose="020B0604020202020204" pitchFamily="34" charset="0"/>
              </a:rPr>
              <a:t>Smart phone users &amp; youth bulge </a:t>
            </a:r>
            <a:r>
              <a:rPr lang="en-US" sz="1200" b="1" kern="1200" dirty="0">
                <a:solidFill>
                  <a:schemeClr val="tx1"/>
                </a:solidFill>
                <a:latin typeface="Arial" panose="020B0604020202020204" pitchFamily="34" charset="0"/>
                <a:ea typeface="+mn-ea"/>
                <a:cs typeface="Arial" panose="020B0604020202020204" pitchFamily="34" charset="0"/>
              </a:rPr>
              <a:t>also promises great opportunities </a:t>
            </a:r>
            <a:r>
              <a:rPr lang="en-US" sz="1200" b="0" kern="1200" dirty="0">
                <a:solidFill>
                  <a:schemeClr val="tx1"/>
                </a:solidFill>
                <a:latin typeface="Arial" panose="020B0604020202020204" pitchFamily="34" charset="0"/>
                <a:ea typeface="+mn-ea"/>
                <a:cs typeface="Arial" panose="020B0604020202020204" pitchFamily="34" charset="0"/>
              </a:rPr>
              <a:t>specially freelancers generating 15% of total IT export (2.6 Bn$)</a:t>
            </a:r>
          </a:p>
          <a:p>
            <a:pPr marL="171450" indent="-171450" algn="l" defTabSz="914400" rtl="0" eaLnBrk="1" latinLnBrk="0" hangingPunct="1">
              <a:buFont typeface="Arial" panose="020B0604020202020204" pitchFamily="34" charset="0"/>
              <a:buChar char="•"/>
            </a:pPr>
            <a:r>
              <a:rPr lang="en-US" sz="1200" b="1" kern="1200" dirty="0">
                <a:solidFill>
                  <a:schemeClr val="tx1"/>
                </a:solidFill>
                <a:latin typeface="Arial" panose="020B0604020202020204" pitchFamily="34" charset="0"/>
                <a:ea typeface="+mn-ea"/>
                <a:cs typeface="Arial" panose="020B0604020202020204" pitchFamily="34" charset="0"/>
              </a:rPr>
              <a:t>81% of the women outside the economic canvas a real eye opener and because of this fact we rank at 145/146</a:t>
            </a:r>
          </a:p>
        </p:txBody>
      </p:sp>
      <p:sp>
        <p:nvSpPr>
          <p:cNvPr id="4" name="Slide Number Placeholder 3"/>
          <p:cNvSpPr>
            <a:spLocks noGrp="1"/>
          </p:cNvSpPr>
          <p:nvPr>
            <p:ph type="sldNum" sz="quarter" idx="5"/>
          </p:nvPr>
        </p:nvSpPr>
        <p:spPr/>
        <p:txBody>
          <a:bodyPr/>
          <a:lstStyle/>
          <a:p>
            <a:fld id="{445D807A-816D-4DA9-B9EE-22777367C981}" type="slidenum">
              <a:rPr lang="en-US" smtClean="0"/>
              <a:t>17</a:t>
            </a:fld>
            <a:endParaRPr lang="en-US"/>
          </a:p>
        </p:txBody>
      </p:sp>
    </p:spTree>
    <p:extLst>
      <p:ext uri="{BB962C8B-B14F-4D97-AF65-F5344CB8AC3E}">
        <p14:creationId xmlns:p14="http://schemas.microsoft.com/office/powerpoint/2010/main" val="24613697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Yet another are of concern which need a serious rethinking</a:t>
            </a:r>
          </a:p>
          <a:p>
            <a:endParaRPr lang="en-US" b="1" dirty="0"/>
          </a:p>
          <a:p>
            <a:r>
              <a:rPr lang="en-US" b="1" dirty="0"/>
              <a:t>72% of domestic </a:t>
            </a:r>
            <a:r>
              <a:rPr lang="en-US" b="1" dirty="0" err="1"/>
              <a:t>labour</a:t>
            </a:r>
            <a:r>
              <a:rPr lang="en-US" b="1" dirty="0"/>
              <a:t> below matric or illiterate</a:t>
            </a:r>
          </a:p>
          <a:p>
            <a:endParaRPr lang="en-US" b="1" dirty="0"/>
          </a:p>
          <a:p>
            <a:r>
              <a:rPr lang="en-US" b="1" dirty="0"/>
              <a:t>Overseas </a:t>
            </a:r>
            <a:r>
              <a:rPr lang="en-US" b="1" dirty="0" err="1"/>
              <a:t>labour</a:t>
            </a:r>
            <a:r>
              <a:rPr lang="en-US" b="1" dirty="0"/>
              <a:t> force almost fifty - fifty divide in unskilled / semi skilled &amp; skilled / highly skilled</a:t>
            </a:r>
          </a:p>
        </p:txBody>
      </p:sp>
      <p:sp>
        <p:nvSpPr>
          <p:cNvPr id="4" name="Slide Number Placeholder 3"/>
          <p:cNvSpPr>
            <a:spLocks noGrp="1"/>
          </p:cNvSpPr>
          <p:nvPr>
            <p:ph type="sldNum" sz="quarter" idx="5"/>
          </p:nvPr>
        </p:nvSpPr>
        <p:spPr/>
        <p:txBody>
          <a:bodyPr/>
          <a:lstStyle/>
          <a:p>
            <a:fld id="{445D807A-816D-4DA9-B9EE-22777367C981}" type="slidenum">
              <a:rPr lang="en-US" smtClean="0"/>
              <a:t>18</a:t>
            </a:fld>
            <a:endParaRPr lang="en-US"/>
          </a:p>
        </p:txBody>
      </p:sp>
    </p:spTree>
    <p:extLst>
      <p:ext uri="{BB962C8B-B14F-4D97-AF65-F5344CB8AC3E}">
        <p14:creationId xmlns:p14="http://schemas.microsoft.com/office/powerpoint/2010/main" val="21727005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defTabSz="914400" rtl="0" eaLnBrk="1" latinLnBrk="0" hangingPunct="1">
              <a:buFont typeface="Arial" panose="020B0604020202020204" pitchFamily="34" charset="0"/>
              <a:buChar char="•"/>
            </a:pPr>
            <a:r>
              <a:rPr lang="en-US" sz="1200" b="0" kern="1200" dirty="0">
                <a:solidFill>
                  <a:schemeClr val="tx1"/>
                </a:solidFill>
                <a:latin typeface="Arial" panose="020B0604020202020204" pitchFamily="34" charset="0"/>
                <a:ea typeface="+mn-ea"/>
                <a:cs typeface="Arial" panose="020B0604020202020204" pitchFamily="34" charset="0"/>
              </a:rPr>
              <a:t>As discussed</a:t>
            </a:r>
          </a:p>
          <a:p>
            <a:pPr marL="171450" indent="-171450" algn="l" defTabSz="914400" rtl="0" eaLnBrk="1" latinLnBrk="0" hangingPunct="1">
              <a:buFont typeface="Arial" panose="020B0604020202020204" pitchFamily="34" charset="0"/>
              <a:buChar char="•"/>
            </a:pPr>
            <a:r>
              <a:rPr lang="en-US" sz="1200" b="1" kern="1200" dirty="0">
                <a:solidFill>
                  <a:schemeClr val="tx1"/>
                </a:solidFill>
                <a:latin typeface="Arial" panose="020B0604020202020204" pitchFamily="34" charset="0"/>
                <a:ea typeface="+mn-ea"/>
                <a:cs typeface="Arial" panose="020B0604020202020204" pitchFamily="34" charset="0"/>
              </a:rPr>
              <a:t>Skill base is low due to which our middle class primarily gets Blue Collared Jobs</a:t>
            </a:r>
          </a:p>
          <a:p>
            <a:pPr marL="171450" indent="-171450" algn="l" defTabSz="914400" rtl="0" eaLnBrk="1" latinLnBrk="0" hangingPunct="1">
              <a:buFont typeface="Arial" panose="020B0604020202020204" pitchFamily="34" charset="0"/>
              <a:buChar char="•"/>
            </a:pPr>
            <a:endParaRPr lang="en-US" sz="1200" b="1" kern="1200" dirty="0">
              <a:solidFill>
                <a:schemeClr val="tx1"/>
              </a:solidFill>
              <a:latin typeface="Arial" panose="020B0604020202020204" pitchFamily="34" charset="0"/>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r>
              <a:rPr lang="en-US" sz="1200" b="1" kern="1200" dirty="0">
                <a:solidFill>
                  <a:schemeClr val="tx1"/>
                </a:solidFill>
                <a:latin typeface="Arial" panose="020B0604020202020204" pitchFamily="34" charset="0"/>
                <a:ea typeface="+mn-ea"/>
                <a:cs typeface="Arial" panose="020B0604020202020204" pitchFamily="34" charset="0"/>
              </a:rPr>
              <a:t>Huge potential exists in this area by adding value to our human resource going abroad</a:t>
            </a:r>
          </a:p>
          <a:p>
            <a:endParaRPr lang="en-US" dirty="0"/>
          </a:p>
        </p:txBody>
      </p:sp>
      <p:sp>
        <p:nvSpPr>
          <p:cNvPr id="4" name="Slide Number Placeholder 3"/>
          <p:cNvSpPr>
            <a:spLocks noGrp="1"/>
          </p:cNvSpPr>
          <p:nvPr>
            <p:ph type="sldNum" sz="quarter" idx="5"/>
          </p:nvPr>
        </p:nvSpPr>
        <p:spPr/>
        <p:txBody>
          <a:bodyPr/>
          <a:lstStyle/>
          <a:p>
            <a:fld id="{445D807A-816D-4DA9-B9EE-22777367C981}" type="slidenum">
              <a:rPr lang="en-US" smtClean="0"/>
              <a:t>19</a:t>
            </a:fld>
            <a:endParaRPr lang="en-US"/>
          </a:p>
        </p:txBody>
      </p:sp>
    </p:spTree>
    <p:extLst>
      <p:ext uri="{BB962C8B-B14F-4D97-AF65-F5344CB8AC3E}">
        <p14:creationId xmlns:p14="http://schemas.microsoft.com/office/powerpoint/2010/main" val="2145267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5D807A-816D-4DA9-B9EE-22777367C981}" type="slidenum">
              <a:rPr lang="en-US" smtClean="0"/>
              <a:t>2</a:t>
            </a:fld>
            <a:endParaRPr lang="en-US"/>
          </a:p>
        </p:txBody>
      </p:sp>
    </p:spTree>
    <p:extLst>
      <p:ext uri="{BB962C8B-B14F-4D97-AF65-F5344CB8AC3E}">
        <p14:creationId xmlns:p14="http://schemas.microsoft.com/office/powerpoint/2010/main" val="31394586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defTabSz="914400" rtl="0" eaLnBrk="1" latinLnBrk="0" hangingPunct="1">
              <a:buFont typeface="Arial" panose="020B0604020202020204" pitchFamily="34" charset="0"/>
              <a:buChar char="•"/>
            </a:pPr>
            <a:endParaRPr lang="en-US" sz="1200" b="0" kern="1200" dirty="0">
              <a:solidFill>
                <a:schemeClr val="tx1"/>
              </a:solidFill>
              <a:latin typeface="Arial" panose="020B0604020202020204" pitchFamily="34" charset="0"/>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r>
              <a:rPr lang="en-US" sz="1200" b="1" kern="1200" dirty="0">
                <a:solidFill>
                  <a:schemeClr val="tx1"/>
                </a:solidFill>
                <a:latin typeface="Arial" panose="020B0604020202020204" pitchFamily="34" charset="0"/>
                <a:ea typeface="+mn-ea"/>
                <a:cs typeface="Arial" panose="020B0604020202020204" pitchFamily="34" charset="0"/>
              </a:rPr>
              <a:t>Lessons from Bangladesh</a:t>
            </a:r>
          </a:p>
          <a:p>
            <a:pPr marL="171450" indent="-171450" algn="l" defTabSz="914400" rtl="0" eaLnBrk="1" latinLnBrk="0" hangingPunct="1">
              <a:buFont typeface="Arial" panose="020B0604020202020204" pitchFamily="34" charset="0"/>
              <a:buChar char="•"/>
            </a:pPr>
            <a:r>
              <a:rPr lang="en-US" sz="1200" b="0" kern="1200" dirty="0">
                <a:solidFill>
                  <a:schemeClr val="tx1"/>
                </a:solidFill>
                <a:latin typeface="Arial" panose="020B0604020202020204" pitchFamily="34" charset="0"/>
                <a:ea typeface="+mn-ea"/>
                <a:cs typeface="Arial" panose="020B0604020202020204" pitchFamily="34" charset="0"/>
              </a:rPr>
              <a:t>Focus on SMEs, / industrial sector &amp; female financial empowerment to bring them in the mainstream</a:t>
            </a:r>
          </a:p>
          <a:p>
            <a:pPr marL="0" indent="0" algn="l" defTabSz="914400" rtl="0" eaLnBrk="1" latinLnBrk="0" hangingPunct="1">
              <a:buFont typeface="Arial" panose="020B0604020202020204" pitchFamily="34" charset="0"/>
              <a:buNone/>
            </a:pPr>
            <a:endParaRPr lang="en-US" sz="1200" b="0" kern="1200" dirty="0">
              <a:solidFill>
                <a:schemeClr val="tx1"/>
              </a:solidFill>
              <a:latin typeface="Arial" panose="020B0604020202020204" pitchFamily="34" charset="0"/>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r>
              <a:rPr lang="en-US" sz="1200" b="1" kern="1200" dirty="0">
                <a:solidFill>
                  <a:schemeClr val="tx1"/>
                </a:solidFill>
                <a:latin typeface="Arial" panose="020B0604020202020204" pitchFamily="34" charset="0"/>
                <a:ea typeface="+mn-ea"/>
                <a:cs typeface="Arial" panose="020B0604020202020204" pitchFamily="34" charset="0"/>
              </a:rPr>
              <a:t>Lessons from China</a:t>
            </a:r>
          </a:p>
          <a:p>
            <a:pPr marL="171450" indent="-171450" algn="l" defTabSz="914400" rtl="0" eaLnBrk="1" latinLnBrk="0" hangingPunct="1">
              <a:buFont typeface="Arial" panose="020B0604020202020204" pitchFamily="34" charset="0"/>
              <a:buChar char="•"/>
            </a:pPr>
            <a:r>
              <a:rPr lang="en-US" sz="1200" b="0" kern="1200" dirty="0">
                <a:solidFill>
                  <a:schemeClr val="tx1"/>
                </a:solidFill>
                <a:latin typeface="Arial" panose="020B0604020202020204" pitchFamily="34" charset="0"/>
                <a:ea typeface="+mn-ea"/>
                <a:cs typeface="Arial" panose="020B0604020202020204" pitchFamily="34" charset="0"/>
              </a:rPr>
              <a:t>Harnessing large population &amp; making tides in industrial innovation thus become leading economy</a:t>
            </a:r>
          </a:p>
          <a:p>
            <a:endParaRPr lang="en-US" dirty="0"/>
          </a:p>
        </p:txBody>
      </p:sp>
      <p:sp>
        <p:nvSpPr>
          <p:cNvPr id="4" name="Slide Number Placeholder 3"/>
          <p:cNvSpPr>
            <a:spLocks noGrp="1"/>
          </p:cNvSpPr>
          <p:nvPr>
            <p:ph type="sldNum" sz="quarter" idx="5"/>
          </p:nvPr>
        </p:nvSpPr>
        <p:spPr/>
        <p:txBody>
          <a:bodyPr/>
          <a:lstStyle/>
          <a:p>
            <a:fld id="{445D807A-816D-4DA9-B9EE-22777367C981}" type="slidenum">
              <a:rPr lang="en-US" smtClean="0"/>
              <a:t>20</a:t>
            </a:fld>
            <a:endParaRPr lang="en-US"/>
          </a:p>
        </p:txBody>
      </p:sp>
    </p:spTree>
    <p:extLst>
      <p:ext uri="{BB962C8B-B14F-4D97-AF65-F5344CB8AC3E}">
        <p14:creationId xmlns:p14="http://schemas.microsoft.com/office/powerpoint/2010/main" val="19629642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defTabSz="914400" rtl="0" eaLnBrk="1" latinLnBrk="0" hangingPunct="1">
              <a:buFont typeface="Arial" panose="020B0604020202020204" pitchFamily="34" charset="0"/>
              <a:buChar char="•"/>
            </a:pPr>
            <a:endParaRPr lang="en-US" sz="1200" b="0" kern="1200" dirty="0">
              <a:solidFill>
                <a:schemeClr val="tx1"/>
              </a:solidFill>
              <a:latin typeface="Arial" panose="020B0604020202020204" pitchFamily="34" charset="0"/>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kern="1200" dirty="0">
                <a:solidFill>
                  <a:schemeClr val="tx1"/>
                </a:solidFill>
                <a:latin typeface="Arial" panose="020B0604020202020204" pitchFamily="34" charset="0"/>
                <a:ea typeface="+mn-ea"/>
                <a:cs typeface="Arial" panose="020B0604020202020204" pitchFamily="34" charset="0"/>
              </a:rPr>
              <a:t>Huge gap exists between Pakistan, China and even Bangladesh domestic savings which is another area of concern. We are just at 4.5% while Bangladesh at 25% and  China at 45%</a:t>
            </a:r>
          </a:p>
          <a:p>
            <a:pPr marL="171450" indent="-171450" algn="l" defTabSz="914400" rtl="0" eaLnBrk="1" latinLnBrk="0" hangingPunct="1">
              <a:buFont typeface="Arial" panose="020B0604020202020204" pitchFamily="34" charset="0"/>
              <a:buChar char="•"/>
            </a:pPr>
            <a:endParaRPr lang="en-US" sz="1200" b="0" kern="1200" dirty="0">
              <a:solidFill>
                <a:schemeClr val="tx1"/>
              </a:solidFill>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5"/>
          </p:nvPr>
        </p:nvSpPr>
        <p:spPr/>
        <p:txBody>
          <a:bodyPr/>
          <a:lstStyle/>
          <a:p>
            <a:fld id="{445D807A-816D-4DA9-B9EE-22777367C981}" type="slidenum">
              <a:rPr lang="en-US" smtClean="0"/>
              <a:t>21</a:t>
            </a:fld>
            <a:endParaRPr lang="en-US"/>
          </a:p>
        </p:txBody>
      </p:sp>
    </p:spTree>
    <p:extLst>
      <p:ext uri="{BB962C8B-B14F-4D97-AF65-F5344CB8AC3E}">
        <p14:creationId xmlns:p14="http://schemas.microsoft.com/office/powerpoint/2010/main" val="857061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90s,,, unfortunately, democratic values at national level and within parties are missing – political debate is a taboo</a:t>
            </a:r>
          </a:p>
          <a:p>
            <a:r>
              <a:rPr lang="en-US" dirty="0"/>
              <a:t>Clientele Politics is also a usual norm and the clients are protected too (both for their legitimate and illegitimates acts)</a:t>
            </a:r>
          </a:p>
          <a:p>
            <a:r>
              <a:rPr lang="en-US" dirty="0"/>
              <a:t>We seldom see local governments functioning in democratic rule which are a nursery for MC.</a:t>
            </a:r>
          </a:p>
          <a:p>
            <a:r>
              <a:rPr lang="en-US" dirty="0"/>
              <a:t>Interestingly MC playing elusive role, seemingly,  due to influence of political elites </a:t>
            </a:r>
          </a:p>
          <a:p>
            <a:endParaRPr lang="en-US" dirty="0"/>
          </a:p>
        </p:txBody>
      </p:sp>
      <p:sp>
        <p:nvSpPr>
          <p:cNvPr id="4" name="Slide Number Placeholder 3"/>
          <p:cNvSpPr>
            <a:spLocks noGrp="1"/>
          </p:cNvSpPr>
          <p:nvPr>
            <p:ph type="sldNum" sz="quarter" idx="5"/>
          </p:nvPr>
        </p:nvSpPr>
        <p:spPr/>
        <p:txBody>
          <a:bodyPr/>
          <a:lstStyle/>
          <a:p>
            <a:fld id="{445D807A-816D-4DA9-B9EE-22777367C981}" type="slidenum">
              <a:rPr lang="en-US" smtClean="0"/>
              <a:t>22</a:t>
            </a:fld>
            <a:endParaRPr lang="en-US"/>
          </a:p>
        </p:txBody>
      </p:sp>
    </p:spTree>
    <p:extLst>
      <p:ext uri="{BB962C8B-B14F-4D97-AF65-F5344CB8AC3E}">
        <p14:creationId xmlns:p14="http://schemas.microsoft.com/office/powerpoint/2010/main" val="29659654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However, of late some realization has seemed to have been taken place which is evident form lawyers movement.</a:t>
            </a:r>
          </a:p>
          <a:p>
            <a:r>
              <a:rPr lang="en-US" b="1" dirty="0"/>
              <a:t>80,000 MC professional joining hands across their political divide for restoration of judiciary and successfully attaining it without any violence</a:t>
            </a:r>
          </a:p>
          <a:p>
            <a:r>
              <a:rPr lang="en-US" b="1" dirty="0"/>
              <a:t>Deep impact on political awareness and participation</a:t>
            </a:r>
          </a:p>
          <a:p>
            <a:endParaRPr lang="en-US" dirty="0"/>
          </a:p>
        </p:txBody>
      </p:sp>
      <p:sp>
        <p:nvSpPr>
          <p:cNvPr id="4" name="Slide Number Placeholder 3"/>
          <p:cNvSpPr>
            <a:spLocks noGrp="1"/>
          </p:cNvSpPr>
          <p:nvPr>
            <p:ph type="sldNum" sz="quarter" idx="5"/>
          </p:nvPr>
        </p:nvSpPr>
        <p:spPr/>
        <p:txBody>
          <a:bodyPr/>
          <a:lstStyle/>
          <a:p>
            <a:fld id="{445D807A-816D-4DA9-B9EE-22777367C981}" type="slidenum">
              <a:rPr lang="en-US" smtClean="0"/>
              <a:t>23</a:t>
            </a:fld>
            <a:endParaRPr lang="en-US"/>
          </a:p>
        </p:txBody>
      </p:sp>
    </p:spTree>
    <p:extLst>
      <p:ext uri="{BB962C8B-B14F-4D97-AF65-F5344CB8AC3E}">
        <p14:creationId xmlns:p14="http://schemas.microsoft.com/office/powerpoint/2010/main" val="24598447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PTI main connect is MC with slogan of accountability, </a:t>
            </a:r>
            <a:r>
              <a:rPr lang="en-US" sz="1200" dirty="0"/>
              <a:t>challenging status quo &amp; dynastic politics</a:t>
            </a:r>
          </a:p>
          <a:p>
            <a:r>
              <a:rPr lang="en-US" sz="1200" dirty="0"/>
              <a:t>Made effective use of social media for societal engagement and youth mobilization</a:t>
            </a:r>
          </a:p>
          <a:p>
            <a:r>
              <a:rPr lang="en-US" sz="1200" dirty="0"/>
              <a:t>Will like to make mention a lady form South Punjab and hailing from a society, dominated by Sardars and rising to the National level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Recent surge is unprecedented </a:t>
            </a:r>
            <a:r>
              <a:rPr lang="en-US" sz="1200" dirty="0" err="1"/>
              <a:t>i.e</a:t>
            </a:r>
            <a:r>
              <a:rPr lang="en-US" sz="1200" dirty="0"/>
              <a:t>-- standing against the might </a:t>
            </a:r>
          </a:p>
          <a:p>
            <a:endParaRPr lang="en-US" dirty="0"/>
          </a:p>
        </p:txBody>
      </p:sp>
      <p:sp>
        <p:nvSpPr>
          <p:cNvPr id="4" name="Slide Number Placeholder 3"/>
          <p:cNvSpPr>
            <a:spLocks noGrp="1"/>
          </p:cNvSpPr>
          <p:nvPr>
            <p:ph type="sldNum" sz="quarter" idx="5"/>
          </p:nvPr>
        </p:nvSpPr>
        <p:spPr/>
        <p:txBody>
          <a:bodyPr/>
          <a:lstStyle/>
          <a:p>
            <a:fld id="{445D807A-816D-4DA9-B9EE-22777367C981}" type="slidenum">
              <a:rPr lang="en-US" smtClean="0"/>
              <a:t>24</a:t>
            </a:fld>
            <a:endParaRPr lang="en-US"/>
          </a:p>
        </p:txBody>
      </p:sp>
    </p:spTree>
    <p:extLst>
      <p:ext uri="{BB962C8B-B14F-4D97-AF65-F5344CB8AC3E}">
        <p14:creationId xmlns:p14="http://schemas.microsoft.com/office/powerpoint/2010/main" val="23919939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5D807A-816D-4DA9-B9EE-22777367C981}" type="slidenum">
              <a:rPr lang="en-US" smtClean="0"/>
              <a:t>25</a:t>
            </a:fld>
            <a:endParaRPr lang="en-US"/>
          </a:p>
        </p:txBody>
      </p:sp>
    </p:spTree>
    <p:extLst>
      <p:ext uri="{BB962C8B-B14F-4D97-AF65-F5344CB8AC3E}">
        <p14:creationId xmlns:p14="http://schemas.microsoft.com/office/powerpoint/2010/main" val="35616891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5D807A-816D-4DA9-B9EE-22777367C981}" type="slidenum">
              <a:rPr lang="en-US" smtClean="0"/>
              <a:t>26</a:t>
            </a:fld>
            <a:endParaRPr lang="en-US"/>
          </a:p>
        </p:txBody>
      </p:sp>
    </p:spTree>
    <p:extLst>
      <p:ext uri="{BB962C8B-B14F-4D97-AF65-F5344CB8AC3E}">
        <p14:creationId xmlns:p14="http://schemas.microsoft.com/office/powerpoint/2010/main" val="7851788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5D807A-816D-4DA9-B9EE-22777367C981}" type="slidenum">
              <a:rPr lang="en-US" smtClean="0"/>
              <a:t>27</a:t>
            </a:fld>
            <a:endParaRPr lang="en-US"/>
          </a:p>
        </p:txBody>
      </p:sp>
    </p:spTree>
    <p:extLst>
      <p:ext uri="{BB962C8B-B14F-4D97-AF65-F5344CB8AC3E}">
        <p14:creationId xmlns:p14="http://schemas.microsoft.com/office/powerpoint/2010/main" val="26049650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5D807A-816D-4DA9-B9EE-22777367C981}" type="slidenum">
              <a:rPr lang="en-US" smtClean="0"/>
              <a:t>28</a:t>
            </a:fld>
            <a:endParaRPr lang="en-US"/>
          </a:p>
        </p:txBody>
      </p:sp>
    </p:spTree>
    <p:extLst>
      <p:ext uri="{BB962C8B-B14F-4D97-AF65-F5344CB8AC3E}">
        <p14:creationId xmlns:p14="http://schemas.microsoft.com/office/powerpoint/2010/main" val="2726111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45D807A-816D-4DA9-B9EE-22777367C981}" type="slidenum">
              <a:rPr lang="en-US" smtClean="0"/>
              <a:t>29</a:t>
            </a:fld>
            <a:endParaRPr lang="en-US"/>
          </a:p>
        </p:txBody>
      </p:sp>
    </p:spTree>
    <p:extLst>
      <p:ext uri="{BB962C8B-B14F-4D97-AF65-F5344CB8AC3E}">
        <p14:creationId xmlns:p14="http://schemas.microsoft.com/office/powerpoint/2010/main" val="249518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5D807A-816D-4DA9-B9EE-22777367C981}" type="slidenum">
              <a:rPr lang="en-US" smtClean="0"/>
              <a:t>3</a:t>
            </a:fld>
            <a:endParaRPr lang="en-US"/>
          </a:p>
        </p:txBody>
      </p:sp>
    </p:spTree>
    <p:extLst>
      <p:ext uri="{BB962C8B-B14F-4D97-AF65-F5344CB8AC3E}">
        <p14:creationId xmlns:p14="http://schemas.microsoft.com/office/powerpoint/2010/main" val="2712749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5D807A-816D-4DA9-B9EE-22777367C981}" type="slidenum">
              <a:rPr lang="en-US" smtClean="0"/>
              <a:t>4</a:t>
            </a:fld>
            <a:endParaRPr lang="en-US"/>
          </a:p>
        </p:txBody>
      </p:sp>
    </p:spTree>
    <p:extLst>
      <p:ext uri="{BB962C8B-B14F-4D97-AF65-F5344CB8AC3E}">
        <p14:creationId xmlns:p14="http://schemas.microsoft.com/office/powerpoint/2010/main" val="2015413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defTabSz="914400" rtl="0" eaLnBrk="1" latinLnBrk="0" hangingPunct="1">
              <a:buFont typeface="Arial" panose="020B0604020202020204" pitchFamily="34" charset="0"/>
              <a:buChar char="•"/>
            </a:pPr>
            <a:r>
              <a:rPr lang="en-US" sz="1100" b="0" kern="1200" dirty="0">
                <a:solidFill>
                  <a:schemeClr val="tx1"/>
                </a:solidFill>
                <a:latin typeface="Arial" panose="020B0604020202020204" pitchFamily="34" charset="0"/>
                <a:ea typeface="+mn-ea"/>
                <a:cs typeface="Arial" panose="020B0604020202020204" pitchFamily="34" charset="0"/>
              </a:rPr>
              <a:t>Social realities are difficult to define and quantify, the term MC is no exception (no exact bounds &amp; definition)</a:t>
            </a:r>
          </a:p>
          <a:p>
            <a:pPr marL="171450" indent="-171450" algn="l" defTabSz="914400" rtl="0" eaLnBrk="1" latinLnBrk="0" hangingPunct="1">
              <a:buFont typeface="Arial" panose="020B0604020202020204" pitchFamily="34" charset="0"/>
              <a:buChar char="•"/>
            </a:pPr>
            <a:r>
              <a:rPr lang="en-US" sz="1100" b="0" kern="1200" dirty="0">
                <a:solidFill>
                  <a:schemeClr val="tx1"/>
                </a:solidFill>
                <a:latin typeface="Arial" panose="020B0604020202020204" pitchFamily="34" charset="0"/>
                <a:ea typeface="+mn-ea"/>
                <a:cs typeface="Arial" panose="020B0604020202020204" pitchFamily="34" charset="0"/>
              </a:rPr>
              <a:t>On the planet and its interest stemmed from the performance of Asian economies during global recession of 2008 </a:t>
            </a:r>
          </a:p>
          <a:p>
            <a:pPr marL="171450" indent="-171450" algn="l" defTabSz="914400" rtl="0" eaLnBrk="1" latinLnBrk="0" hangingPunct="1">
              <a:buFont typeface="Arial" panose="020B0604020202020204" pitchFamily="34" charset="0"/>
              <a:buChar char="•"/>
            </a:pPr>
            <a:r>
              <a:rPr lang="en-US" sz="1100" b="0" kern="1200" dirty="0">
                <a:solidFill>
                  <a:schemeClr val="tx1"/>
                </a:solidFill>
                <a:latin typeface="Arial" panose="020B0604020202020204" pitchFamily="34" charset="0"/>
                <a:ea typeface="+mn-ea"/>
                <a:cs typeface="Arial" panose="020B0604020202020204" pitchFamily="34" charset="0"/>
              </a:rPr>
              <a:t>Globally middle class with strong values stresses on the accumulation of human capital &amp; savings</a:t>
            </a:r>
          </a:p>
          <a:p>
            <a:pPr marL="171450" indent="-171450" algn="l" defTabSz="914400" rtl="0" eaLnBrk="1" latinLnBrk="0" hangingPunct="1">
              <a:buFont typeface="Arial" panose="020B0604020202020204" pitchFamily="34" charset="0"/>
              <a:buChar char="•"/>
            </a:pPr>
            <a:r>
              <a:rPr lang="en-US" sz="1100" b="0" kern="1200" dirty="0">
                <a:solidFill>
                  <a:schemeClr val="tx1"/>
                </a:solidFill>
                <a:latin typeface="Arial" panose="020B0604020202020204" pitchFamily="34" charset="0"/>
                <a:ea typeface="+mn-ea"/>
                <a:cs typeface="Arial" panose="020B0604020202020204" pitchFamily="34" charset="0"/>
              </a:rPr>
              <a:t>New entrepreneurs emerging from MC create employment and opportunity of  growth for rest of society (sustainable economic growth)</a:t>
            </a:r>
          </a:p>
          <a:p>
            <a:pPr marL="171450" indent="-171450" algn="l" defTabSz="914400" rtl="0" eaLnBrk="1" latinLnBrk="0" hangingPunct="1">
              <a:buFont typeface="Arial" panose="020B0604020202020204" pitchFamily="34" charset="0"/>
              <a:buChar char="•"/>
            </a:pPr>
            <a:r>
              <a:rPr lang="en-US" sz="1100" b="0" kern="1200" dirty="0">
                <a:solidFill>
                  <a:schemeClr val="tx1"/>
                </a:solidFill>
                <a:latin typeface="Arial" panose="020B0604020202020204" pitchFamily="34" charset="0"/>
                <a:ea typeface="+mn-ea"/>
                <a:cs typeface="Arial" panose="020B0604020202020204" pitchFamily="34" charset="0"/>
              </a:rPr>
              <a:t>Pakistan class structure has indeed shifted significantly away from largely agriculture/ rural economy to the urban economy for want of better quality of life, desire for better education for themselves and their children for upward social mobility</a:t>
            </a:r>
          </a:p>
        </p:txBody>
      </p:sp>
      <p:sp>
        <p:nvSpPr>
          <p:cNvPr id="4" name="Slide Number Placeholder 3"/>
          <p:cNvSpPr>
            <a:spLocks noGrp="1"/>
          </p:cNvSpPr>
          <p:nvPr>
            <p:ph type="sldNum" sz="quarter" idx="5"/>
          </p:nvPr>
        </p:nvSpPr>
        <p:spPr/>
        <p:txBody>
          <a:bodyPr/>
          <a:lstStyle/>
          <a:p>
            <a:fld id="{445D807A-816D-4DA9-B9EE-22777367C981}" type="slidenum">
              <a:rPr lang="en-US" smtClean="0"/>
              <a:t>5</a:t>
            </a:fld>
            <a:endParaRPr lang="en-US"/>
          </a:p>
        </p:txBody>
      </p:sp>
    </p:spTree>
    <p:extLst>
      <p:ext uri="{BB962C8B-B14F-4D97-AF65-F5344CB8AC3E}">
        <p14:creationId xmlns:p14="http://schemas.microsoft.com/office/powerpoint/2010/main" val="944813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defTabSz="914400" rtl="0" eaLnBrk="1" latinLnBrk="0" hangingPunct="1">
              <a:buFont typeface="Arial" panose="020B0604020202020204" pitchFamily="34" charset="0"/>
              <a:buChar char="•"/>
            </a:pPr>
            <a:r>
              <a:rPr lang="en-US" sz="1200" b="1" kern="1200" dirty="0">
                <a:solidFill>
                  <a:schemeClr val="tx1"/>
                </a:solidFill>
                <a:latin typeface="Arial" panose="020B0604020202020204" pitchFamily="34" charset="0"/>
                <a:ea typeface="+mn-ea"/>
                <a:cs typeface="Arial" panose="020B0604020202020204" pitchFamily="34" charset="0"/>
              </a:rPr>
              <a:t>To define MC, economists have adopted two different approaches </a:t>
            </a:r>
            <a:r>
              <a:rPr lang="en-US" sz="1200" b="1" kern="1200" dirty="0" err="1">
                <a:solidFill>
                  <a:schemeClr val="tx1"/>
                </a:solidFill>
                <a:latin typeface="Arial" panose="020B0604020202020204" pitchFamily="34" charset="0"/>
                <a:ea typeface="+mn-ea"/>
                <a:cs typeface="Arial" panose="020B0604020202020204" pitchFamily="34" charset="0"/>
              </a:rPr>
              <a:t>i.e</a:t>
            </a:r>
            <a:r>
              <a:rPr lang="en-US" sz="1200" b="1" kern="1200" dirty="0">
                <a:solidFill>
                  <a:schemeClr val="tx1"/>
                </a:solidFill>
                <a:latin typeface="Arial" panose="020B0604020202020204" pitchFamily="34" charset="0"/>
                <a:ea typeface="+mn-ea"/>
                <a:cs typeface="Arial" panose="020B0604020202020204" pitchFamily="34" charset="0"/>
              </a:rPr>
              <a:t> Relative &amp; Absolute. Even within the approach, there is no unanimity</a:t>
            </a:r>
          </a:p>
        </p:txBody>
      </p:sp>
      <p:sp>
        <p:nvSpPr>
          <p:cNvPr id="4" name="Slide Number Placeholder 3"/>
          <p:cNvSpPr>
            <a:spLocks noGrp="1"/>
          </p:cNvSpPr>
          <p:nvPr>
            <p:ph type="sldNum" sz="quarter" idx="5"/>
          </p:nvPr>
        </p:nvSpPr>
        <p:spPr/>
        <p:txBody>
          <a:bodyPr/>
          <a:lstStyle/>
          <a:p>
            <a:fld id="{445D807A-816D-4DA9-B9EE-22777367C981}" type="slidenum">
              <a:rPr lang="en-US" smtClean="0"/>
              <a:t>6</a:t>
            </a:fld>
            <a:endParaRPr lang="en-US"/>
          </a:p>
        </p:txBody>
      </p:sp>
    </p:spTree>
    <p:extLst>
      <p:ext uri="{BB962C8B-B14F-4D97-AF65-F5344CB8AC3E}">
        <p14:creationId xmlns:p14="http://schemas.microsoft.com/office/powerpoint/2010/main" val="2702618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defTabSz="914400" rtl="0" eaLnBrk="1" latinLnBrk="0" hangingPunct="1">
              <a:buFont typeface="Arial" panose="020B0604020202020204" pitchFamily="34" charset="0"/>
              <a:buChar char="•"/>
            </a:pPr>
            <a:r>
              <a:rPr lang="en-US" sz="1200" b="1" kern="1200" dirty="0">
                <a:solidFill>
                  <a:schemeClr val="tx1"/>
                </a:solidFill>
                <a:latin typeface="Arial" panose="020B0604020202020204" pitchFamily="34" charset="0"/>
                <a:ea typeface="+mn-ea"/>
                <a:cs typeface="Arial" panose="020B0604020202020204" pitchFamily="34" charset="0"/>
              </a:rPr>
              <a:t>Academia considers MC as profound source of sustainable income growth being the larger consumer class and creating new entrepreneurship</a:t>
            </a:r>
          </a:p>
          <a:p>
            <a:pPr marL="171450" indent="-171450" algn="l" defTabSz="914400" rtl="0" eaLnBrk="1" latinLnBrk="0" hangingPunct="1">
              <a:buFont typeface="Arial" panose="020B0604020202020204" pitchFamily="34" charset="0"/>
              <a:buChar char="•"/>
            </a:pPr>
            <a:r>
              <a:rPr lang="en-US" sz="1200" b="1" kern="1200" dirty="0">
                <a:solidFill>
                  <a:schemeClr val="tx1"/>
                </a:solidFill>
                <a:latin typeface="Arial" panose="020B0604020202020204" pitchFamily="34" charset="0"/>
                <a:ea typeface="+mn-ea"/>
                <a:cs typeface="Arial" panose="020B0604020202020204" pitchFamily="34" charset="0"/>
              </a:rPr>
              <a:t> Obama in his speech at Kansas School, termed MC as key to economic growth</a:t>
            </a:r>
          </a:p>
        </p:txBody>
      </p:sp>
      <p:sp>
        <p:nvSpPr>
          <p:cNvPr id="4" name="Slide Number Placeholder 3"/>
          <p:cNvSpPr>
            <a:spLocks noGrp="1"/>
          </p:cNvSpPr>
          <p:nvPr>
            <p:ph type="sldNum" sz="quarter" idx="5"/>
          </p:nvPr>
        </p:nvSpPr>
        <p:spPr/>
        <p:txBody>
          <a:bodyPr/>
          <a:lstStyle/>
          <a:p>
            <a:fld id="{445D807A-816D-4DA9-B9EE-22777367C981}" type="slidenum">
              <a:rPr lang="en-US" smtClean="0"/>
              <a:t>7</a:t>
            </a:fld>
            <a:endParaRPr lang="en-US"/>
          </a:p>
        </p:txBody>
      </p:sp>
    </p:spTree>
    <p:extLst>
      <p:ext uri="{BB962C8B-B14F-4D97-AF65-F5344CB8AC3E}">
        <p14:creationId xmlns:p14="http://schemas.microsoft.com/office/powerpoint/2010/main" val="2290057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kern="1200" dirty="0">
                <a:solidFill>
                  <a:schemeClr val="tx1"/>
                </a:solidFill>
                <a:latin typeface="Arial" panose="020B0604020202020204" pitchFamily="34" charset="0"/>
                <a:ea typeface="+mn-ea"/>
                <a:cs typeface="Arial" panose="020B0604020202020204" pitchFamily="34" charset="0"/>
              </a:rPr>
              <a:t>MC is also considered a great contributor to strong democracy and participative political culture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kern="1200" dirty="0">
              <a:solidFill>
                <a:schemeClr val="tx1"/>
              </a:solidFill>
              <a:latin typeface="Arial" panose="020B0604020202020204" pitchFamily="34" charset="0"/>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tx1"/>
                </a:solidFill>
                <a:latin typeface="Arial" panose="020B0604020202020204" pitchFamily="34" charset="0"/>
                <a:ea typeface="+mn-ea"/>
                <a:cs typeface="Arial" panose="020B0604020202020204" pitchFamily="34" charset="0"/>
              </a:rPr>
              <a:t>However, there is caveat attached to the consumption habits ; </a:t>
            </a:r>
            <a:r>
              <a:rPr lang="en-US" sz="1200" b="1" kern="1200" dirty="0">
                <a:solidFill>
                  <a:schemeClr val="tx1"/>
                </a:solidFill>
                <a:latin typeface="Arial" panose="020B0604020202020204" pitchFamily="34" charset="0"/>
                <a:ea typeface="+mn-ea"/>
                <a:cs typeface="Arial" panose="020B0604020202020204" pitchFamily="34" charset="0"/>
              </a:rPr>
              <a:t>if balance is not struck between saving &amp; consumption then it puts a strain on growth</a:t>
            </a:r>
          </a:p>
        </p:txBody>
      </p:sp>
      <p:sp>
        <p:nvSpPr>
          <p:cNvPr id="4" name="Slide Number Placeholder 3"/>
          <p:cNvSpPr>
            <a:spLocks noGrp="1"/>
          </p:cNvSpPr>
          <p:nvPr>
            <p:ph type="sldNum" sz="quarter" idx="5"/>
          </p:nvPr>
        </p:nvSpPr>
        <p:spPr/>
        <p:txBody>
          <a:bodyPr/>
          <a:lstStyle/>
          <a:p>
            <a:fld id="{445D807A-816D-4DA9-B9EE-22777367C981}" type="slidenum">
              <a:rPr lang="en-US" smtClean="0"/>
              <a:t>8</a:t>
            </a:fld>
            <a:endParaRPr lang="en-US"/>
          </a:p>
        </p:txBody>
      </p:sp>
    </p:spTree>
    <p:extLst>
      <p:ext uri="{BB962C8B-B14F-4D97-AF65-F5344CB8AC3E}">
        <p14:creationId xmlns:p14="http://schemas.microsoft.com/office/powerpoint/2010/main" val="2965058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5D807A-816D-4DA9-B9EE-22777367C981}" type="slidenum">
              <a:rPr lang="en-US" smtClean="0"/>
              <a:t>9</a:t>
            </a:fld>
            <a:endParaRPr lang="en-US"/>
          </a:p>
        </p:txBody>
      </p:sp>
    </p:spTree>
    <p:extLst>
      <p:ext uri="{BB962C8B-B14F-4D97-AF65-F5344CB8AC3E}">
        <p14:creationId xmlns:p14="http://schemas.microsoft.com/office/powerpoint/2010/main" val="329177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18EC5B-1282-4617-8130-5D0410CE4BEA}" type="datetime1">
              <a:rPr lang="en-US" smtClean="0"/>
              <a:t>11/18/2022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AA676-A8D0-4FC7-81C9-F8992311A1A5}" type="slidenum">
              <a:rPr lang="en-US" smtClean="0"/>
              <a:t>‹#›</a:t>
            </a:fld>
            <a:endParaRPr lang="en-US"/>
          </a:p>
        </p:txBody>
      </p:sp>
    </p:spTree>
    <p:extLst>
      <p:ext uri="{BB962C8B-B14F-4D97-AF65-F5344CB8AC3E}">
        <p14:creationId xmlns:p14="http://schemas.microsoft.com/office/powerpoint/2010/main" val="1453608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DAB1A5-98CB-4AE1-AA32-2AF762CC114A}" type="datetime1">
              <a:rPr lang="en-US" smtClean="0"/>
              <a:t>11/18/2022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AA676-A8D0-4FC7-81C9-F8992311A1A5}" type="slidenum">
              <a:rPr lang="en-US" smtClean="0"/>
              <a:t>‹#›</a:t>
            </a:fld>
            <a:endParaRPr lang="en-US"/>
          </a:p>
        </p:txBody>
      </p:sp>
    </p:spTree>
    <p:extLst>
      <p:ext uri="{BB962C8B-B14F-4D97-AF65-F5344CB8AC3E}">
        <p14:creationId xmlns:p14="http://schemas.microsoft.com/office/powerpoint/2010/main" val="2018739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10F5E0-0420-4449-B4FD-0BDEC88A56CA}" type="datetime1">
              <a:rPr lang="en-US" smtClean="0"/>
              <a:t>11/18/2022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AA676-A8D0-4FC7-81C9-F8992311A1A5}" type="slidenum">
              <a:rPr lang="en-US" smtClean="0"/>
              <a:t>‹#›</a:t>
            </a:fld>
            <a:endParaRPr lang="en-US"/>
          </a:p>
        </p:txBody>
      </p:sp>
    </p:spTree>
    <p:extLst>
      <p:ext uri="{BB962C8B-B14F-4D97-AF65-F5344CB8AC3E}">
        <p14:creationId xmlns:p14="http://schemas.microsoft.com/office/powerpoint/2010/main" val="1476880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marL="801688" indent="-514350">
              <a:buClrTx/>
              <a:buFont typeface="Wingdings" panose="05000000000000000000" pitchFamily="2" charset="2"/>
              <a:buChar char="§"/>
              <a:defRPr sz="3200">
                <a:latin typeface="Arial" panose="020B0604020202020204" pitchFamily="34" charset="0"/>
                <a:cs typeface="Arial" panose="020B0604020202020204" pitchFamily="34" charset="0"/>
              </a:defRPr>
            </a:lvl1pPr>
            <a:lvl2pPr marL="1377950" indent="-517525">
              <a:buClrTx/>
              <a:buFont typeface="Wingdings" panose="05000000000000000000" pitchFamily="2" charset="2"/>
              <a:buChar char="§"/>
              <a:defRPr sz="2800">
                <a:latin typeface="Arial" panose="020B0604020202020204" pitchFamily="34" charset="0"/>
                <a:cs typeface="Arial" panose="020B0604020202020204" pitchFamily="34" charset="0"/>
              </a:defRPr>
            </a:lvl2pPr>
            <a:lvl3pPr marL="744538" indent="-457200">
              <a:buClrTx/>
              <a:buFont typeface="Wingdings" panose="05000000000000000000" pitchFamily="2" charset="2"/>
              <a:buChar char="§"/>
              <a:defRPr sz="2000">
                <a:latin typeface="Arial" panose="020B0604020202020204" pitchFamily="34" charset="0"/>
                <a:cs typeface="Arial" panose="020B0604020202020204" pitchFamily="34" charset="0"/>
              </a:defRPr>
            </a:lvl3pPr>
            <a:lvl4pPr marL="744538" indent="-457200">
              <a:buClrTx/>
              <a:buFont typeface="Wingdings" panose="05000000000000000000" pitchFamily="2" charset="2"/>
              <a:buChar char="§"/>
              <a:defRPr sz="2000">
                <a:latin typeface="Arial" panose="020B0604020202020204" pitchFamily="34" charset="0"/>
                <a:cs typeface="Arial" panose="020B0604020202020204" pitchFamily="34" charset="0"/>
              </a:defRPr>
            </a:lvl4pPr>
            <a:lvl5pPr marL="744538" indent="-457200">
              <a:buClrTx/>
              <a:buFont typeface="Wingdings" panose="05000000000000000000" pitchFamily="2" charset="2"/>
              <a:buChar char="§"/>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8B71AD5-2D0F-45AC-9413-D67252EC3466}" type="datetime1">
              <a:rPr lang="en-US" smtClean="0"/>
              <a:t>11/18/2022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CBCAA676-A8D0-4FC7-81C9-F8992311A1A5}" type="slidenum">
              <a:rPr lang="en-US" smtClean="0"/>
              <a:pPr/>
              <a:t>‹#›</a:t>
            </a:fld>
            <a:endParaRPr lang="en-US"/>
          </a:p>
        </p:txBody>
      </p:sp>
    </p:spTree>
    <p:extLst>
      <p:ext uri="{BB962C8B-B14F-4D97-AF65-F5344CB8AC3E}">
        <p14:creationId xmlns:p14="http://schemas.microsoft.com/office/powerpoint/2010/main" val="1678239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297929-4A1A-42B0-BC2B-2EC64C1FA8F7}" type="datetime1">
              <a:rPr lang="en-US" smtClean="0"/>
              <a:t>11/18/2022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AA676-A8D0-4FC7-81C9-F8992311A1A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6794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91B931-CC87-4FE9-B5EF-400262844300}" type="datetime1">
              <a:rPr lang="en-US" smtClean="0"/>
              <a:t>11/18/2022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CAA676-A8D0-4FC7-81C9-F8992311A1A5}" type="slidenum">
              <a:rPr lang="en-US" smtClean="0"/>
              <a:t>‹#›</a:t>
            </a:fld>
            <a:endParaRPr lang="en-US"/>
          </a:p>
        </p:txBody>
      </p:sp>
    </p:spTree>
    <p:extLst>
      <p:ext uri="{BB962C8B-B14F-4D97-AF65-F5344CB8AC3E}">
        <p14:creationId xmlns:p14="http://schemas.microsoft.com/office/powerpoint/2010/main" val="2410793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6D01C7-94DE-491D-BF1A-E06A2D1D9229}" type="datetime1">
              <a:rPr lang="en-US" smtClean="0"/>
              <a:t>11/18/2022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CAA676-A8D0-4FC7-81C9-F8992311A1A5}" type="slidenum">
              <a:rPr lang="en-US" smtClean="0"/>
              <a:t>‹#›</a:t>
            </a:fld>
            <a:endParaRPr lang="en-US"/>
          </a:p>
        </p:txBody>
      </p:sp>
    </p:spTree>
    <p:extLst>
      <p:ext uri="{BB962C8B-B14F-4D97-AF65-F5344CB8AC3E}">
        <p14:creationId xmlns:p14="http://schemas.microsoft.com/office/powerpoint/2010/main" val="527057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35E77E-73B0-42E5-9CB2-267D18831FA6}" type="datetime1">
              <a:rPr lang="en-US" smtClean="0"/>
              <a:t>11/18/2022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CAA676-A8D0-4FC7-81C9-F8992311A1A5}" type="slidenum">
              <a:rPr lang="en-US" smtClean="0"/>
              <a:t>‹#›</a:t>
            </a:fld>
            <a:endParaRPr lang="en-US"/>
          </a:p>
        </p:txBody>
      </p:sp>
    </p:spTree>
    <p:extLst>
      <p:ext uri="{BB962C8B-B14F-4D97-AF65-F5344CB8AC3E}">
        <p14:creationId xmlns:p14="http://schemas.microsoft.com/office/powerpoint/2010/main" val="2502936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0ED62446-7FE7-4756-9847-CF38747A0EC7}" type="datetime1">
              <a:rPr lang="en-US" smtClean="0"/>
              <a:t>11/18/2022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BCAA676-A8D0-4FC7-81C9-F8992311A1A5}" type="slidenum">
              <a:rPr lang="en-US" smtClean="0"/>
              <a:t>‹#›</a:t>
            </a:fld>
            <a:endParaRPr lang="en-US"/>
          </a:p>
        </p:txBody>
      </p:sp>
    </p:spTree>
    <p:extLst>
      <p:ext uri="{BB962C8B-B14F-4D97-AF65-F5344CB8AC3E}">
        <p14:creationId xmlns:p14="http://schemas.microsoft.com/office/powerpoint/2010/main" val="260921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8128257-BAF6-4B3E-AB7C-12856F713426}" type="datetime1">
              <a:rPr lang="en-US" smtClean="0"/>
              <a:t>11/18/2022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BCAA676-A8D0-4FC7-81C9-F8992311A1A5}" type="slidenum">
              <a:rPr lang="en-US" smtClean="0"/>
              <a:t>‹#›</a:t>
            </a:fld>
            <a:endParaRPr lang="en-US"/>
          </a:p>
        </p:txBody>
      </p:sp>
    </p:spTree>
    <p:extLst>
      <p:ext uri="{BB962C8B-B14F-4D97-AF65-F5344CB8AC3E}">
        <p14:creationId xmlns:p14="http://schemas.microsoft.com/office/powerpoint/2010/main" val="2042257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1C9EFD-CF06-46EA-88E9-8659C21B5099}" type="datetime1">
              <a:rPr lang="en-US" smtClean="0"/>
              <a:t>11/18/2022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CAA676-A8D0-4FC7-81C9-F8992311A1A5}" type="slidenum">
              <a:rPr lang="en-US" smtClean="0"/>
              <a:t>‹#›</a:t>
            </a:fld>
            <a:endParaRPr lang="en-US"/>
          </a:p>
        </p:txBody>
      </p:sp>
    </p:spTree>
    <p:extLst>
      <p:ext uri="{BB962C8B-B14F-4D97-AF65-F5344CB8AC3E}">
        <p14:creationId xmlns:p14="http://schemas.microsoft.com/office/powerpoint/2010/main" val="1533841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12192000" cy="121361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77EED76-D44C-40FC-A29B-8C75197E6726}" type="datetime1">
              <a:rPr lang="en-US" smtClean="0"/>
              <a:t>11/18/2022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10736481" y="6445118"/>
            <a:ext cx="1312025" cy="365125"/>
          </a:xfrm>
          <a:prstGeom prst="rect">
            <a:avLst/>
          </a:prstGeom>
        </p:spPr>
        <p:txBody>
          <a:bodyPr vert="horz" lIns="91440" tIns="45720" rIns="91440" bIns="45720" rtlCol="0" anchor="ctr"/>
          <a:lstStyle>
            <a:lvl1pPr algn="r">
              <a:defRPr sz="1800">
                <a:solidFill>
                  <a:schemeClr val="tx1"/>
                </a:solidFill>
                <a:latin typeface="Arial" panose="020B0604020202020204" pitchFamily="34" charset="0"/>
                <a:cs typeface="Arial" panose="020B0604020202020204" pitchFamily="34" charset="0"/>
              </a:defRPr>
            </a:lvl1pPr>
          </a:lstStyle>
          <a:p>
            <a:fld id="{CBCAA676-A8D0-4FC7-81C9-F8992311A1A5}" type="slidenum">
              <a:rPr lang="en-US" smtClean="0"/>
              <a:pPr/>
              <a:t>‹#›</a:t>
            </a:fld>
            <a:endParaRPr lang="en-US"/>
          </a:p>
        </p:txBody>
      </p:sp>
    </p:spTree>
    <p:extLst>
      <p:ext uri="{BB962C8B-B14F-4D97-AF65-F5344CB8AC3E}">
        <p14:creationId xmlns:p14="http://schemas.microsoft.com/office/powerpoint/2010/main" val="104272689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400" rtl="0" eaLnBrk="1" latinLnBrk="0" hangingPunct="1">
        <a:lnSpc>
          <a:spcPct val="85000"/>
        </a:lnSpc>
        <a:spcBef>
          <a:spcPct val="0"/>
        </a:spcBef>
        <a:buNone/>
        <a:defRPr sz="3600" b="1" kern="1200" spc="-50" baseline="0">
          <a:solidFill>
            <a:schemeClr val="tx1"/>
          </a:solidFill>
          <a:latin typeface="Arial" panose="020B0604020202020204" pitchFamily="34" charset="0"/>
          <a:ea typeface="+mj-ea"/>
          <a:cs typeface="Arial" panose="020B0604020202020204" pitchFamily="34" charset="0"/>
        </a:defRPr>
      </a:lvl1pPr>
    </p:titleStyle>
    <p:bodyStyle>
      <a:lvl1pPr marL="457200" indent="-457200" algn="l" defTabSz="914400" rtl="0" eaLnBrk="1" latinLnBrk="0" hangingPunct="1">
        <a:lnSpc>
          <a:spcPct val="90000"/>
        </a:lnSpc>
        <a:spcBef>
          <a:spcPts val="1200"/>
        </a:spcBef>
        <a:spcAft>
          <a:spcPts val="200"/>
        </a:spcAft>
        <a:buClrTx/>
        <a:buSzPct val="100000"/>
        <a:buFont typeface="+mj-lt"/>
        <a:buAutoNum type="arabicPeriod"/>
        <a:defRPr sz="3200" kern="1200">
          <a:solidFill>
            <a:schemeClr val="tx1"/>
          </a:solidFill>
          <a:latin typeface="Arial" panose="020B0604020202020204" pitchFamily="34" charset="0"/>
          <a:ea typeface="+mn-ea"/>
          <a:cs typeface="Arial" panose="020B0604020202020204" pitchFamily="34" charset="0"/>
        </a:defRPr>
      </a:lvl1pPr>
      <a:lvl2pPr marL="544068" indent="-342900" algn="l" defTabSz="914400" rtl="0" eaLnBrk="1" latinLnBrk="0" hangingPunct="1">
        <a:lnSpc>
          <a:spcPct val="90000"/>
        </a:lnSpc>
        <a:spcBef>
          <a:spcPts val="200"/>
        </a:spcBef>
        <a:spcAft>
          <a:spcPts val="400"/>
        </a:spcAft>
        <a:buClrTx/>
        <a:buFont typeface="+mj-lt"/>
        <a:buAutoNum type="arabicPeriod"/>
        <a:defRPr sz="2800" kern="1200">
          <a:solidFill>
            <a:schemeClr val="tx1"/>
          </a:solidFill>
          <a:latin typeface="Arial" panose="020B0604020202020204" pitchFamily="34" charset="0"/>
          <a:ea typeface="+mn-ea"/>
          <a:cs typeface="Arial" panose="020B0604020202020204" pitchFamily="34" charset="0"/>
        </a:defRPr>
      </a:lvl2pPr>
      <a:lvl3pPr marL="726948" indent="-342900" algn="l" defTabSz="914400" rtl="0" eaLnBrk="1" latinLnBrk="0" hangingPunct="1">
        <a:lnSpc>
          <a:spcPct val="90000"/>
        </a:lnSpc>
        <a:spcBef>
          <a:spcPts val="200"/>
        </a:spcBef>
        <a:spcAft>
          <a:spcPts val="400"/>
        </a:spcAft>
        <a:buClrTx/>
        <a:buFont typeface="+mj-lt"/>
        <a:buAutoNum type="arabicPeriod"/>
        <a:defRPr sz="2000" kern="1200">
          <a:solidFill>
            <a:schemeClr val="tx1"/>
          </a:solidFill>
          <a:latin typeface="Arial" panose="020B0604020202020204" pitchFamily="34" charset="0"/>
          <a:ea typeface="+mn-ea"/>
          <a:cs typeface="Arial" panose="020B0604020202020204" pitchFamily="34" charset="0"/>
        </a:defRPr>
      </a:lvl3pPr>
      <a:lvl4pPr marL="909828" indent="-342900" algn="l" defTabSz="914400" rtl="0" eaLnBrk="1" latinLnBrk="0" hangingPunct="1">
        <a:lnSpc>
          <a:spcPct val="90000"/>
        </a:lnSpc>
        <a:spcBef>
          <a:spcPts val="200"/>
        </a:spcBef>
        <a:spcAft>
          <a:spcPts val="400"/>
        </a:spcAft>
        <a:buClrTx/>
        <a:buFont typeface="+mj-lt"/>
        <a:buAutoNum type="arabicPeriod"/>
        <a:defRPr sz="2000" kern="1200">
          <a:solidFill>
            <a:schemeClr val="tx1"/>
          </a:solidFill>
          <a:latin typeface="Arial" panose="020B0604020202020204" pitchFamily="34" charset="0"/>
          <a:ea typeface="+mn-ea"/>
          <a:cs typeface="Arial" panose="020B0604020202020204" pitchFamily="34" charset="0"/>
        </a:defRPr>
      </a:lvl4pPr>
      <a:lvl5pPr marL="1092708" indent="-342900" algn="l" defTabSz="914400" rtl="0" eaLnBrk="1" latinLnBrk="0" hangingPunct="1">
        <a:lnSpc>
          <a:spcPct val="90000"/>
        </a:lnSpc>
        <a:spcBef>
          <a:spcPts val="200"/>
        </a:spcBef>
        <a:spcAft>
          <a:spcPts val="400"/>
        </a:spcAft>
        <a:buClrTx/>
        <a:buFont typeface="+mj-lt"/>
        <a:buAutoNum type="arabicPeriod"/>
        <a:defRPr sz="2000" kern="1200">
          <a:solidFill>
            <a:schemeClr val="tx1"/>
          </a:solidFill>
          <a:latin typeface="Arial" panose="020B0604020202020204" pitchFamily="34" charset="0"/>
          <a:ea typeface="+mn-ea"/>
          <a:cs typeface="Arial" panose="020B060402020202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file:///C:\Documents%20and%20Settings\Administrator\Desktop\LOGO%20NMC%20GREEN.jpg"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493E182-A407-481D-BC6F-DC77995CCACB}"/>
              </a:ext>
            </a:extLst>
          </p:cNvPr>
          <p:cNvSpPr>
            <a:spLocks noGrp="1"/>
          </p:cNvSpPr>
          <p:nvPr>
            <p:ph type="subTitle" idx="1"/>
          </p:nvPr>
        </p:nvSpPr>
        <p:spPr/>
        <p:txBody>
          <a:bodyPr/>
          <a:lstStyle/>
          <a:p>
            <a:endParaRPr lang="en-US" dirty="0"/>
          </a:p>
        </p:txBody>
      </p:sp>
      <p:sp>
        <p:nvSpPr>
          <p:cNvPr id="4" name="Slide Number Placeholder 3">
            <a:extLst>
              <a:ext uri="{FF2B5EF4-FFF2-40B4-BE49-F238E27FC236}">
                <a16:creationId xmlns:a16="http://schemas.microsoft.com/office/drawing/2014/main" id="{B848E53D-44CE-4C01-A4D0-45BD144291E6}"/>
              </a:ext>
            </a:extLst>
          </p:cNvPr>
          <p:cNvSpPr>
            <a:spLocks noGrp="1"/>
          </p:cNvSpPr>
          <p:nvPr>
            <p:ph type="sldNum" sz="quarter" idx="12"/>
          </p:nvPr>
        </p:nvSpPr>
        <p:spPr/>
        <p:txBody>
          <a:bodyPr/>
          <a:lstStyle/>
          <a:p>
            <a:fld id="{E6E40152-D63F-4C52-BAEF-DEF93FBA6DF6}" type="slidenum">
              <a:rPr lang="en-US" smtClean="0"/>
              <a:t>1</a:t>
            </a:fld>
            <a:endParaRPr lang="en-US" dirty="0"/>
          </a:p>
        </p:txBody>
      </p:sp>
      <p:pic>
        <p:nvPicPr>
          <p:cNvPr id="1028" name="Picture 4" descr="Arabic calligraphy of bismillah Royalty Free Vector Image">
            <a:extLst>
              <a:ext uri="{FF2B5EF4-FFF2-40B4-BE49-F238E27FC236}">
                <a16:creationId xmlns:a16="http://schemas.microsoft.com/office/drawing/2014/main" id="{788CB10B-245C-4B8C-9211-7C7FCD31DB35}"/>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607060" y="751572"/>
            <a:ext cx="10977880" cy="51330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6735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EF8B3-7809-DDDE-131B-C67971E0E344}"/>
              </a:ext>
            </a:extLst>
          </p:cNvPr>
          <p:cNvSpPr>
            <a:spLocks noGrp="1"/>
          </p:cNvSpPr>
          <p:nvPr>
            <p:ph type="title"/>
          </p:nvPr>
        </p:nvSpPr>
        <p:spPr/>
        <p:txBody>
          <a:bodyPr>
            <a:normAutofit/>
          </a:bodyPr>
          <a:lstStyle/>
          <a:p>
            <a:r>
              <a:rPr lang="en-US" dirty="0"/>
              <a:t>RESEARCH QUESTIONS</a:t>
            </a:r>
          </a:p>
        </p:txBody>
      </p:sp>
      <p:sp>
        <p:nvSpPr>
          <p:cNvPr id="3" name="Content Placeholder 2">
            <a:extLst>
              <a:ext uri="{FF2B5EF4-FFF2-40B4-BE49-F238E27FC236}">
                <a16:creationId xmlns:a16="http://schemas.microsoft.com/office/drawing/2014/main" id="{AF20A569-5857-A296-1258-207C5576F9B3}"/>
              </a:ext>
            </a:extLst>
          </p:cNvPr>
          <p:cNvSpPr>
            <a:spLocks noGrp="1"/>
          </p:cNvSpPr>
          <p:nvPr>
            <p:ph idx="1"/>
          </p:nvPr>
        </p:nvSpPr>
        <p:spPr>
          <a:xfrm>
            <a:off x="245972" y="1543366"/>
            <a:ext cx="11361010" cy="4572000"/>
          </a:xfrm>
        </p:spPr>
        <p:txBody>
          <a:bodyPr>
            <a:normAutofit/>
          </a:bodyPr>
          <a:lstStyle/>
          <a:p>
            <a:pPr marL="508000" indent="-508000" algn="just">
              <a:lnSpc>
                <a:spcPct val="150000"/>
              </a:lnSpc>
            </a:pPr>
            <a:r>
              <a:rPr lang="en-US" sz="2800" dirty="0"/>
              <a:t>To what an extent the middle class has, so far,  contributed towards economic development and political discourse in Pakistan?  </a:t>
            </a:r>
          </a:p>
          <a:p>
            <a:pPr marL="508000" indent="-508000" algn="just">
              <a:lnSpc>
                <a:spcPct val="150000"/>
              </a:lnSpc>
            </a:pPr>
            <a:endParaRPr lang="en-US" sz="2800" dirty="0"/>
          </a:p>
          <a:p>
            <a:pPr marL="508000" indent="-508000" algn="just">
              <a:lnSpc>
                <a:spcPct val="150000"/>
              </a:lnSpc>
            </a:pPr>
            <a:r>
              <a:rPr lang="en-US" sz="2800" dirty="0"/>
              <a:t>What role the middle class can potentially play in national economic and political development? </a:t>
            </a:r>
          </a:p>
          <a:p>
            <a:pPr marL="0" indent="0">
              <a:buNone/>
            </a:pPr>
            <a:endParaRPr lang="en-US" sz="2800" dirty="0"/>
          </a:p>
        </p:txBody>
      </p:sp>
      <p:sp>
        <p:nvSpPr>
          <p:cNvPr id="4" name="Slide Number Placeholder 3">
            <a:extLst>
              <a:ext uri="{FF2B5EF4-FFF2-40B4-BE49-F238E27FC236}">
                <a16:creationId xmlns:a16="http://schemas.microsoft.com/office/drawing/2014/main" id="{F1C77838-32D4-4A8E-7A6E-C1F685638C01}"/>
              </a:ext>
            </a:extLst>
          </p:cNvPr>
          <p:cNvSpPr>
            <a:spLocks noGrp="1"/>
          </p:cNvSpPr>
          <p:nvPr>
            <p:ph type="sldNum" sz="quarter" idx="12"/>
          </p:nvPr>
        </p:nvSpPr>
        <p:spPr/>
        <p:txBody>
          <a:bodyPr/>
          <a:lstStyle/>
          <a:p>
            <a:fld id="{CBCAA676-A8D0-4FC7-81C9-F8992311A1A5}" type="slidenum">
              <a:rPr lang="en-US" smtClean="0"/>
              <a:t>10</a:t>
            </a:fld>
            <a:endParaRPr lang="en-US"/>
          </a:p>
        </p:txBody>
      </p:sp>
    </p:spTree>
    <p:extLst>
      <p:ext uri="{BB962C8B-B14F-4D97-AF65-F5344CB8AC3E}">
        <p14:creationId xmlns:p14="http://schemas.microsoft.com/office/powerpoint/2010/main" val="1778343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B107D-B884-BCC2-62CC-AE710FC3B297}"/>
              </a:ext>
            </a:extLst>
          </p:cNvPr>
          <p:cNvSpPr>
            <a:spLocks noGrp="1"/>
          </p:cNvSpPr>
          <p:nvPr>
            <p:ph type="title"/>
          </p:nvPr>
        </p:nvSpPr>
        <p:spPr>
          <a:xfrm>
            <a:off x="0" y="33090"/>
            <a:ext cx="12192000" cy="1127024"/>
          </a:xfrm>
        </p:spPr>
        <p:txBody>
          <a:bodyPr/>
          <a:lstStyle/>
          <a:p>
            <a:r>
              <a:rPr lang="en-US" dirty="0"/>
              <a:t>MIDDLE CLASS: AN INSTRUMENT OF ECONOMIC PROSPERITY</a:t>
            </a:r>
          </a:p>
        </p:txBody>
      </p:sp>
      <p:sp>
        <p:nvSpPr>
          <p:cNvPr id="4" name="Slide Number Placeholder 3">
            <a:extLst>
              <a:ext uri="{FF2B5EF4-FFF2-40B4-BE49-F238E27FC236}">
                <a16:creationId xmlns:a16="http://schemas.microsoft.com/office/drawing/2014/main" id="{EE51897A-6672-10EA-7199-C880FE4E6FE9}"/>
              </a:ext>
            </a:extLst>
          </p:cNvPr>
          <p:cNvSpPr>
            <a:spLocks noGrp="1"/>
          </p:cNvSpPr>
          <p:nvPr>
            <p:ph type="sldNum" sz="quarter" idx="12"/>
          </p:nvPr>
        </p:nvSpPr>
        <p:spPr/>
        <p:txBody>
          <a:bodyPr/>
          <a:lstStyle/>
          <a:p>
            <a:fld id="{CBCAA676-A8D0-4FC7-81C9-F8992311A1A5}" type="slidenum">
              <a:rPr lang="en-US" smtClean="0"/>
              <a:t>11</a:t>
            </a:fld>
            <a:endParaRPr lang="en-US"/>
          </a:p>
        </p:txBody>
      </p:sp>
      <p:graphicFrame>
        <p:nvGraphicFramePr>
          <p:cNvPr id="10" name="Table 9">
            <a:extLst>
              <a:ext uri="{FF2B5EF4-FFF2-40B4-BE49-F238E27FC236}">
                <a16:creationId xmlns:a16="http://schemas.microsoft.com/office/drawing/2014/main" id="{60BC7FB9-8E3D-0C06-D695-FF4F3E67BEC0}"/>
              </a:ext>
            </a:extLst>
          </p:cNvPr>
          <p:cNvGraphicFramePr>
            <a:graphicFrameLocks noGrp="1"/>
          </p:cNvGraphicFramePr>
          <p:nvPr>
            <p:extLst>
              <p:ext uri="{D42A27DB-BD31-4B8C-83A1-F6EECF244321}">
                <p14:modId xmlns:p14="http://schemas.microsoft.com/office/powerpoint/2010/main" val="1718473638"/>
              </p:ext>
            </p:extLst>
          </p:nvPr>
        </p:nvGraphicFramePr>
        <p:xfrm>
          <a:off x="249382" y="1189896"/>
          <a:ext cx="5816138" cy="5250507"/>
        </p:xfrm>
        <a:graphic>
          <a:graphicData uri="http://schemas.openxmlformats.org/drawingml/2006/table">
            <a:tbl>
              <a:tblPr>
                <a:tableStyleId>{5C22544A-7EE6-4342-B048-85BDC9FD1C3A}</a:tableStyleId>
              </a:tblPr>
              <a:tblGrid>
                <a:gridCol w="906410">
                  <a:extLst>
                    <a:ext uri="{9D8B030D-6E8A-4147-A177-3AD203B41FA5}">
                      <a16:colId xmlns:a16="http://schemas.microsoft.com/office/drawing/2014/main" val="1205802291"/>
                    </a:ext>
                  </a:extLst>
                </a:gridCol>
                <a:gridCol w="2887791">
                  <a:extLst>
                    <a:ext uri="{9D8B030D-6E8A-4147-A177-3AD203B41FA5}">
                      <a16:colId xmlns:a16="http://schemas.microsoft.com/office/drawing/2014/main" val="2018575852"/>
                    </a:ext>
                  </a:extLst>
                </a:gridCol>
                <a:gridCol w="2021937">
                  <a:extLst>
                    <a:ext uri="{9D8B030D-6E8A-4147-A177-3AD203B41FA5}">
                      <a16:colId xmlns:a16="http://schemas.microsoft.com/office/drawing/2014/main" val="83015213"/>
                    </a:ext>
                  </a:extLst>
                </a:gridCol>
              </a:tblGrid>
              <a:tr h="796304">
                <a:tc gridSpan="3">
                  <a:txBody>
                    <a:bodyPr/>
                    <a:lstStyle/>
                    <a:p>
                      <a:pPr algn="ctr" fontAlgn="b"/>
                      <a:r>
                        <a:rPr lang="en-US" sz="2400" b="1" i="0" u="none" strike="noStrike" dirty="0">
                          <a:solidFill>
                            <a:srgbClr val="000000"/>
                          </a:solidFill>
                          <a:effectLst/>
                          <a:latin typeface="Arial" panose="020B0604020202020204" pitchFamily="34" charset="0"/>
                          <a:cs typeface="Arial" panose="020B0604020202020204" pitchFamily="34" charset="0"/>
                        </a:rPr>
                        <a:t>Top 5 Countries</a:t>
                      </a:r>
                    </a:p>
                    <a:p>
                      <a:pPr algn="ctr" fontAlgn="b"/>
                      <a:r>
                        <a:rPr lang="en-US" sz="2400" b="1" i="0" u="none" strike="noStrike" dirty="0">
                          <a:solidFill>
                            <a:srgbClr val="000000"/>
                          </a:solidFill>
                          <a:effectLst/>
                          <a:latin typeface="Arial" panose="020B0604020202020204" pitchFamily="34" charset="0"/>
                          <a:cs typeface="Arial" panose="020B0604020202020204" pitchFamily="34" charset="0"/>
                        </a:rPr>
                        <a:t>Highest Middle Class Wealth</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n-US" sz="2400" b="0" i="0" u="none" strike="noStrike" dirty="0">
                        <a:solidFill>
                          <a:srgbClr val="202122"/>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en-US" sz="2400" b="0" i="0" u="none" strike="noStrike" dirty="0">
                        <a:solidFill>
                          <a:srgbClr val="202122"/>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1122726"/>
                  </a:ext>
                </a:extLst>
              </a:tr>
              <a:tr h="876423">
                <a:tc>
                  <a:txBody>
                    <a:bodyPr/>
                    <a:lstStyle/>
                    <a:p>
                      <a:pPr algn="l" fontAlgn="b"/>
                      <a:r>
                        <a:rPr lang="en-US" sz="2400" b="1" u="none" strike="noStrike" dirty="0">
                          <a:effectLst/>
                          <a:latin typeface="Arial" panose="020B0604020202020204" pitchFamily="34" charset="0"/>
                          <a:cs typeface="Arial" panose="020B0604020202020204" pitchFamily="34" charset="0"/>
                        </a:rPr>
                        <a:t>Sr. No</a:t>
                      </a:r>
                      <a:endParaRPr lang="en-US"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b="1" u="none" strike="noStrike" dirty="0">
                          <a:effectLst/>
                          <a:latin typeface="Arial" panose="020B0604020202020204" pitchFamily="34" charset="0"/>
                          <a:cs typeface="Arial" panose="020B0604020202020204" pitchFamily="34" charset="0"/>
                        </a:rPr>
                        <a:t>Country</a:t>
                      </a:r>
                      <a:endParaRPr lang="en-US" sz="2400" b="1" i="0" u="none" strike="noStrike" dirty="0">
                        <a:solidFill>
                          <a:srgbClr val="202122"/>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b="1" u="none" strike="noStrike" dirty="0">
                          <a:effectLst/>
                          <a:latin typeface="Arial" panose="020B0604020202020204" pitchFamily="34" charset="0"/>
                          <a:cs typeface="Arial" panose="020B0604020202020204" pitchFamily="34" charset="0"/>
                        </a:rPr>
                        <a:t>Population below $3.20</a:t>
                      </a:r>
                      <a:endParaRPr lang="en-US" sz="2400" b="1" i="0" u="none" strike="noStrike" dirty="0">
                        <a:solidFill>
                          <a:srgbClr val="202122"/>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8538706"/>
                  </a:ext>
                </a:extLst>
              </a:tr>
              <a:tr h="715556">
                <a:tc>
                  <a:txBody>
                    <a:bodyPr/>
                    <a:lstStyle/>
                    <a:p>
                      <a:pPr algn="ctr" fontAlgn="b"/>
                      <a:r>
                        <a:rPr lang="en-US" sz="2400" u="none" strike="noStrike" dirty="0">
                          <a:effectLst/>
                          <a:latin typeface="Arial" panose="020B0604020202020204" pitchFamily="34" charset="0"/>
                          <a:cs typeface="Arial" panose="020B0604020202020204" pitchFamily="34" charset="0"/>
                        </a:rPr>
                        <a:t>1</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2400" u="none" strike="noStrike">
                          <a:effectLst/>
                          <a:latin typeface="Arial" panose="020B0604020202020204" pitchFamily="34" charset="0"/>
                          <a:cs typeface="Arial" panose="020B0604020202020204" pitchFamily="34" charset="0"/>
                        </a:rPr>
                        <a:t>United States</a:t>
                      </a:r>
                      <a:endParaRPr lang="en-US"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u="none" strike="noStrike" dirty="0">
                          <a:effectLst/>
                          <a:latin typeface="Arial" panose="020B0604020202020204" pitchFamily="34" charset="0"/>
                          <a:cs typeface="Arial" panose="020B0604020202020204" pitchFamily="34" charset="0"/>
                        </a:rPr>
                        <a:t>1%</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1547059"/>
                  </a:ext>
                </a:extLst>
              </a:tr>
              <a:tr h="715556">
                <a:tc>
                  <a:txBody>
                    <a:bodyPr/>
                    <a:lstStyle/>
                    <a:p>
                      <a:pPr algn="ctr" fontAlgn="b"/>
                      <a:r>
                        <a:rPr lang="en-US" sz="2400" u="none" strike="noStrike" dirty="0">
                          <a:effectLst/>
                          <a:latin typeface="Arial" panose="020B0604020202020204" pitchFamily="34" charset="0"/>
                          <a:cs typeface="Arial" panose="020B0604020202020204" pitchFamily="34" charset="0"/>
                        </a:rPr>
                        <a:t>2</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2400" u="none" strike="noStrike" dirty="0">
                          <a:effectLst/>
                          <a:latin typeface="Arial" panose="020B0604020202020204" pitchFamily="34" charset="0"/>
                          <a:cs typeface="Arial" panose="020B0604020202020204" pitchFamily="34" charset="0"/>
                        </a:rPr>
                        <a:t>Japan</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u="none" strike="noStrike" dirty="0">
                          <a:effectLst/>
                          <a:latin typeface="Arial" panose="020B0604020202020204" pitchFamily="34" charset="0"/>
                          <a:cs typeface="Arial" panose="020B0604020202020204" pitchFamily="34" charset="0"/>
                        </a:rPr>
                        <a:t>1%</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3321257"/>
                  </a:ext>
                </a:extLst>
              </a:tr>
              <a:tr h="715556">
                <a:tc>
                  <a:txBody>
                    <a:bodyPr/>
                    <a:lstStyle/>
                    <a:p>
                      <a:pPr algn="ctr" fontAlgn="b"/>
                      <a:r>
                        <a:rPr lang="en-US" sz="2400" u="none" strike="noStrike">
                          <a:effectLst/>
                          <a:latin typeface="Arial" panose="020B0604020202020204" pitchFamily="34" charset="0"/>
                          <a:cs typeface="Arial" panose="020B0604020202020204" pitchFamily="34" charset="0"/>
                        </a:rPr>
                        <a:t>3</a:t>
                      </a:r>
                      <a:endParaRPr lang="en-US"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2400" u="none" strike="noStrike" dirty="0">
                          <a:effectLst/>
                          <a:latin typeface="Arial" panose="020B0604020202020204" pitchFamily="34" charset="0"/>
                          <a:cs typeface="Arial" panose="020B0604020202020204" pitchFamily="34" charset="0"/>
                        </a:rPr>
                        <a:t>China</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u="none" strike="noStrike" dirty="0">
                          <a:effectLst/>
                          <a:latin typeface="Arial" panose="020B0604020202020204" pitchFamily="34" charset="0"/>
                          <a:cs typeface="Arial" panose="020B0604020202020204" pitchFamily="34" charset="0"/>
                        </a:rPr>
                        <a:t>2%</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7013447"/>
                  </a:ext>
                </a:extLst>
              </a:tr>
              <a:tr h="715556">
                <a:tc>
                  <a:txBody>
                    <a:bodyPr/>
                    <a:lstStyle/>
                    <a:p>
                      <a:pPr algn="ctr" fontAlgn="b"/>
                      <a:r>
                        <a:rPr lang="en-US" sz="2400" u="none" strike="noStrike" dirty="0">
                          <a:effectLst/>
                          <a:latin typeface="Arial" panose="020B0604020202020204" pitchFamily="34" charset="0"/>
                          <a:cs typeface="Arial" panose="020B0604020202020204" pitchFamily="34" charset="0"/>
                        </a:rPr>
                        <a:t>4</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2400" u="none" strike="noStrike" dirty="0">
                          <a:effectLst/>
                          <a:latin typeface="Arial" panose="020B0604020202020204" pitchFamily="34" charset="0"/>
                          <a:cs typeface="Arial" panose="020B0604020202020204" pitchFamily="34" charset="0"/>
                        </a:rPr>
                        <a:t>United Kingdom</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u="none" strike="noStrike" dirty="0">
                          <a:effectLst/>
                          <a:latin typeface="Arial" panose="020B0604020202020204" pitchFamily="34" charset="0"/>
                          <a:cs typeface="Arial" panose="020B0604020202020204" pitchFamily="34" charset="0"/>
                        </a:rPr>
                        <a:t>0.5%</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7154889"/>
                  </a:ext>
                </a:extLst>
              </a:tr>
              <a:tr h="715556">
                <a:tc>
                  <a:txBody>
                    <a:bodyPr/>
                    <a:lstStyle/>
                    <a:p>
                      <a:pPr algn="ctr" fontAlgn="b"/>
                      <a:r>
                        <a:rPr lang="en-US" sz="2400" u="none" strike="noStrike" dirty="0">
                          <a:effectLst/>
                          <a:latin typeface="Arial" panose="020B0604020202020204" pitchFamily="34" charset="0"/>
                          <a:cs typeface="Arial" panose="020B0604020202020204" pitchFamily="34" charset="0"/>
                        </a:rPr>
                        <a:t>5</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2400" u="none" strike="noStrike" dirty="0">
                          <a:effectLst/>
                          <a:latin typeface="Arial" panose="020B0604020202020204" pitchFamily="34" charset="0"/>
                          <a:cs typeface="Arial" panose="020B0604020202020204" pitchFamily="34" charset="0"/>
                        </a:rPr>
                        <a:t>France</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u="none" strike="noStrike" dirty="0">
                          <a:effectLst/>
                          <a:latin typeface="Arial" panose="020B0604020202020204" pitchFamily="34" charset="0"/>
                          <a:cs typeface="Arial" panose="020B0604020202020204" pitchFamily="34" charset="0"/>
                        </a:rPr>
                        <a:t>0.02%</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52406870"/>
                  </a:ext>
                </a:extLst>
              </a:tr>
            </a:tbl>
          </a:graphicData>
        </a:graphic>
      </p:graphicFrame>
      <p:graphicFrame>
        <p:nvGraphicFramePr>
          <p:cNvPr id="13" name="Table 12">
            <a:extLst>
              <a:ext uri="{FF2B5EF4-FFF2-40B4-BE49-F238E27FC236}">
                <a16:creationId xmlns:a16="http://schemas.microsoft.com/office/drawing/2014/main" id="{55B7D654-8FD0-8882-87E0-81A6F49815A8}"/>
              </a:ext>
            </a:extLst>
          </p:cNvPr>
          <p:cNvGraphicFramePr>
            <a:graphicFrameLocks noGrp="1"/>
          </p:cNvGraphicFramePr>
          <p:nvPr>
            <p:extLst>
              <p:ext uri="{D42A27DB-BD31-4B8C-83A1-F6EECF244321}">
                <p14:modId xmlns:p14="http://schemas.microsoft.com/office/powerpoint/2010/main" val="3536556802"/>
              </p:ext>
            </p:extLst>
          </p:nvPr>
        </p:nvGraphicFramePr>
        <p:xfrm>
          <a:off x="6359236" y="1189896"/>
          <a:ext cx="5468970" cy="5203073"/>
        </p:xfrm>
        <a:graphic>
          <a:graphicData uri="http://schemas.openxmlformats.org/drawingml/2006/table">
            <a:tbl>
              <a:tblPr>
                <a:tableStyleId>{5C22544A-7EE6-4342-B048-85BDC9FD1C3A}</a:tableStyleId>
              </a:tblPr>
              <a:tblGrid>
                <a:gridCol w="1213922">
                  <a:extLst>
                    <a:ext uri="{9D8B030D-6E8A-4147-A177-3AD203B41FA5}">
                      <a16:colId xmlns:a16="http://schemas.microsoft.com/office/drawing/2014/main" val="475156590"/>
                    </a:ext>
                  </a:extLst>
                </a:gridCol>
                <a:gridCol w="2333007">
                  <a:extLst>
                    <a:ext uri="{9D8B030D-6E8A-4147-A177-3AD203B41FA5}">
                      <a16:colId xmlns:a16="http://schemas.microsoft.com/office/drawing/2014/main" val="2178868998"/>
                    </a:ext>
                  </a:extLst>
                </a:gridCol>
                <a:gridCol w="1922041">
                  <a:extLst>
                    <a:ext uri="{9D8B030D-6E8A-4147-A177-3AD203B41FA5}">
                      <a16:colId xmlns:a16="http://schemas.microsoft.com/office/drawing/2014/main" val="803999703"/>
                    </a:ext>
                  </a:extLst>
                </a:gridCol>
              </a:tblGrid>
              <a:tr h="863674">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2400" b="1" i="0" u="none" strike="noStrike" dirty="0">
                          <a:solidFill>
                            <a:srgbClr val="000000"/>
                          </a:solidFill>
                          <a:effectLst/>
                          <a:latin typeface="Arial" panose="020B0604020202020204" pitchFamily="34" charset="0"/>
                          <a:cs typeface="Arial" panose="020B0604020202020204" pitchFamily="34" charset="0"/>
                        </a:rPr>
                        <a:t>Bottom 5 Countries </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2400" b="1" i="0" u="none" strike="noStrike" dirty="0">
                          <a:solidFill>
                            <a:srgbClr val="000000"/>
                          </a:solidFill>
                          <a:effectLst/>
                          <a:latin typeface="Arial" panose="020B0604020202020204" pitchFamily="34" charset="0"/>
                          <a:cs typeface="Arial" panose="020B0604020202020204" pitchFamily="34" charset="0"/>
                        </a:rPr>
                        <a:t> Lowest Middle Class Wealth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n-US" sz="2400" b="1"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en-US" sz="2400" b="1"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5132427"/>
                  </a:ext>
                </a:extLst>
              </a:tr>
              <a:tr h="863674">
                <a:tc>
                  <a:txBody>
                    <a:bodyPr/>
                    <a:lstStyle/>
                    <a:p>
                      <a:pPr algn="ctr" fontAlgn="b"/>
                      <a:r>
                        <a:rPr lang="en-US" sz="2400" b="1" u="none" strike="noStrike" kern="1200" dirty="0">
                          <a:solidFill>
                            <a:schemeClr val="dk1"/>
                          </a:solidFill>
                          <a:effectLst/>
                          <a:latin typeface="Arial" panose="020B0604020202020204" pitchFamily="34" charset="0"/>
                          <a:ea typeface="+mn-ea"/>
                          <a:cs typeface="Arial" panose="020B0604020202020204" pitchFamily="34" charset="0"/>
                        </a:rPr>
                        <a:t>Sr. No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b="1" u="none" strike="noStrike" kern="1200" dirty="0">
                          <a:solidFill>
                            <a:schemeClr val="dk1"/>
                          </a:solidFill>
                          <a:effectLst/>
                          <a:latin typeface="Arial" panose="020B0604020202020204" pitchFamily="34" charset="0"/>
                          <a:ea typeface="+mn-ea"/>
                          <a:cs typeface="Arial" panose="020B0604020202020204" pitchFamily="34" charset="0"/>
                        </a:rPr>
                        <a:t>Country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b="1" u="none" strike="noStrike" dirty="0">
                          <a:effectLst/>
                          <a:latin typeface="Arial" panose="020B0604020202020204" pitchFamily="34" charset="0"/>
                          <a:cs typeface="Arial" panose="020B0604020202020204" pitchFamily="34" charset="0"/>
                        </a:rPr>
                        <a:t>Population below $3.20</a:t>
                      </a:r>
                      <a:endParaRPr lang="en-US" sz="2400" b="1" i="0" u="none" strike="noStrike" dirty="0">
                        <a:solidFill>
                          <a:srgbClr val="202122"/>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9054314"/>
                  </a:ext>
                </a:extLst>
              </a:tr>
              <a:tr h="695145">
                <a:tc>
                  <a:txBody>
                    <a:bodyPr/>
                    <a:lstStyle/>
                    <a:p>
                      <a:pPr algn="ctr" fontAlgn="b"/>
                      <a:r>
                        <a:rPr lang="en-US" sz="2400" u="none" strike="noStrike" kern="1200" dirty="0">
                          <a:solidFill>
                            <a:schemeClr val="dk1"/>
                          </a:solidFill>
                          <a:effectLst/>
                          <a:latin typeface="Arial" panose="020B0604020202020204" pitchFamily="34" charset="0"/>
                          <a:ea typeface="+mn-ea"/>
                          <a:cs typeface="Arial" panose="020B0604020202020204"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2400" u="none" strike="noStrike" kern="1200" dirty="0">
                          <a:solidFill>
                            <a:schemeClr val="dk1"/>
                          </a:solidFill>
                          <a:effectLst/>
                          <a:latin typeface="Arial" panose="020B0604020202020204" pitchFamily="34" charset="0"/>
                          <a:ea typeface="+mn-ea"/>
                          <a:cs typeface="Arial" panose="020B0604020202020204" pitchFamily="34" charset="0"/>
                        </a:rPr>
                        <a:t> South Sudan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kern="1200" dirty="0">
                          <a:solidFill>
                            <a:schemeClr val="dk1"/>
                          </a:solidFill>
                          <a:effectLst/>
                          <a:latin typeface="Arial" panose="020B0604020202020204" pitchFamily="34" charset="0"/>
                          <a:ea typeface="+mn-ea"/>
                          <a:cs typeface="Arial" panose="020B0604020202020204" pitchFamily="34" charset="0"/>
                        </a:rPr>
                        <a:t>93%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0772410"/>
                  </a:ext>
                </a:extLst>
              </a:tr>
              <a:tr h="695145">
                <a:tc>
                  <a:txBody>
                    <a:bodyPr/>
                    <a:lstStyle/>
                    <a:p>
                      <a:pPr algn="ctr" fontAlgn="b"/>
                      <a:r>
                        <a:rPr lang="en-US" sz="2400" u="none" strike="noStrike" kern="1200">
                          <a:solidFill>
                            <a:schemeClr val="dk1"/>
                          </a:solidFill>
                          <a:effectLst/>
                          <a:latin typeface="Arial" panose="020B0604020202020204" pitchFamily="34" charset="0"/>
                          <a:ea typeface="+mn-ea"/>
                          <a:cs typeface="Arial" panose="020B0604020202020204" pitchFamily="34"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2400" u="none" strike="noStrike" kern="1200" dirty="0">
                          <a:solidFill>
                            <a:schemeClr val="dk1"/>
                          </a:solidFill>
                          <a:effectLst/>
                          <a:latin typeface="Arial" panose="020B0604020202020204" pitchFamily="34" charset="0"/>
                          <a:ea typeface="+mn-ea"/>
                          <a:cs typeface="Arial" panose="020B0604020202020204" pitchFamily="34" charset="0"/>
                        </a:rPr>
                        <a:t> Burundi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kern="1200" dirty="0">
                          <a:solidFill>
                            <a:schemeClr val="dk1"/>
                          </a:solidFill>
                          <a:effectLst/>
                          <a:latin typeface="Arial" panose="020B0604020202020204" pitchFamily="34" charset="0"/>
                          <a:ea typeface="+mn-ea"/>
                          <a:cs typeface="Arial" panose="020B0604020202020204" pitchFamily="34" charset="0"/>
                        </a:rPr>
                        <a:t>93%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6450881"/>
                  </a:ext>
                </a:extLst>
              </a:tr>
              <a:tr h="695145">
                <a:tc>
                  <a:txBody>
                    <a:bodyPr/>
                    <a:lstStyle/>
                    <a:p>
                      <a:pPr algn="ctr" fontAlgn="b"/>
                      <a:r>
                        <a:rPr lang="en-US" sz="2400" u="none" strike="noStrike" kern="1200">
                          <a:solidFill>
                            <a:schemeClr val="dk1"/>
                          </a:solidFill>
                          <a:effectLst/>
                          <a:latin typeface="Arial" panose="020B0604020202020204" pitchFamily="34" charset="0"/>
                          <a:ea typeface="+mn-ea"/>
                          <a:cs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u="none" strike="noStrike" kern="1200" dirty="0">
                          <a:solidFill>
                            <a:schemeClr val="dk1"/>
                          </a:solidFill>
                          <a:effectLst/>
                          <a:latin typeface="Arial" panose="020B0604020202020204" pitchFamily="34" charset="0"/>
                          <a:ea typeface="+mn-ea"/>
                          <a:cs typeface="Arial" panose="020B0604020202020204" pitchFamily="34" charset="0"/>
                        </a:rPr>
                        <a:t> Malawi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kern="1200" dirty="0">
                          <a:solidFill>
                            <a:schemeClr val="dk1"/>
                          </a:solidFill>
                          <a:effectLst/>
                          <a:latin typeface="Arial" panose="020B0604020202020204" pitchFamily="34" charset="0"/>
                          <a:ea typeface="+mn-ea"/>
                          <a:cs typeface="Arial" panose="020B0604020202020204" pitchFamily="34" charset="0"/>
                        </a:rPr>
                        <a:t>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2074321"/>
                  </a:ext>
                </a:extLst>
              </a:tr>
              <a:tr h="695145">
                <a:tc>
                  <a:txBody>
                    <a:bodyPr/>
                    <a:lstStyle/>
                    <a:p>
                      <a:pPr algn="ctr" fontAlgn="b"/>
                      <a:r>
                        <a:rPr lang="en-US" sz="2400" u="none" strike="noStrike" kern="1200">
                          <a:solidFill>
                            <a:schemeClr val="dk1"/>
                          </a:solidFill>
                          <a:effectLst/>
                          <a:latin typeface="Arial" panose="020B0604020202020204" pitchFamily="34" charset="0"/>
                          <a:ea typeface="+mn-ea"/>
                          <a:cs typeface="Arial" panose="020B0604020202020204" pitchFamily="34"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u="none" strike="noStrike" kern="1200" dirty="0">
                          <a:solidFill>
                            <a:schemeClr val="dk1"/>
                          </a:solidFill>
                          <a:effectLst/>
                          <a:latin typeface="Arial" panose="020B0604020202020204" pitchFamily="34" charset="0"/>
                          <a:ea typeface="+mn-ea"/>
                          <a:cs typeface="Arial" panose="020B0604020202020204" pitchFamily="34" charset="0"/>
                        </a:rPr>
                        <a:t>Madagascar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2400" u="none" strike="noStrike" kern="1200" dirty="0">
                          <a:solidFill>
                            <a:schemeClr val="dk1"/>
                          </a:solidFill>
                          <a:effectLst/>
                          <a:latin typeface="Arial" panose="020B0604020202020204" pitchFamily="34" charset="0"/>
                          <a:ea typeface="+mn-ea"/>
                          <a:cs typeface="Arial" panose="020B0604020202020204" pitchFamily="34" charset="0"/>
                        </a:rPr>
                        <a:t>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7413882"/>
                  </a:ext>
                </a:extLst>
              </a:tr>
              <a:tr h="695145">
                <a:tc>
                  <a:txBody>
                    <a:bodyPr/>
                    <a:lstStyle/>
                    <a:p>
                      <a:pPr algn="ctr" fontAlgn="b"/>
                      <a:r>
                        <a:rPr lang="en-US" sz="2400" u="none" strike="noStrike" kern="1200" dirty="0">
                          <a:solidFill>
                            <a:schemeClr val="dk1"/>
                          </a:solidFill>
                          <a:effectLst/>
                          <a:latin typeface="Arial" panose="020B0604020202020204" pitchFamily="34" charset="0"/>
                          <a:ea typeface="+mn-ea"/>
                          <a:cs typeface="Arial" panose="020B0604020202020204" pitchFamily="34"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2400" u="none" strike="noStrike" kern="1200" dirty="0">
                          <a:solidFill>
                            <a:schemeClr val="dk1"/>
                          </a:solidFill>
                          <a:effectLst/>
                          <a:latin typeface="Arial" panose="020B0604020202020204" pitchFamily="34" charset="0"/>
                          <a:ea typeface="+mn-ea"/>
                          <a:cs typeface="Arial" panose="020B0604020202020204" pitchFamily="34" charset="0"/>
                        </a:rPr>
                        <a:t> Somalia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kern="1200" dirty="0">
                          <a:solidFill>
                            <a:schemeClr val="dk1"/>
                          </a:solidFill>
                          <a:effectLst/>
                          <a:latin typeface="Arial" panose="020B0604020202020204" pitchFamily="34" charset="0"/>
                          <a:ea typeface="+mn-ea"/>
                          <a:cs typeface="Arial" panose="020B0604020202020204" pitchFamily="34" charset="0"/>
                        </a:rPr>
                        <a:t>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6078878"/>
                  </a:ext>
                </a:extLst>
              </a:tr>
            </a:tbl>
          </a:graphicData>
        </a:graphic>
      </p:graphicFrame>
      <p:sp>
        <p:nvSpPr>
          <p:cNvPr id="14" name="TextBox 13">
            <a:extLst>
              <a:ext uri="{FF2B5EF4-FFF2-40B4-BE49-F238E27FC236}">
                <a16:creationId xmlns:a16="http://schemas.microsoft.com/office/drawing/2014/main" id="{6A6CC1EA-5943-11AA-9C2F-1FC215B9555F}"/>
              </a:ext>
            </a:extLst>
          </p:cNvPr>
          <p:cNvSpPr txBox="1"/>
          <p:nvPr/>
        </p:nvSpPr>
        <p:spPr>
          <a:xfrm>
            <a:off x="1" y="6474900"/>
            <a:ext cx="12192000" cy="369332"/>
          </a:xfrm>
          <a:prstGeom prst="rect">
            <a:avLst/>
          </a:prstGeom>
          <a:solidFill>
            <a:schemeClr val="bg1"/>
          </a:solidFill>
        </p:spPr>
        <p:txBody>
          <a:bodyPr wrap="square" rtlCol="0">
            <a:spAutoFit/>
          </a:bodyPr>
          <a:lstStyle/>
          <a:p>
            <a:r>
              <a:rPr lang="en-US" b="1" dirty="0">
                <a:latin typeface="Arial" panose="020B0604020202020204" pitchFamily="34" charset="0"/>
                <a:ea typeface="Tahoma" panose="020B0604030504040204" pitchFamily="34" charset="0"/>
                <a:cs typeface="Arial" panose="020B0604020202020204" pitchFamily="34" charset="0"/>
              </a:rPr>
              <a:t>Source: World Bank		</a:t>
            </a:r>
            <a:r>
              <a:rPr lang="en-US" b="1" dirty="0">
                <a:latin typeface="Arial" panose="020B0604020202020204" pitchFamily="34" charset="0"/>
                <a:cs typeface="Arial" panose="020B0604020202020204" pitchFamily="34" charset="0"/>
              </a:rPr>
              <a:t>											</a:t>
            </a:r>
            <a:endParaRPr lang="en-US" b="1" strike="sngStrik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7347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1404C-BCE3-246E-560C-74FAFB607A64}"/>
              </a:ext>
            </a:extLst>
          </p:cNvPr>
          <p:cNvSpPr>
            <a:spLocks noGrp="1"/>
          </p:cNvSpPr>
          <p:nvPr>
            <p:ph type="title"/>
          </p:nvPr>
        </p:nvSpPr>
        <p:spPr/>
        <p:txBody>
          <a:bodyPr>
            <a:normAutofit/>
          </a:bodyPr>
          <a:lstStyle/>
          <a:p>
            <a:r>
              <a:rPr lang="en-US" dirty="0"/>
              <a:t>RISING MIDDLE CLASS IN PAKISTAN</a:t>
            </a:r>
          </a:p>
        </p:txBody>
      </p:sp>
      <p:graphicFrame>
        <p:nvGraphicFramePr>
          <p:cNvPr id="8" name="Content Placeholder 7">
            <a:extLst>
              <a:ext uri="{FF2B5EF4-FFF2-40B4-BE49-F238E27FC236}">
                <a16:creationId xmlns:a16="http://schemas.microsoft.com/office/drawing/2014/main" id="{42AC8C33-34E6-7841-B2CF-6D5807BB6AB5}"/>
              </a:ext>
            </a:extLst>
          </p:cNvPr>
          <p:cNvGraphicFramePr>
            <a:graphicFrameLocks noGrp="1"/>
          </p:cNvGraphicFramePr>
          <p:nvPr>
            <p:ph idx="1"/>
            <p:extLst>
              <p:ext uri="{D42A27DB-BD31-4B8C-83A1-F6EECF244321}">
                <p14:modId xmlns:p14="http://schemas.microsoft.com/office/powerpoint/2010/main" val="2874794052"/>
              </p:ext>
            </p:extLst>
          </p:nvPr>
        </p:nvGraphicFramePr>
        <p:xfrm>
          <a:off x="55006" y="1125126"/>
          <a:ext cx="12048506" cy="5128192"/>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a:extLst>
              <a:ext uri="{FF2B5EF4-FFF2-40B4-BE49-F238E27FC236}">
                <a16:creationId xmlns:a16="http://schemas.microsoft.com/office/drawing/2014/main" id="{CB997B6F-4DFB-9F78-879D-A11258C1A1F8}"/>
              </a:ext>
            </a:extLst>
          </p:cNvPr>
          <p:cNvSpPr>
            <a:spLocks noGrp="1"/>
          </p:cNvSpPr>
          <p:nvPr>
            <p:ph type="sldNum" sz="quarter" idx="12"/>
          </p:nvPr>
        </p:nvSpPr>
        <p:spPr/>
        <p:txBody>
          <a:bodyPr/>
          <a:lstStyle/>
          <a:p>
            <a:fld id="{CBCAA676-A8D0-4FC7-81C9-F8992311A1A5}" type="slidenum">
              <a:rPr lang="en-US" smtClean="0"/>
              <a:t>12</a:t>
            </a:fld>
            <a:endParaRPr lang="en-US"/>
          </a:p>
        </p:txBody>
      </p:sp>
      <p:sp>
        <p:nvSpPr>
          <p:cNvPr id="4" name="TextBox 3">
            <a:extLst>
              <a:ext uri="{FF2B5EF4-FFF2-40B4-BE49-F238E27FC236}">
                <a16:creationId xmlns:a16="http://schemas.microsoft.com/office/drawing/2014/main" id="{F106F2E5-BAFD-5917-5F26-E6201DDA8451}"/>
              </a:ext>
            </a:extLst>
          </p:cNvPr>
          <p:cNvSpPr txBox="1"/>
          <p:nvPr/>
        </p:nvSpPr>
        <p:spPr>
          <a:xfrm>
            <a:off x="143494" y="6356627"/>
            <a:ext cx="8476333" cy="369332"/>
          </a:xfrm>
          <a:prstGeom prst="rect">
            <a:avLst/>
          </a:prstGeom>
          <a:noFill/>
        </p:spPr>
        <p:txBody>
          <a:bodyPr wrap="square" rtlCol="0">
            <a:spAutoFit/>
          </a:bodyPr>
          <a:lstStyle/>
          <a:p>
            <a:r>
              <a:rPr lang="en-US" b="1" dirty="0">
                <a:latin typeface="Arial" panose="020B0604020202020204" pitchFamily="34" charset="0"/>
                <a:ea typeface="Tahoma" panose="020B0604030504040204" pitchFamily="34" charset="0"/>
                <a:cs typeface="Arial" panose="020B0604020202020204" pitchFamily="34" charset="0"/>
              </a:rPr>
              <a:t>Source: Calculated from PSLM data using weighted composite index, SBP  </a:t>
            </a:r>
          </a:p>
        </p:txBody>
      </p:sp>
      <p:sp>
        <p:nvSpPr>
          <p:cNvPr id="6" name="Oval 5">
            <a:extLst>
              <a:ext uri="{FF2B5EF4-FFF2-40B4-BE49-F238E27FC236}">
                <a16:creationId xmlns:a16="http://schemas.microsoft.com/office/drawing/2014/main" id="{3FF4634D-1E05-F5D4-B525-477F5A585C0B}"/>
              </a:ext>
            </a:extLst>
          </p:cNvPr>
          <p:cNvSpPr/>
          <p:nvPr/>
        </p:nvSpPr>
        <p:spPr>
          <a:xfrm>
            <a:off x="10351644" y="1042981"/>
            <a:ext cx="723016" cy="72486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Oval 9">
            <a:extLst>
              <a:ext uri="{FF2B5EF4-FFF2-40B4-BE49-F238E27FC236}">
                <a16:creationId xmlns:a16="http://schemas.microsoft.com/office/drawing/2014/main" id="{71D2EFBC-967D-55B1-16AF-8547A60DA851}"/>
              </a:ext>
            </a:extLst>
          </p:cNvPr>
          <p:cNvSpPr/>
          <p:nvPr/>
        </p:nvSpPr>
        <p:spPr>
          <a:xfrm>
            <a:off x="10337585" y="1849991"/>
            <a:ext cx="723016" cy="724865"/>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251244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B4E2E-8C7D-CC2E-0792-CB857DB26623}"/>
              </a:ext>
            </a:extLst>
          </p:cNvPr>
          <p:cNvSpPr>
            <a:spLocks noGrp="1"/>
          </p:cNvSpPr>
          <p:nvPr>
            <p:ph type="title"/>
          </p:nvPr>
        </p:nvSpPr>
        <p:spPr>
          <a:xfrm>
            <a:off x="0" y="-11237"/>
            <a:ext cx="12192000" cy="1249809"/>
          </a:xfrm>
        </p:spPr>
        <p:txBody>
          <a:bodyPr/>
          <a:lstStyle/>
          <a:p>
            <a:r>
              <a:rPr lang="en-US" dirty="0"/>
              <a:t>INCREASE IN URBANIZATION &amp; LITERACY RATE</a:t>
            </a:r>
          </a:p>
        </p:txBody>
      </p:sp>
      <p:graphicFrame>
        <p:nvGraphicFramePr>
          <p:cNvPr id="7" name="Content Placeholder 6">
            <a:extLst>
              <a:ext uri="{FF2B5EF4-FFF2-40B4-BE49-F238E27FC236}">
                <a16:creationId xmlns:a16="http://schemas.microsoft.com/office/drawing/2014/main" id="{0ED586FA-67F9-9830-0C04-5F38EC95961F}"/>
              </a:ext>
            </a:extLst>
          </p:cNvPr>
          <p:cNvGraphicFramePr>
            <a:graphicFrameLocks noGrp="1"/>
          </p:cNvGraphicFramePr>
          <p:nvPr>
            <p:ph idx="1"/>
            <p:extLst>
              <p:ext uri="{D42A27DB-BD31-4B8C-83A1-F6EECF244321}">
                <p14:modId xmlns:p14="http://schemas.microsoft.com/office/powerpoint/2010/main" val="4271562546"/>
              </p:ext>
            </p:extLst>
          </p:nvPr>
        </p:nvGraphicFramePr>
        <p:xfrm>
          <a:off x="355813" y="1283110"/>
          <a:ext cx="4944700" cy="511776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AC13C370-0C26-BB40-4115-AFFE2FD440C2}"/>
              </a:ext>
            </a:extLst>
          </p:cNvPr>
          <p:cNvSpPr>
            <a:spLocks noGrp="1"/>
          </p:cNvSpPr>
          <p:nvPr>
            <p:ph type="sldNum" sz="quarter" idx="12"/>
          </p:nvPr>
        </p:nvSpPr>
        <p:spPr/>
        <p:txBody>
          <a:bodyPr/>
          <a:lstStyle/>
          <a:p>
            <a:fld id="{CBCAA676-A8D0-4FC7-81C9-F8992311A1A5}" type="slidenum">
              <a:rPr lang="en-US" smtClean="0"/>
              <a:pPr/>
              <a:t>13</a:t>
            </a:fld>
            <a:endParaRPr lang="en-US"/>
          </a:p>
        </p:txBody>
      </p:sp>
      <p:graphicFrame>
        <p:nvGraphicFramePr>
          <p:cNvPr id="9" name="Content Placeholder 6">
            <a:extLst>
              <a:ext uri="{FF2B5EF4-FFF2-40B4-BE49-F238E27FC236}">
                <a16:creationId xmlns:a16="http://schemas.microsoft.com/office/drawing/2014/main" id="{93EDC1DE-9BCD-F90F-C2C6-6F52494E2183}"/>
              </a:ext>
            </a:extLst>
          </p:cNvPr>
          <p:cNvGraphicFramePr>
            <a:graphicFrameLocks/>
          </p:cNvGraphicFramePr>
          <p:nvPr>
            <p:extLst>
              <p:ext uri="{D42A27DB-BD31-4B8C-83A1-F6EECF244321}">
                <p14:modId xmlns:p14="http://schemas.microsoft.com/office/powerpoint/2010/main" val="3133581856"/>
              </p:ext>
            </p:extLst>
          </p:nvPr>
        </p:nvGraphicFramePr>
        <p:xfrm>
          <a:off x="6096000" y="1283110"/>
          <a:ext cx="5157019" cy="5117763"/>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a:extLst>
              <a:ext uri="{FF2B5EF4-FFF2-40B4-BE49-F238E27FC236}">
                <a16:creationId xmlns:a16="http://schemas.microsoft.com/office/drawing/2014/main" id="{1388319A-87C5-4AEE-669B-D9B334A6F84B}"/>
              </a:ext>
            </a:extLst>
          </p:cNvPr>
          <p:cNvSpPr txBox="1"/>
          <p:nvPr/>
        </p:nvSpPr>
        <p:spPr>
          <a:xfrm>
            <a:off x="0" y="6518164"/>
            <a:ext cx="6459794" cy="36933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Source: Population Census, Economic Survey, PBS</a:t>
            </a:r>
          </a:p>
        </p:txBody>
      </p:sp>
    </p:spTree>
    <p:extLst>
      <p:ext uri="{BB962C8B-B14F-4D97-AF65-F5344CB8AC3E}">
        <p14:creationId xmlns:p14="http://schemas.microsoft.com/office/powerpoint/2010/main" val="701821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8740F-46B2-30D1-D6D2-6FBD8C29D76E}"/>
              </a:ext>
            </a:extLst>
          </p:cNvPr>
          <p:cNvSpPr>
            <a:spLocks noGrp="1"/>
          </p:cNvSpPr>
          <p:nvPr>
            <p:ph type="title"/>
          </p:nvPr>
        </p:nvSpPr>
        <p:spPr>
          <a:xfrm>
            <a:off x="0" y="0"/>
            <a:ext cx="12048505" cy="983099"/>
          </a:xfrm>
        </p:spPr>
        <p:txBody>
          <a:bodyPr/>
          <a:lstStyle/>
          <a:p>
            <a:r>
              <a:rPr lang="en-US" dirty="0"/>
              <a:t>SECTORAL PROFILE OF NATIONAL GDP</a:t>
            </a:r>
          </a:p>
        </p:txBody>
      </p:sp>
      <p:graphicFrame>
        <p:nvGraphicFramePr>
          <p:cNvPr id="7" name="Content Placeholder 6">
            <a:extLst>
              <a:ext uri="{FF2B5EF4-FFF2-40B4-BE49-F238E27FC236}">
                <a16:creationId xmlns:a16="http://schemas.microsoft.com/office/drawing/2014/main" id="{FD5A1968-A82C-5C50-B176-114509CA8050}"/>
              </a:ext>
            </a:extLst>
          </p:cNvPr>
          <p:cNvGraphicFramePr>
            <a:graphicFrameLocks noGrp="1"/>
          </p:cNvGraphicFramePr>
          <p:nvPr>
            <p:ph idx="1"/>
            <p:extLst>
              <p:ext uri="{D42A27DB-BD31-4B8C-83A1-F6EECF244321}">
                <p14:modId xmlns:p14="http://schemas.microsoft.com/office/powerpoint/2010/main" val="2830832588"/>
              </p:ext>
            </p:extLst>
          </p:nvPr>
        </p:nvGraphicFramePr>
        <p:xfrm>
          <a:off x="143494" y="1052945"/>
          <a:ext cx="11905011" cy="559723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A78FE378-3658-8C01-573B-14757096536E}"/>
              </a:ext>
            </a:extLst>
          </p:cNvPr>
          <p:cNvSpPr>
            <a:spLocks noGrp="1"/>
          </p:cNvSpPr>
          <p:nvPr>
            <p:ph type="sldNum" sz="quarter" idx="12"/>
          </p:nvPr>
        </p:nvSpPr>
        <p:spPr/>
        <p:txBody>
          <a:bodyPr/>
          <a:lstStyle/>
          <a:p>
            <a:fld id="{CBCAA676-A8D0-4FC7-81C9-F8992311A1A5}" type="slidenum">
              <a:rPr lang="en-US" smtClean="0"/>
              <a:pPr/>
              <a:t>14</a:t>
            </a:fld>
            <a:endParaRPr lang="en-US"/>
          </a:p>
        </p:txBody>
      </p:sp>
      <p:sp>
        <p:nvSpPr>
          <p:cNvPr id="3" name="TextBox 1">
            <a:extLst>
              <a:ext uri="{FF2B5EF4-FFF2-40B4-BE49-F238E27FC236}">
                <a16:creationId xmlns:a16="http://schemas.microsoft.com/office/drawing/2014/main" id="{B45599F1-AA9B-6AE1-754A-72F116CBCE42}"/>
              </a:ext>
            </a:extLst>
          </p:cNvPr>
          <p:cNvSpPr txBox="1"/>
          <p:nvPr/>
        </p:nvSpPr>
        <p:spPr>
          <a:xfrm>
            <a:off x="2135126" y="1030857"/>
            <a:ext cx="7921745" cy="365125"/>
          </a:xfrm>
          <a:prstGeom prst="rect">
            <a:avLst/>
          </a:prstGeom>
          <a:solidFill>
            <a:schemeClr val="bg1"/>
          </a:solidFill>
          <a:ln>
            <a:no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800" dirty="0">
                <a:latin typeface="Arial" panose="020B0604020202020204" pitchFamily="34" charset="0"/>
                <a:cs typeface="Arial" panose="020B0604020202020204" pitchFamily="34" charset="0"/>
              </a:rPr>
              <a:t>Visible shift from agriculture to service sector</a:t>
            </a:r>
          </a:p>
        </p:txBody>
      </p:sp>
      <p:sp>
        <p:nvSpPr>
          <p:cNvPr id="5" name="TextBox 6">
            <a:extLst>
              <a:ext uri="{FF2B5EF4-FFF2-40B4-BE49-F238E27FC236}">
                <a16:creationId xmlns:a16="http://schemas.microsoft.com/office/drawing/2014/main" id="{FA0B72F8-00E9-8E64-C0F4-250E5C6EA754}"/>
              </a:ext>
            </a:extLst>
          </p:cNvPr>
          <p:cNvSpPr txBox="1"/>
          <p:nvPr/>
        </p:nvSpPr>
        <p:spPr>
          <a:xfrm>
            <a:off x="0" y="6505277"/>
            <a:ext cx="4267200"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b="1" dirty="0">
                <a:latin typeface="Arial" panose="020B0604020202020204" pitchFamily="34" charset="0"/>
                <a:ea typeface="Tahoma" panose="020B0604030504040204" pitchFamily="34" charset="0"/>
                <a:cs typeface="Arial" panose="020B0604020202020204" pitchFamily="34" charset="0"/>
              </a:rPr>
              <a:t>Source: SBP</a:t>
            </a:r>
          </a:p>
        </p:txBody>
      </p:sp>
    </p:spTree>
    <p:extLst>
      <p:ext uri="{BB962C8B-B14F-4D97-AF65-F5344CB8AC3E}">
        <p14:creationId xmlns:p14="http://schemas.microsoft.com/office/powerpoint/2010/main" val="2517066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7AD67-A313-131C-2E56-8342E4467CA7}"/>
              </a:ext>
            </a:extLst>
          </p:cNvPr>
          <p:cNvSpPr>
            <a:spLocks noGrp="1"/>
          </p:cNvSpPr>
          <p:nvPr>
            <p:ph type="title"/>
          </p:nvPr>
        </p:nvSpPr>
        <p:spPr/>
        <p:txBody>
          <a:bodyPr>
            <a:normAutofit/>
          </a:bodyPr>
          <a:lstStyle/>
          <a:p>
            <a:r>
              <a:rPr lang="en-US" dirty="0"/>
              <a:t>SMALL AND MEDIUM ENTERPRISES</a:t>
            </a:r>
          </a:p>
        </p:txBody>
      </p:sp>
      <p:sp>
        <p:nvSpPr>
          <p:cNvPr id="3" name="Content Placeholder 2">
            <a:extLst>
              <a:ext uri="{FF2B5EF4-FFF2-40B4-BE49-F238E27FC236}">
                <a16:creationId xmlns:a16="http://schemas.microsoft.com/office/drawing/2014/main" id="{8C04640D-461B-987A-4347-9E5DDD61E656}"/>
              </a:ext>
            </a:extLst>
          </p:cNvPr>
          <p:cNvSpPr>
            <a:spLocks noGrp="1"/>
          </p:cNvSpPr>
          <p:nvPr>
            <p:ph idx="1"/>
          </p:nvPr>
        </p:nvSpPr>
        <p:spPr>
          <a:xfrm>
            <a:off x="365452" y="1213614"/>
            <a:ext cx="11461095" cy="5055924"/>
          </a:xfrm>
          <a:noFill/>
          <a:ln>
            <a:noFill/>
          </a:ln>
        </p:spPr>
        <p:txBody>
          <a:bodyPr>
            <a:noAutofit/>
          </a:bodyPr>
          <a:lstStyle/>
          <a:p>
            <a:pPr marL="914400" indent="-346075">
              <a:lnSpc>
                <a:spcPct val="150000"/>
              </a:lnSpc>
            </a:pPr>
            <a:r>
              <a:rPr lang="en-US" sz="2800" dirty="0">
                <a:ea typeface="Calibri" panose="020F0502020204030204" pitchFamily="34" charset="0"/>
              </a:rPr>
              <a:t>In 2005, 3.2 Million SMEs</a:t>
            </a:r>
          </a:p>
          <a:p>
            <a:pPr marL="914400" indent="-346075">
              <a:lnSpc>
                <a:spcPct val="150000"/>
              </a:lnSpc>
            </a:pPr>
            <a:r>
              <a:rPr lang="en-US" sz="2800" dirty="0">
                <a:ea typeface="Calibri" panose="020F0502020204030204" pitchFamily="34" charset="0"/>
              </a:rPr>
              <a:t>Approx. </a:t>
            </a:r>
            <a:r>
              <a:rPr lang="en-US" sz="2800" dirty="0">
                <a:effectLst/>
                <a:ea typeface="Calibri" panose="020F0502020204030204" pitchFamily="34" charset="0"/>
              </a:rPr>
              <a:t>5.2 </a:t>
            </a:r>
            <a:r>
              <a:rPr lang="en-US" sz="2800" dirty="0">
                <a:ea typeface="Calibri" panose="020F0502020204030204" pitchFamily="34" charset="0"/>
              </a:rPr>
              <a:t>Million</a:t>
            </a:r>
            <a:r>
              <a:rPr lang="en-US" sz="2800" dirty="0">
                <a:effectLst/>
                <a:ea typeface="Calibri" panose="020F0502020204030204" pitchFamily="34" charset="0"/>
              </a:rPr>
              <a:t> SMEs </a:t>
            </a:r>
            <a:r>
              <a:rPr lang="en-US" sz="2800" dirty="0">
                <a:ea typeface="Calibri" panose="020F0502020204030204" pitchFamily="34" charset="0"/>
              </a:rPr>
              <a:t>at present</a:t>
            </a:r>
            <a:endParaRPr lang="en-US" sz="2800" dirty="0">
              <a:effectLst/>
              <a:ea typeface="Calibri" panose="020F0502020204030204" pitchFamily="34" charset="0"/>
            </a:endParaRPr>
          </a:p>
          <a:p>
            <a:pPr marL="914400" indent="-346075">
              <a:lnSpc>
                <a:spcPct val="150000"/>
              </a:lnSpc>
            </a:pPr>
            <a:r>
              <a:rPr lang="en-US" sz="2800" dirty="0">
                <a:ea typeface="Calibri" panose="020F0502020204030204" pitchFamily="34" charset="0"/>
              </a:rPr>
              <a:t>C</a:t>
            </a:r>
            <a:r>
              <a:rPr lang="en-US" sz="2800" dirty="0">
                <a:effectLst/>
                <a:ea typeface="Calibri" panose="020F0502020204030204" pitchFamily="34" charset="0"/>
              </a:rPr>
              <a:t>ontribute 40% in GDP </a:t>
            </a:r>
            <a:r>
              <a:rPr lang="en-US" sz="2800" dirty="0">
                <a:ea typeface="Calibri" panose="020F0502020204030204" pitchFamily="34" charset="0"/>
              </a:rPr>
              <a:t>&amp; </a:t>
            </a:r>
            <a:r>
              <a:rPr lang="en-US" sz="2800" dirty="0">
                <a:effectLst/>
                <a:ea typeface="Calibri" panose="020F0502020204030204" pitchFamily="34" charset="0"/>
              </a:rPr>
              <a:t>25% in overall exports</a:t>
            </a:r>
          </a:p>
          <a:p>
            <a:pPr marL="914400" indent="-346075">
              <a:lnSpc>
                <a:spcPct val="150000"/>
              </a:lnSpc>
            </a:pPr>
            <a:r>
              <a:rPr lang="en-US" sz="2800" dirty="0">
                <a:effectLst/>
                <a:ea typeface="Calibri" panose="020F0502020204030204" pitchFamily="34" charset="0"/>
              </a:rPr>
              <a:t>SMEs constitute: </a:t>
            </a:r>
          </a:p>
          <a:p>
            <a:pPr marL="1828800" lvl="1" indent="-290513">
              <a:lnSpc>
                <a:spcPct val="100000"/>
              </a:lnSpc>
              <a:buFont typeface="Wingdings" panose="05000000000000000000" pitchFamily="2" charset="2"/>
              <a:buChar char="§"/>
            </a:pPr>
            <a:r>
              <a:rPr lang="en-US" sz="2400" dirty="0"/>
              <a:t>53% of the businesses in wholesale and retail trade</a:t>
            </a:r>
          </a:p>
          <a:p>
            <a:pPr marL="1828800" lvl="1" indent="-290513">
              <a:lnSpc>
                <a:spcPct val="100000"/>
              </a:lnSpc>
              <a:buFont typeface="Wingdings" panose="05000000000000000000" pitchFamily="2" charset="2"/>
              <a:buChar char="§"/>
            </a:pPr>
            <a:r>
              <a:rPr lang="en-US" sz="2400" dirty="0"/>
              <a:t>20% of the industrial units </a:t>
            </a:r>
          </a:p>
          <a:p>
            <a:pPr marL="1828800" lvl="1" indent="-290513">
              <a:lnSpc>
                <a:spcPct val="100000"/>
              </a:lnSpc>
              <a:buFont typeface="Wingdings" panose="05000000000000000000" pitchFamily="2" charset="2"/>
              <a:buChar char="§"/>
            </a:pPr>
            <a:r>
              <a:rPr lang="en-US" sz="2400" dirty="0"/>
              <a:t>22% of the services sector</a:t>
            </a:r>
          </a:p>
          <a:p>
            <a:pPr marL="973138" indent="-398463">
              <a:lnSpc>
                <a:spcPct val="150000"/>
              </a:lnSpc>
            </a:pPr>
            <a:r>
              <a:rPr lang="en-US" sz="2800" dirty="0"/>
              <a:t>Startups remain neglected due to high failure rate</a:t>
            </a:r>
          </a:p>
        </p:txBody>
      </p:sp>
      <p:sp>
        <p:nvSpPr>
          <p:cNvPr id="4" name="Slide Number Placeholder 3">
            <a:extLst>
              <a:ext uri="{FF2B5EF4-FFF2-40B4-BE49-F238E27FC236}">
                <a16:creationId xmlns:a16="http://schemas.microsoft.com/office/drawing/2014/main" id="{9D0DD16F-8D42-ECFA-BBCF-BA8516EF79EC}"/>
              </a:ext>
            </a:extLst>
          </p:cNvPr>
          <p:cNvSpPr>
            <a:spLocks noGrp="1"/>
          </p:cNvSpPr>
          <p:nvPr>
            <p:ph type="sldNum" sz="quarter" idx="12"/>
          </p:nvPr>
        </p:nvSpPr>
        <p:spPr/>
        <p:txBody>
          <a:bodyPr/>
          <a:lstStyle/>
          <a:p>
            <a:fld id="{CBCAA676-A8D0-4FC7-81C9-F8992311A1A5}" type="slidenum">
              <a:rPr lang="en-US" smtClean="0"/>
              <a:t>15</a:t>
            </a:fld>
            <a:endParaRPr lang="en-US"/>
          </a:p>
        </p:txBody>
      </p:sp>
      <p:sp>
        <p:nvSpPr>
          <p:cNvPr id="6" name="TextBox 5">
            <a:extLst>
              <a:ext uri="{FF2B5EF4-FFF2-40B4-BE49-F238E27FC236}">
                <a16:creationId xmlns:a16="http://schemas.microsoft.com/office/drawing/2014/main" id="{75F38096-13EB-8031-891A-4444C8BFBDAE}"/>
              </a:ext>
            </a:extLst>
          </p:cNvPr>
          <p:cNvSpPr txBox="1"/>
          <p:nvPr/>
        </p:nvSpPr>
        <p:spPr>
          <a:xfrm>
            <a:off x="0" y="6507896"/>
            <a:ext cx="2992582" cy="369332"/>
          </a:xfrm>
          <a:prstGeom prst="rect">
            <a:avLst/>
          </a:prstGeom>
          <a:noFill/>
        </p:spPr>
        <p:txBody>
          <a:bodyPr wrap="square">
            <a:spAutoFit/>
          </a:bodyPr>
          <a:lstStyle/>
          <a:p>
            <a:r>
              <a:rPr lang="en-US" b="1" dirty="0">
                <a:latin typeface="Arial" panose="020B0604020202020204" pitchFamily="34" charset="0"/>
                <a:ea typeface="Tahoma" panose="020B0604030504040204" pitchFamily="34" charset="0"/>
                <a:cs typeface="Arial" panose="020B0604020202020204" pitchFamily="34" charset="0"/>
              </a:rPr>
              <a:t>Source: SMEDA, Pakistan </a:t>
            </a:r>
          </a:p>
        </p:txBody>
      </p:sp>
    </p:spTree>
    <p:extLst>
      <p:ext uri="{BB962C8B-B14F-4D97-AF65-F5344CB8AC3E}">
        <p14:creationId xmlns:p14="http://schemas.microsoft.com/office/powerpoint/2010/main" val="3543302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97806-A7A3-9831-D308-16CE9AFA19D8}"/>
              </a:ext>
            </a:extLst>
          </p:cNvPr>
          <p:cNvSpPr>
            <a:spLocks noGrp="1"/>
          </p:cNvSpPr>
          <p:nvPr>
            <p:ph type="title"/>
          </p:nvPr>
        </p:nvSpPr>
        <p:spPr/>
        <p:txBody>
          <a:bodyPr>
            <a:normAutofit/>
          </a:bodyPr>
          <a:lstStyle/>
          <a:p>
            <a:r>
              <a:rPr lang="en-US" b="1" i="0" u="none" strike="noStrike" dirty="0">
                <a:solidFill>
                  <a:srgbClr val="000000"/>
                </a:solidFill>
                <a:effectLst/>
              </a:rPr>
              <a:t>PUNJAB ROZGAR SCHEME</a:t>
            </a:r>
            <a:br>
              <a:rPr lang="en-US" b="1" i="0" u="none" strike="noStrike" dirty="0">
                <a:solidFill>
                  <a:srgbClr val="000000"/>
                </a:solidFill>
                <a:effectLst/>
              </a:rPr>
            </a:br>
            <a:r>
              <a:rPr lang="en-US" b="1" i="0" u="none" strike="noStrike" dirty="0">
                <a:solidFill>
                  <a:srgbClr val="000000"/>
                </a:solidFill>
                <a:effectLst/>
              </a:rPr>
              <a:t>(SMEs &amp; Startups)</a:t>
            </a:r>
            <a:endParaRPr lang="en-US" sz="6000" dirty="0"/>
          </a:p>
        </p:txBody>
      </p:sp>
      <p:sp>
        <p:nvSpPr>
          <p:cNvPr id="4" name="Slide Number Placeholder 3">
            <a:extLst>
              <a:ext uri="{FF2B5EF4-FFF2-40B4-BE49-F238E27FC236}">
                <a16:creationId xmlns:a16="http://schemas.microsoft.com/office/drawing/2014/main" id="{1354338C-864B-47F2-DE80-88EA4BA8DD39}"/>
              </a:ext>
            </a:extLst>
          </p:cNvPr>
          <p:cNvSpPr>
            <a:spLocks noGrp="1"/>
          </p:cNvSpPr>
          <p:nvPr>
            <p:ph type="sldNum" sz="quarter" idx="12"/>
          </p:nvPr>
        </p:nvSpPr>
        <p:spPr/>
        <p:txBody>
          <a:bodyPr/>
          <a:lstStyle/>
          <a:p>
            <a:fld id="{CBCAA676-A8D0-4FC7-81C9-F8992311A1A5}" type="slidenum">
              <a:rPr lang="en-US" smtClean="0"/>
              <a:pPr/>
              <a:t>16</a:t>
            </a:fld>
            <a:endParaRPr lang="en-US"/>
          </a:p>
        </p:txBody>
      </p:sp>
      <p:graphicFrame>
        <p:nvGraphicFramePr>
          <p:cNvPr id="5" name="Table 4">
            <a:extLst>
              <a:ext uri="{FF2B5EF4-FFF2-40B4-BE49-F238E27FC236}">
                <a16:creationId xmlns:a16="http://schemas.microsoft.com/office/drawing/2014/main" id="{413C0946-EC10-1C81-0276-606271C8C1AE}"/>
              </a:ext>
            </a:extLst>
          </p:cNvPr>
          <p:cNvGraphicFramePr>
            <a:graphicFrameLocks noGrp="1"/>
          </p:cNvGraphicFramePr>
          <p:nvPr>
            <p:extLst>
              <p:ext uri="{D42A27DB-BD31-4B8C-83A1-F6EECF244321}">
                <p14:modId xmlns:p14="http://schemas.microsoft.com/office/powerpoint/2010/main" val="1141397674"/>
              </p:ext>
            </p:extLst>
          </p:nvPr>
        </p:nvGraphicFramePr>
        <p:xfrm>
          <a:off x="457200" y="1492185"/>
          <a:ext cx="11280098" cy="4061273"/>
        </p:xfrm>
        <a:graphic>
          <a:graphicData uri="http://schemas.openxmlformats.org/drawingml/2006/table">
            <a:tbl>
              <a:tblPr>
                <a:tableStyleId>{5C22544A-7EE6-4342-B048-85BDC9FD1C3A}</a:tableStyleId>
              </a:tblPr>
              <a:tblGrid>
                <a:gridCol w="1716743">
                  <a:extLst>
                    <a:ext uri="{9D8B030D-6E8A-4147-A177-3AD203B41FA5}">
                      <a16:colId xmlns:a16="http://schemas.microsoft.com/office/drawing/2014/main" val="489633178"/>
                    </a:ext>
                  </a:extLst>
                </a:gridCol>
                <a:gridCol w="1910785">
                  <a:extLst>
                    <a:ext uri="{9D8B030D-6E8A-4147-A177-3AD203B41FA5}">
                      <a16:colId xmlns:a16="http://schemas.microsoft.com/office/drawing/2014/main" val="3091736003"/>
                    </a:ext>
                  </a:extLst>
                </a:gridCol>
                <a:gridCol w="1816089">
                  <a:extLst>
                    <a:ext uri="{9D8B030D-6E8A-4147-A177-3AD203B41FA5}">
                      <a16:colId xmlns:a16="http://schemas.microsoft.com/office/drawing/2014/main" val="1628121347"/>
                    </a:ext>
                  </a:extLst>
                </a:gridCol>
                <a:gridCol w="1832047">
                  <a:extLst>
                    <a:ext uri="{9D8B030D-6E8A-4147-A177-3AD203B41FA5}">
                      <a16:colId xmlns:a16="http://schemas.microsoft.com/office/drawing/2014/main" val="973600731"/>
                    </a:ext>
                  </a:extLst>
                </a:gridCol>
                <a:gridCol w="2086817">
                  <a:extLst>
                    <a:ext uri="{9D8B030D-6E8A-4147-A177-3AD203B41FA5}">
                      <a16:colId xmlns:a16="http://schemas.microsoft.com/office/drawing/2014/main" val="4240110464"/>
                    </a:ext>
                  </a:extLst>
                </a:gridCol>
                <a:gridCol w="1917617">
                  <a:extLst>
                    <a:ext uri="{9D8B030D-6E8A-4147-A177-3AD203B41FA5}">
                      <a16:colId xmlns:a16="http://schemas.microsoft.com/office/drawing/2014/main" val="4030678999"/>
                    </a:ext>
                  </a:extLst>
                </a:gridCol>
              </a:tblGrid>
              <a:tr h="868642">
                <a:tc rowSpan="2">
                  <a:txBody>
                    <a:bodyPr/>
                    <a:lstStyle/>
                    <a:p>
                      <a:pPr algn="ctr" fontAlgn="ctr"/>
                      <a:r>
                        <a:rPr lang="en-US" sz="2000" b="1" u="none" strike="noStrike" dirty="0">
                          <a:effectLst/>
                          <a:latin typeface="Arial" panose="020B0604020202020204" pitchFamily="34" charset="0"/>
                          <a:cs typeface="Arial" panose="020B0604020202020204" pitchFamily="34" charset="0"/>
                        </a:rPr>
                        <a:t>Business</a:t>
                      </a:r>
                      <a:endParaRPr lang="en-US"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en-US" sz="2000" b="1" u="none" strike="noStrike" dirty="0">
                          <a:effectLst/>
                          <a:latin typeface="Arial" panose="020B0604020202020204" pitchFamily="34" charset="0"/>
                          <a:cs typeface="Arial" panose="020B0604020202020204" pitchFamily="34" charset="0"/>
                        </a:rPr>
                        <a:t>Total Applications Received</a:t>
                      </a:r>
                      <a:endParaRPr lang="en-US"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en-US" sz="2000" b="1" u="none" strike="noStrike" dirty="0">
                          <a:effectLst/>
                          <a:latin typeface="Arial" panose="020B0604020202020204" pitchFamily="34" charset="0"/>
                          <a:cs typeface="Arial" panose="020B0604020202020204" pitchFamily="34" charset="0"/>
                        </a:rPr>
                        <a:t>No. of Applications Approved</a:t>
                      </a:r>
                      <a:endParaRPr lang="en-US"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en-US" sz="2000" b="1" i="0" u="none" strike="noStrike" dirty="0">
                          <a:solidFill>
                            <a:srgbClr val="000000"/>
                          </a:solidFill>
                          <a:effectLst/>
                          <a:latin typeface="Arial" panose="020B0604020202020204" pitchFamily="34" charset="0"/>
                          <a:cs typeface="Arial" panose="020B0604020202020204" pitchFamily="34" charset="0"/>
                        </a:rPr>
                        <a:t>Approved Applications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algn="ctr" fontAlgn="b"/>
                      <a:r>
                        <a:rPr lang="en-US" sz="2000" b="1" u="none" strike="noStrike" dirty="0">
                          <a:effectLst/>
                          <a:latin typeface="Arial" panose="020B0604020202020204" pitchFamily="34" charset="0"/>
                          <a:cs typeface="Arial" panose="020B0604020202020204" pitchFamily="34" charset="0"/>
                        </a:rPr>
                        <a:t>Loan Disbursed on Approved applications (In million)</a:t>
                      </a:r>
                      <a:endParaRPr lang="en-US"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649278168"/>
                  </a:ext>
                </a:extLst>
              </a:tr>
              <a:tr h="96495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b"/>
                      <a:r>
                        <a:rPr lang="en-US" sz="2000" b="1" u="none" strike="noStrike" dirty="0">
                          <a:effectLst/>
                          <a:latin typeface="Arial" panose="020B0604020202020204" pitchFamily="34" charset="0"/>
                          <a:cs typeface="Arial" panose="020B0604020202020204" pitchFamily="34" charset="0"/>
                        </a:rPr>
                        <a:t>No. of Loans</a:t>
                      </a:r>
                      <a:endParaRPr lang="en-US"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u="none" strike="noStrike" dirty="0">
                          <a:effectLst/>
                          <a:latin typeface="Arial" panose="020B0604020202020204" pitchFamily="34" charset="0"/>
                          <a:cs typeface="Arial" panose="020B0604020202020204" pitchFamily="34" charset="0"/>
                        </a:rPr>
                        <a:t>Amount Disbursed </a:t>
                      </a:r>
                    </a:p>
                    <a:p>
                      <a:pPr algn="ctr" fontAlgn="b"/>
                      <a:r>
                        <a:rPr lang="en-US" sz="2000" b="1" u="none" strike="noStrike" dirty="0">
                          <a:effectLst/>
                          <a:latin typeface="Arial" panose="020B0604020202020204" pitchFamily="34" charset="0"/>
                          <a:cs typeface="Arial" panose="020B0604020202020204" pitchFamily="34" charset="0"/>
                        </a:rPr>
                        <a:t>(In million)</a:t>
                      </a:r>
                      <a:endParaRPr lang="en-US"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4836337"/>
                  </a:ext>
                </a:extLst>
              </a:tr>
              <a:tr h="742558">
                <a:tc>
                  <a:txBody>
                    <a:bodyPr/>
                    <a:lstStyle/>
                    <a:p>
                      <a:pPr algn="ctr" fontAlgn="ctr"/>
                      <a:r>
                        <a:rPr lang="en-US" sz="2000" u="none" strike="noStrike" dirty="0">
                          <a:effectLst/>
                          <a:latin typeface="Arial" panose="020B0604020202020204" pitchFamily="34" charset="0"/>
                          <a:cs typeface="Arial" panose="020B0604020202020204" pitchFamily="34" charset="0"/>
                        </a:rPr>
                        <a:t>SMEs</a:t>
                      </a:r>
                      <a:endParaRPr lang="en-US"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u="none" strike="noStrike" dirty="0">
                          <a:effectLst/>
                          <a:latin typeface="Arial" panose="020B0604020202020204" pitchFamily="34" charset="0"/>
                          <a:cs typeface="Arial" panose="020B0604020202020204" pitchFamily="34" charset="0"/>
                        </a:rPr>
                        <a:t>12,622</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u="none" strike="noStrike" dirty="0">
                          <a:effectLst/>
                          <a:latin typeface="Arial" panose="020B0604020202020204" pitchFamily="34" charset="0"/>
                          <a:cs typeface="Arial" panose="020B0604020202020204" pitchFamily="34" charset="0"/>
                        </a:rPr>
                        <a:t>1,293</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kern="1200" dirty="0">
                          <a:solidFill>
                            <a:schemeClr val="dk1"/>
                          </a:solidFill>
                          <a:effectLst/>
                          <a:latin typeface="Arial" panose="020B0604020202020204" pitchFamily="34" charset="0"/>
                          <a:ea typeface="+mn-ea"/>
                          <a:cs typeface="Arial" panose="020B0604020202020204" pitchFamily="34" charset="0"/>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2000" u="none" strike="noStrike" dirty="0">
                          <a:effectLst/>
                          <a:latin typeface="Arial" panose="020B0604020202020204" pitchFamily="34" charset="0"/>
                          <a:cs typeface="Arial" panose="020B0604020202020204" pitchFamily="34" charset="0"/>
                        </a:rPr>
                        <a:t>1,133</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u="none" strike="noStrike" dirty="0">
                          <a:effectLst/>
                          <a:latin typeface="Arial" panose="020B0604020202020204" pitchFamily="34" charset="0"/>
                          <a:cs typeface="Arial" panose="020B0604020202020204" pitchFamily="34" charset="0"/>
                        </a:rPr>
                        <a:t>1,303</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6691772"/>
                  </a:ext>
                </a:extLst>
              </a:tr>
              <a:tr h="742558">
                <a:tc>
                  <a:txBody>
                    <a:bodyPr/>
                    <a:lstStyle/>
                    <a:p>
                      <a:pPr algn="ctr" fontAlgn="ctr"/>
                      <a:r>
                        <a:rPr lang="en-US" sz="2000" u="none" strike="noStrike" dirty="0">
                          <a:effectLst/>
                          <a:latin typeface="Arial" panose="020B0604020202020204" pitchFamily="34" charset="0"/>
                          <a:cs typeface="Arial" panose="020B0604020202020204" pitchFamily="34" charset="0"/>
                        </a:rPr>
                        <a:t>Startups</a:t>
                      </a:r>
                      <a:endParaRPr lang="en-US"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u="none" strike="noStrike" dirty="0">
                          <a:effectLst/>
                          <a:latin typeface="Arial" panose="020B0604020202020204" pitchFamily="34" charset="0"/>
                          <a:cs typeface="Arial" panose="020B0604020202020204" pitchFamily="34" charset="0"/>
                        </a:rPr>
                        <a:t>19,149</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u="none" strike="noStrike" dirty="0">
                          <a:effectLst/>
                          <a:latin typeface="Arial" panose="020B0604020202020204" pitchFamily="34" charset="0"/>
                          <a:cs typeface="Arial" panose="020B0604020202020204" pitchFamily="34" charset="0"/>
                        </a:rPr>
                        <a:t>1,623</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kern="1200" dirty="0">
                          <a:solidFill>
                            <a:schemeClr val="dk1"/>
                          </a:solidFill>
                          <a:effectLst/>
                          <a:latin typeface="Arial" panose="020B0604020202020204" pitchFamily="34" charset="0"/>
                          <a:ea typeface="+mn-ea"/>
                          <a:cs typeface="Arial" panose="020B0604020202020204" pitchFamily="34" charset="0"/>
                        </a:rPr>
                        <a:t>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2000" u="none" strike="noStrike">
                          <a:effectLst/>
                          <a:latin typeface="Arial" panose="020B0604020202020204" pitchFamily="34" charset="0"/>
                          <a:cs typeface="Arial" panose="020B0604020202020204" pitchFamily="34" charset="0"/>
                        </a:rPr>
                        <a:t>1,398</a:t>
                      </a:r>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u="none" strike="noStrike">
                          <a:effectLst/>
                          <a:latin typeface="Arial" panose="020B0604020202020204" pitchFamily="34" charset="0"/>
                          <a:cs typeface="Arial" panose="020B0604020202020204" pitchFamily="34" charset="0"/>
                        </a:rPr>
                        <a:t>858</a:t>
                      </a:r>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1984251"/>
                  </a:ext>
                </a:extLst>
              </a:tr>
              <a:tr h="742558">
                <a:tc>
                  <a:txBody>
                    <a:bodyPr/>
                    <a:lstStyle/>
                    <a:p>
                      <a:pPr algn="ctr" fontAlgn="ctr"/>
                      <a:r>
                        <a:rPr lang="en-US" sz="2000" b="1" u="none" strike="noStrike" dirty="0">
                          <a:effectLst/>
                          <a:latin typeface="Arial" panose="020B0604020202020204" pitchFamily="34" charset="0"/>
                          <a:cs typeface="Arial" panose="020B0604020202020204" pitchFamily="34" charset="0"/>
                        </a:rPr>
                        <a:t>Total</a:t>
                      </a:r>
                      <a:endParaRPr lang="en-US"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1" u="none" strike="noStrike" dirty="0">
                          <a:effectLst/>
                          <a:latin typeface="Arial" panose="020B0604020202020204" pitchFamily="34" charset="0"/>
                          <a:cs typeface="Arial" panose="020B0604020202020204" pitchFamily="34" charset="0"/>
                        </a:rPr>
                        <a:t>31,771</a:t>
                      </a:r>
                      <a:endParaRPr lang="en-US"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1" u="none" strike="noStrike" dirty="0">
                          <a:effectLst/>
                          <a:latin typeface="Arial" panose="020B0604020202020204" pitchFamily="34" charset="0"/>
                          <a:cs typeface="Arial" panose="020B0604020202020204" pitchFamily="34" charset="0"/>
                        </a:rPr>
                        <a:t>2,916</a:t>
                      </a:r>
                      <a:endParaRPr lang="en-US"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u="none" strike="noStrike" kern="1200" dirty="0">
                          <a:solidFill>
                            <a:schemeClr val="dk1"/>
                          </a:solidFill>
                          <a:effectLst/>
                          <a:latin typeface="Arial" panose="020B0604020202020204" pitchFamily="34" charset="0"/>
                          <a:ea typeface="+mn-ea"/>
                          <a:cs typeface="Arial" panose="020B0604020202020204" pitchFamily="34" charset="0"/>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2000" b="1" u="none" strike="noStrike" dirty="0">
                          <a:effectLst/>
                          <a:latin typeface="Arial" panose="020B0604020202020204" pitchFamily="34" charset="0"/>
                          <a:cs typeface="Arial" panose="020B0604020202020204" pitchFamily="34" charset="0"/>
                        </a:rPr>
                        <a:t>2,531</a:t>
                      </a:r>
                      <a:endParaRPr lang="en-US"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1" u="none" strike="noStrike" dirty="0">
                          <a:effectLst/>
                          <a:latin typeface="Arial" panose="020B0604020202020204" pitchFamily="34" charset="0"/>
                          <a:cs typeface="Arial" panose="020B0604020202020204" pitchFamily="34" charset="0"/>
                        </a:rPr>
                        <a:t>2,161</a:t>
                      </a:r>
                      <a:endParaRPr lang="en-US"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9963775"/>
                  </a:ext>
                </a:extLst>
              </a:tr>
            </a:tbl>
          </a:graphicData>
        </a:graphic>
      </p:graphicFrame>
      <p:sp>
        <p:nvSpPr>
          <p:cNvPr id="6" name="TextBox 5">
            <a:extLst>
              <a:ext uri="{FF2B5EF4-FFF2-40B4-BE49-F238E27FC236}">
                <a16:creationId xmlns:a16="http://schemas.microsoft.com/office/drawing/2014/main" id="{18A466C8-6E61-9DF2-BD82-1C0BC1EE2BAD}"/>
              </a:ext>
            </a:extLst>
          </p:cNvPr>
          <p:cNvSpPr txBox="1"/>
          <p:nvPr/>
        </p:nvSpPr>
        <p:spPr>
          <a:xfrm>
            <a:off x="143494" y="6488668"/>
            <a:ext cx="6093618" cy="369332"/>
          </a:xfrm>
          <a:prstGeom prst="rect">
            <a:avLst/>
          </a:prstGeom>
          <a:noFill/>
        </p:spPr>
        <p:txBody>
          <a:bodyPr wrap="square">
            <a:spAutoFit/>
          </a:bodyPr>
          <a:lstStyle/>
          <a:p>
            <a:r>
              <a:rPr lang="en-US" b="1" dirty="0">
                <a:latin typeface="Arial" panose="020B0604020202020204" pitchFamily="34" charset="0"/>
                <a:ea typeface="Tahoma" panose="020B0604030504040204" pitchFamily="34" charset="0"/>
                <a:cs typeface="Arial" panose="020B0604020202020204" pitchFamily="34" charset="0"/>
              </a:rPr>
              <a:t>Source: PSIC, Punjab</a:t>
            </a:r>
          </a:p>
        </p:txBody>
      </p:sp>
      <p:sp>
        <p:nvSpPr>
          <p:cNvPr id="3" name="TextBox 2">
            <a:extLst>
              <a:ext uri="{FF2B5EF4-FFF2-40B4-BE49-F238E27FC236}">
                <a16:creationId xmlns:a16="http://schemas.microsoft.com/office/drawing/2014/main" id="{11D534E3-8B58-1ADD-28D5-7AC64A39F629}"/>
              </a:ext>
            </a:extLst>
          </p:cNvPr>
          <p:cNvSpPr txBox="1"/>
          <p:nvPr/>
        </p:nvSpPr>
        <p:spPr>
          <a:xfrm>
            <a:off x="440210" y="5570419"/>
            <a:ext cx="11593804" cy="52322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Special incentives needed in these sectors for economic development</a:t>
            </a:r>
          </a:p>
        </p:txBody>
      </p:sp>
    </p:spTree>
    <p:extLst>
      <p:ext uri="{BB962C8B-B14F-4D97-AF65-F5344CB8AC3E}">
        <p14:creationId xmlns:p14="http://schemas.microsoft.com/office/powerpoint/2010/main" val="334940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E0882E0-23DF-9D81-48CF-4D5E28C6E89A}"/>
              </a:ext>
            </a:extLst>
          </p:cNvPr>
          <p:cNvSpPr>
            <a:spLocks noGrp="1"/>
          </p:cNvSpPr>
          <p:nvPr>
            <p:ph type="title"/>
          </p:nvPr>
        </p:nvSpPr>
        <p:spPr>
          <a:xfrm>
            <a:off x="1066800" y="-103516"/>
            <a:ext cx="10058400" cy="1450757"/>
          </a:xfrm>
        </p:spPr>
        <p:txBody>
          <a:bodyPr/>
          <a:lstStyle/>
          <a:p>
            <a:r>
              <a:rPr lang="en-US" dirty="0"/>
              <a:t>WORKFORCE &amp; OPPORTUNITIES</a:t>
            </a:r>
            <a:br>
              <a:rPr lang="en-US" dirty="0"/>
            </a:br>
            <a:r>
              <a:rPr lang="en-US" sz="3200" dirty="0"/>
              <a:t>(Low female contribution an eye opener)</a:t>
            </a:r>
            <a:endParaRPr lang="en-US" dirty="0"/>
          </a:p>
        </p:txBody>
      </p:sp>
      <p:sp>
        <p:nvSpPr>
          <p:cNvPr id="6" name="Content Placeholder 5">
            <a:extLst>
              <a:ext uri="{FF2B5EF4-FFF2-40B4-BE49-F238E27FC236}">
                <a16:creationId xmlns:a16="http://schemas.microsoft.com/office/drawing/2014/main" id="{EB0EDA1D-DAD5-B420-F680-878177358628}"/>
              </a:ext>
            </a:extLst>
          </p:cNvPr>
          <p:cNvSpPr>
            <a:spLocks noGrp="1"/>
          </p:cNvSpPr>
          <p:nvPr>
            <p:ph sz="half" idx="1"/>
          </p:nvPr>
        </p:nvSpPr>
        <p:spPr>
          <a:xfrm>
            <a:off x="74235" y="1257942"/>
            <a:ext cx="6764108" cy="5236944"/>
          </a:xfrm>
        </p:spPr>
        <p:txBody>
          <a:bodyPr>
            <a:normAutofit fontScale="92500"/>
          </a:bodyPr>
          <a:lstStyle/>
          <a:p>
            <a:pPr>
              <a:buFont typeface="Wingdings" panose="05000000000000000000" pitchFamily="2" charset="2"/>
              <a:buChar char="§"/>
            </a:pPr>
            <a:r>
              <a:rPr lang="en-US" sz="2800" dirty="0"/>
              <a:t>Rising e-commerce potential with 54% smartphone users</a:t>
            </a: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60% youth bulge promises great opportunities</a:t>
            </a: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3 Million freelancers generated 15% of total IT exports (2.6 </a:t>
            </a:r>
            <a:r>
              <a:rPr lang="en-US" sz="2800" dirty="0"/>
              <a:t>Billion</a:t>
            </a:r>
            <a:r>
              <a:rPr lang="en-US" sz="2800" dirty="0">
                <a:latin typeface="Arial" panose="020B0604020202020204" pitchFamily="34" charset="0"/>
                <a:cs typeface="Arial" panose="020B0604020202020204" pitchFamily="34" charset="0"/>
              </a:rPr>
              <a:t> $)</a:t>
            </a: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81% of working age female are not economically active</a:t>
            </a:r>
          </a:p>
          <a:p>
            <a:pPr>
              <a:buFont typeface="Wingdings" panose="05000000000000000000" pitchFamily="2" charset="2"/>
              <a:buChar char="§"/>
            </a:pPr>
            <a:r>
              <a:rPr lang="en-US" sz="2800" dirty="0"/>
              <a:t>Ranking of Pakistan in Global Gender Index:</a:t>
            </a:r>
          </a:p>
          <a:p>
            <a:pPr marL="914400" lvl="1" indent="-117475">
              <a:buFont typeface="Wingdings" panose="05000000000000000000" pitchFamily="2" charset="2"/>
              <a:buChar char="§"/>
            </a:pPr>
            <a:r>
              <a:rPr lang="en-US" sz="2400" dirty="0"/>
              <a:t>Economic participation &amp; opportunity: 145/146 </a:t>
            </a:r>
          </a:p>
          <a:p>
            <a:pPr marL="914400" lvl="1" indent="-117475">
              <a:buFont typeface="Wingdings" panose="05000000000000000000" pitchFamily="2" charset="2"/>
              <a:buChar char="§"/>
            </a:pPr>
            <a:r>
              <a:rPr lang="en-US" sz="2400" dirty="0"/>
              <a:t>Political empowerment: 95/146</a:t>
            </a:r>
          </a:p>
          <a:p>
            <a:pPr>
              <a:buFont typeface="Wingdings" panose="05000000000000000000" pitchFamily="2" charset="2"/>
              <a:buChar char="§"/>
            </a:pPr>
            <a:endParaRPr lang="en-US" dirty="0"/>
          </a:p>
        </p:txBody>
      </p:sp>
      <p:sp>
        <p:nvSpPr>
          <p:cNvPr id="4" name="Slide Number Placeholder 3">
            <a:extLst>
              <a:ext uri="{FF2B5EF4-FFF2-40B4-BE49-F238E27FC236}">
                <a16:creationId xmlns:a16="http://schemas.microsoft.com/office/drawing/2014/main" id="{F5BD30A2-8FE4-7E92-8A70-A5B7ED56391F}"/>
              </a:ext>
            </a:extLst>
          </p:cNvPr>
          <p:cNvSpPr>
            <a:spLocks noGrp="1"/>
          </p:cNvSpPr>
          <p:nvPr>
            <p:ph type="sldNum" sz="quarter" idx="12"/>
          </p:nvPr>
        </p:nvSpPr>
        <p:spPr/>
        <p:txBody>
          <a:bodyPr/>
          <a:lstStyle/>
          <a:p>
            <a:fld id="{CBCAA676-A8D0-4FC7-81C9-F8992311A1A5}" type="slidenum">
              <a:rPr lang="en-US" smtClean="0"/>
              <a:pPr/>
              <a:t>17</a:t>
            </a:fld>
            <a:endParaRPr lang="en-US"/>
          </a:p>
        </p:txBody>
      </p:sp>
      <p:graphicFrame>
        <p:nvGraphicFramePr>
          <p:cNvPr id="8" name="Content Placeholder 6">
            <a:extLst>
              <a:ext uri="{FF2B5EF4-FFF2-40B4-BE49-F238E27FC236}">
                <a16:creationId xmlns:a16="http://schemas.microsoft.com/office/drawing/2014/main" id="{9451E04E-E751-DBF8-1209-DB3A97298DEE}"/>
              </a:ext>
            </a:extLst>
          </p:cNvPr>
          <p:cNvGraphicFramePr>
            <a:graphicFrameLocks noGrp="1"/>
          </p:cNvGraphicFramePr>
          <p:nvPr>
            <p:ph sz="half" idx="2"/>
            <p:extLst>
              <p:ext uri="{D42A27DB-BD31-4B8C-83A1-F6EECF244321}">
                <p14:modId xmlns:p14="http://schemas.microsoft.com/office/powerpoint/2010/main" val="2069245694"/>
              </p:ext>
            </p:extLst>
          </p:nvPr>
        </p:nvGraphicFramePr>
        <p:xfrm>
          <a:off x="6816755" y="1846263"/>
          <a:ext cx="5322598" cy="496398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11A7F716-021E-B919-8036-7D717E2C5E48}"/>
              </a:ext>
            </a:extLst>
          </p:cNvPr>
          <p:cNvSpPr txBox="1"/>
          <p:nvPr/>
        </p:nvSpPr>
        <p:spPr>
          <a:xfrm>
            <a:off x="0" y="6494886"/>
            <a:ext cx="7734300"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dirty="0">
                <a:latin typeface="Arial" panose="020B0604020202020204" pitchFamily="34" charset="0"/>
                <a:ea typeface="Tahoma" panose="020B0604030504040204" pitchFamily="34" charset="0"/>
                <a:cs typeface="Arial" panose="020B0604020202020204" pitchFamily="34" charset="0"/>
              </a:rPr>
              <a:t>Source: </a:t>
            </a:r>
            <a:r>
              <a:rPr lang="en-US" sz="1600" b="1" dirty="0" err="1">
                <a:latin typeface="Arial" panose="020B0604020202020204" pitchFamily="34" charset="0"/>
                <a:ea typeface="Tahoma" panose="020B0604030504040204" pitchFamily="34" charset="0"/>
                <a:cs typeface="Arial" panose="020B0604020202020204" pitchFamily="34" charset="0"/>
              </a:rPr>
              <a:t>Labour</a:t>
            </a:r>
            <a:r>
              <a:rPr lang="en-US" sz="1600" b="1" dirty="0">
                <a:latin typeface="Arial" panose="020B0604020202020204" pitchFamily="34" charset="0"/>
                <a:ea typeface="Tahoma" panose="020B0604030504040204" pitchFamily="34" charset="0"/>
                <a:cs typeface="Arial" panose="020B0604020202020204" pitchFamily="34" charset="0"/>
              </a:rPr>
              <a:t> Force Survey 2020-21, World Economic Forum</a:t>
            </a:r>
          </a:p>
        </p:txBody>
      </p:sp>
      <p:sp>
        <p:nvSpPr>
          <p:cNvPr id="3" name="Oval 2">
            <a:extLst>
              <a:ext uri="{FF2B5EF4-FFF2-40B4-BE49-F238E27FC236}">
                <a16:creationId xmlns:a16="http://schemas.microsoft.com/office/drawing/2014/main" id="{B2F68F39-9802-833C-B884-0850E53CBBD0}"/>
              </a:ext>
            </a:extLst>
          </p:cNvPr>
          <p:cNvSpPr/>
          <p:nvPr/>
        </p:nvSpPr>
        <p:spPr>
          <a:xfrm>
            <a:off x="10736481" y="4059020"/>
            <a:ext cx="769719" cy="98712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TextBox 6">
            <a:extLst>
              <a:ext uri="{FF2B5EF4-FFF2-40B4-BE49-F238E27FC236}">
                <a16:creationId xmlns:a16="http://schemas.microsoft.com/office/drawing/2014/main" id="{95068B74-7A3D-54C0-BBF2-A475C5B31821}"/>
              </a:ext>
            </a:extLst>
          </p:cNvPr>
          <p:cNvSpPr txBox="1"/>
          <p:nvPr/>
        </p:nvSpPr>
        <p:spPr>
          <a:xfrm rot="16200000">
            <a:off x="8458692" y="4126089"/>
            <a:ext cx="954150"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64%</a:t>
            </a:r>
          </a:p>
        </p:txBody>
      </p:sp>
      <p:sp>
        <p:nvSpPr>
          <p:cNvPr id="9" name="TextBox 8">
            <a:extLst>
              <a:ext uri="{FF2B5EF4-FFF2-40B4-BE49-F238E27FC236}">
                <a16:creationId xmlns:a16="http://schemas.microsoft.com/office/drawing/2014/main" id="{4591178A-6A2D-4569-0882-556A1C92F5CC}"/>
              </a:ext>
            </a:extLst>
          </p:cNvPr>
          <p:cNvSpPr txBox="1"/>
          <p:nvPr/>
        </p:nvSpPr>
        <p:spPr>
          <a:xfrm rot="16200000">
            <a:off x="10873398" y="4597299"/>
            <a:ext cx="1287709" cy="41184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19%</a:t>
            </a:r>
          </a:p>
        </p:txBody>
      </p:sp>
      <p:sp>
        <p:nvSpPr>
          <p:cNvPr id="10" name="TextBox 9">
            <a:extLst>
              <a:ext uri="{FF2B5EF4-FFF2-40B4-BE49-F238E27FC236}">
                <a16:creationId xmlns:a16="http://schemas.microsoft.com/office/drawing/2014/main" id="{176C7ED4-4407-43C1-F934-6E9DEE11D12D}"/>
              </a:ext>
            </a:extLst>
          </p:cNvPr>
          <p:cNvSpPr txBox="1"/>
          <p:nvPr/>
        </p:nvSpPr>
        <p:spPr>
          <a:xfrm>
            <a:off x="10783827" y="1772109"/>
            <a:ext cx="146685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In Million</a:t>
            </a:r>
          </a:p>
        </p:txBody>
      </p:sp>
    </p:spTree>
    <p:extLst>
      <p:ext uri="{BB962C8B-B14F-4D97-AF65-F5344CB8AC3E}">
        <p14:creationId xmlns:p14="http://schemas.microsoft.com/office/powerpoint/2010/main" val="2678073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4CCE2-CFD6-D208-BB21-6A912DB3C117}"/>
              </a:ext>
            </a:extLst>
          </p:cNvPr>
          <p:cNvSpPr>
            <a:spLocks noGrp="1"/>
          </p:cNvSpPr>
          <p:nvPr>
            <p:ph type="title"/>
          </p:nvPr>
        </p:nvSpPr>
        <p:spPr>
          <a:xfrm>
            <a:off x="137160" y="41428"/>
            <a:ext cx="11911346" cy="1450757"/>
          </a:xfrm>
        </p:spPr>
        <p:txBody>
          <a:bodyPr/>
          <a:lstStyle/>
          <a:p>
            <a:r>
              <a:rPr lang="en-US" dirty="0"/>
              <a:t>LITERACY &amp; SKILL LEVEL OF LABOUR FORCE</a:t>
            </a:r>
          </a:p>
        </p:txBody>
      </p:sp>
      <p:graphicFrame>
        <p:nvGraphicFramePr>
          <p:cNvPr id="7" name="Content Placeholder 6">
            <a:extLst>
              <a:ext uri="{FF2B5EF4-FFF2-40B4-BE49-F238E27FC236}">
                <a16:creationId xmlns:a16="http://schemas.microsoft.com/office/drawing/2014/main" id="{8DDFBED3-0CFF-25A7-D970-E1113B156134}"/>
              </a:ext>
            </a:extLst>
          </p:cNvPr>
          <p:cNvGraphicFramePr>
            <a:graphicFrameLocks noGrp="1"/>
          </p:cNvGraphicFramePr>
          <p:nvPr>
            <p:ph idx="1"/>
            <p:extLst>
              <p:ext uri="{D42A27DB-BD31-4B8C-83A1-F6EECF244321}">
                <p14:modId xmlns:p14="http://schemas.microsoft.com/office/powerpoint/2010/main" val="65866944"/>
              </p:ext>
            </p:extLst>
          </p:nvPr>
        </p:nvGraphicFramePr>
        <p:xfrm>
          <a:off x="381000" y="2015404"/>
          <a:ext cx="4991100" cy="398003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D356AB3B-1438-3752-CDFA-4576075863D5}"/>
              </a:ext>
            </a:extLst>
          </p:cNvPr>
          <p:cNvSpPr>
            <a:spLocks noGrp="1"/>
          </p:cNvSpPr>
          <p:nvPr>
            <p:ph type="sldNum" sz="quarter" idx="12"/>
          </p:nvPr>
        </p:nvSpPr>
        <p:spPr/>
        <p:txBody>
          <a:bodyPr/>
          <a:lstStyle/>
          <a:p>
            <a:fld id="{CBCAA676-A8D0-4FC7-81C9-F8992311A1A5}" type="slidenum">
              <a:rPr lang="en-US" smtClean="0"/>
              <a:pPr/>
              <a:t>18</a:t>
            </a:fld>
            <a:endParaRPr lang="en-US"/>
          </a:p>
        </p:txBody>
      </p:sp>
      <p:graphicFrame>
        <p:nvGraphicFramePr>
          <p:cNvPr id="8" name="Content Placeholder 6">
            <a:extLst>
              <a:ext uri="{FF2B5EF4-FFF2-40B4-BE49-F238E27FC236}">
                <a16:creationId xmlns:a16="http://schemas.microsoft.com/office/drawing/2014/main" id="{969F0712-D870-AFE7-17C6-EE4B50DAF443}"/>
              </a:ext>
            </a:extLst>
          </p:cNvPr>
          <p:cNvGraphicFramePr>
            <a:graphicFrameLocks/>
          </p:cNvGraphicFramePr>
          <p:nvPr>
            <p:extLst>
              <p:ext uri="{D42A27DB-BD31-4B8C-83A1-F6EECF244321}">
                <p14:modId xmlns:p14="http://schemas.microsoft.com/office/powerpoint/2010/main" val="2085475248"/>
              </p:ext>
            </p:extLst>
          </p:nvPr>
        </p:nvGraphicFramePr>
        <p:xfrm>
          <a:off x="6457950" y="1991631"/>
          <a:ext cx="5200650" cy="4003810"/>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a:extLst>
              <a:ext uri="{FF2B5EF4-FFF2-40B4-BE49-F238E27FC236}">
                <a16:creationId xmlns:a16="http://schemas.microsoft.com/office/drawing/2014/main" id="{D0A43036-46DE-F006-E09A-BC86A9630BEE}"/>
              </a:ext>
            </a:extLst>
          </p:cNvPr>
          <p:cNvSpPr txBox="1"/>
          <p:nvPr/>
        </p:nvSpPr>
        <p:spPr>
          <a:xfrm>
            <a:off x="1036320" y="1468410"/>
            <a:ext cx="4175760" cy="523220"/>
          </a:xfrm>
          <a:prstGeom prst="rect">
            <a:avLst/>
          </a:prstGeom>
          <a:solidFill>
            <a:schemeClr val="bg1"/>
          </a:solidFill>
        </p:spPr>
        <p:txBody>
          <a:bodyPr wrap="square" rtlCol="0">
            <a:spAutoFit/>
          </a:bodyPr>
          <a:lstStyle/>
          <a:p>
            <a:r>
              <a:rPr lang="en-US" sz="2800" b="1" dirty="0">
                <a:latin typeface="Arial" panose="020B0604020202020204" pitchFamily="34" charset="0"/>
                <a:cs typeface="Arial" panose="020B0604020202020204" pitchFamily="34" charset="0"/>
              </a:rPr>
              <a:t>Domestic </a:t>
            </a:r>
            <a:r>
              <a:rPr lang="en-US" sz="2800" b="1" dirty="0" err="1">
                <a:latin typeface="Arial" panose="020B0604020202020204" pitchFamily="34" charset="0"/>
                <a:cs typeface="Arial" panose="020B0604020202020204" pitchFamily="34" charset="0"/>
              </a:rPr>
              <a:t>Labour</a:t>
            </a:r>
            <a:r>
              <a:rPr lang="en-US" sz="2800" b="1" dirty="0">
                <a:latin typeface="Arial" panose="020B0604020202020204" pitchFamily="34" charset="0"/>
                <a:cs typeface="Arial" panose="020B0604020202020204" pitchFamily="34" charset="0"/>
              </a:rPr>
              <a:t> Force</a:t>
            </a:r>
          </a:p>
        </p:txBody>
      </p:sp>
      <p:sp>
        <p:nvSpPr>
          <p:cNvPr id="10" name="TextBox 9">
            <a:extLst>
              <a:ext uri="{FF2B5EF4-FFF2-40B4-BE49-F238E27FC236}">
                <a16:creationId xmlns:a16="http://schemas.microsoft.com/office/drawing/2014/main" id="{1779951E-F7F4-1E2D-08E2-DBB474DCBA8C}"/>
              </a:ext>
            </a:extLst>
          </p:cNvPr>
          <p:cNvSpPr txBox="1"/>
          <p:nvPr/>
        </p:nvSpPr>
        <p:spPr>
          <a:xfrm>
            <a:off x="6979922" y="1418642"/>
            <a:ext cx="4175760" cy="523220"/>
          </a:xfrm>
          <a:prstGeom prst="rect">
            <a:avLst/>
          </a:prstGeom>
          <a:solidFill>
            <a:schemeClr val="bg1"/>
          </a:solidFill>
        </p:spPr>
        <p:txBody>
          <a:bodyPr wrap="square" rtlCol="0">
            <a:spAutoFit/>
          </a:bodyPr>
          <a:lstStyle/>
          <a:p>
            <a:r>
              <a:rPr lang="en-US" sz="2800" b="1" dirty="0">
                <a:latin typeface="Arial" panose="020B0604020202020204" pitchFamily="34" charset="0"/>
                <a:cs typeface="Arial" panose="020B0604020202020204" pitchFamily="34" charset="0"/>
              </a:rPr>
              <a:t>Overseas </a:t>
            </a:r>
            <a:r>
              <a:rPr lang="en-US" sz="2800" b="1" dirty="0" err="1">
                <a:latin typeface="Arial" panose="020B0604020202020204" pitchFamily="34" charset="0"/>
                <a:cs typeface="Arial" panose="020B0604020202020204" pitchFamily="34" charset="0"/>
              </a:rPr>
              <a:t>Labour</a:t>
            </a:r>
            <a:r>
              <a:rPr lang="en-US" sz="2800" b="1" dirty="0">
                <a:latin typeface="Arial" panose="020B0604020202020204" pitchFamily="34" charset="0"/>
                <a:cs typeface="Arial" panose="020B0604020202020204" pitchFamily="34" charset="0"/>
              </a:rPr>
              <a:t> Force</a:t>
            </a:r>
          </a:p>
        </p:txBody>
      </p:sp>
      <p:sp>
        <p:nvSpPr>
          <p:cNvPr id="11" name="TextBox 10">
            <a:extLst>
              <a:ext uri="{FF2B5EF4-FFF2-40B4-BE49-F238E27FC236}">
                <a16:creationId xmlns:a16="http://schemas.microsoft.com/office/drawing/2014/main" id="{43FA652E-3FA8-385D-578B-30A6980EFD2E}"/>
              </a:ext>
            </a:extLst>
          </p:cNvPr>
          <p:cNvSpPr txBox="1"/>
          <p:nvPr/>
        </p:nvSpPr>
        <p:spPr>
          <a:xfrm>
            <a:off x="0" y="6494886"/>
            <a:ext cx="77343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ea typeface="Tahoma" panose="020B0604030504040204" pitchFamily="34" charset="0"/>
                <a:cs typeface="Arial" panose="020B0604020202020204" pitchFamily="34" charset="0"/>
              </a:rPr>
              <a:t>Source: OPHRD &amp; </a:t>
            </a:r>
            <a:r>
              <a:rPr lang="en-US" b="1" dirty="0" err="1">
                <a:latin typeface="Arial" panose="020B0604020202020204" pitchFamily="34" charset="0"/>
                <a:ea typeface="Tahoma" panose="020B0604030504040204" pitchFamily="34" charset="0"/>
                <a:cs typeface="Arial" panose="020B0604020202020204" pitchFamily="34" charset="0"/>
              </a:rPr>
              <a:t>Labour</a:t>
            </a:r>
            <a:r>
              <a:rPr lang="en-US" b="1" dirty="0">
                <a:latin typeface="Arial" panose="020B0604020202020204" pitchFamily="34" charset="0"/>
                <a:ea typeface="Tahoma" panose="020B0604030504040204" pitchFamily="34" charset="0"/>
                <a:cs typeface="Arial" panose="020B0604020202020204" pitchFamily="34" charset="0"/>
              </a:rPr>
              <a:t> Force Survey 2020-21</a:t>
            </a:r>
          </a:p>
        </p:txBody>
      </p:sp>
    </p:spTree>
    <p:extLst>
      <p:ext uri="{BB962C8B-B14F-4D97-AF65-F5344CB8AC3E}">
        <p14:creationId xmlns:p14="http://schemas.microsoft.com/office/powerpoint/2010/main" val="2343897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40DDD166-1FD3-A655-8DFD-B8EDFD87CCDE}"/>
              </a:ext>
            </a:extLst>
          </p:cNvPr>
          <p:cNvGraphicFramePr>
            <a:graphicFrameLocks noGrp="1"/>
          </p:cNvGraphicFramePr>
          <p:nvPr>
            <p:ph idx="1"/>
            <p:extLst>
              <p:ext uri="{D42A27DB-BD31-4B8C-83A1-F6EECF244321}">
                <p14:modId xmlns:p14="http://schemas.microsoft.com/office/powerpoint/2010/main" val="3789329619"/>
              </p:ext>
            </p:extLst>
          </p:nvPr>
        </p:nvGraphicFramePr>
        <p:xfrm>
          <a:off x="0" y="1492185"/>
          <a:ext cx="12081163" cy="4386919"/>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C3D3FF8D-2853-CB88-171C-91934136DB31}"/>
              </a:ext>
            </a:extLst>
          </p:cNvPr>
          <p:cNvSpPr>
            <a:spLocks noGrp="1"/>
          </p:cNvSpPr>
          <p:nvPr>
            <p:ph type="title"/>
          </p:nvPr>
        </p:nvSpPr>
        <p:spPr/>
        <p:txBody>
          <a:bodyPr/>
          <a:lstStyle/>
          <a:p>
            <a:r>
              <a:rPr lang="en-US" dirty="0"/>
              <a:t>FOREIGN REMITTANCES</a:t>
            </a:r>
          </a:p>
        </p:txBody>
      </p:sp>
      <p:sp>
        <p:nvSpPr>
          <p:cNvPr id="4" name="Slide Number Placeholder 3">
            <a:extLst>
              <a:ext uri="{FF2B5EF4-FFF2-40B4-BE49-F238E27FC236}">
                <a16:creationId xmlns:a16="http://schemas.microsoft.com/office/drawing/2014/main" id="{C8D311E3-B61B-8963-6BEA-D90B87F30177}"/>
              </a:ext>
            </a:extLst>
          </p:cNvPr>
          <p:cNvSpPr>
            <a:spLocks noGrp="1"/>
          </p:cNvSpPr>
          <p:nvPr>
            <p:ph type="sldNum" sz="quarter" idx="12"/>
          </p:nvPr>
        </p:nvSpPr>
        <p:spPr/>
        <p:txBody>
          <a:bodyPr/>
          <a:lstStyle/>
          <a:p>
            <a:fld id="{CBCAA676-A8D0-4FC7-81C9-F8992311A1A5}" type="slidenum">
              <a:rPr lang="en-US" smtClean="0"/>
              <a:t>19</a:t>
            </a:fld>
            <a:endParaRPr lang="en-US"/>
          </a:p>
        </p:txBody>
      </p:sp>
      <p:sp>
        <p:nvSpPr>
          <p:cNvPr id="8" name="TextBox 7">
            <a:extLst>
              <a:ext uri="{FF2B5EF4-FFF2-40B4-BE49-F238E27FC236}">
                <a16:creationId xmlns:a16="http://schemas.microsoft.com/office/drawing/2014/main" id="{A1124CBD-CC83-028E-7F5A-B73BEC072673}"/>
              </a:ext>
            </a:extLst>
          </p:cNvPr>
          <p:cNvSpPr txBox="1"/>
          <p:nvPr/>
        </p:nvSpPr>
        <p:spPr>
          <a:xfrm>
            <a:off x="0" y="978896"/>
            <a:ext cx="12192000" cy="523220"/>
          </a:xfrm>
          <a:prstGeom prst="rect">
            <a:avLst/>
          </a:prstGeom>
          <a:noFill/>
        </p:spPr>
        <p:txBody>
          <a:bodyPr wrap="square">
            <a:spAutoFit/>
          </a:bodyPr>
          <a:lstStyle/>
          <a:p>
            <a:pPr algn="ctr"/>
            <a:r>
              <a:rPr lang="en-US" sz="2800" dirty="0">
                <a:latin typeface="Arial" panose="020B0604020202020204" pitchFamily="34" charset="0"/>
                <a:cs typeface="Arial" panose="020B0604020202020204" pitchFamily="34" charset="0"/>
              </a:rPr>
              <a:t>Increasing trend witnessed both in number &amp; remittances</a:t>
            </a:r>
          </a:p>
        </p:txBody>
      </p:sp>
      <p:sp>
        <p:nvSpPr>
          <p:cNvPr id="9" name="TextBox 6">
            <a:extLst>
              <a:ext uri="{FF2B5EF4-FFF2-40B4-BE49-F238E27FC236}">
                <a16:creationId xmlns:a16="http://schemas.microsoft.com/office/drawing/2014/main" id="{86867578-BCE3-B6BB-86D2-4141344B11F6}"/>
              </a:ext>
            </a:extLst>
          </p:cNvPr>
          <p:cNvSpPr txBox="1"/>
          <p:nvPr/>
        </p:nvSpPr>
        <p:spPr>
          <a:xfrm>
            <a:off x="0" y="6416462"/>
            <a:ext cx="4267200"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b="1" dirty="0">
                <a:latin typeface="Arial" panose="020B0604020202020204" pitchFamily="34" charset="0"/>
                <a:ea typeface="Tahoma" panose="020B0604030504040204" pitchFamily="34" charset="0"/>
                <a:cs typeface="Arial" panose="020B0604020202020204" pitchFamily="34" charset="0"/>
              </a:rPr>
              <a:t>Source: SBP &amp; OPHRD</a:t>
            </a:r>
          </a:p>
        </p:txBody>
      </p:sp>
      <p:sp>
        <p:nvSpPr>
          <p:cNvPr id="3" name="Oval 2">
            <a:extLst>
              <a:ext uri="{FF2B5EF4-FFF2-40B4-BE49-F238E27FC236}">
                <a16:creationId xmlns:a16="http://schemas.microsoft.com/office/drawing/2014/main" id="{4DD08F9E-8386-6DDE-7889-7D4D7C4D2760}"/>
              </a:ext>
            </a:extLst>
          </p:cNvPr>
          <p:cNvSpPr/>
          <p:nvPr/>
        </p:nvSpPr>
        <p:spPr>
          <a:xfrm>
            <a:off x="660143" y="3429000"/>
            <a:ext cx="1404901" cy="158187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0CE269EC-0C79-D27F-066E-C671FBF649AE}"/>
              </a:ext>
            </a:extLst>
          </p:cNvPr>
          <p:cNvSpPr txBox="1"/>
          <p:nvPr/>
        </p:nvSpPr>
        <p:spPr>
          <a:xfrm>
            <a:off x="540327" y="3775631"/>
            <a:ext cx="1949334" cy="369332"/>
          </a:xfrm>
          <a:prstGeom prst="rect">
            <a:avLst/>
          </a:prstGeom>
          <a:solidFill>
            <a:schemeClr val="bg1"/>
          </a:solidFill>
        </p:spPr>
        <p:txBody>
          <a:bodyPr wrap="square" rtlCol="0">
            <a:spAutoFit/>
          </a:bodyPr>
          <a:lstStyle/>
          <a:p>
            <a:r>
              <a:rPr lang="en-US" dirty="0">
                <a:latin typeface="Arial" panose="020B0604020202020204" pitchFamily="34" charset="0"/>
                <a:cs typeface="Arial" panose="020B0604020202020204" pitchFamily="34" charset="0"/>
              </a:rPr>
              <a:t>1438$/Overseas</a:t>
            </a:r>
          </a:p>
        </p:txBody>
      </p:sp>
      <p:sp>
        <p:nvSpPr>
          <p:cNvPr id="6" name="Oval 5">
            <a:extLst>
              <a:ext uri="{FF2B5EF4-FFF2-40B4-BE49-F238E27FC236}">
                <a16:creationId xmlns:a16="http://schemas.microsoft.com/office/drawing/2014/main" id="{2422E294-48A3-121F-BAAA-072772727CB8}"/>
              </a:ext>
            </a:extLst>
          </p:cNvPr>
          <p:cNvSpPr/>
          <p:nvPr/>
        </p:nvSpPr>
        <p:spPr>
          <a:xfrm>
            <a:off x="10113026" y="1540703"/>
            <a:ext cx="1753392" cy="314731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E751FA28-E8ED-CBD3-911F-8DB1031ED7A5}"/>
              </a:ext>
            </a:extLst>
          </p:cNvPr>
          <p:cNvSpPr txBox="1"/>
          <p:nvPr/>
        </p:nvSpPr>
        <p:spPr>
          <a:xfrm>
            <a:off x="10050681" y="2612308"/>
            <a:ext cx="1878083" cy="369332"/>
          </a:xfrm>
          <a:prstGeom prst="rect">
            <a:avLst/>
          </a:prstGeom>
          <a:solidFill>
            <a:schemeClr val="bg1"/>
          </a:solidFill>
        </p:spPr>
        <p:txBody>
          <a:bodyPr wrap="square" rtlCol="0">
            <a:spAutoFit/>
          </a:bodyPr>
          <a:lstStyle/>
          <a:p>
            <a:r>
              <a:rPr lang="en-US" dirty="0">
                <a:latin typeface="Arial" panose="020B0604020202020204" pitchFamily="34" charset="0"/>
                <a:cs typeface="Arial" panose="020B0604020202020204" pitchFamily="34" charset="0"/>
              </a:rPr>
              <a:t>3467$/Overseas</a:t>
            </a:r>
          </a:p>
        </p:txBody>
      </p:sp>
      <p:sp>
        <p:nvSpPr>
          <p:cNvPr id="11" name="TextBox 10">
            <a:extLst>
              <a:ext uri="{FF2B5EF4-FFF2-40B4-BE49-F238E27FC236}">
                <a16:creationId xmlns:a16="http://schemas.microsoft.com/office/drawing/2014/main" id="{A4414FBC-94A7-F728-7AF8-71D688030B7B}"/>
              </a:ext>
            </a:extLst>
          </p:cNvPr>
          <p:cNvSpPr txBox="1"/>
          <p:nvPr/>
        </p:nvSpPr>
        <p:spPr>
          <a:xfrm>
            <a:off x="0" y="5775631"/>
            <a:ext cx="6681601"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*Yet, skill deficiency remains the issue</a:t>
            </a:r>
          </a:p>
        </p:txBody>
      </p:sp>
    </p:spTree>
    <p:extLst>
      <p:ext uri="{BB962C8B-B14F-4D97-AF65-F5344CB8AC3E}">
        <p14:creationId xmlns:p14="http://schemas.microsoft.com/office/powerpoint/2010/main" val="3447284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85AEB-EC29-434A-9042-4607D61BC919}"/>
              </a:ext>
            </a:extLst>
          </p:cNvPr>
          <p:cNvSpPr>
            <a:spLocks noGrp="1"/>
          </p:cNvSpPr>
          <p:nvPr>
            <p:ph type="title"/>
          </p:nvPr>
        </p:nvSpPr>
        <p:spPr>
          <a:xfrm>
            <a:off x="840658" y="41428"/>
            <a:ext cx="10254062" cy="1450757"/>
          </a:xfrm>
        </p:spPr>
        <p:txBody>
          <a:bodyPr>
            <a:noAutofit/>
          </a:bodyPr>
          <a:lstStyle/>
          <a:p>
            <a:pPr algn="ctr"/>
            <a:r>
              <a:rPr lang="en-US" sz="3200" dirty="0"/>
              <a:t>NATIONAL MANAGEMENT COLLEGE </a:t>
            </a:r>
            <a:br>
              <a:rPr lang="en-US" sz="3200" dirty="0"/>
            </a:br>
            <a:r>
              <a:rPr lang="en-US" sz="3200" dirty="0"/>
              <a:t>117</a:t>
            </a:r>
            <a:r>
              <a:rPr lang="en-US" sz="3200" baseline="30000" dirty="0"/>
              <a:t>th</a:t>
            </a:r>
            <a:r>
              <a:rPr lang="en-US" sz="3200" dirty="0"/>
              <a:t> National Management Course </a:t>
            </a:r>
          </a:p>
        </p:txBody>
      </p:sp>
      <p:sp>
        <p:nvSpPr>
          <p:cNvPr id="3" name="Content Placeholder 2">
            <a:extLst>
              <a:ext uri="{FF2B5EF4-FFF2-40B4-BE49-F238E27FC236}">
                <a16:creationId xmlns:a16="http://schemas.microsoft.com/office/drawing/2014/main" id="{2A51E264-FC4D-4827-84C3-2B5C2CCE4A58}"/>
              </a:ext>
            </a:extLst>
          </p:cNvPr>
          <p:cNvSpPr>
            <a:spLocks noGrp="1"/>
          </p:cNvSpPr>
          <p:nvPr>
            <p:ph idx="1"/>
          </p:nvPr>
        </p:nvSpPr>
        <p:spPr>
          <a:xfrm>
            <a:off x="726604" y="2536209"/>
            <a:ext cx="10677831" cy="3792231"/>
          </a:xfrm>
        </p:spPr>
        <p:txBody>
          <a:bodyPr>
            <a:normAutofit/>
          </a:bodyPr>
          <a:lstStyle/>
          <a:p>
            <a:pPr marL="0" indent="0" algn="ctr">
              <a:lnSpc>
                <a:spcPct val="100000"/>
              </a:lnSpc>
              <a:buNone/>
            </a:pPr>
            <a:r>
              <a:rPr lang="en-US" b="1" dirty="0"/>
              <a:t>Contemporary Issue Series Presentation</a:t>
            </a:r>
          </a:p>
          <a:p>
            <a:pPr marL="0" indent="0" algn="ctr">
              <a:lnSpc>
                <a:spcPct val="100000"/>
              </a:lnSpc>
              <a:buNone/>
            </a:pPr>
            <a:r>
              <a:rPr lang="en-US" sz="2800" b="1" dirty="0">
                <a:solidFill>
                  <a:schemeClr val="tx1"/>
                </a:solidFill>
                <a:ea typeface="Cambria" panose="02040503050406030204" pitchFamily="18" charset="0"/>
              </a:rPr>
              <a:t>Role of Middle-class in Pakistan's Politics and Economy: </a:t>
            </a:r>
            <a:br>
              <a:rPr lang="en-US" sz="2800" b="1" dirty="0">
                <a:solidFill>
                  <a:schemeClr val="tx1"/>
                </a:solidFill>
                <a:ea typeface="Cambria" panose="02040503050406030204" pitchFamily="18" charset="0"/>
              </a:rPr>
            </a:br>
            <a:r>
              <a:rPr lang="en-US" sz="2800" b="1" dirty="0">
                <a:solidFill>
                  <a:schemeClr val="tx1"/>
                </a:solidFill>
                <a:ea typeface="Cambria" panose="02040503050406030204" pitchFamily="18" charset="0"/>
              </a:rPr>
              <a:t>Is it Playing an Effective Role?</a:t>
            </a:r>
            <a:endParaRPr lang="en-US" sz="2800" b="1" dirty="0"/>
          </a:p>
          <a:p>
            <a:pPr marL="0" indent="0" algn="ctr">
              <a:lnSpc>
                <a:spcPct val="100000"/>
              </a:lnSpc>
              <a:buNone/>
            </a:pPr>
            <a:r>
              <a:rPr lang="en-US" sz="2800" b="1" dirty="0"/>
              <a:t>By </a:t>
            </a:r>
          </a:p>
          <a:p>
            <a:pPr marL="0" indent="0" algn="ctr">
              <a:lnSpc>
                <a:spcPct val="100000"/>
              </a:lnSpc>
              <a:buNone/>
            </a:pPr>
            <a:r>
              <a:rPr lang="en-US" sz="2800" b="1" cap="none" dirty="0">
                <a:solidFill>
                  <a:schemeClr val="tx1"/>
                </a:solidFill>
              </a:rPr>
              <a:t>Capt. Muhammad Zafar Iqbal</a:t>
            </a:r>
          </a:p>
          <a:p>
            <a:pPr marL="0" indent="0" algn="ctr">
              <a:lnSpc>
                <a:spcPct val="100000"/>
              </a:lnSpc>
              <a:buNone/>
            </a:pPr>
            <a:r>
              <a:rPr lang="en-US" sz="2800" b="1" dirty="0"/>
              <a:t>(PAS)</a:t>
            </a:r>
          </a:p>
          <a:p>
            <a:pPr marL="0" indent="0" algn="ctr">
              <a:buNone/>
            </a:pPr>
            <a:endParaRPr lang="en-US" b="1" dirty="0"/>
          </a:p>
        </p:txBody>
      </p:sp>
      <p:pic>
        <p:nvPicPr>
          <p:cNvPr id="4" name="Picture 3" descr="C:\Documents and Settings\Administrator\Desktop\LOGO NMC GREEN.jpg">
            <a:extLst>
              <a:ext uri="{FF2B5EF4-FFF2-40B4-BE49-F238E27FC236}">
                <a16:creationId xmlns:a16="http://schemas.microsoft.com/office/drawing/2014/main" id="{A56FC0D1-9CA0-4EAB-9C7F-7249CE8D6255}"/>
              </a:ext>
            </a:extLst>
          </p:cNvPr>
          <p:cNvPicPr/>
          <p:nvPr/>
        </p:nvPicPr>
        <p:blipFill>
          <a:blip r:embed="rId3" r:link="rId4" cstate="email">
            <a:extLst>
              <a:ext uri="{28A0092B-C50C-407E-A947-70E740481C1C}">
                <a14:useLocalDpi xmlns:a14="http://schemas.microsoft.com/office/drawing/2010/main"/>
              </a:ext>
            </a:extLst>
          </a:blip>
          <a:srcRect/>
          <a:stretch>
            <a:fillRect/>
          </a:stretch>
        </p:blipFill>
        <p:spPr bwMode="auto">
          <a:xfrm>
            <a:off x="5598260" y="1349489"/>
            <a:ext cx="1163873" cy="10761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Slide Number Placeholder 4">
            <a:extLst>
              <a:ext uri="{FF2B5EF4-FFF2-40B4-BE49-F238E27FC236}">
                <a16:creationId xmlns:a16="http://schemas.microsoft.com/office/drawing/2014/main" id="{CBD846F6-230C-436D-9A78-2BDD5EB136E5}"/>
              </a:ext>
            </a:extLst>
          </p:cNvPr>
          <p:cNvSpPr>
            <a:spLocks noGrp="1"/>
          </p:cNvSpPr>
          <p:nvPr>
            <p:ph type="sldNum" sz="quarter" idx="12"/>
          </p:nvPr>
        </p:nvSpPr>
        <p:spPr/>
        <p:txBody>
          <a:bodyPr/>
          <a:lstStyle/>
          <a:p>
            <a:fld id="{E6E40152-D63F-4C52-BAEF-DEF93FBA6DF6}" type="slidenum">
              <a:rPr lang="en-US" smtClean="0"/>
              <a:t>2</a:t>
            </a:fld>
            <a:endParaRPr lang="en-US" dirty="0"/>
          </a:p>
        </p:txBody>
      </p:sp>
      <p:sp>
        <p:nvSpPr>
          <p:cNvPr id="6" name="Rectangle 5">
            <a:extLst>
              <a:ext uri="{FF2B5EF4-FFF2-40B4-BE49-F238E27FC236}">
                <a16:creationId xmlns:a16="http://schemas.microsoft.com/office/drawing/2014/main" id="{617BD1C9-33A4-46EA-BC46-D761B2BB5895}"/>
              </a:ext>
            </a:extLst>
          </p:cNvPr>
          <p:cNvSpPr/>
          <p:nvPr/>
        </p:nvSpPr>
        <p:spPr>
          <a:xfrm>
            <a:off x="1524000" y="5982731"/>
            <a:ext cx="9144000" cy="892552"/>
          </a:xfrm>
          <a:prstGeom prst="rect">
            <a:avLst/>
          </a:prstGeom>
        </p:spPr>
        <p:txBody>
          <a:bodyPr wrap="square">
            <a:spAutoFit/>
          </a:bodyPr>
          <a:lstStyle/>
          <a:p>
            <a:pPr algn="ctr"/>
            <a:r>
              <a:rPr lang="en-US" sz="2800" b="1" dirty="0">
                <a:latin typeface="Arial" panose="020B0604020202020204" pitchFamily="34" charset="0"/>
                <a:cs typeface="Arial" panose="020B0604020202020204" pitchFamily="34" charset="0"/>
              </a:rPr>
              <a:t>Sponsor DS: Dr. Muhammad Shoaib Akbar</a:t>
            </a:r>
          </a:p>
          <a:p>
            <a:pPr algn="ctr"/>
            <a:r>
              <a:rPr lang="en-US" sz="2400" b="1" dirty="0">
                <a:latin typeface="Arial" panose="020B0604020202020204" pitchFamily="34" charset="0"/>
                <a:cs typeface="Arial" panose="020B0604020202020204" pitchFamily="34" charset="0"/>
              </a:rPr>
              <a:t>Dated:   18</a:t>
            </a:r>
            <a:r>
              <a:rPr lang="en-US" sz="2400" b="1" baseline="30000" dirty="0">
                <a:latin typeface="Arial" panose="020B0604020202020204" pitchFamily="34" charset="0"/>
                <a:cs typeface="Arial" panose="020B0604020202020204" pitchFamily="34" charset="0"/>
              </a:rPr>
              <a:t>th</a:t>
            </a:r>
            <a:r>
              <a:rPr lang="en-US" sz="2400" b="1" dirty="0">
                <a:latin typeface="Arial" panose="020B0604020202020204" pitchFamily="34" charset="0"/>
                <a:cs typeface="Arial" panose="020B0604020202020204" pitchFamily="34" charset="0"/>
              </a:rPr>
              <a:t> November, 2022</a:t>
            </a:r>
          </a:p>
        </p:txBody>
      </p:sp>
    </p:spTree>
    <p:extLst>
      <p:ext uri="{BB962C8B-B14F-4D97-AF65-F5344CB8AC3E}">
        <p14:creationId xmlns:p14="http://schemas.microsoft.com/office/powerpoint/2010/main" val="14517673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627B7-FEB6-04F9-82D7-DCDCD3D779E1}"/>
              </a:ext>
            </a:extLst>
          </p:cNvPr>
          <p:cNvSpPr>
            <a:spLocks noGrp="1"/>
          </p:cNvSpPr>
          <p:nvPr>
            <p:ph type="title"/>
          </p:nvPr>
        </p:nvSpPr>
        <p:spPr/>
        <p:txBody>
          <a:bodyPr/>
          <a:lstStyle/>
          <a:p>
            <a:r>
              <a:rPr lang="en-US" dirty="0"/>
              <a:t>REGIONAL COMPARISON</a:t>
            </a:r>
          </a:p>
        </p:txBody>
      </p:sp>
      <p:sp>
        <p:nvSpPr>
          <p:cNvPr id="4" name="Slide Number Placeholder 3">
            <a:extLst>
              <a:ext uri="{FF2B5EF4-FFF2-40B4-BE49-F238E27FC236}">
                <a16:creationId xmlns:a16="http://schemas.microsoft.com/office/drawing/2014/main" id="{8B8CC694-5D50-C059-C4EB-D37E2EC65248}"/>
              </a:ext>
            </a:extLst>
          </p:cNvPr>
          <p:cNvSpPr>
            <a:spLocks noGrp="1"/>
          </p:cNvSpPr>
          <p:nvPr>
            <p:ph type="sldNum" sz="quarter" idx="12"/>
          </p:nvPr>
        </p:nvSpPr>
        <p:spPr/>
        <p:txBody>
          <a:bodyPr/>
          <a:lstStyle/>
          <a:p>
            <a:fld id="{CBCAA676-A8D0-4FC7-81C9-F8992311A1A5}" type="slidenum">
              <a:rPr lang="en-US" smtClean="0"/>
              <a:t>20</a:t>
            </a:fld>
            <a:endParaRPr lang="en-US"/>
          </a:p>
        </p:txBody>
      </p:sp>
      <p:graphicFrame>
        <p:nvGraphicFramePr>
          <p:cNvPr id="5" name="Table 4">
            <a:extLst>
              <a:ext uri="{FF2B5EF4-FFF2-40B4-BE49-F238E27FC236}">
                <a16:creationId xmlns:a16="http://schemas.microsoft.com/office/drawing/2014/main" id="{620C246E-498B-3458-3089-64A6BD8760AB}"/>
              </a:ext>
            </a:extLst>
          </p:cNvPr>
          <p:cNvGraphicFramePr>
            <a:graphicFrameLocks noGrp="1"/>
          </p:cNvGraphicFramePr>
          <p:nvPr>
            <p:extLst>
              <p:ext uri="{D42A27DB-BD31-4B8C-83A1-F6EECF244321}">
                <p14:modId xmlns:p14="http://schemas.microsoft.com/office/powerpoint/2010/main" val="4077760216"/>
              </p:ext>
            </p:extLst>
          </p:nvPr>
        </p:nvGraphicFramePr>
        <p:xfrm>
          <a:off x="173308" y="1257300"/>
          <a:ext cx="11875197" cy="4096364"/>
        </p:xfrm>
        <a:graphic>
          <a:graphicData uri="http://schemas.openxmlformats.org/drawingml/2006/table">
            <a:tbl>
              <a:tblPr>
                <a:tableStyleId>{5C22544A-7EE6-4342-B048-85BDC9FD1C3A}</a:tableStyleId>
              </a:tblPr>
              <a:tblGrid>
                <a:gridCol w="3591538">
                  <a:extLst>
                    <a:ext uri="{9D8B030D-6E8A-4147-A177-3AD203B41FA5}">
                      <a16:colId xmlns:a16="http://schemas.microsoft.com/office/drawing/2014/main" val="1308110884"/>
                    </a:ext>
                  </a:extLst>
                </a:gridCol>
                <a:gridCol w="1575902">
                  <a:extLst>
                    <a:ext uri="{9D8B030D-6E8A-4147-A177-3AD203B41FA5}">
                      <a16:colId xmlns:a16="http://schemas.microsoft.com/office/drawing/2014/main" val="3560941326"/>
                    </a:ext>
                  </a:extLst>
                </a:gridCol>
                <a:gridCol w="2235919">
                  <a:extLst>
                    <a:ext uri="{9D8B030D-6E8A-4147-A177-3AD203B41FA5}">
                      <a16:colId xmlns:a16="http://schemas.microsoft.com/office/drawing/2014/main" val="3244863491"/>
                    </a:ext>
                  </a:extLst>
                </a:gridCol>
                <a:gridCol w="2235919">
                  <a:extLst>
                    <a:ext uri="{9D8B030D-6E8A-4147-A177-3AD203B41FA5}">
                      <a16:colId xmlns:a16="http://schemas.microsoft.com/office/drawing/2014/main" val="3419238434"/>
                    </a:ext>
                  </a:extLst>
                </a:gridCol>
                <a:gridCol w="2235919">
                  <a:extLst>
                    <a:ext uri="{9D8B030D-6E8A-4147-A177-3AD203B41FA5}">
                      <a16:colId xmlns:a16="http://schemas.microsoft.com/office/drawing/2014/main" val="1525546076"/>
                    </a:ext>
                  </a:extLst>
                </a:gridCol>
              </a:tblGrid>
              <a:tr h="606128">
                <a:tc gridSpan="2">
                  <a:txBody>
                    <a:bodyPr/>
                    <a:lstStyle/>
                    <a:p>
                      <a:pPr algn="ctr" fontAlgn="b"/>
                      <a:r>
                        <a:rPr lang="en-US" sz="2400" b="1" u="none" strike="noStrike" dirty="0">
                          <a:effectLst/>
                          <a:latin typeface="Arial" panose="020B0604020202020204" pitchFamily="34" charset="0"/>
                          <a:cs typeface="Arial" panose="020B0604020202020204" pitchFamily="34" charset="0"/>
                        </a:rPr>
                        <a:t>Country</a:t>
                      </a:r>
                      <a:endParaRPr lang="en-US"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fontAlgn="b"/>
                      <a:r>
                        <a:rPr lang="en-US" sz="2400" b="1" u="none" strike="noStrike" dirty="0">
                          <a:effectLst/>
                          <a:latin typeface="Arial" panose="020B0604020202020204" pitchFamily="34" charset="0"/>
                          <a:cs typeface="Arial" panose="020B0604020202020204" pitchFamily="34" charset="0"/>
                        </a:rPr>
                        <a:t>Pakistan</a:t>
                      </a:r>
                      <a:endParaRPr lang="en-US"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b="1" i="0" u="none" strike="noStrike" dirty="0">
                          <a:solidFill>
                            <a:srgbClr val="000000"/>
                          </a:solidFill>
                          <a:effectLst/>
                          <a:latin typeface="Arial" panose="020B0604020202020204" pitchFamily="34" charset="0"/>
                          <a:cs typeface="Arial" panose="020B0604020202020204" pitchFamily="34" charset="0"/>
                        </a:rPr>
                        <a:t>Bangladesh</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b="1" u="none" strike="noStrike" dirty="0">
                          <a:effectLst/>
                          <a:latin typeface="Arial" panose="020B0604020202020204" pitchFamily="34" charset="0"/>
                          <a:cs typeface="Arial" panose="020B0604020202020204" pitchFamily="34" charset="0"/>
                        </a:rPr>
                        <a:t>China</a:t>
                      </a:r>
                      <a:endParaRPr lang="en-US"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598946"/>
                  </a:ext>
                </a:extLst>
              </a:tr>
              <a:tr h="417963">
                <a:tc gridSpan="2">
                  <a:txBody>
                    <a:bodyPr/>
                    <a:lstStyle/>
                    <a:p>
                      <a:pPr algn="l" fontAlgn="b"/>
                      <a:r>
                        <a:rPr lang="en-US" sz="2400" b="1" i="0" u="none" strike="noStrike" dirty="0">
                          <a:solidFill>
                            <a:srgbClr val="000000"/>
                          </a:solidFill>
                          <a:effectLst/>
                          <a:latin typeface="Arial" panose="020B0604020202020204" pitchFamily="34" charset="0"/>
                          <a:cs typeface="Arial" panose="020B0604020202020204" pitchFamily="34" charset="0"/>
                        </a:rPr>
                        <a:t>Middle Class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b="1" i="0" u="none" strike="noStrike" dirty="0">
                          <a:solidFill>
                            <a:srgbClr val="000000"/>
                          </a:solidFill>
                          <a:effectLst/>
                          <a:latin typeface="Arial" panose="020B0604020202020204" pitchFamily="34" charset="0"/>
                          <a:cs typeface="Arial" panose="020B0604020202020204" pitchFamily="34" charset="0"/>
                        </a:rPr>
                        <a:t>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b="1" i="0" u="none" strike="noStrike" dirty="0">
                          <a:solidFill>
                            <a:srgbClr val="000000"/>
                          </a:solidFill>
                          <a:effectLst/>
                          <a:latin typeface="Arial" panose="020B0604020202020204" pitchFamily="34" charset="0"/>
                          <a:cs typeface="Arial" panose="020B0604020202020204" pitchFamily="34" charset="0"/>
                        </a:rPr>
                        <a:t>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b="1" i="0" u="none" strike="noStrike" dirty="0">
                          <a:solidFill>
                            <a:srgbClr val="000000"/>
                          </a:solidFill>
                          <a:effectLst/>
                          <a:latin typeface="Arial" panose="020B0604020202020204" pitchFamily="34" charset="0"/>
                          <a:cs typeface="Arial" panose="020B0604020202020204" pitchFamily="34" charset="0"/>
                        </a:rPr>
                        <a:t>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9365026"/>
                  </a:ext>
                </a:extLst>
              </a:tr>
              <a:tr h="417963">
                <a:tc rowSpan="2">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b="0" i="0" u="none" strike="noStrike" dirty="0">
                          <a:solidFill>
                            <a:srgbClr val="000000"/>
                          </a:solidFill>
                          <a:effectLst/>
                          <a:latin typeface="Arial" panose="020B0604020202020204" pitchFamily="34" charset="0"/>
                          <a:cs typeface="Arial" panose="020B0604020202020204" pitchFamily="34" charset="0"/>
                        </a:rPr>
                        <a:t>Foreign Trade</a:t>
                      </a:r>
                    </a:p>
                    <a:p>
                      <a:pPr marL="0" marR="0" lvl="0" indent="0" algn="l" defTabSz="914400" rtl="0" eaLnBrk="1" fontAlgn="b" latinLnBrk="0" hangingPunct="1">
                        <a:lnSpc>
                          <a:spcPct val="100000"/>
                        </a:lnSpc>
                        <a:spcBef>
                          <a:spcPts val="0"/>
                        </a:spcBef>
                        <a:spcAft>
                          <a:spcPts val="0"/>
                        </a:spcAft>
                        <a:buClrTx/>
                        <a:buSzTx/>
                        <a:buFontTx/>
                        <a:buNone/>
                        <a:tabLst/>
                        <a:defRPr/>
                      </a:pPr>
                      <a:r>
                        <a:rPr lang="en-US" sz="2400" b="0" i="0" u="none" strike="noStrike" dirty="0">
                          <a:solidFill>
                            <a:srgbClr val="000000"/>
                          </a:solidFill>
                          <a:effectLst/>
                          <a:latin typeface="Arial" panose="020B0604020202020204" pitchFamily="34" charset="0"/>
                          <a:cs typeface="Arial" panose="020B0604020202020204" pitchFamily="34" charset="0"/>
                        </a:rPr>
                        <a:t>(In Billion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b="0" i="0" u="none" strike="noStrike" dirty="0">
                          <a:solidFill>
                            <a:srgbClr val="000000"/>
                          </a:solidFill>
                          <a:effectLst/>
                          <a:latin typeface="Arial" panose="020B0604020202020204" pitchFamily="34" charset="0"/>
                          <a:cs typeface="Arial" panose="020B0604020202020204" pitchFamily="34" charset="0"/>
                        </a:rPr>
                        <a:t>Import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b="0" i="0" u="none" strike="noStrike" dirty="0">
                          <a:solidFill>
                            <a:srgbClr val="000000"/>
                          </a:solidFill>
                          <a:effectLst/>
                          <a:latin typeface="Arial" panose="020B0604020202020204" pitchFamily="34" charset="0"/>
                          <a:cs typeface="Arial" panose="020B0604020202020204" pitchFamily="34" charset="0"/>
                        </a:rPr>
                        <a:t>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b="0" i="0" u="none" strike="noStrike" dirty="0">
                          <a:solidFill>
                            <a:srgbClr val="000000"/>
                          </a:solidFill>
                          <a:effectLst/>
                          <a:latin typeface="Arial" panose="020B0604020202020204" pitchFamily="34" charset="0"/>
                          <a:cs typeface="Arial" panose="020B0604020202020204" pitchFamily="34" charset="0"/>
                        </a:rPr>
                        <a:t>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b="0" i="0" u="none" strike="noStrike" dirty="0">
                          <a:solidFill>
                            <a:srgbClr val="000000"/>
                          </a:solidFill>
                          <a:effectLst/>
                          <a:latin typeface="Arial" panose="020B0604020202020204" pitchFamily="34" charset="0"/>
                          <a:cs typeface="Arial" panose="020B0604020202020204" pitchFamily="34" charset="0"/>
                        </a:rPr>
                        <a:t>2,069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3295046"/>
                  </a:ext>
                </a:extLst>
              </a:tr>
              <a:tr h="417963">
                <a:tc vMerge="1">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u="none" strike="sngStrike" dirty="0">
                          <a:effectLst/>
                          <a:latin typeface="Arial" panose="020B0604020202020204" pitchFamily="34" charset="0"/>
                          <a:cs typeface="Arial" panose="020B0604020202020204" pitchFamily="34" charset="0"/>
                        </a:rPr>
                        <a:t>GDP in Billion Dollars</a:t>
                      </a:r>
                      <a:endParaRPr lang="en-US" sz="2400" b="0" i="0" u="none" strike="sng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b="0" i="0" u="none" strike="noStrike" dirty="0">
                          <a:solidFill>
                            <a:srgbClr val="000000"/>
                          </a:solidFill>
                          <a:effectLst/>
                          <a:latin typeface="Arial" panose="020B0604020202020204" pitchFamily="34" charset="0"/>
                          <a:cs typeface="Arial" panose="020B0604020202020204" pitchFamily="34" charset="0"/>
                        </a:rPr>
                        <a:t>Export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b="0" i="0" u="none" strike="noStrike" dirty="0">
                          <a:solidFill>
                            <a:srgbClr val="000000"/>
                          </a:solidFill>
                          <a:effectLst/>
                          <a:latin typeface="Arial" panose="020B0604020202020204" pitchFamily="34" charset="0"/>
                          <a:cs typeface="Arial" panose="020B0604020202020204" pitchFamily="34" charset="0"/>
                        </a:rPr>
                        <a:t>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b="0" i="0" u="none" strike="noStrike" dirty="0">
                          <a:solidFill>
                            <a:srgbClr val="000000"/>
                          </a:solidFill>
                          <a:effectLst/>
                          <a:latin typeface="Arial" panose="020B0604020202020204" pitchFamily="34" charset="0"/>
                          <a:cs typeface="Arial" panose="020B0604020202020204" pitchFamily="34" charset="0"/>
                        </a:rPr>
                        <a:t>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b="0" i="0" u="none" strike="noStrike" dirty="0">
                          <a:solidFill>
                            <a:srgbClr val="000000"/>
                          </a:solidFill>
                          <a:effectLst/>
                          <a:latin typeface="Arial" panose="020B0604020202020204" pitchFamily="34" charset="0"/>
                          <a:cs typeface="Arial" panose="020B0604020202020204" pitchFamily="34" charset="0"/>
                        </a:rPr>
                        <a:t>2,589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5210484"/>
                  </a:ext>
                </a:extLst>
              </a:tr>
              <a:tr h="417963">
                <a:tc gridSpan="2">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b="0" i="0" u="none" strike="noStrike" dirty="0">
                          <a:solidFill>
                            <a:srgbClr val="000000"/>
                          </a:solidFill>
                          <a:effectLst/>
                          <a:latin typeface="Arial" panose="020B0604020202020204" pitchFamily="34" charset="0"/>
                          <a:cs typeface="Arial" panose="020B0604020202020204" pitchFamily="34" charset="0"/>
                        </a:rPr>
                        <a:t>Remittances (In Billion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fontAlgn="b"/>
                      <a:r>
                        <a:rPr lang="en-US" sz="2400" b="0" i="0" u="none" strike="noStrike" dirty="0">
                          <a:solidFill>
                            <a:srgbClr val="000000"/>
                          </a:solidFill>
                          <a:effectLst/>
                          <a:latin typeface="Arial" panose="020B0604020202020204" pitchFamily="34" charset="0"/>
                          <a:cs typeface="Arial" panose="020B0604020202020204" pitchFamily="34" charset="0"/>
                        </a:rPr>
                        <a:t>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b="0" i="0" u="none" strike="noStrike" dirty="0">
                          <a:solidFill>
                            <a:srgbClr val="000000"/>
                          </a:solidFill>
                          <a:effectLst/>
                          <a:latin typeface="Arial" panose="020B0604020202020204" pitchFamily="34" charset="0"/>
                          <a:cs typeface="Arial" panose="020B0604020202020204" pitchFamily="34" charset="0"/>
                        </a:rPr>
                        <a:t>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b="0" i="0" u="none" strike="noStrike" dirty="0">
                          <a:solidFill>
                            <a:srgbClr val="000000"/>
                          </a:solidFill>
                          <a:effectLst/>
                          <a:latin typeface="Arial" panose="020B0604020202020204" pitchFamily="34" charset="0"/>
                          <a:cs typeface="Arial" panose="020B0604020202020204" pitchFamily="34" charset="0"/>
                        </a:rPr>
                        <a:t>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1817240"/>
                  </a:ext>
                </a:extLst>
              </a:tr>
              <a:tr h="606128">
                <a:tc gridSpan="2">
                  <a:txBody>
                    <a:bodyPr/>
                    <a:lstStyle/>
                    <a:p>
                      <a:pPr algn="l" fontAlgn="b"/>
                      <a:r>
                        <a:rPr lang="en-US" sz="2400" u="none" strike="noStrike" dirty="0">
                          <a:effectLst/>
                          <a:latin typeface="Arial" panose="020B0604020202020204" pitchFamily="34" charset="0"/>
                          <a:cs typeface="Arial" panose="020B0604020202020204" pitchFamily="34" charset="0"/>
                        </a:rPr>
                        <a:t>Services Sector share in GDP (%)</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fontAlgn="b"/>
                      <a:r>
                        <a:rPr lang="en-US" sz="2400" u="none" strike="noStrike" dirty="0">
                          <a:effectLst/>
                          <a:latin typeface="Arial" panose="020B0604020202020204" pitchFamily="34" charset="0"/>
                          <a:cs typeface="Arial" panose="020B0604020202020204" pitchFamily="34" charset="0"/>
                        </a:rPr>
                        <a:t>58%</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b="0" i="0" u="none" strike="noStrike" dirty="0">
                          <a:solidFill>
                            <a:srgbClr val="000000"/>
                          </a:solidFill>
                          <a:effectLst/>
                          <a:latin typeface="Arial" panose="020B0604020202020204" pitchFamily="34" charset="0"/>
                          <a:cs typeface="Arial" panose="020B0604020202020204" pitchFamily="34" charset="0"/>
                        </a:rPr>
                        <a:t>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u="none" strike="noStrike" dirty="0">
                          <a:effectLst/>
                          <a:latin typeface="Arial" panose="020B0604020202020204" pitchFamily="34" charset="0"/>
                          <a:cs typeface="Arial" panose="020B0604020202020204" pitchFamily="34" charset="0"/>
                        </a:rPr>
                        <a:t>53%</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6868049"/>
                  </a:ext>
                </a:extLst>
              </a:tr>
              <a:tr h="606128">
                <a:tc gridSpan="2">
                  <a:txBody>
                    <a:bodyPr/>
                    <a:lstStyle/>
                    <a:p>
                      <a:pPr algn="l" fontAlgn="b"/>
                      <a:r>
                        <a:rPr lang="en-US" sz="2400" u="none" strike="noStrike" dirty="0">
                          <a:effectLst/>
                          <a:latin typeface="Arial" panose="020B0604020202020204" pitchFamily="34" charset="0"/>
                          <a:cs typeface="Arial" panose="020B0604020202020204" pitchFamily="34" charset="0"/>
                        </a:rPr>
                        <a:t>Industrial Sector share in GDP (%)</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fontAlgn="b"/>
                      <a:r>
                        <a:rPr lang="en-US" sz="2400" u="none" strike="noStrike" dirty="0">
                          <a:effectLst/>
                          <a:latin typeface="Arial" panose="020B0604020202020204" pitchFamily="34" charset="0"/>
                          <a:cs typeface="Arial" panose="020B0604020202020204" pitchFamily="34" charset="0"/>
                        </a:rPr>
                        <a:t>19%</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b="0" i="0" u="none" strike="noStrike" dirty="0">
                          <a:solidFill>
                            <a:srgbClr val="000000"/>
                          </a:solidFill>
                          <a:effectLst/>
                          <a:latin typeface="Arial" panose="020B0604020202020204" pitchFamily="34" charset="0"/>
                          <a:cs typeface="Arial" panose="020B0604020202020204" pitchFamily="34" charset="0"/>
                        </a:rPr>
                        <a:t>36%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b="0" i="0" u="none" strike="noStrike" dirty="0">
                          <a:solidFill>
                            <a:srgbClr val="000000"/>
                          </a:solidFill>
                          <a:effectLst/>
                          <a:latin typeface="Arial" panose="020B0604020202020204" pitchFamily="34" charset="0"/>
                          <a:cs typeface="Arial" panose="020B0604020202020204" pitchFamily="34" charset="0"/>
                        </a:rPr>
                        <a:t>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3147656"/>
                  </a:ext>
                </a:extLst>
              </a:tr>
              <a:tr h="606128">
                <a:tc gridSpan="2">
                  <a:txBody>
                    <a:bodyPr/>
                    <a:lstStyle/>
                    <a:p>
                      <a:pPr algn="l" fontAlgn="b"/>
                      <a:r>
                        <a:rPr lang="en-US" sz="2400" u="none" strike="noStrike" dirty="0">
                          <a:effectLst/>
                          <a:latin typeface="Arial" panose="020B0604020202020204" pitchFamily="34" charset="0"/>
                          <a:cs typeface="Arial" panose="020B0604020202020204" pitchFamily="34" charset="0"/>
                        </a:rPr>
                        <a:t>SME Share in Exports (%)</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fontAlgn="b"/>
                      <a:r>
                        <a:rPr lang="en-US" sz="2400" u="none" strike="noStrike" dirty="0">
                          <a:effectLst/>
                          <a:latin typeface="Arial" panose="020B0604020202020204" pitchFamily="34" charset="0"/>
                          <a:cs typeface="Arial" panose="020B0604020202020204" pitchFamily="34" charset="0"/>
                        </a:rPr>
                        <a:t>25%</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b="0" i="0" u="none" strike="noStrike" dirty="0">
                          <a:solidFill>
                            <a:srgbClr val="000000"/>
                          </a:solidFill>
                          <a:effectLst/>
                          <a:latin typeface="Arial" panose="020B0604020202020204" pitchFamily="34" charset="0"/>
                          <a:cs typeface="Arial" panose="020B0604020202020204" pitchFamily="34" charset="0"/>
                        </a:rPr>
                        <a:t>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u="none" strike="noStrike" dirty="0">
                          <a:effectLst/>
                          <a:latin typeface="Arial" panose="020B0604020202020204" pitchFamily="34" charset="0"/>
                          <a:cs typeface="Arial" panose="020B0604020202020204" pitchFamily="34" charset="0"/>
                        </a:rPr>
                        <a:t>68%</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1431347"/>
                  </a:ext>
                </a:extLst>
              </a:tr>
            </a:tbl>
          </a:graphicData>
        </a:graphic>
      </p:graphicFrame>
      <p:sp>
        <p:nvSpPr>
          <p:cNvPr id="6" name="TextBox 5">
            <a:extLst>
              <a:ext uri="{FF2B5EF4-FFF2-40B4-BE49-F238E27FC236}">
                <a16:creationId xmlns:a16="http://schemas.microsoft.com/office/drawing/2014/main" id="{D217E798-09A8-A55C-9B20-9D1B0D0444BC}"/>
              </a:ext>
            </a:extLst>
          </p:cNvPr>
          <p:cNvSpPr txBox="1"/>
          <p:nvPr/>
        </p:nvSpPr>
        <p:spPr>
          <a:xfrm>
            <a:off x="0" y="6440911"/>
            <a:ext cx="11468100" cy="369332"/>
          </a:xfrm>
          <a:prstGeom prst="rect">
            <a:avLst/>
          </a:prstGeom>
          <a:noFill/>
        </p:spPr>
        <p:txBody>
          <a:bodyPr wrap="square">
            <a:spAutoFit/>
          </a:bodyPr>
          <a:lstStyle/>
          <a:p>
            <a:r>
              <a:rPr lang="en-US" b="1" dirty="0">
                <a:latin typeface="Arial" panose="020B0604020202020204" pitchFamily="34" charset="0"/>
                <a:ea typeface="Tahoma" panose="020B0604030504040204" pitchFamily="34" charset="0"/>
                <a:cs typeface="Arial" panose="020B0604020202020204" pitchFamily="34" charset="0"/>
              </a:rPr>
              <a:t>Source: World Bank, SBP, Bangladesh Bureau of Statistics &amp; National Bureau of Statistics of China</a:t>
            </a:r>
          </a:p>
        </p:txBody>
      </p:sp>
      <p:sp>
        <p:nvSpPr>
          <p:cNvPr id="9" name="Oval 8">
            <a:extLst>
              <a:ext uri="{FF2B5EF4-FFF2-40B4-BE49-F238E27FC236}">
                <a16:creationId xmlns:a16="http://schemas.microsoft.com/office/drawing/2014/main" id="{B4146AB0-11BA-1C00-0D21-4A97F10C8316}"/>
              </a:ext>
            </a:extLst>
          </p:cNvPr>
          <p:cNvSpPr/>
          <p:nvPr/>
        </p:nvSpPr>
        <p:spPr>
          <a:xfrm>
            <a:off x="6094586" y="2300861"/>
            <a:ext cx="791498" cy="81104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Oval 6">
            <a:extLst>
              <a:ext uri="{FF2B5EF4-FFF2-40B4-BE49-F238E27FC236}">
                <a16:creationId xmlns:a16="http://schemas.microsoft.com/office/drawing/2014/main" id="{49F4D6E8-10C0-368E-074C-FCFC33093AA8}"/>
              </a:ext>
            </a:extLst>
          </p:cNvPr>
          <p:cNvSpPr/>
          <p:nvPr/>
        </p:nvSpPr>
        <p:spPr>
          <a:xfrm>
            <a:off x="5960254" y="4135672"/>
            <a:ext cx="925830" cy="121799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TextBox 2">
            <a:extLst>
              <a:ext uri="{FF2B5EF4-FFF2-40B4-BE49-F238E27FC236}">
                <a16:creationId xmlns:a16="http://schemas.microsoft.com/office/drawing/2014/main" id="{0D7528C0-185F-53F7-C562-C16083310F1A}"/>
              </a:ext>
            </a:extLst>
          </p:cNvPr>
          <p:cNvSpPr txBox="1"/>
          <p:nvPr/>
        </p:nvSpPr>
        <p:spPr>
          <a:xfrm>
            <a:off x="22655" y="5405286"/>
            <a:ext cx="11875197"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*Despite larger size of middle class, Pakistan’s industrial share in GDP and SMEs share in export is less than Bangladesh</a:t>
            </a:r>
          </a:p>
        </p:txBody>
      </p:sp>
    </p:spTree>
    <p:extLst>
      <p:ext uri="{BB962C8B-B14F-4D97-AF65-F5344CB8AC3E}">
        <p14:creationId xmlns:p14="http://schemas.microsoft.com/office/powerpoint/2010/main" val="208226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C05EB-01E7-4D4B-B68E-93FB6D36116A}"/>
              </a:ext>
            </a:extLst>
          </p:cNvPr>
          <p:cNvSpPr>
            <a:spLocks noGrp="1"/>
          </p:cNvSpPr>
          <p:nvPr>
            <p:ph type="title"/>
          </p:nvPr>
        </p:nvSpPr>
        <p:spPr/>
        <p:txBody>
          <a:bodyPr/>
          <a:lstStyle/>
          <a:p>
            <a:r>
              <a:rPr lang="en-US" dirty="0"/>
              <a:t>NON EXISTENT CULTURE OF DOMESTIC SAVINGS</a:t>
            </a:r>
          </a:p>
        </p:txBody>
      </p:sp>
      <p:sp>
        <p:nvSpPr>
          <p:cNvPr id="4" name="Slide Number Placeholder 3">
            <a:extLst>
              <a:ext uri="{FF2B5EF4-FFF2-40B4-BE49-F238E27FC236}">
                <a16:creationId xmlns:a16="http://schemas.microsoft.com/office/drawing/2014/main" id="{AC3D87E8-7180-A086-B14D-261C15E29C60}"/>
              </a:ext>
            </a:extLst>
          </p:cNvPr>
          <p:cNvSpPr>
            <a:spLocks noGrp="1"/>
          </p:cNvSpPr>
          <p:nvPr>
            <p:ph type="sldNum" sz="quarter" idx="12"/>
          </p:nvPr>
        </p:nvSpPr>
        <p:spPr/>
        <p:txBody>
          <a:bodyPr/>
          <a:lstStyle/>
          <a:p>
            <a:fld id="{CBCAA676-A8D0-4FC7-81C9-F8992311A1A5}" type="slidenum">
              <a:rPr lang="en-US" smtClean="0"/>
              <a:pPr/>
              <a:t>21</a:t>
            </a:fld>
            <a:endParaRPr lang="en-US"/>
          </a:p>
        </p:txBody>
      </p:sp>
      <p:graphicFrame>
        <p:nvGraphicFramePr>
          <p:cNvPr id="5" name="Chart 4">
            <a:extLst>
              <a:ext uri="{FF2B5EF4-FFF2-40B4-BE49-F238E27FC236}">
                <a16:creationId xmlns:a16="http://schemas.microsoft.com/office/drawing/2014/main" id="{D1189E74-29CF-741F-3DD0-1B71775A24D2}"/>
              </a:ext>
            </a:extLst>
          </p:cNvPr>
          <p:cNvGraphicFramePr>
            <a:graphicFrameLocks/>
          </p:cNvGraphicFramePr>
          <p:nvPr>
            <p:extLst>
              <p:ext uri="{D42A27DB-BD31-4B8C-83A1-F6EECF244321}">
                <p14:modId xmlns:p14="http://schemas.microsoft.com/office/powerpoint/2010/main" val="4291978833"/>
              </p:ext>
            </p:extLst>
          </p:nvPr>
        </p:nvGraphicFramePr>
        <p:xfrm>
          <a:off x="186144" y="1348353"/>
          <a:ext cx="11905012" cy="492846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03066F38-E794-3E25-3FF2-40DE1847313B}"/>
              </a:ext>
            </a:extLst>
          </p:cNvPr>
          <p:cNvSpPr txBox="1"/>
          <p:nvPr/>
        </p:nvSpPr>
        <p:spPr>
          <a:xfrm>
            <a:off x="-1" y="6469731"/>
            <a:ext cx="9825925" cy="36933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Source: Pakistan Economic survey, Bangladesh Bureau of Statistics &amp; World Bank</a:t>
            </a:r>
          </a:p>
        </p:txBody>
      </p:sp>
      <p:sp>
        <p:nvSpPr>
          <p:cNvPr id="7" name="Oval 6">
            <a:extLst>
              <a:ext uri="{FF2B5EF4-FFF2-40B4-BE49-F238E27FC236}">
                <a16:creationId xmlns:a16="http://schemas.microsoft.com/office/drawing/2014/main" id="{AC65C8C5-67A8-C513-D1FA-957D4B241BB0}"/>
              </a:ext>
            </a:extLst>
          </p:cNvPr>
          <p:cNvSpPr/>
          <p:nvPr/>
        </p:nvSpPr>
        <p:spPr>
          <a:xfrm>
            <a:off x="2929180" y="3935033"/>
            <a:ext cx="2703162" cy="121361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11471549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CFCF4-187B-C035-A670-1570E4F3E188}"/>
              </a:ext>
            </a:extLst>
          </p:cNvPr>
          <p:cNvSpPr>
            <a:spLocks noGrp="1"/>
          </p:cNvSpPr>
          <p:nvPr>
            <p:ph type="title"/>
          </p:nvPr>
        </p:nvSpPr>
        <p:spPr/>
        <p:txBody>
          <a:bodyPr/>
          <a:lstStyle/>
          <a:p>
            <a:r>
              <a:rPr lang="en-US" dirty="0"/>
              <a:t>DILEMMA OF PAKISTAN’S POLITICS</a:t>
            </a:r>
          </a:p>
        </p:txBody>
      </p:sp>
      <p:sp>
        <p:nvSpPr>
          <p:cNvPr id="3" name="Content Placeholder 2">
            <a:extLst>
              <a:ext uri="{FF2B5EF4-FFF2-40B4-BE49-F238E27FC236}">
                <a16:creationId xmlns:a16="http://schemas.microsoft.com/office/drawing/2014/main" id="{05165888-35B5-6036-5CA5-159AD6E6E9D5}"/>
              </a:ext>
            </a:extLst>
          </p:cNvPr>
          <p:cNvSpPr>
            <a:spLocks noGrp="1"/>
          </p:cNvSpPr>
          <p:nvPr>
            <p:ph idx="1"/>
          </p:nvPr>
        </p:nvSpPr>
        <p:spPr>
          <a:xfrm>
            <a:off x="0" y="897321"/>
            <a:ext cx="11813458" cy="5912921"/>
          </a:xfrm>
        </p:spPr>
        <p:txBody>
          <a:bodyPr>
            <a:normAutofit/>
          </a:bodyPr>
          <a:lstStyle/>
          <a:p>
            <a:pPr>
              <a:lnSpc>
                <a:spcPct val="150000"/>
              </a:lnSpc>
            </a:pPr>
            <a:r>
              <a:rPr lang="en-US" sz="2800" dirty="0"/>
              <a:t>Dynastic politics dominating the political landscape </a:t>
            </a:r>
          </a:p>
          <a:p>
            <a:pPr>
              <a:lnSpc>
                <a:spcPct val="150000"/>
              </a:lnSpc>
            </a:pPr>
            <a:r>
              <a:rPr lang="en-US" sz="2800" dirty="0"/>
              <a:t>Dominance of feudal elites, industrial barons and real estate tycoons</a:t>
            </a:r>
          </a:p>
          <a:p>
            <a:pPr>
              <a:lnSpc>
                <a:spcPct val="110000"/>
              </a:lnSpc>
            </a:pPr>
            <a:r>
              <a:rPr lang="en-US" sz="2800" dirty="0"/>
              <a:t>Democratic culture not being allowed to flourish both at national level &amp; within political parties</a:t>
            </a:r>
          </a:p>
          <a:p>
            <a:pPr>
              <a:lnSpc>
                <a:spcPct val="160000"/>
              </a:lnSpc>
            </a:pPr>
            <a:r>
              <a:rPr lang="en-US" sz="2800" dirty="0"/>
              <a:t>Politics of patronage &amp; clientele politics a usual norm </a:t>
            </a:r>
          </a:p>
          <a:p>
            <a:pPr>
              <a:lnSpc>
                <a:spcPct val="110000"/>
              </a:lnSpc>
            </a:pPr>
            <a:r>
              <a:rPr lang="en-US" sz="2800" dirty="0"/>
              <a:t>Local government a platform for middle class not being allowed to function in democratic rule</a:t>
            </a:r>
          </a:p>
          <a:p>
            <a:pPr>
              <a:lnSpc>
                <a:spcPct val="110000"/>
              </a:lnSpc>
            </a:pPr>
            <a:r>
              <a:rPr lang="en-US" sz="2800" dirty="0"/>
              <a:t>Elusive role of middle class; not raising strong voice for their own rights</a:t>
            </a:r>
          </a:p>
        </p:txBody>
      </p:sp>
      <p:sp>
        <p:nvSpPr>
          <p:cNvPr id="4" name="Slide Number Placeholder 3">
            <a:extLst>
              <a:ext uri="{FF2B5EF4-FFF2-40B4-BE49-F238E27FC236}">
                <a16:creationId xmlns:a16="http://schemas.microsoft.com/office/drawing/2014/main" id="{936AE299-F9BC-D168-46CB-CC033D0B67E0}"/>
              </a:ext>
            </a:extLst>
          </p:cNvPr>
          <p:cNvSpPr>
            <a:spLocks noGrp="1"/>
          </p:cNvSpPr>
          <p:nvPr>
            <p:ph type="sldNum" sz="quarter" idx="12"/>
          </p:nvPr>
        </p:nvSpPr>
        <p:spPr/>
        <p:txBody>
          <a:bodyPr/>
          <a:lstStyle/>
          <a:p>
            <a:fld id="{CBCAA676-A8D0-4FC7-81C9-F8992311A1A5}" type="slidenum">
              <a:rPr lang="en-US" smtClean="0"/>
              <a:pPr/>
              <a:t>22</a:t>
            </a:fld>
            <a:endParaRPr lang="en-US"/>
          </a:p>
        </p:txBody>
      </p:sp>
    </p:spTree>
    <p:extLst>
      <p:ext uri="{BB962C8B-B14F-4D97-AF65-F5344CB8AC3E}">
        <p14:creationId xmlns:p14="http://schemas.microsoft.com/office/powerpoint/2010/main" val="42794792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22260"/>
          </a:xfrm>
          <a:noFill/>
          <a:ln>
            <a:noFill/>
          </a:ln>
        </p:spPr>
        <p:txBody>
          <a:bodyPr>
            <a:normAutofit/>
          </a:bodyPr>
          <a:lstStyle/>
          <a:p>
            <a:pPr algn="ctr"/>
            <a:r>
              <a:rPr lang="en-US" dirty="0"/>
              <a:t>LAWYER’S MOVEMENT (2007-2009)</a:t>
            </a:r>
          </a:p>
        </p:txBody>
      </p:sp>
      <p:sp>
        <p:nvSpPr>
          <p:cNvPr id="3" name="Content Placeholder 2"/>
          <p:cNvSpPr>
            <a:spLocks noGrp="1"/>
          </p:cNvSpPr>
          <p:nvPr>
            <p:ph idx="1"/>
          </p:nvPr>
        </p:nvSpPr>
        <p:spPr>
          <a:xfrm>
            <a:off x="324157" y="1079397"/>
            <a:ext cx="11543685" cy="5687983"/>
          </a:xfrm>
        </p:spPr>
        <p:txBody>
          <a:bodyPr>
            <a:normAutofit/>
          </a:bodyPr>
          <a:lstStyle/>
          <a:p>
            <a:pPr marL="457200" indent="-457200" algn="just">
              <a:lnSpc>
                <a:spcPct val="150000"/>
              </a:lnSpc>
              <a:buFont typeface="Wingdings" panose="05000000000000000000" pitchFamily="2" charset="2"/>
              <a:buChar char="§"/>
            </a:pPr>
            <a:r>
              <a:rPr lang="en-US" sz="2800" dirty="0"/>
              <a:t>Goal: restoration of judiciary and rule of law</a:t>
            </a:r>
          </a:p>
          <a:p>
            <a:pPr marL="457200" indent="-457200" algn="just">
              <a:lnSpc>
                <a:spcPct val="150000"/>
              </a:lnSpc>
              <a:buFont typeface="Wingdings" panose="05000000000000000000" pitchFamily="2" charset="2"/>
              <a:buChar char="§"/>
            </a:pPr>
            <a:r>
              <a:rPr lang="en-US" sz="2800" dirty="0"/>
              <a:t>Political cum social uprising dominated by middle class</a:t>
            </a:r>
          </a:p>
          <a:p>
            <a:pPr marL="457200" indent="-457200" algn="just">
              <a:lnSpc>
                <a:spcPct val="150000"/>
              </a:lnSpc>
              <a:buFont typeface="Wingdings" panose="05000000000000000000" pitchFamily="2" charset="2"/>
              <a:buChar char="§"/>
            </a:pPr>
            <a:r>
              <a:rPr lang="en-US" sz="2800" dirty="0"/>
              <a:t>Over 80,000 professionals aligned across traditional political divide </a:t>
            </a:r>
          </a:p>
          <a:p>
            <a:pPr marL="457200" indent="-457200" algn="just">
              <a:lnSpc>
                <a:spcPct val="150000"/>
              </a:lnSpc>
              <a:buFont typeface="Wingdings" panose="05000000000000000000" pitchFamily="2" charset="2"/>
              <a:buChar char="§"/>
            </a:pPr>
            <a:r>
              <a:rPr lang="en-US" sz="2800" dirty="0"/>
              <a:t>Successfully attained its objective – reinstatement of CJP</a:t>
            </a:r>
          </a:p>
          <a:p>
            <a:pPr marL="457200" indent="-457200" algn="just">
              <a:lnSpc>
                <a:spcPct val="150000"/>
              </a:lnSpc>
              <a:buFont typeface="Wingdings" panose="05000000000000000000" pitchFamily="2" charset="2"/>
              <a:buChar char="§"/>
            </a:pPr>
            <a:r>
              <a:rPr lang="en-US" sz="2800" dirty="0"/>
              <a:t>Recipe of success of non-violent tactics for attainment of a just cause</a:t>
            </a:r>
          </a:p>
          <a:p>
            <a:pPr marL="457200" indent="-457200" algn="just">
              <a:lnSpc>
                <a:spcPct val="100000"/>
              </a:lnSpc>
              <a:buFont typeface="Wingdings" panose="05000000000000000000" pitchFamily="2" charset="2"/>
              <a:buChar char="§"/>
            </a:pPr>
            <a:r>
              <a:rPr lang="en-US" sz="2800" dirty="0"/>
              <a:t>Left a deep imprint in terms of demanding rights, political awareness &amp; participation</a:t>
            </a:r>
          </a:p>
          <a:p>
            <a:pPr>
              <a:lnSpc>
                <a:spcPct val="150000"/>
              </a:lnSpc>
            </a:pPr>
            <a:endParaRPr lang="en-US" sz="2800" dirty="0"/>
          </a:p>
        </p:txBody>
      </p:sp>
      <p:sp>
        <p:nvSpPr>
          <p:cNvPr id="4" name="Slide Number Placeholder 3">
            <a:extLst>
              <a:ext uri="{FF2B5EF4-FFF2-40B4-BE49-F238E27FC236}">
                <a16:creationId xmlns:a16="http://schemas.microsoft.com/office/drawing/2014/main" id="{FCAA93FD-10D1-4471-8411-8B3934DC63A7}"/>
              </a:ext>
            </a:extLst>
          </p:cNvPr>
          <p:cNvSpPr>
            <a:spLocks noGrp="1"/>
          </p:cNvSpPr>
          <p:nvPr>
            <p:ph type="sldNum" sz="quarter" idx="12"/>
          </p:nvPr>
        </p:nvSpPr>
        <p:spPr/>
        <p:txBody>
          <a:bodyPr/>
          <a:lstStyle/>
          <a:p>
            <a:fld id="{CBCAA676-A8D0-4FC7-81C9-F8992311A1A5}" type="slidenum">
              <a:rPr lang="en-US" smtClean="0"/>
              <a:t>23</a:t>
            </a:fld>
            <a:endParaRPr lang="en-US"/>
          </a:p>
        </p:txBody>
      </p:sp>
    </p:spTree>
    <p:extLst>
      <p:ext uri="{BB962C8B-B14F-4D97-AF65-F5344CB8AC3E}">
        <p14:creationId xmlns:p14="http://schemas.microsoft.com/office/powerpoint/2010/main" val="15284660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2038"/>
          </a:xfrm>
          <a:noFill/>
          <a:ln>
            <a:noFill/>
          </a:ln>
        </p:spPr>
        <p:txBody>
          <a:bodyPr>
            <a:normAutofit/>
          </a:bodyPr>
          <a:lstStyle/>
          <a:p>
            <a:pPr algn="ctr"/>
            <a:r>
              <a:rPr lang="en-US" dirty="0"/>
              <a:t>RISE OF PTI</a:t>
            </a:r>
          </a:p>
        </p:txBody>
      </p:sp>
      <p:sp>
        <p:nvSpPr>
          <p:cNvPr id="3" name="Content Placeholder 2"/>
          <p:cNvSpPr>
            <a:spLocks noGrp="1"/>
          </p:cNvSpPr>
          <p:nvPr>
            <p:ph idx="1"/>
          </p:nvPr>
        </p:nvSpPr>
        <p:spPr>
          <a:xfrm>
            <a:off x="0" y="632230"/>
            <a:ext cx="11710219" cy="6172697"/>
          </a:xfrm>
        </p:spPr>
        <p:txBody>
          <a:bodyPr>
            <a:normAutofit/>
          </a:bodyPr>
          <a:lstStyle/>
          <a:p>
            <a:pPr marL="692150" indent="-457200" algn="just">
              <a:lnSpc>
                <a:spcPct val="160000"/>
              </a:lnSpc>
              <a:buFont typeface="Wingdings" panose="05000000000000000000" pitchFamily="2" charset="2"/>
              <a:buChar char="§"/>
            </a:pPr>
            <a:r>
              <a:rPr lang="en-US" sz="2800" dirty="0"/>
              <a:t>Emergence of PTI redefined the political canvas</a:t>
            </a:r>
          </a:p>
          <a:p>
            <a:pPr marL="692150" indent="-457200" algn="just">
              <a:lnSpc>
                <a:spcPct val="160000"/>
              </a:lnSpc>
              <a:buFont typeface="Wingdings" panose="05000000000000000000" pitchFamily="2" charset="2"/>
              <a:buChar char="§"/>
            </a:pPr>
            <a:r>
              <a:rPr lang="en-US" sz="2800" dirty="0"/>
              <a:t>Mainly attracted the literate middle class of Pakistan specially youth</a:t>
            </a:r>
          </a:p>
          <a:p>
            <a:pPr marL="692150" indent="-457200" algn="just">
              <a:lnSpc>
                <a:spcPct val="160000"/>
              </a:lnSpc>
              <a:buFont typeface="Wingdings" panose="05000000000000000000" pitchFamily="2" charset="2"/>
              <a:buChar char="§"/>
            </a:pPr>
            <a:r>
              <a:rPr lang="en-US" sz="2800" dirty="0"/>
              <a:t>PTI challenged corruption, status quo &amp; dynastic politics</a:t>
            </a:r>
          </a:p>
          <a:p>
            <a:pPr marL="692150" indent="-457200" algn="just">
              <a:lnSpc>
                <a:spcPct val="120000"/>
              </a:lnSpc>
              <a:buFont typeface="Wingdings" panose="05000000000000000000" pitchFamily="2" charset="2"/>
              <a:buChar char="§"/>
            </a:pPr>
            <a:r>
              <a:rPr lang="en-US" sz="2800" dirty="0"/>
              <a:t>Spread of social media proved effective in engaging middle class &amp; youth mobilization</a:t>
            </a:r>
          </a:p>
          <a:p>
            <a:pPr marL="692150" indent="-457200" algn="just">
              <a:lnSpc>
                <a:spcPct val="110000"/>
              </a:lnSpc>
              <a:buFont typeface="Wingdings" panose="05000000000000000000" pitchFamily="2" charset="2"/>
              <a:buChar char="§"/>
            </a:pPr>
            <a:r>
              <a:rPr lang="en-US" sz="2800" dirty="0" err="1"/>
              <a:t>Zartaj</a:t>
            </a:r>
            <a:r>
              <a:rPr lang="en-US" sz="2800" dirty="0"/>
              <a:t> Gull, Murad Saeed, Faisal </a:t>
            </a:r>
            <a:r>
              <a:rPr lang="en-US" sz="2800" dirty="0" err="1"/>
              <a:t>Javed</a:t>
            </a:r>
            <a:r>
              <a:rPr lang="en-US" sz="2800" dirty="0"/>
              <a:t>, Farrukh Habib &amp; many others from middle class</a:t>
            </a:r>
          </a:p>
          <a:p>
            <a:pPr marL="692150" indent="-457200" algn="just">
              <a:lnSpc>
                <a:spcPct val="110000"/>
              </a:lnSpc>
              <a:buFont typeface="Wingdings" panose="05000000000000000000" pitchFamily="2" charset="2"/>
              <a:buChar char="§"/>
            </a:pPr>
            <a:r>
              <a:rPr lang="en-US" sz="2800" dirty="0"/>
              <a:t>Recent surge is an evident example wherein masses have turned against the might </a:t>
            </a:r>
          </a:p>
        </p:txBody>
      </p:sp>
      <p:sp>
        <p:nvSpPr>
          <p:cNvPr id="4" name="Slide Number Placeholder 3">
            <a:extLst>
              <a:ext uri="{FF2B5EF4-FFF2-40B4-BE49-F238E27FC236}">
                <a16:creationId xmlns:a16="http://schemas.microsoft.com/office/drawing/2014/main" id="{47C74ADF-E5AB-4FFC-9BE9-CFAA77D1B928}"/>
              </a:ext>
            </a:extLst>
          </p:cNvPr>
          <p:cNvSpPr>
            <a:spLocks noGrp="1"/>
          </p:cNvSpPr>
          <p:nvPr>
            <p:ph type="sldNum" sz="quarter" idx="12"/>
          </p:nvPr>
        </p:nvSpPr>
        <p:spPr/>
        <p:txBody>
          <a:bodyPr/>
          <a:lstStyle/>
          <a:p>
            <a:fld id="{CBCAA676-A8D0-4FC7-81C9-F8992311A1A5}" type="slidenum">
              <a:rPr lang="en-US" smtClean="0"/>
              <a:t>24</a:t>
            </a:fld>
            <a:endParaRPr lang="en-US"/>
          </a:p>
        </p:txBody>
      </p:sp>
    </p:spTree>
    <p:extLst>
      <p:ext uri="{BB962C8B-B14F-4D97-AF65-F5344CB8AC3E}">
        <p14:creationId xmlns:p14="http://schemas.microsoft.com/office/powerpoint/2010/main" val="20472534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12972-6945-97CE-0CF7-C4D3707EDC46}"/>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8F3F3A54-06BD-49D9-D358-46E48EDD3EDA}"/>
              </a:ext>
            </a:extLst>
          </p:cNvPr>
          <p:cNvSpPr>
            <a:spLocks noGrp="1"/>
          </p:cNvSpPr>
          <p:nvPr>
            <p:ph idx="1"/>
          </p:nvPr>
        </p:nvSpPr>
        <p:spPr>
          <a:xfrm>
            <a:off x="143494" y="1417319"/>
            <a:ext cx="11655216" cy="5042465"/>
          </a:xfrm>
        </p:spPr>
        <p:txBody>
          <a:bodyPr>
            <a:normAutofit/>
          </a:bodyPr>
          <a:lstStyle/>
          <a:p>
            <a:pPr marL="287338" indent="0" algn="just">
              <a:lnSpc>
                <a:spcPct val="150000"/>
              </a:lnSpc>
              <a:buNone/>
            </a:pPr>
            <a:r>
              <a:rPr lang="en-US" sz="2800" dirty="0"/>
              <a:t>Middle class is an engine of growth to the economic development and political awareness. As far as Pakistan is concerned, we see its notable contribution in services sector, SMEs and foreign remittances. However, given their size and potential specially the youth bulge and female population, it has capacity to contribute more, provided they are given enabling economic environment and conducive policies.</a:t>
            </a:r>
          </a:p>
        </p:txBody>
      </p:sp>
      <p:sp>
        <p:nvSpPr>
          <p:cNvPr id="4" name="Slide Number Placeholder 3">
            <a:extLst>
              <a:ext uri="{FF2B5EF4-FFF2-40B4-BE49-F238E27FC236}">
                <a16:creationId xmlns:a16="http://schemas.microsoft.com/office/drawing/2014/main" id="{7F6C6259-9A4E-E605-16F2-58C1615F36E2}"/>
              </a:ext>
            </a:extLst>
          </p:cNvPr>
          <p:cNvSpPr>
            <a:spLocks noGrp="1"/>
          </p:cNvSpPr>
          <p:nvPr>
            <p:ph type="sldNum" sz="quarter" idx="12"/>
          </p:nvPr>
        </p:nvSpPr>
        <p:spPr/>
        <p:txBody>
          <a:bodyPr/>
          <a:lstStyle/>
          <a:p>
            <a:fld id="{CBCAA676-A8D0-4FC7-81C9-F8992311A1A5}" type="slidenum">
              <a:rPr lang="en-US" smtClean="0"/>
              <a:t>25</a:t>
            </a:fld>
            <a:endParaRPr lang="en-US"/>
          </a:p>
        </p:txBody>
      </p:sp>
    </p:spTree>
    <p:extLst>
      <p:ext uri="{BB962C8B-B14F-4D97-AF65-F5344CB8AC3E}">
        <p14:creationId xmlns:p14="http://schemas.microsoft.com/office/powerpoint/2010/main" val="25322817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57D28-1DF4-2881-B022-8CA5B5B71659}"/>
              </a:ext>
            </a:extLst>
          </p:cNvPr>
          <p:cNvSpPr>
            <a:spLocks noGrp="1"/>
          </p:cNvSpPr>
          <p:nvPr>
            <p:ph type="title"/>
          </p:nvPr>
        </p:nvSpPr>
        <p:spPr>
          <a:xfrm>
            <a:off x="0" y="-7661"/>
            <a:ext cx="12192000" cy="1188761"/>
          </a:xfrm>
        </p:spPr>
        <p:txBody>
          <a:bodyPr/>
          <a:lstStyle/>
          <a:p>
            <a:r>
              <a:rPr lang="en-US" dirty="0"/>
              <a:t>RECOMENDATIONS</a:t>
            </a:r>
          </a:p>
        </p:txBody>
      </p:sp>
      <p:sp>
        <p:nvSpPr>
          <p:cNvPr id="3" name="Content Placeholder 2">
            <a:extLst>
              <a:ext uri="{FF2B5EF4-FFF2-40B4-BE49-F238E27FC236}">
                <a16:creationId xmlns:a16="http://schemas.microsoft.com/office/drawing/2014/main" id="{AF04C72D-5FE0-3B9A-AC71-9857C3665881}"/>
              </a:ext>
            </a:extLst>
          </p:cNvPr>
          <p:cNvSpPr>
            <a:spLocks noGrp="1"/>
          </p:cNvSpPr>
          <p:nvPr>
            <p:ph idx="1"/>
          </p:nvPr>
        </p:nvSpPr>
        <p:spPr>
          <a:xfrm>
            <a:off x="0" y="1001218"/>
            <a:ext cx="12192000" cy="6114137"/>
          </a:xfrm>
        </p:spPr>
        <p:txBody>
          <a:bodyPr>
            <a:noAutofit/>
          </a:bodyPr>
          <a:lstStyle/>
          <a:p>
            <a:pPr>
              <a:lnSpc>
                <a:spcPct val="100000"/>
              </a:lnSpc>
            </a:pPr>
            <a:r>
              <a:rPr lang="en-US" sz="2800" dirty="0"/>
              <a:t>Invest in human capital, knowledge base &amp; technology to create entrepreneurs</a:t>
            </a:r>
          </a:p>
          <a:p>
            <a:pPr marL="1708150" lvl="1">
              <a:lnSpc>
                <a:spcPct val="100000"/>
              </a:lnSpc>
            </a:pPr>
            <a:r>
              <a:rPr lang="en-US" sz="2400" dirty="0"/>
              <a:t>Establish world class universities</a:t>
            </a:r>
          </a:p>
          <a:p>
            <a:pPr marL="1708150" lvl="1">
              <a:lnSpc>
                <a:spcPct val="100000"/>
              </a:lnSpc>
            </a:pPr>
            <a:r>
              <a:rPr lang="en-US" sz="2400" dirty="0"/>
              <a:t>Hire good teachers and invest in them</a:t>
            </a:r>
          </a:p>
          <a:p>
            <a:pPr marL="1708150" lvl="1">
              <a:lnSpc>
                <a:spcPct val="100000"/>
              </a:lnSpc>
            </a:pPr>
            <a:r>
              <a:rPr lang="en-US" sz="2400" dirty="0"/>
              <a:t>System to create entrepreneurs rather shopkeepers / job seekers</a:t>
            </a:r>
          </a:p>
          <a:p>
            <a:pPr marL="1708150" lvl="1">
              <a:lnSpc>
                <a:spcPct val="100000"/>
              </a:lnSpc>
            </a:pPr>
            <a:endParaRPr lang="en-US" sz="2600" dirty="0"/>
          </a:p>
          <a:p>
            <a:pPr>
              <a:lnSpc>
                <a:spcPct val="100000"/>
              </a:lnSpc>
            </a:pPr>
            <a:r>
              <a:rPr lang="en-US" sz="2800" dirty="0"/>
              <a:t>Easy &amp; inexpensive access to finance for SMEs / Startups aimed at boosting exports</a:t>
            </a:r>
          </a:p>
          <a:p>
            <a:pPr marL="1708150" lvl="1" indent="-509588">
              <a:lnSpc>
                <a:spcPct val="100000"/>
              </a:lnSpc>
            </a:pPr>
            <a:r>
              <a:rPr lang="en-US" sz="2400" dirty="0"/>
              <a:t>Dual interest rate to support export led industry and startups</a:t>
            </a:r>
          </a:p>
          <a:p>
            <a:pPr marL="1708150" lvl="1" indent="-509588">
              <a:lnSpc>
                <a:spcPct val="100000"/>
              </a:lnSpc>
            </a:pPr>
            <a:r>
              <a:rPr lang="en-US" sz="2400" dirty="0"/>
              <a:t>Export promotion be focused instead of import substitution</a:t>
            </a:r>
          </a:p>
          <a:p>
            <a:pPr marL="1708150" lvl="1" indent="-509588">
              <a:lnSpc>
                <a:spcPct val="100000"/>
              </a:lnSpc>
            </a:pPr>
            <a:r>
              <a:rPr lang="en-US" sz="2400" dirty="0"/>
              <a:t>Imports to cater for needs only and not wants</a:t>
            </a:r>
          </a:p>
          <a:p>
            <a:pPr>
              <a:lnSpc>
                <a:spcPct val="150000"/>
              </a:lnSpc>
            </a:pPr>
            <a:endParaRPr lang="en-US" sz="2800" dirty="0"/>
          </a:p>
          <a:p>
            <a:pPr marL="287338" indent="0">
              <a:lnSpc>
                <a:spcPct val="150000"/>
              </a:lnSpc>
              <a:buNone/>
            </a:pPr>
            <a:endParaRPr lang="en-US" sz="2800" dirty="0"/>
          </a:p>
          <a:p>
            <a:pPr>
              <a:lnSpc>
                <a:spcPct val="150000"/>
              </a:lnSpc>
            </a:pPr>
            <a:endParaRPr lang="en-US" sz="2800" dirty="0"/>
          </a:p>
          <a:p>
            <a:pPr>
              <a:lnSpc>
                <a:spcPct val="150000"/>
              </a:lnSpc>
            </a:pPr>
            <a:endParaRPr lang="en-US" sz="2800" dirty="0"/>
          </a:p>
          <a:p>
            <a:pPr lvl="1">
              <a:lnSpc>
                <a:spcPct val="150000"/>
              </a:lnSpc>
            </a:pPr>
            <a:endParaRPr lang="en-US" dirty="0"/>
          </a:p>
          <a:p>
            <a:pPr lvl="1">
              <a:lnSpc>
                <a:spcPct val="150000"/>
              </a:lnSpc>
            </a:pPr>
            <a:endParaRPr lang="en-US" dirty="0"/>
          </a:p>
        </p:txBody>
      </p:sp>
      <p:sp>
        <p:nvSpPr>
          <p:cNvPr id="4" name="Slide Number Placeholder 3">
            <a:extLst>
              <a:ext uri="{FF2B5EF4-FFF2-40B4-BE49-F238E27FC236}">
                <a16:creationId xmlns:a16="http://schemas.microsoft.com/office/drawing/2014/main" id="{B1695FED-1C11-E29D-6217-6C103D7D2480}"/>
              </a:ext>
            </a:extLst>
          </p:cNvPr>
          <p:cNvSpPr>
            <a:spLocks noGrp="1"/>
          </p:cNvSpPr>
          <p:nvPr>
            <p:ph type="sldNum" sz="quarter" idx="12"/>
          </p:nvPr>
        </p:nvSpPr>
        <p:spPr/>
        <p:txBody>
          <a:bodyPr/>
          <a:lstStyle/>
          <a:p>
            <a:fld id="{CBCAA676-A8D0-4FC7-81C9-F8992311A1A5}" type="slidenum">
              <a:rPr lang="en-US" smtClean="0"/>
              <a:pPr/>
              <a:t>26</a:t>
            </a:fld>
            <a:endParaRPr lang="en-US"/>
          </a:p>
        </p:txBody>
      </p:sp>
    </p:spTree>
    <p:extLst>
      <p:ext uri="{BB962C8B-B14F-4D97-AF65-F5344CB8AC3E}">
        <p14:creationId xmlns:p14="http://schemas.microsoft.com/office/powerpoint/2010/main" val="24134936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57D28-1DF4-2881-B022-8CA5B5B71659}"/>
              </a:ext>
            </a:extLst>
          </p:cNvPr>
          <p:cNvSpPr>
            <a:spLocks noGrp="1"/>
          </p:cNvSpPr>
          <p:nvPr>
            <p:ph type="title"/>
          </p:nvPr>
        </p:nvSpPr>
        <p:spPr>
          <a:xfrm>
            <a:off x="0" y="-7660"/>
            <a:ext cx="12192000" cy="997012"/>
          </a:xfrm>
        </p:spPr>
        <p:txBody>
          <a:bodyPr/>
          <a:lstStyle/>
          <a:p>
            <a:pPr algn="r"/>
            <a:r>
              <a:rPr lang="en-US" dirty="0" err="1"/>
              <a:t>Contd</a:t>
            </a:r>
            <a:r>
              <a:rPr lang="en-US" dirty="0"/>
              <a:t>…</a:t>
            </a:r>
          </a:p>
        </p:txBody>
      </p:sp>
      <p:sp>
        <p:nvSpPr>
          <p:cNvPr id="3" name="Content Placeholder 2">
            <a:extLst>
              <a:ext uri="{FF2B5EF4-FFF2-40B4-BE49-F238E27FC236}">
                <a16:creationId xmlns:a16="http://schemas.microsoft.com/office/drawing/2014/main" id="{AF04C72D-5FE0-3B9A-AC71-9857C3665881}"/>
              </a:ext>
            </a:extLst>
          </p:cNvPr>
          <p:cNvSpPr>
            <a:spLocks noGrp="1"/>
          </p:cNvSpPr>
          <p:nvPr>
            <p:ph idx="1"/>
          </p:nvPr>
        </p:nvSpPr>
        <p:spPr>
          <a:xfrm>
            <a:off x="71747" y="400906"/>
            <a:ext cx="11845433" cy="6239737"/>
          </a:xfrm>
        </p:spPr>
        <p:txBody>
          <a:bodyPr>
            <a:noAutofit/>
          </a:bodyPr>
          <a:lstStyle/>
          <a:p>
            <a:pPr marL="860425" lvl="1" indent="0">
              <a:lnSpc>
                <a:spcPct val="150000"/>
              </a:lnSpc>
              <a:buNone/>
            </a:pPr>
            <a:endParaRPr lang="en-US" sz="2400" dirty="0"/>
          </a:p>
          <a:p>
            <a:pPr>
              <a:lnSpc>
                <a:spcPct val="150000"/>
              </a:lnSpc>
            </a:pPr>
            <a:r>
              <a:rPr lang="en-US" sz="2800" dirty="0"/>
              <a:t>Special initiatives to enhance e-commerce potential</a:t>
            </a:r>
          </a:p>
          <a:p>
            <a:pPr lvl="1">
              <a:lnSpc>
                <a:spcPct val="100000"/>
              </a:lnSpc>
            </a:pPr>
            <a:r>
              <a:rPr lang="en-US" sz="2400" dirty="0"/>
              <a:t>Identify areas like IT export, food,  dairy products &amp; value added textile</a:t>
            </a:r>
          </a:p>
          <a:p>
            <a:pPr lvl="1">
              <a:lnSpc>
                <a:spcPct val="100000"/>
              </a:lnSpc>
            </a:pPr>
            <a:r>
              <a:rPr lang="en-US" sz="2400" dirty="0"/>
              <a:t>Will encourage female participation thus lowering the participatory gap</a:t>
            </a:r>
          </a:p>
          <a:p>
            <a:pPr lvl="1">
              <a:lnSpc>
                <a:spcPct val="100000"/>
              </a:lnSpc>
            </a:pPr>
            <a:r>
              <a:rPr lang="en-US" sz="2400" dirty="0"/>
              <a:t>Center of excellence be established in each Chamber on PPP mode</a:t>
            </a:r>
          </a:p>
          <a:p>
            <a:pPr marL="860425" lvl="1" indent="0">
              <a:lnSpc>
                <a:spcPct val="100000"/>
              </a:lnSpc>
              <a:buNone/>
            </a:pPr>
            <a:endParaRPr lang="en-US" sz="2400" dirty="0"/>
          </a:p>
          <a:p>
            <a:pPr algn="just">
              <a:lnSpc>
                <a:spcPct val="100000"/>
              </a:lnSpc>
            </a:pPr>
            <a:r>
              <a:rPr lang="en-US" sz="2800" dirty="0"/>
              <a:t>Fostering a culture of living within means: more savings, more capital, more investment in SMEs / startups and entrepreneurial ventures</a:t>
            </a:r>
          </a:p>
          <a:p>
            <a:pPr lvl="1">
              <a:lnSpc>
                <a:spcPct val="100000"/>
              </a:lnSpc>
            </a:pPr>
            <a:r>
              <a:rPr lang="en-US" sz="2400" dirty="0"/>
              <a:t>Prime responsibility lies with middle class itself</a:t>
            </a:r>
          </a:p>
          <a:p>
            <a:pPr lvl="1">
              <a:lnSpc>
                <a:spcPct val="100000"/>
              </a:lnSpc>
            </a:pPr>
            <a:r>
              <a:rPr lang="en-US" sz="2400" dirty="0"/>
              <a:t>Govt. policies to encourage austerity</a:t>
            </a:r>
          </a:p>
          <a:p>
            <a:pPr marL="287338" indent="0">
              <a:lnSpc>
                <a:spcPct val="150000"/>
              </a:lnSpc>
              <a:buNone/>
            </a:pPr>
            <a:endParaRPr lang="en-US" sz="2800" dirty="0"/>
          </a:p>
          <a:p>
            <a:pPr marL="287338" indent="0">
              <a:lnSpc>
                <a:spcPct val="150000"/>
              </a:lnSpc>
              <a:buNone/>
            </a:pPr>
            <a:endParaRPr lang="en-US" sz="2800" dirty="0"/>
          </a:p>
          <a:p>
            <a:pPr>
              <a:lnSpc>
                <a:spcPct val="150000"/>
              </a:lnSpc>
            </a:pPr>
            <a:endParaRPr lang="en-US" sz="2800" dirty="0"/>
          </a:p>
          <a:p>
            <a:pPr>
              <a:lnSpc>
                <a:spcPct val="150000"/>
              </a:lnSpc>
            </a:pPr>
            <a:endParaRPr lang="en-US" sz="2800" dirty="0"/>
          </a:p>
          <a:p>
            <a:pPr lvl="1">
              <a:lnSpc>
                <a:spcPct val="150000"/>
              </a:lnSpc>
            </a:pPr>
            <a:endParaRPr lang="en-US" dirty="0"/>
          </a:p>
          <a:p>
            <a:pPr lvl="1">
              <a:lnSpc>
                <a:spcPct val="150000"/>
              </a:lnSpc>
            </a:pPr>
            <a:endParaRPr lang="en-US" dirty="0"/>
          </a:p>
        </p:txBody>
      </p:sp>
      <p:sp>
        <p:nvSpPr>
          <p:cNvPr id="4" name="Slide Number Placeholder 3">
            <a:extLst>
              <a:ext uri="{FF2B5EF4-FFF2-40B4-BE49-F238E27FC236}">
                <a16:creationId xmlns:a16="http://schemas.microsoft.com/office/drawing/2014/main" id="{B1695FED-1C11-E29D-6217-6C103D7D2480}"/>
              </a:ext>
            </a:extLst>
          </p:cNvPr>
          <p:cNvSpPr>
            <a:spLocks noGrp="1"/>
          </p:cNvSpPr>
          <p:nvPr>
            <p:ph type="sldNum" sz="quarter" idx="12"/>
          </p:nvPr>
        </p:nvSpPr>
        <p:spPr/>
        <p:txBody>
          <a:bodyPr/>
          <a:lstStyle/>
          <a:p>
            <a:fld id="{CBCAA676-A8D0-4FC7-81C9-F8992311A1A5}" type="slidenum">
              <a:rPr lang="en-US" smtClean="0"/>
              <a:pPr/>
              <a:t>27</a:t>
            </a:fld>
            <a:endParaRPr lang="en-US"/>
          </a:p>
        </p:txBody>
      </p:sp>
    </p:spTree>
    <p:extLst>
      <p:ext uri="{BB962C8B-B14F-4D97-AF65-F5344CB8AC3E}">
        <p14:creationId xmlns:p14="http://schemas.microsoft.com/office/powerpoint/2010/main" val="42650482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BF1E5-C2E7-D91A-6CBA-AE73B138DDC1}"/>
              </a:ext>
            </a:extLst>
          </p:cNvPr>
          <p:cNvSpPr>
            <a:spLocks noGrp="1"/>
          </p:cNvSpPr>
          <p:nvPr>
            <p:ph type="title"/>
          </p:nvPr>
        </p:nvSpPr>
        <p:spPr>
          <a:xfrm>
            <a:off x="0" y="0"/>
            <a:ext cx="12192000" cy="899410"/>
          </a:xfrm>
        </p:spPr>
        <p:txBody>
          <a:bodyPr/>
          <a:lstStyle/>
          <a:p>
            <a:pPr algn="r"/>
            <a:r>
              <a:rPr lang="en-US" dirty="0" err="1"/>
              <a:t>Contd</a:t>
            </a:r>
            <a:r>
              <a:rPr lang="en-US" dirty="0"/>
              <a:t>…</a:t>
            </a:r>
          </a:p>
        </p:txBody>
      </p:sp>
      <p:sp>
        <p:nvSpPr>
          <p:cNvPr id="3" name="Content Placeholder 2">
            <a:extLst>
              <a:ext uri="{FF2B5EF4-FFF2-40B4-BE49-F238E27FC236}">
                <a16:creationId xmlns:a16="http://schemas.microsoft.com/office/drawing/2014/main" id="{79CBA66C-BAC5-09E7-583C-78D5B39E1602}"/>
              </a:ext>
            </a:extLst>
          </p:cNvPr>
          <p:cNvSpPr>
            <a:spLocks noGrp="1"/>
          </p:cNvSpPr>
          <p:nvPr>
            <p:ph idx="1"/>
          </p:nvPr>
        </p:nvSpPr>
        <p:spPr>
          <a:xfrm>
            <a:off x="122419" y="899410"/>
            <a:ext cx="11617377" cy="4616970"/>
          </a:xfrm>
        </p:spPr>
        <p:txBody>
          <a:bodyPr>
            <a:normAutofit/>
          </a:bodyPr>
          <a:lstStyle/>
          <a:p>
            <a:pPr marL="287338" indent="0">
              <a:buNone/>
            </a:pPr>
            <a:endParaRPr lang="en-US" sz="3200" dirty="0"/>
          </a:p>
          <a:p>
            <a:pPr algn="just">
              <a:lnSpc>
                <a:spcPct val="150000"/>
              </a:lnSpc>
            </a:pPr>
            <a:r>
              <a:rPr lang="en-US" sz="2800" dirty="0"/>
              <a:t>Non-normative culture of political parties &amp; politics be transformed towards more open debate including local government led by middle class </a:t>
            </a:r>
          </a:p>
          <a:p>
            <a:pPr lvl="1">
              <a:lnSpc>
                <a:spcPct val="100000"/>
              </a:lnSpc>
            </a:pPr>
            <a:r>
              <a:rPr lang="en-US" sz="2400" dirty="0"/>
              <a:t>Ensure freedom of speech &amp; participation as envisaged in the constitution</a:t>
            </a:r>
          </a:p>
          <a:p>
            <a:pPr lvl="1">
              <a:lnSpc>
                <a:spcPct val="100000"/>
              </a:lnSpc>
            </a:pPr>
            <a:r>
              <a:rPr lang="en-US" sz="2400" dirty="0"/>
              <a:t>Tolerance for dissent political thoughts</a:t>
            </a:r>
          </a:p>
          <a:p>
            <a:pPr lvl="1">
              <a:lnSpc>
                <a:spcPct val="100000"/>
              </a:lnSpc>
            </a:pPr>
            <a:r>
              <a:rPr lang="en-US" sz="2400" dirty="0"/>
              <a:t>More focus on betterment of civic amenities and greater good of society</a:t>
            </a:r>
          </a:p>
          <a:p>
            <a:pPr lvl="1">
              <a:lnSpc>
                <a:spcPct val="120000"/>
              </a:lnSpc>
            </a:pPr>
            <a:endParaRPr lang="en-US" sz="2400" dirty="0"/>
          </a:p>
          <a:p>
            <a:endParaRPr lang="en-US" sz="3200" dirty="0"/>
          </a:p>
          <a:p>
            <a:endParaRPr lang="en-US" dirty="0"/>
          </a:p>
        </p:txBody>
      </p:sp>
      <p:sp>
        <p:nvSpPr>
          <p:cNvPr id="4" name="Slide Number Placeholder 3">
            <a:extLst>
              <a:ext uri="{FF2B5EF4-FFF2-40B4-BE49-F238E27FC236}">
                <a16:creationId xmlns:a16="http://schemas.microsoft.com/office/drawing/2014/main" id="{E6C9051A-6C79-666A-2E8E-294B0BA42319}"/>
              </a:ext>
            </a:extLst>
          </p:cNvPr>
          <p:cNvSpPr>
            <a:spLocks noGrp="1"/>
          </p:cNvSpPr>
          <p:nvPr>
            <p:ph type="sldNum" sz="quarter" idx="12"/>
          </p:nvPr>
        </p:nvSpPr>
        <p:spPr/>
        <p:txBody>
          <a:bodyPr/>
          <a:lstStyle/>
          <a:p>
            <a:fld id="{CBCAA676-A8D0-4FC7-81C9-F8992311A1A5}" type="slidenum">
              <a:rPr lang="en-US" smtClean="0"/>
              <a:pPr/>
              <a:t>28</a:t>
            </a:fld>
            <a:endParaRPr lang="en-US"/>
          </a:p>
        </p:txBody>
      </p:sp>
    </p:spTree>
    <p:extLst>
      <p:ext uri="{BB962C8B-B14F-4D97-AF65-F5344CB8AC3E}">
        <p14:creationId xmlns:p14="http://schemas.microsoft.com/office/powerpoint/2010/main" val="32451003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64ED29-5F4E-A9CE-0757-002DD19B88D7}"/>
              </a:ext>
            </a:extLst>
          </p:cNvPr>
          <p:cNvSpPr>
            <a:spLocks noGrp="1"/>
          </p:cNvSpPr>
          <p:nvPr>
            <p:ph type="title" idx="4294967295"/>
          </p:nvPr>
        </p:nvSpPr>
        <p:spPr>
          <a:xfrm>
            <a:off x="0" y="919261"/>
            <a:ext cx="12191999" cy="1313641"/>
          </a:xfrm>
          <a:solidFill>
            <a:schemeClr val="bg1"/>
          </a:solidFill>
        </p:spPr>
        <p:txBody>
          <a:bodyPr>
            <a:normAutofit/>
          </a:bodyPr>
          <a:lstStyle/>
          <a:p>
            <a:r>
              <a:rPr lang="en-US" sz="8000" b="1" dirty="0"/>
              <a:t>THANK YOU</a:t>
            </a:r>
          </a:p>
        </p:txBody>
      </p:sp>
      <p:sp>
        <p:nvSpPr>
          <p:cNvPr id="2" name="Slide Number Placeholder 1">
            <a:extLst>
              <a:ext uri="{FF2B5EF4-FFF2-40B4-BE49-F238E27FC236}">
                <a16:creationId xmlns:a16="http://schemas.microsoft.com/office/drawing/2014/main" id="{6BAC7146-A09B-6DBE-E349-F8FC580C9713}"/>
              </a:ext>
            </a:extLst>
          </p:cNvPr>
          <p:cNvSpPr>
            <a:spLocks noGrp="1"/>
          </p:cNvSpPr>
          <p:nvPr>
            <p:ph type="sldNum" sz="quarter" idx="12"/>
          </p:nvPr>
        </p:nvSpPr>
        <p:spPr/>
        <p:txBody>
          <a:bodyPr/>
          <a:lstStyle/>
          <a:p>
            <a:fld id="{CBCAA676-A8D0-4FC7-81C9-F8992311A1A5}" type="slidenum">
              <a:rPr lang="en-US" smtClean="0"/>
              <a:t>29</a:t>
            </a:fld>
            <a:endParaRPr lang="en-US"/>
          </a:p>
        </p:txBody>
      </p:sp>
      <p:sp>
        <p:nvSpPr>
          <p:cNvPr id="3" name="TextBox 2">
            <a:extLst>
              <a:ext uri="{FF2B5EF4-FFF2-40B4-BE49-F238E27FC236}">
                <a16:creationId xmlns:a16="http://schemas.microsoft.com/office/drawing/2014/main" id="{C0CCF146-5391-E2EC-3144-64882610DC9F}"/>
              </a:ext>
            </a:extLst>
          </p:cNvPr>
          <p:cNvSpPr txBox="1"/>
          <p:nvPr/>
        </p:nvSpPr>
        <p:spPr>
          <a:xfrm>
            <a:off x="1354806" y="2403231"/>
            <a:ext cx="9788546" cy="3244158"/>
          </a:xfrm>
          <a:prstGeom prst="rect">
            <a:avLst/>
          </a:prstGeom>
          <a:noFill/>
          <a:ln>
            <a:solidFill>
              <a:schemeClr val="tx1"/>
            </a:solidFill>
          </a:ln>
        </p:spPr>
        <p:txBody>
          <a:bodyPr wrap="square" rtlCol="0">
            <a:spAutoFit/>
          </a:bodyPr>
          <a:lstStyle/>
          <a:p>
            <a:pPr algn="just">
              <a:lnSpc>
                <a:spcPct val="150000"/>
              </a:lnSpc>
            </a:pPr>
            <a:r>
              <a:rPr lang="en-US" sz="2800" dirty="0">
                <a:latin typeface="Arial" panose="020B0604020202020204" pitchFamily="34" charset="0"/>
                <a:cs typeface="Arial" panose="020B0604020202020204" pitchFamily="34" charset="0"/>
              </a:rPr>
              <a:t>“The best political community is formed by citizens of the middle class, and that those states are likely to be well-administered in which the middle class is large …. Where middle class is large, there are least likely to be faction and dissension”</a:t>
            </a:r>
          </a:p>
        </p:txBody>
      </p:sp>
      <p:sp>
        <p:nvSpPr>
          <p:cNvPr id="5" name="TextBox 4">
            <a:extLst>
              <a:ext uri="{FF2B5EF4-FFF2-40B4-BE49-F238E27FC236}">
                <a16:creationId xmlns:a16="http://schemas.microsoft.com/office/drawing/2014/main" id="{1A8C542A-A5E8-887D-6D5F-103B1ED2EB09}"/>
              </a:ext>
            </a:extLst>
          </p:cNvPr>
          <p:cNvSpPr txBox="1"/>
          <p:nvPr/>
        </p:nvSpPr>
        <p:spPr>
          <a:xfrm>
            <a:off x="7985775" y="6104460"/>
            <a:ext cx="3269673" cy="52322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(Aristotle, 306 BC)</a:t>
            </a:r>
          </a:p>
        </p:txBody>
      </p:sp>
    </p:spTree>
    <p:extLst>
      <p:ext uri="{BB962C8B-B14F-4D97-AF65-F5344CB8AC3E}">
        <p14:creationId xmlns:p14="http://schemas.microsoft.com/office/powerpoint/2010/main" val="1996294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7118"/>
            <a:ext cx="10058400" cy="1122354"/>
          </a:xfrm>
        </p:spPr>
        <p:txBody>
          <a:bodyPr/>
          <a:lstStyle/>
          <a:p>
            <a:r>
              <a:rPr lang="en-US" dirty="0">
                <a:solidFill>
                  <a:prstClr val="black"/>
                </a:solidFill>
              </a:rPr>
              <a:t>ACRONYMS </a:t>
            </a:r>
            <a:endParaRPr lang="en-US" dirty="0"/>
          </a:p>
        </p:txBody>
      </p:sp>
      <p:sp>
        <p:nvSpPr>
          <p:cNvPr id="3" name="Content Placeholder 2"/>
          <p:cNvSpPr>
            <a:spLocks noGrp="1"/>
          </p:cNvSpPr>
          <p:nvPr>
            <p:ph idx="1"/>
          </p:nvPr>
        </p:nvSpPr>
        <p:spPr>
          <a:xfrm>
            <a:off x="71747" y="884637"/>
            <a:ext cx="12048506" cy="5973363"/>
          </a:xfrm>
        </p:spPr>
        <p:txBody>
          <a:bodyPr>
            <a:noAutofit/>
          </a:bodyPr>
          <a:lstStyle/>
          <a:p>
            <a:pPr>
              <a:lnSpc>
                <a:spcPct val="100000"/>
              </a:lnSpc>
            </a:pPr>
            <a:r>
              <a:rPr lang="en-US" sz="2800" dirty="0"/>
              <a:t>OPHRD	Overseas Pakistanis &amp; Human Resource 					 	Development</a:t>
            </a:r>
          </a:p>
          <a:p>
            <a:pPr lvl="0">
              <a:lnSpc>
                <a:spcPct val="150000"/>
              </a:lnSpc>
            </a:pPr>
            <a:r>
              <a:rPr lang="en-US" sz="2800" dirty="0"/>
              <a:t>PBS		</a:t>
            </a:r>
            <a:r>
              <a:rPr lang="en-US" sz="2800" i="0" dirty="0">
                <a:effectLst/>
              </a:rPr>
              <a:t>Pakistan Bureau of Statistics</a:t>
            </a:r>
          </a:p>
          <a:p>
            <a:pPr lvl="0">
              <a:lnSpc>
                <a:spcPct val="150000"/>
              </a:lnSpc>
            </a:pPr>
            <a:r>
              <a:rPr lang="en-US" sz="2800" dirty="0"/>
              <a:t>PPP		Public - Private Partnership</a:t>
            </a:r>
            <a:endParaRPr lang="en-US" sz="2800" i="0" dirty="0">
              <a:effectLst/>
            </a:endParaRPr>
          </a:p>
          <a:p>
            <a:pPr>
              <a:lnSpc>
                <a:spcPct val="150000"/>
              </a:lnSpc>
            </a:pPr>
            <a:r>
              <a:rPr lang="en-US" sz="2800" dirty="0">
                <a:ea typeface="Tahoma" panose="020B0604030504040204" pitchFamily="34" charset="0"/>
              </a:rPr>
              <a:t>PSIC		Punjab Small Industries Corporation</a:t>
            </a:r>
            <a:endParaRPr lang="en-US" sz="2800" dirty="0"/>
          </a:p>
          <a:p>
            <a:pPr>
              <a:lnSpc>
                <a:spcPct val="150000"/>
              </a:lnSpc>
            </a:pPr>
            <a:r>
              <a:rPr lang="en-US" sz="2800" dirty="0"/>
              <a:t>PSLM		</a:t>
            </a:r>
            <a:r>
              <a:rPr lang="en-US" sz="2800" i="0" dirty="0">
                <a:effectLst/>
              </a:rPr>
              <a:t>Pakistan Social &amp; Living Standards Measurement</a:t>
            </a:r>
            <a:endParaRPr lang="en-US" sz="2800" dirty="0"/>
          </a:p>
          <a:p>
            <a:pPr lvl="0">
              <a:lnSpc>
                <a:spcPct val="150000"/>
              </a:lnSpc>
            </a:pPr>
            <a:r>
              <a:rPr lang="en-US" sz="2800" dirty="0"/>
              <a:t>SBP		</a:t>
            </a:r>
            <a:r>
              <a:rPr lang="en-US" sz="2800" i="0" dirty="0">
                <a:effectLst/>
              </a:rPr>
              <a:t>State Bank of Pakistan</a:t>
            </a:r>
          </a:p>
          <a:p>
            <a:pPr lvl="0">
              <a:lnSpc>
                <a:spcPct val="150000"/>
              </a:lnSpc>
            </a:pPr>
            <a:r>
              <a:rPr lang="en-US" sz="2800" dirty="0"/>
              <a:t>SMEDA	</a:t>
            </a:r>
            <a:r>
              <a:rPr lang="en-US" sz="2800" i="0" dirty="0">
                <a:effectLst/>
              </a:rPr>
              <a:t>Small &amp; Medium Enterprises Development Authority</a:t>
            </a:r>
          </a:p>
        </p:txBody>
      </p:sp>
      <p:sp>
        <p:nvSpPr>
          <p:cNvPr id="4" name="Slide Number Placeholder 3"/>
          <p:cNvSpPr>
            <a:spLocks noGrp="1"/>
          </p:cNvSpPr>
          <p:nvPr>
            <p:ph type="sldNum" sz="quarter" idx="12"/>
          </p:nvPr>
        </p:nvSpPr>
        <p:spPr/>
        <p:txBody>
          <a:bodyPr/>
          <a:lstStyle/>
          <a:p>
            <a:fld id="{C5F5776E-88BA-4EA4-8483-7F09711CF253}" type="slidenum">
              <a:rPr lang="en-US" smtClean="0"/>
              <a:t>3</a:t>
            </a:fld>
            <a:endParaRPr lang="en-US" dirty="0"/>
          </a:p>
        </p:txBody>
      </p:sp>
    </p:spTree>
    <p:extLst>
      <p:ext uri="{BB962C8B-B14F-4D97-AF65-F5344CB8AC3E}">
        <p14:creationId xmlns:p14="http://schemas.microsoft.com/office/powerpoint/2010/main" val="2261792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F58C7-0D3D-27A6-7257-A5F6AE3F2437}"/>
              </a:ext>
            </a:extLst>
          </p:cNvPr>
          <p:cNvSpPr>
            <a:spLocks noGrp="1"/>
          </p:cNvSpPr>
          <p:nvPr>
            <p:ph type="title"/>
          </p:nvPr>
        </p:nvSpPr>
        <p:spPr/>
        <p:txBody>
          <a:bodyPr/>
          <a:lstStyle/>
          <a:p>
            <a:r>
              <a:rPr lang="en-US" b="1" dirty="0"/>
              <a:t>SEQUENCE OF THE PRESENATION </a:t>
            </a:r>
          </a:p>
        </p:txBody>
      </p:sp>
      <p:sp>
        <p:nvSpPr>
          <p:cNvPr id="3" name="Content Placeholder 2">
            <a:extLst>
              <a:ext uri="{FF2B5EF4-FFF2-40B4-BE49-F238E27FC236}">
                <a16:creationId xmlns:a16="http://schemas.microsoft.com/office/drawing/2014/main" id="{D2B89031-2DAF-BCAA-692A-DCD1524AEBF1}"/>
              </a:ext>
            </a:extLst>
          </p:cNvPr>
          <p:cNvSpPr>
            <a:spLocks noGrp="1"/>
          </p:cNvSpPr>
          <p:nvPr>
            <p:ph idx="1"/>
          </p:nvPr>
        </p:nvSpPr>
        <p:spPr>
          <a:xfrm>
            <a:off x="602672" y="1507305"/>
            <a:ext cx="10133809" cy="5722661"/>
          </a:xfrm>
        </p:spPr>
        <p:txBody>
          <a:bodyPr>
            <a:normAutofit/>
          </a:bodyPr>
          <a:lstStyle/>
          <a:p>
            <a:pPr marL="747713" indent="-747713">
              <a:lnSpc>
                <a:spcPct val="150000"/>
              </a:lnSpc>
              <a:buClrTx/>
              <a:buFont typeface="Wingdings" panose="05000000000000000000" pitchFamily="2" charset="2"/>
              <a:buChar char="§"/>
            </a:pPr>
            <a:r>
              <a:rPr lang="en-US" sz="2800" b="1" dirty="0"/>
              <a:t>Introduction</a:t>
            </a:r>
          </a:p>
          <a:p>
            <a:pPr marL="747713" indent="-747713">
              <a:lnSpc>
                <a:spcPct val="150000"/>
              </a:lnSpc>
              <a:buClrTx/>
              <a:buFont typeface="Wingdings" panose="05000000000000000000" pitchFamily="2" charset="2"/>
              <a:buChar char="§"/>
            </a:pPr>
            <a:r>
              <a:rPr lang="en-US" sz="2800" b="1" dirty="0"/>
              <a:t>Statement of Problem</a:t>
            </a:r>
          </a:p>
          <a:p>
            <a:pPr marL="747713" indent="-747713">
              <a:lnSpc>
                <a:spcPct val="150000"/>
              </a:lnSpc>
              <a:buClrTx/>
              <a:buFont typeface="Wingdings" panose="05000000000000000000" pitchFamily="2" charset="2"/>
              <a:buChar char="§"/>
            </a:pPr>
            <a:r>
              <a:rPr lang="en-US" sz="2800" b="1" dirty="0"/>
              <a:t>Research Questions</a:t>
            </a:r>
          </a:p>
          <a:p>
            <a:pPr marL="747713" indent="-747713">
              <a:lnSpc>
                <a:spcPct val="150000"/>
              </a:lnSpc>
              <a:buClrTx/>
              <a:buFont typeface="Wingdings" panose="05000000000000000000" pitchFamily="2" charset="2"/>
              <a:buChar char="§"/>
            </a:pPr>
            <a:r>
              <a:rPr lang="en-US" sz="2800" b="1" dirty="0"/>
              <a:t>Analysis </a:t>
            </a:r>
          </a:p>
          <a:p>
            <a:pPr marL="747713" indent="-747713">
              <a:lnSpc>
                <a:spcPct val="150000"/>
              </a:lnSpc>
              <a:buClrTx/>
              <a:buFont typeface="Wingdings" panose="05000000000000000000" pitchFamily="2" charset="2"/>
              <a:buChar char="§"/>
            </a:pPr>
            <a:r>
              <a:rPr lang="en-US" sz="2800" b="1" dirty="0"/>
              <a:t>Conclusion</a:t>
            </a:r>
          </a:p>
          <a:p>
            <a:pPr marL="747713" indent="-747713">
              <a:lnSpc>
                <a:spcPct val="150000"/>
              </a:lnSpc>
              <a:buClrTx/>
              <a:buFont typeface="Wingdings" panose="05000000000000000000" pitchFamily="2" charset="2"/>
              <a:buChar char="§"/>
            </a:pPr>
            <a:r>
              <a:rPr lang="en-US" sz="2800" b="1" dirty="0"/>
              <a:t>Recommendations</a:t>
            </a:r>
          </a:p>
        </p:txBody>
      </p:sp>
      <p:sp>
        <p:nvSpPr>
          <p:cNvPr id="4" name="Slide Number Placeholder 3">
            <a:extLst>
              <a:ext uri="{FF2B5EF4-FFF2-40B4-BE49-F238E27FC236}">
                <a16:creationId xmlns:a16="http://schemas.microsoft.com/office/drawing/2014/main" id="{B5329833-FE62-4024-B718-E16FF9348985}"/>
              </a:ext>
            </a:extLst>
          </p:cNvPr>
          <p:cNvSpPr>
            <a:spLocks noGrp="1"/>
          </p:cNvSpPr>
          <p:nvPr>
            <p:ph type="sldNum" sz="quarter" idx="12"/>
          </p:nvPr>
        </p:nvSpPr>
        <p:spPr/>
        <p:txBody>
          <a:bodyPr/>
          <a:lstStyle/>
          <a:p>
            <a:fld id="{CBCAA676-A8D0-4FC7-81C9-F8992311A1A5}" type="slidenum">
              <a:rPr lang="en-US" smtClean="0"/>
              <a:t>4</a:t>
            </a:fld>
            <a:endParaRPr lang="en-US"/>
          </a:p>
        </p:txBody>
      </p:sp>
    </p:spTree>
    <p:extLst>
      <p:ext uri="{BB962C8B-B14F-4D97-AF65-F5344CB8AC3E}">
        <p14:creationId xmlns:p14="http://schemas.microsoft.com/office/powerpoint/2010/main" val="3988186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EC22F-A341-3CFE-871B-B23FD1ED1B61}"/>
              </a:ext>
            </a:extLst>
          </p:cNvPr>
          <p:cNvSpPr>
            <a:spLocks noGrp="1"/>
          </p:cNvSpPr>
          <p:nvPr>
            <p:ph type="title"/>
          </p:nvPr>
        </p:nvSpPr>
        <p:spPr/>
        <p:txBody>
          <a:bodyPr>
            <a:normAutofit/>
          </a:bodyPr>
          <a:lstStyle/>
          <a:p>
            <a:r>
              <a:rPr lang="en-US" dirty="0"/>
              <a:t>INTRODUCTION</a:t>
            </a:r>
          </a:p>
        </p:txBody>
      </p:sp>
      <p:sp>
        <p:nvSpPr>
          <p:cNvPr id="3" name="Content Placeholder 2">
            <a:extLst>
              <a:ext uri="{FF2B5EF4-FFF2-40B4-BE49-F238E27FC236}">
                <a16:creationId xmlns:a16="http://schemas.microsoft.com/office/drawing/2014/main" id="{E0065C03-720F-1780-088B-3B9A990C1267}"/>
              </a:ext>
            </a:extLst>
          </p:cNvPr>
          <p:cNvSpPr>
            <a:spLocks noGrp="1"/>
          </p:cNvSpPr>
          <p:nvPr>
            <p:ph idx="1"/>
          </p:nvPr>
        </p:nvSpPr>
        <p:spPr>
          <a:xfrm>
            <a:off x="158242" y="916524"/>
            <a:ext cx="11601491" cy="5360515"/>
          </a:xfrm>
        </p:spPr>
        <p:txBody>
          <a:bodyPr>
            <a:noAutofit/>
          </a:bodyPr>
          <a:lstStyle/>
          <a:p>
            <a:pPr marL="398463" indent="-280988" algn="just">
              <a:lnSpc>
                <a:spcPct val="150000"/>
              </a:lnSpc>
            </a:pPr>
            <a:r>
              <a:rPr lang="en-US" sz="2800" dirty="0"/>
              <a:t>Middle class enigmatic yet frequently quoted / used concept</a:t>
            </a:r>
          </a:p>
          <a:p>
            <a:pPr marL="398463" indent="-280988" algn="just">
              <a:lnSpc>
                <a:spcPct val="150000"/>
              </a:lnSpc>
            </a:pPr>
            <a:r>
              <a:rPr lang="en-US" sz="2800" dirty="0">
                <a:ea typeface="Tahoma" panose="020B0604030504040204" pitchFamily="34" charset="0"/>
              </a:rPr>
              <a:t>Rise of global middle class is recognized as a key mega trend </a:t>
            </a:r>
            <a:r>
              <a:rPr lang="en-US" sz="2800" dirty="0"/>
              <a:t> </a:t>
            </a:r>
          </a:p>
          <a:p>
            <a:pPr marL="398463" indent="-280988" algn="just">
              <a:lnSpc>
                <a:spcPct val="150000"/>
              </a:lnSpc>
              <a:buFont typeface="Wingdings" panose="05000000000000000000" pitchFamily="2" charset="2"/>
              <a:buChar char="§"/>
            </a:pPr>
            <a:r>
              <a:rPr lang="en-US" sz="2800" dirty="0">
                <a:ea typeface="Tahoma" panose="020B0604030504040204" pitchFamily="34" charset="0"/>
              </a:rPr>
              <a:t>Middle class a profound source of economic growth and values</a:t>
            </a:r>
          </a:p>
          <a:p>
            <a:pPr marL="398463" indent="-280988" algn="just">
              <a:lnSpc>
                <a:spcPct val="150000"/>
              </a:lnSpc>
              <a:buFont typeface="Wingdings" panose="05000000000000000000" pitchFamily="2" charset="2"/>
              <a:buChar char="§"/>
            </a:pPr>
            <a:r>
              <a:rPr lang="en-US" sz="2800" dirty="0">
                <a:ea typeface="Tahoma" panose="020B0604030504040204" pitchFamily="34" charset="0"/>
              </a:rPr>
              <a:t>Considered a vital prerequisite for robust entrepreneurship, innovation, creative destruction and sustainable growth</a:t>
            </a:r>
            <a:endParaRPr lang="en-US" sz="2800" strike="sngStrike" dirty="0">
              <a:ea typeface="Tahoma" panose="020B0604030504040204" pitchFamily="34" charset="0"/>
            </a:endParaRPr>
          </a:p>
          <a:p>
            <a:pPr marL="398463" indent="-280988" algn="just">
              <a:lnSpc>
                <a:spcPct val="150000"/>
              </a:lnSpc>
              <a:buFont typeface="Wingdings" panose="05000000000000000000" pitchFamily="2" charset="2"/>
              <a:buChar char="§"/>
            </a:pPr>
            <a:r>
              <a:rPr lang="en-US" sz="2800" dirty="0">
                <a:ea typeface="Tahoma" panose="020B0604030504040204" pitchFamily="34" charset="0"/>
              </a:rPr>
              <a:t>In Pakistan, visible shift from rural economy with guiding features of urbanization and desire for better education and upward social mobility</a:t>
            </a:r>
          </a:p>
        </p:txBody>
      </p:sp>
      <p:sp>
        <p:nvSpPr>
          <p:cNvPr id="4" name="Slide Number Placeholder 3">
            <a:extLst>
              <a:ext uri="{FF2B5EF4-FFF2-40B4-BE49-F238E27FC236}">
                <a16:creationId xmlns:a16="http://schemas.microsoft.com/office/drawing/2014/main" id="{A03A3D0C-427B-3D2D-AEBC-D9A37D72C25F}"/>
              </a:ext>
            </a:extLst>
          </p:cNvPr>
          <p:cNvSpPr>
            <a:spLocks noGrp="1"/>
          </p:cNvSpPr>
          <p:nvPr>
            <p:ph type="sldNum" sz="quarter" idx="12"/>
          </p:nvPr>
        </p:nvSpPr>
        <p:spPr/>
        <p:txBody>
          <a:bodyPr/>
          <a:lstStyle/>
          <a:p>
            <a:fld id="{CBCAA676-A8D0-4FC7-81C9-F8992311A1A5}" type="slidenum">
              <a:rPr lang="en-US" smtClean="0"/>
              <a:t>5</a:t>
            </a:fld>
            <a:endParaRPr lang="en-US"/>
          </a:p>
        </p:txBody>
      </p:sp>
    </p:spTree>
    <p:extLst>
      <p:ext uri="{BB962C8B-B14F-4D97-AF65-F5344CB8AC3E}">
        <p14:creationId xmlns:p14="http://schemas.microsoft.com/office/powerpoint/2010/main" val="1133265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435AD-6A5E-9A13-B471-7DE0AC92AF6F}"/>
              </a:ext>
            </a:extLst>
          </p:cNvPr>
          <p:cNvSpPr>
            <a:spLocks noGrp="1"/>
          </p:cNvSpPr>
          <p:nvPr>
            <p:ph type="title"/>
          </p:nvPr>
        </p:nvSpPr>
        <p:spPr>
          <a:xfrm>
            <a:off x="0" y="41429"/>
            <a:ext cx="12192000" cy="1094198"/>
          </a:xfrm>
        </p:spPr>
        <p:txBody>
          <a:bodyPr/>
          <a:lstStyle/>
          <a:p>
            <a:r>
              <a:rPr lang="en-US" dirty="0"/>
              <a:t>NO CONSENSUS ON DEFINITION OF MIDDLE CLASS</a:t>
            </a:r>
          </a:p>
        </p:txBody>
      </p:sp>
      <p:sp>
        <p:nvSpPr>
          <p:cNvPr id="4" name="Slide Number Placeholder 3">
            <a:extLst>
              <a:ext uri="{FF2B5EF4-FFF2-40B4-BE49-F238E27FC236}">
                <a16:creationId xmlns:a16="http://schemas.microsoft.com/office/drawing/2014/main" id="{98475279-257E-1A6F-343B-4750055D97D8}"/>
              </a:ext>
            </a:extLst>
          </p:cNvPr>
          <p:cNvSpPr>
            <a:spLocks noGrp="1"/>
          </p:cNvSpPr>
          <p:nvPr>
            <p:ph type="sldNum" sz="quarter" idx="12"/>
          </p:nvPr>
        </p:nvSpPr>
        <p:spPr/>
        <p:txBody>
          <a:bodyPr/>
          <a:lstStyle/>
          <a:p>
            <a:fld id="{CBCAA676-A8D0-4FC7-81C9-F8992311A1A5}" type="slidenum">
              <a:rPr lang="en-US" smtClean="0"/>
              <a:t>6</a:t>
            </a:fld>
            <a:endParaRPr lang="en-US"/>
          </a:p>
        </p:txBody>
      </p:sp>
      <p:graphicFrame>
        <p:nvGraphicFramePr>
          <p:cNvPr id="5" name="Table 4">
            <a:extLst>
              <a:ext uri="{FF2B5EF4-FFF2-40B4-BE49-F238E27FC236}">
                <a16:creationId xmlns:a16="http://schemas.microsoft.com/office/drawing/2014/main" id="{4319F76F-865B-120C-29A7-8E89F4608670}"/>
              </a:ext>
            </a:extLst>
          </p:cNvPr>
          <p:cNvGraphicFramePr>
            <a:graphicFrameLocks noGrp="1"/>
          </p:cNvGraphicFramePr>
          <p:nvPr>
            <p:extLst>
              <p:ext uri="{D42A27DB-BD31-4B8C-83A1-F6EECF244321}">
                <p14:modId xmlns:p14="http://schemas.microsoft.com/office/powerpoint/2010/main" val="955694991"/>
              </p:ext>
            </p:extLst>
          </p:nvPr>
        </p:nvGraphicFramePr>
        <p:xfrm>
          <a:off x="236637" y="942539"/>
          <a:ext cx="11785474" cy="5502580"/>
        </p:xfrm>
        <a:graphic>
          <a:graphicData uri="http://schemas.openxmlformats.org/drawingml/2006/table">
            <a:tbl>
              <a:tblPr>
                <a:tableStyleId>{5940675A-B579-460E-94D1-54222C63F5DA}</a:tableStyleId>
              </a:tblPr>
              <a:tblGrid>
                <a:gridCol w="548206">
                  <a:extLst>
                    <a:ext uri="{9D8B030D-6E8A-4147-A177-3AD203B41FA5}">
                      <a16:colId xmlns:a16="http://schemas.microsoft.com/office/drawing/2014/main" val="1819824278"/>
                    </a:ext>
                  </a:extLst>
                </a:gridCol>
                <a:gridCol w="3522549">
                  <a:extLst>
                    <a:ext uri="{9D8B030D-6E8A-4147-A177-3AD203B41FA5}">
                      <a16:colId xmlns:a16="http://schemas.microsoft.com/office/drawing/2014/main" val="2955631063"/>
                    </a:ext>
                  </a:extLst>
                </a:gridCol>
                <a:gridCol w="1340970">
                  <a:extLst>
                    <a:ext uri="{9D8B030D-6E8A-4147-A177-3AD203B41FA5}">
                      <a16:colId xmlns:a16="http://schemas.microsoft.com/office/drawing/2014/main" val="291196389"/>
                    </a:ext>
                  </a:extLst>
                </a:gridCol>
                <a:gridCol w="6373749">
                  <a:extLst>
                    <a:ext uri="{9D8B030D-6E8A-4147-A177-3AD203B41FA5}">
                      <a16:colId xmlns:a16="http://schemas.microsoft.com/office/drawing/2014/main" val="3497508345"/>
                    </a:ext>
                  </a:extLst>
                </a:gridCol>
              </a:tblGrid>
              <a:tr h="368092">
                <a:tc>
                  <a:txBody>
                    <a:bodyPr/>
                    <a:lstStyle/>
                    <a:p>
                      <a:pPr algn="ctr" fontAlgn="b"/>
                      <a:r>
                        <a:rPr lang="en-US" sz="2000" b="1" u="none" strike="noStrike" dirty="0">
                          <a:solidFill>
                            <a:schemeClr val="tx1"/>
                          </a:solidFill>
                          <a:effectLst/>
                          <a:latin typeface="Arial" panose="020B0604020202020204" pitchFamily="34" charset="0"/>
                          <a:cs typeface="Arial" panose="020B0604020202020204" pitchFamily="34" charset="0"/>
                        </a:rPr>
                        <a:t>No.</a:t>
                      </a:r>
                      <a:endParaRPr lang="en-US" sz="2000" b="1" i="0" u="none" strike="noStrike" dirty="0">
                        <a:solidFill>
                          <a:schemeClr val="tx1"/>
                        </a:solidFill>
                        <a:effectLst/>
                        <a:latin typeface="Arial" panose="020B0604020202020204" pitchFamily="34" charset="0"/>
                        <a:cs typeface="Arial" panose="020B0604020202020204" pitchFamily="34" charset="0"/>
                      </a:endParaRPr>
                    </a:p>
                  </a:txBody>
                  <a:tcPr marL="3942" marR="3942" marT="3942" marB="0" anchor="ctr"/>
                </a:tc>
                <a:tc>
                  <a:txBody>
                    <a:bodyPr/>
                    <a:lstStyle/>
                    <a:p>
                      <a:pPr algn="ctr" fontAlgn="b"/>
                      <a:r>
                        <a:rPr lang="en-US" sz="2000" b="1" u="none" strike="noStrike" dirty="0">
                          <a:solidFill>
                            <a:schemeClr val="tx1"/>
                          </a:solidFill>
                          <a:effectLst/>
                          <a:latin typeface="Arial" panose="020B0604020202020204" pitchFamily="34" charset="0"/>
                          <a:cs typeface="Arial" panose="020B0604020202020204" pitchFamily="34" charset="0"/>
                        </a:rPr>
                        <a:t>Author</a:t>
                      </a:r>
                      <a:endParaRPr lang="en-US" sz="2000" b="1" i="0" u="none" strike="noStrike" dirty="0">
                        <a:solidFill>
                          <a:schemeClr val="tx1"/>
                        </a:solidFill>
                        <a:effectLst/>
                        <a:latin typeface="Arial" panose="020B0604020202020204" pitchFamily="34" charset="0"/>
                        <a:cs typeface="Arial" panose="020B0604020202020204" pitchFamily="34" charset="0"/>
                      </a:endParaRPr>
                    </a:p>
                  </a:txBody>
                  <a:tcPr marL="3942" marR="3942" marT="3942" marB="0" anchor="ctr"/>
                </a:tc>
                <a:tc>
                  <a:txBody>
                    <a:bodyPr/>
                    <a:lstStyle/>
                    <a:p>
                      <a:pPr algn="ctr" fontAlgn="b"/>
                      <a:r>
                        <a:rPr lang="en-US" sz="2000" b="1" u="none" strike="noStrike" dirty="0">
                          <a:solidFill>
                            <a:schemeClr val="tx1"/>
                          </a:solidFill>
                          <a:effectLst/>
                          <a:latin typeface="Arial" panose="020B0604020202020204" pitchFamily="34" charset="0"/>
                          <a:cs typeface="Arial" panose="020B0604020202020204" pitchFamily="34" charset="0"/>
                        </a:rPr>
                        <a:t>Approach</a:t>
                      </a:r>
                      <a:endParaRPr lang="en-US" sz="2000" b="1" i="0" u="none" strike="noStrike" dirty="0">
                        <a:solidFill>
                          <a:schemeClr val="tx1"/>
                        </a:solidFill>
                        <a:effectLst/>
                        <a:latin typeface="Arial" panose="020B0604020202020204" pitchFamily="34" charset="0"/>
                        <a:cs typeface="Arial" panose="020B0604020202020204" pitchFamily="34" charset="0"/>
                      </a:endParaRPr>
                    </a:p>
                  </a:txBody>
                  <a:tcPr marL="3942" marR="3942" marT="3942" marB="0" anchor="ctr"/>
                </a:tc>
                <a:tc>
                  <a:txBody>
                    <a:bodyPr/>
                    <a:lstStyle/>
                    <a:p>
                      <a:pPr algn="ctr" fontAlgn="b"/>
                      <a:r>
                        <a:rPr lang="en-US" sz="2000" b="1" u="none" strike="noStrike" dirty="0">
                          <a:solidFill>
                            <a:schemeClr val="tx1"/>
                          </a:solidFill>
                          <a:effectLst/>
                          <a:latin typeface="Arial" panose="020B0604020202020204" pitchFamily="34" charset="0"/>
                          <a:cs typeface="Arial" panose="020B0604020202020204" pitchFamily="34" charset="0"/>
                        </a:rPr>
                        <a:t>Definition</a:t>
                      </a:r>
                      <a:endParaRPr lang="en-US" sz="2000" b="1" i="0" u="none" strike="noStrike" dirty="0">
                        <a:solidFill>
                          <a:schemeClr val="tx1"/>
                        </a:solidFill>
                        <a:effectLst/>
                        <a:latin typeface="Arial" panose="020B0604020202020204" pitchFamily="34" charset="0"/>
                        <a:cs typeface="Arial" panose="020B0604020202020204" pitchFamily="34" charset="0"/>
                      </a:endParaRPr>
                    </a:p>
                  </a:txBody>
                  <a:tcPr marL="3942" marR="3942" marT="3942" marB="0" anchor="ctr"/>
                </a:tc>
                <a:extLst>
                  <a:ext uri="{0D108BD9-81ED-4DB2-BD59-A6C34878D82A}">
                    <a16:rowId xmlns:a16="http://schemas.microsoft.com/office/drawing/2014/main" val="4126439320"/>
                  </a:ext>
                </a:extLst>
              </a:tr>
              <a:tr h="731484">
                <a:tc>
                  <a:txBody>
                    <a:bodyPr/>
                    <a:lstStyle/>
                    <a:p>
                      <a:pPr algn="ctr" fontAlgn="b"/>
                      <a:r>
                        <a:rPr lang="en-US" sz="2000" u="none" strike="noStrike" dirty="0">
                          <a:solidFill>
                            <a:schemeClr val="tx1"/>
                          </a:solidFill>
                          <a:effectLst/>
                          <a:latin typeface="Arial" panose="020B0604020202020204" pitchFamily="34" charset="0"/>
                          <a:cs typeface="Arial" panose="020B0604020202020204" pitchFamily="34" charset="0"/>
                        </a:rPr>
                        <a:t>1</a:t>
                      </a:r>
                      <a:endParaRPr lang="en-US" sz="2000" b="0" i="0" u="none" strike="noStrike" dirty="0">
                        <a:solidFill>
                          <a:schemeClr val="tx1"/>
                        </a:solidFill>
                        <a:effectLst/>
                        <a:latin typeface="Arial" panose="020B0604020202020204" pitchFamily="34" charset="0"/>
                        <a:cs typeface="Arial" panose="020B0604020202020204" pitchFamily="34" charset="0"/>
                      </a:endParaRPr>
                    </a:p>
                  </a:txBody>
                  <a:tcPr marL="3942" marR="3942" marT="3942" marB="0" anchor="ctr"/>
                </a:tc>
                <a:tc>
                  <a:txBody>
                    <a:bodyPr/>
                    <a:lstStyle/>
                    <a:p>
                      <a:pPr algn="l" fontAlgn="b"/>
                      <a:r>
                        <a:rPr lang="en-US" sz="2000" u="none" strike="noStrike" dirty="0" err="1">
                          <a:solidFill>
                            <a:schemeClr val="tx1"/>
                          </a:solidFill>
                          <a:effectLst/>
                          <a:latin typeface="Arial" panose="020B0604020202020204" pitchFamily="34" charset="0"/>
                          <a:cs typeface="Arial" panose="020B0604020202020204" pitchFamily="34" charset="0"/>
                        </a:rPr>
                        <a:t>Thurow</a:t>
                      </a:r>
                      <a:r>
                        <a:rPr lang="en-US" sz="2000" u="none" strike="noStrike" dirty="0">
                          <a:solidFill>
                            <a:schemeClr val="tx1"/>
                          </a:solidFill>
                          <a:effectLst/>
                          <a:latin typeface="Arial" panose="020B0604020202020204" pitchFamily="34" charset="0"/>
                          <a:cs typeface="Arial" panose="020B0604020202020204" pitchFamily="34" charset="0"/>
                        </a:rPr>
                        <a:t> (1987); Birdsall, Graham and </a:t>
                      </a:r>
                      <a:r>
                        <a:rPr lang="en-US" sz="2000" u="none" strike="noStrike" dirty="0" err="1">
                          <a:solidFill>
                            <a:schemeClr val="tx1"/>
                          </a:solidFill>
                          <a:effectLst/>
                          <a:latin typeface="Arial" panose="020B0604020202020204" pitchFamily="34" charset="0"/>
                          <a:cs typeface="Arial" panose="020B0604020202020204" pitchFamily="34" charset="0"/>
                        </a:rPr>
                        <a:t>Pettinato</a:t>
                      </a:r>
                      <a:r>
                        <a:rPr lang="en-US" sz="2000" u="none" strike="noStrike" dirty="0">
                          <a:solidFill>
                            <a:schemeClr val="tx1"/>
                          </a:solidFill>
                          <a:effectLst/>
                          <a:latin typeface="Arial" panose="020B0604020202020204" pitchFamily="34" charset="0"/>
                          <a:cs typeface="Arial" panose="020B0604020202020204" pitchFamily="34" charset="0"/>
                        </a:rPr>
                        <a:t> (2000)</a:t>
                      </a:r>
                      <a:endParaRPr lang="en-US" sz="2000" b="0" i="0" u="none" strike="noStrike" dirty="0">
                        <a:solidFill>
                          <a:schemeClr val="tx1"/>
                        </a:solidFill>
                        <a:effectLst/>
                        <a:latin typeface="Arial" panose="020B0604020202020204" pitchFamily="34" charset="0"/>
                        <a:cs typeface="Arial" panose="020B0604020202020204" pitchFamily="34" charset="0"/>
                      </a:endParaRPr>
                    </a:p>
                  </a:txBody>
                  <a:tcPr marL="3942" marR="3942" marT="3942" marB="0" anchor="ctr"/>
                </a:tc>
                <a:tc>
                  <a:txBody>
                    <a:bodyPr/>
                    <a:lstStyle/>
                    <a:p>
                      <a:pPr algn="ctr" fontAlgn="b"/>
                      <a:r>
                        <a:rPr lang="en-US" sz="2000" u="none" strike="noStrike" dirty="0">
                          <a:solidFill>
                            <a:schemeClr val="tx1"/>
                          </a:solidFill>
                          <a:effectLst/>
                          <a:latin typeface="Arial" panose="020B0604020202020204" pitchFamily="34" charset="0"/>
                          <a:cs typeface="Arial" panose="020B0604020202020204" pitchFamily="34" charset="0"/>
                        </a:rPr>
                        <a:t>Relative</a:t>
                      </a:r>
                      <a:endParaRPr lang="en-US" sz="2000" b="0" i="0" u="none" strike="noStrike" dirty="0">
                        <a:solidFill>
                          <a:schemeClr val="tx1"/>
                        </a:solidFill>
                        <a:effectLst/>
                        <a:latin typeface="Arial" panose="020B0604020202020204" pitchFamily="34" charset="0"/>
                        <a:cs typeface="Arial" panose="020B0604020202020204" pitchFamily="34" charset="0"/>
                      </a:endParaRPr>
                    </a:p>
                  </a:txBody>
                  <a:tcPr marL="3942" marR="3942" marT="3942" marB="0" anchor="ctr"/>
                </a:tc>
                <a:tc>
                  <a:txBody>
                    <a:bodyPr/>
                    <a:lstStyle/>
                    <a:p>
                      <a:pPr algn="l" fontAlgn="b"/>
                      <a:r>
                        <a:rPr lang="en-US" sz="2000" u="none" strike="noStrike" dirty="0">
                          <a:solidFill>
                            <a:schemeClr val="tx1"/>
                          </a:solidFill>
                          <a:effectLst/>
                          <a:latin typeface="Arial" panose="020B0604020202020204" pitchFamily="34" charset="0"/>
                          <a:cs typeface="Arial" panose="020B0604020202020204" pitchFamily="34" charset="0"/>
                        </a:rPr>
                        <a:t>75% to 125% of the median income</a:t>
                      </a:r>
                      <a:endParaRPr lang="en-US" sz="2000" b="0" i="0" u="none" strike="noStrike" dirty="0">
                        <a:solidFill>
                          <a:schemeClr val="tx1"/>
                        </a:solidFill>
                        <a:effectLst/>
                        <a:latin typeface="Arial" panose="020B0604020202020204" pitchFamily="34" charset="0"/>
                        <a:cs typeface="Arial" panose="020B0604020202020204" pitchFamily="34" charset="0"/>
                      </a:endParaRPr>
                    </a:p>
                  </a:txBody>
                  <a:tcPr marL="3942" marR="3942" marT="3942" marB="0" anchor="ctr"/>
                </a:tc>
                <a:extLst>
                  <a:ext uri="{0D108BD9-81ED-4DB2-BD59-A6C34878D82A}">
                    <a16:rowId xmlns:a16="http://schemas.microsoft.com/office/drawing/2014/main" val="1975739453"/>
                  </a:ext>
                </a:extLst>
              </a:tr>
              <a:tr h="368092">
                <a:tc>
                  <a:txBody>
                    <a:bodyPr/>
                    <a:lstStyle/>
                    <a:p>
                      <a:pPr algn="ctr" fontAlgn="b"/>
                      <a:r>
                        <a:rPr lang="en-US" sz="2000" u="none" strike="noStrike" dirty="0">
                          <a:solidFill>
                            <a:schemeClr val="tx1"/>
                          </a:solidFill>
                          <a:effectLst/>
                          <a:latin typeface="Arial" panose="020B0604020202020204" pitchFamily="34" charset="0"/>
                          <a:cs typeface="Arial" panose="020B0604020202020204" pitchFamily="34" charset="0"/>
                        </a:rPr>
                        <a:t>2</a:t>
                      </a:r>
                      <a:endParaRPr lang="en-US" sz="2000" b="0" i="0" u="none" strike="noStrike" dirty="0">
                        <a:solidFill>
                          <a:schemeClr val="tx1"/>
                        </a:solidFill>
                        <a:effectLst/>
                        <a:latin typeface="Arial" panose="020B0604020202020204" pitchFamily="34" charset="0"/>
                        <a:cs typeface="Arial" panose="020B0604020202020204" pitchFamily="34" charset="0"/>
                      </a:endParaRPr>
                    </a:p>
                  </a:txBody>
                  <a:tcPr marL="3942" marR="3942" marT="3942" marB="0" anchor="ctr"/>
                </a:tc>
                <a:tc>
                  <a:txBody>
                    <a:bodyPr/>
                    <a:lstStyle/>
                    <a:p>
                      <a:pPr algn="l" fontAlgn="b"/>
                      <a:r>
                        <a:rPr lang="en-US" sz="2000" u="none" strike="noStrike">
                          <a:solidFill>
                            <a:schemeClr val="tx1"/>
                          </a:solidFill>
                          <a:effectLst/>
                          <a:latin typeface="Arial" panose="020B0604020202020204" pitchFamily="34" charset="0"/>
                          <a:cs typeface="Arial" panose="020B0604020202020204" pitchFamily="34" charset="0"/>
                        </a:rPr>
                        <a:t>Easterly (2001)</a:t>
                      </a:r>
                      <a:endParaRPr lang="en-US" sz="2000" b="0" i="0" u="none" strike="noStrike">
                        <a:solidFill>
                          <a:schemeClr val="tx1"/>
                        </a:solidFill>
                        <a:effectLst/>
                        <a:latin typeface="Arial" panose="020B0604020202020204" pitchFamily="34" charset="0"/>
                        <a:cs typeface="Arial" panose="020B0604020202020204" pitchFamily="34" charset="0"/>
                      </a:endParaRPr>
                    </a:p>
                  </a:txBody>
                  <a:tcPr marL="3942" marR="3942" marT="3942" marB="0" anchor="ctr"/>
                </a:tc>
                <a:tc>
                  <a:txBody>
                    <a:bodyPr/>
                    <a:lstStyle/>
                    <a:p>
                      <a:pPr algn="ctr" fontAlgn="b"/>
                      <a:r>
                        <a:rPr lang="en-US" sz="2000" u="none" strike="noStrike">
                          <a:solidFill>
                            <a:schemeClr val="tx1"/>
                          </a:solidFill>
                          <a:effectLst/>
                          <a:latin typeface="Arial" panose="020B0604020202020204" pitchFamily="34" charset="0"/>
                          <a:cs typeface="Arial" panose="020B0604020202020204" pitchFamily="34" charset="0"/>
                        </a:rPr>
                        <a:t>Relative</a:t>
                      </a:r>
                      <a:endParaRPr lang="en-US" sz="2000" b="0" i="0" u="none" strike="noStrike">
                        <a:solidFill>
                          <a:schemeClr val="tx1"/>
                        </a:solidFill>
                        <a:effectLst/>
                        <a:latin typeface="Arial" panose="020B0604020202020204" pitchFamily="34" charset="0"/>
                        <a:cs typeface="Arial" panose="020B0604020202020204" pitchFamily="34" charset="0"/>
                      </a:endParaRPr>
                    </a:p>
                  </a:txBody>
                  <a:tcPr marL="3942" marR="3942" marT="3942" marB="0" anchor="ctr"/>
                </a:tc>
                <a:tc>
                  <a:txBody>
                    <a:bodyPr/>
                    <a:lstStyle/>
                    <a:p>
                      <a:pPr algn="l" fontAlgn="b"/>
                      <a:r>
                        <a:rPr lang="en-US" sz="2000" u="none" strike="noStrike">
                          <a:solidFill>
                            <a:schemeClr val="tx1"/>
                          </a:solidFill>
                          <a:effectLst/>
                          <a:latin typeface="Arial" panose="020B0604020202020204" pitchFamily="34" charset="0"/>
                          <a:cs typeface="Arial" panose="020B0604020202020204" pitchFamily="34" charset="0"/>
                        </a:rPr>
                        <a:t>Expenditure quintiles two to four</a:t>
                      </a:r>
                      <a:endParaRPr lang="en-US" sz="2000" b="0" i="0" u="none" strike="noStrike">
                        <a:solidFill>
                          <a:schemeClr val="tx1"/>
                        </a:solidFill>
                        <a:effectLst/>
                        <a:latin typeface="Arial" panose="020B0604020202020204" pitchFamily="34" charset="0"/>
                        <a:cs typeface="Arial" panose="020B0604020202020204" pitchFamily="34" charset="0"/>
                      </a:endParaRPr>
                    </a:p>
                  </a:txBody>
                  <a:tcPr marL="3942" marR="3942" marT="3942" marB="0" anchor="ctr"/>
                </a:tc>
                <a:extLst>
                  <a:ext uri="{0D108BD9-81ED-4DB2-BD59-A6C34878D82A}">
                    <a16:rowId xmlns:a16="http://schemas.microsoft.com/office/drawing/2014/main" val="1237350508"/>
                  </a:ext>
                </a:extLst>
              </a:tr>
              <a:tr h="731484">
                <a:tc>
                  <a:txBody>
                    <a:bodyPr/>
                    <a:lstStyle/>
                    <a:p>
                      <a:pPr algn="ctr" fontAlgn="b"/>
                      <a:r>
                        <a:rPr lang="en-US" sz="2000" u="none" strike="noStrike" dirty="0">
                          <a:solidFill>
                            <a:schemeClr val="tx1"/>
                          </a:solidFill>
                          <a:effectLst/>
                          <a:latin typeface="Arial" panose="020B0604020202020204" pitchFamily="34" charset="0"/>
                          <a:cs typeface="Arial" panose="020B0604020202020204" pitchFamily="34" charset="0"/>
                        </a:rPr>
                        <a:t>3</a:t>
                      </a:r>
                      <a:endParaRPr lang="en-US" sz="2000" b="0" i="0" u="none" strike="noStrike" dirty="0">
                        <a:solidFill>
                          <a:schemeClr val="tx1"/>
                        </a:solidFill>
                        <a:effectLst/>
                        <a:latin typeface="Arial" panose="020B0604020202020204" pitchFamily="34" charset="0"/>
                        <a:cs typeface="Arial" panose="020B0604020202020204" pitchFamily="34" charset="0"/>
                      </a:endParaRPr>
                    </a:p>
                  </a:txBody>
                  <a:tcPr marL="3942" marR="3942" marT="3942" marB="0" anchor="ctr"/>
                </a:tc>
                <a:tc>
                  <a:txBody>
                    <a:bodyPr/>
                    <a:lstStyle/>
                    <a:p>
                      <a:pPr algn="l" fontAlgn="b"/>
                      <a:r>
                        <a:rPr lang="de-DE" sz="2000" u="none" strike="noStrike" dirty="0">
                          <a:solidFill>
                            <a:schemeClr val="tx1"/>
                          </a:solidFill>
                          <a:effectLst/>
                          <a:latin typeface="Arial" panose="020B0604020202020204" pitchFamily="34" charset="0"/>
                          <a:cs typeface="Arial" panose="020B0604020202020204" pitchFamily="34" charset="0"/>
                        </a:rPr>
                        <a:t>Peichl, Shaefer and Schneider (2008)</a:t>
                      </a:r>
                      <a:endParaRPr lang="de-DE" sz="2000" b="0" i="0" u="none" strike="noStrike" dirty="0">
                        <a:solidFill>
                          <a:schemeClr val="tx1"/>
                        </a:solidFill>
                        <a:effectLst/>
                        <a:latin typeface="Arial" panose="020B0604020202020204" pitchFamily="34" charset="0"/>
                        <a:cs typeface="Arial" panose="020B0604020202020204" pitchFamily="34" charset="0"/>
                      </a:endParaRPr>
                    </a:p>
                  </a:txBody>
                  <a:tcPr marL="3942" marR="3942" marT="3942" marB="0" anchor="ctr"/>
                </a:tc>
                <a:tc>
                  <a:txBody>
                    <a:bodyPr/>
                    <a:lstStyle/>
                    <a:p>
                      <a:pPr algn="ctr" fontAlgn="b"/>
                      <a:r>
                        <a:rPr lang="en-US" sz="2000" u="none" strike="noStrike">
                          <a:solidFill>
                            <a:schemeClr val="tx1"/>
                          </a:solidFill>
                          <a:effectLst/>
                          <a:latin typeface="Arial" panose="020B0604020202020204" pitchFamily="34" charset="0"/>
                          <a:cs typeface="Arial" panose="020B0604020202020204" pitchFamily="34" charset="0"/>
                        </a:rPr>
                        <a:t>Relative</a:t>
                      </a:r>
                      <a:endParaRPr lang="en-US" sz="2000" b="0" i="0" u="none" strike="noStrike">
                        <a:solidFill>
                          <a:schemeClr val="tx1"/>
                        </a:solidFill>
                        <a:effectLst/>
                        <a:latin typeface="Arial" panose="020B0604020202020204" pitchFamily="34" charset="0"/>
                        <a:cs typeface="Arial" panose="020B0604020202020204" pitchFamily="34" charset="0"/>
                      </a:endParaRPr>
                    </a:p>
                  </a:txBody>
                  <a:tcPr marL="3942" marR="3942" marT="3942" marB="0" anchor="ctr"/>
                </a:tc>
                <a:tc>
                  <a:txBody>
                    <a:bodyPr/>
                    <a:lstStyle/>
                    <a:p>
                      <a:pPr algn="l" fontAlgn="b"/>
                      <a:r>
                        <a:rPr lang="en-US" sz="2000" u="none" strike="noStrike" dirty="0">
                          <a:solidFill>
                            <a:schemeClr val="tx1"/>
                          </a:solidFill>
                          <a:effectLst/>
                          <a:latin typeface="Arial" panose="020B0604020202020204" pitchFamily="34" charset="0"/>
                          <a:cs typeface="Arial" panose="020B0604020202020204" pitchFamily="34" charset="0"/>
                        </a:rPr>
                        <a:t>Double the median income</a:t>
                      </a:r>
                      <a:endParaRPr lang="en-US" sz="2000" b="0" i="0" u="none" strike="noStrike" dirty="0">
                        <a:solidFill>
                          <a:schemeClr val="tx1"/>
                        </a:solidFill>
                        <a:effectLst/>
                        <a:latin typeface="Arial" panose="020B0604020202020204" pitchFamily="34" charset="0"/>
                        <a:cs typeface="Arial" panose="020B0604020202020204" pitchFamily="34" charset="0"/>
                      </a:endParaRPr>
                    </a:p>
                  </a:txBody>
                  <a:tcPr marL="3942" marR="3942" marT="3942" marB="0" anchor="ctr"/>
                </a:tc>
                <a:extLst>
                  <a:ext uri="{0D108BD9-81ED-4DB2-BD59-A6C34878D82A}">
                    <a16:rowId xmlns:a16="http://schemas.microsoft.com/office/drawing/2014/main" val="2191557120"/>
                  </a:ext>
                </a:extLst>
              </a:tr>
              <a:tr h="368092">
                <a:tc>
                  <a:txBody>
                    <a:bodyPr/>
                    <a:lstStyle/>
                    <a:p>
                      <a:pPr algn="ctr" fontAlgn="b"/>
                      <a:r>
                        <a:rPr lang="en-US" sz="2000" u="none" strike="noStrike" dirty="0">
                          <a:solidFill>
                            <a:schemeClr val="tx1"/>
                          </a:solidFill>
                          <a:effectLst/>
                          <a:latin typeface="Arial" panose="020B0604020202020204" pitchFamily="34" charset="0"/>
                          <a:cs typeface="Arial" panose="020B0604020202020204" pitchFamily="34" charset="0"/>
                        </a:rPr>
                        <a:t>4</a:t>
                      </a:r>
                      <a:endParaRPr lang="en-US" sz="2000" b="0" i="0" u="none" strike="noStrike" dirty="0">
                        <a:solidFill>
                          <a:schemeClr val="tx1"/>
                        </a:solidFill>
                        <a:effectLst/>
                        <a:latin typeface="Arial" panose="020B0604020202020204" pitchFamily="34" charset="0"/>
                        <a:cs typeface="Arial" panose="020B0604020202020204" pitchFamily="34" charset="0"/>
                      </a:endParaRPr>
                    </a:p>
                  </a:txBody>
                  <a:tcPr marL="3942" marR="3942" marT="3942" marB="0" anchor="ctr"/>
                </a:tc>
                <a:tc>
                  <a:txBody>
                    <a:bodyPr/>
                    <a:lstStyle/>
                    <a:p>
                      <a:pPr algn="l" fontAlgn="b"/>
                      <a:r>
                        <a:rPr lang="en-US" sz="2000" u="none" strike="noStrike" dirty="0" err="1">
                          <a:solidFill>
                            <a:schemeClr val="tx1"/>
                          </a:solidFill>
                          <a:effectLst/>
                          <a:latin typeface="Arial" panose="020B0604020202020204" pitchFamily="34" charset="0"/>
                          <a:cs typeface="Arial" panose="020B0604020202020204" pitchFamily="34" charset="0"/>
                        </a:rPr>
                        <a:t>Brezenski</a:t>
                      </a:r>
                      <a:r>
                        <a:rPr lang="en-US" sz="2000" u="none" strike="noStrike" dirty="0">
                          <a:solidFill>
                            <a:schemeClr val="tx1"/>
                          </a:solidFill>
                          <a:effectLst/>
                          <a:latin typeface="Arial" panose="020B0604020202020204" pitchFamily="34" charset="0"/>
                          <a:cs typeface="Arial" panose="020B0604020202020204" pitchFamily="34" charset="0"/>
                        </a:rPr>
                        <a:t> (2010)</a:t>
                      </a:r>
                      <a:endParaRPr lang="en-US" sz="2000" b="0" i="0" u="none" strike="noStrike" dirty="0">
                        <a:solidFill>
                          <a:schemeClr val="tx1"/>
                        </a:solidFill>
                        <a:effectLst/>
                        <a:latin typeface="Arial" panose="020B0604020202020204" pitchFamily="34" charset="0"/>
                        <a:cs typeface="Arial" panose="020B0604020202020204" pitchFamily="34" charset="0"/>
                      </a:endParaRPr>
                    </a:p>
                  </a:txBody>
                  <a:tcPr marL="3942" marR="3942" marT="3942" marB="0" anchor="ctr"/>
                </a:tc>
                <a:tc>
                  <a:txBody>
                    <a:bodyPr/>
                    <a:lstStyle/>
                    <a:p>
                      <a:pPr algn="ctr" fontAlgn="b"/>
                      <a:r>
                        <a:rPr lang="en-US" sz="2000" u="none" strike="noStrike">
                          <a:solidFill>
                            <a:schemeClr val="tx1"/>
                          </a:solidFill>
                          <a:effectLst/>
                          <a:latin typeface="Arial" panose="020B0604020202020204" pitchFamily="34" charset="0"/>
                          <a:cs typeface="Arial" panose="020B0604020202020204" pitchFamily="34" charset="0"/>
                        </a:rPr>
                        <a:t>Relative</a:t>
                      </a:r>
                      <a:endParaRPr lang="en-US" sz="2000" b="0" i="0" u="none" strike="noStrike">
                        <a:solidFill>
                          <a:schemeClr val="tx1"/>
                        </a:solidFill>
                        <a:effectLst/>
                        <a:latin typeface="Arial" panose="020B0604020202020204" pitchFamily="34" charset="0"/>
                        <a:cs typeface="Arial" panose="020B0604020202020204" pitchFamily="34" charset="0"/>
                      </a:endParaRPr>
                    </a:p>
                  </a:txBody>
                  <a:tcPr marL="3942" marR="3942" marT="3942" marB="0" anchor="ctr"/>
                </a:tc>
                <a:tc>
                  <a:txBody>
                    <a:bodyPr/>
                    <a:lstStyle/>
                    <a:p>
                      <a:pPr algn="l" fontAlgn="b"/>
                      <a:r>
                        <a:rPr lang="en-US" sz="2000" u="none" strike="noStrike" dirty="0">
                          <a:solidFill>
                            <a:schemeClr val="tx1"/>
                          </a:solidFill>
                          <a:effectLst/>
                          <a:latin typeface="Arial" panose="020B0604020202020204" pitchFamily="34" charset="0"/>
                          <a:cs typeface="Arial" panose="020B0604020202020204" pitchFamily="34" charset="0"/>
                        </a:rPr>
                        <a:t>Three times the median income</a:t>
                      </a:r>
                      <a:endParaRPr lang="en-US" sz="2000" b="0" i="0" u="none" strike="noStrike" dirty="0">
                        <a:solidFill>
                          <a:schemeClr val="tx1"/>
                        </a:solidFill>
                        <a:effectLst/>
                        <a:latin typeface="Arial" panose="020B0604020202020204" pitchFamily="34" charset="0"/>
                        <a:cs typeface="Arial" panose="020B0604020202020204" pitchFamily="34" charset="0"/>
                      </a:endParaRPr>
                    </a:p>
                  </a:txBody>
                  <a:tcPr marL="3942" marR="3942" marT="3942" marB="0" anchor="ctr"/>
                </a:tc>
                <a:extLst>
                  <a:ext uri="{0D108BD9-81ED-4DB2-BD59-A6C34878D82A}">
                    <a16:rowId xmlns:a16="http://schemas.microsoft.com/office/drawing/2014/main" val="1234035736"/>
                  </a:ext>
                </a:extLst>
              </a:tr>
              <a:tr h="731484">
                <a:tc>
                  <a:txBody>
                    <a:bodyPr/>
                    <a:lstStyle/>
                    <a:p>
                      <a:pPr algn="ctr" fontAlgn="b"/>
                      <a:r>
                        <a:rPr lang="en-US" sz="2000" b="0" i="0" u="none" strike="noStrike" dirty="0">
                          <a:solidFill>
                            <a:schemeClr val="tx1"/>
                          </a:solidFill>
                          <a:effectLst/>
                          <a:latin typeface="Arial" panose="020B0604020202020204" pitchFamily="34" charset="0"/>
                          <a:cs typeface="Arial" panose="020B0604020202020204" pitchFamily="34" charset="0"/>
                        </a:rPr>
                        <a:t>5</a:t>
                      </a:r>
                    </a:p>
                  </a:txBody>
                  <a:tcPr marL="3942" marR="3942" marT="3942"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000" kern="1200" spc="-10" dirty="0">
                          <a:solidFill>
                            <a:schemeClr val="tx1"/>
                          </a:solidFill>
                          <a:effectLst/>
                          <a:latin typeface="Arial" panose="020B0604020202020204" pitchFamily="34" charset="0"/>
                          <a:ea typeface="+mn-ea"/>
                          <a:cs typeface="Arial" panose="020B0604020202020204" pitchFamily="34" charset="0"/>
                        </a:rPr>
                        <a:t>Goldthorpe (1992)</a:t>
                      </a:r>
                    </a:p>
                  </a:txBody>
                  <a:tcPr marL="3942" marR="3942" marT="3942"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2000" kern="1200" spc="-10" dirty="0">
                          <a:solidFill>
                            <a:schemeClr val="tx1"/>
                          </a:solidFill>
                          <a:effectLst/>
                          <a:latin typeface="Arial" panose="020B0604020202020204" pitchFamily="34" charset="0"/>
                          <a:ea typeface="+mn-ea"/>
                          <a:cs typeface="Arial" panose="020B0604020202020204" pitchFamily="34" charset="0"/>
                        </a:rPr>
                        <a:t>Relative/ absolute</a:t>
                      </a:r>
                    </a:p>
                  </a:txBody>
                  <a:tcPr marL="3942" marR="3942" marT="3942" marB="0" anchor="ctr"/>
                </a:tc>
                <a:tc>
                  <a:txBody>
                    <a:bodyPr/>
                    <a:lstStyle/>
                    <a:p>
                      <a:pPr algn="l" fontAlgn="b"/>
                      <a:r>
                        <a:rPr lang="en-US" sz="2000" kern="1200" spc="-10" dirty="0">
                          <a:solidFill>
                            <a:schemeClr val="tx1"/>
                          </a:solidFill>
                          <a:effectLst/>
                          <a:latin typeface="Arial" panose="020B0604020202020204" pitchFamily="34" charset="0"/>
                          <a:ea typeface="+mn-ea"/>
                          <a:cs typeface="Arial" panose="020B0604020202020204" pitchFamily="34" charset="0"/>
                        </a:rPr>
                        <a:t>Three main clusters- the service class, the intermediate class, and the working class</a:t>
                      </a:r>
                      <a:endParaRPr lang="en-US" sz="2000" b="0" i="0" u="none" strike="noStrike" dirty="0">
                        <a:solidFill>
                          <a:schemeClr val="tx1"/>
                        </a:solidFill>
                        <a:effectLst/>
                        <a:latin typeface="Arial" panose="020B0604020202020204" pitchFamily="34" charset="0"/>
                        <a:cs typeface="Arial" panose="020B0604020202020204" pitchFamily="34" charset="0"/>
                      </a:endParaRPr>
                    </a:p>
                  </a:txBody>
                  <a:tcPr marL="3942" marR="3942" marT="3942" marB="0" anchor="ctr"/>
                </a:tc>
                <a:extLst>
                  <a:ext uri="{0D108BD9-81ED-4DB2-BD59-A6C34878D82A}">
                    <a16:rowId xmlns:a16="http://schemas.microsoft.com/office/drawing/2014/main" val="3972056172"/>
                  </a:ext>
                </a:extLst>
              </a:tr>
              <a:tr h="368092">
                <a:tc>
                  <a:txBody>
                    <a:bodyPr/>
                    <a:lstStyle/>
                    <a:p>
                      <a:pPr algn="ctr" fontAlgn="b"/>
                      <a:r>
                        <a:rPr lang="en-US" sz="2000" b="0" i="0" u="none" strike="noStrike" dirty="0">
                          <a:solidFill>
                            <a:schemeClr val="tx1"/>
                          </a:solidFill>
                          <a:effectLst/>
                          <a:latin typeface="Arial" panose="020B0604020202020204" pitchFamily="34" charset="0"/>
                          <a:cs typeface="Arial" panose="020B0604020202020204" pitchFamily="34" charset="0"/>
                        </a:rPr>
                        <a:t>6</a:t>
                      </a:r>
                    </a:p>
                  </a:txBody>
                  <a:tcPr marL="3942" marR="3942" marT="3942" marB="0" anchor="ctr"/>
                </a:tc>
                <a:tc>
                  <a:txBody>
                    <a:bodyPr/>
                    <a:lstStyle/>
                    <a:p>
                      <a:pPr algn="l" fontAlgn="b"/>
                      <a:r>
                        <a:rPr lang="en-US" sz="2000" u="none" strike="noStrike" dirty="0">
                          <a:solidFill>
                            <a:schemeClr val="tx1"/>
                          </a:solidFill>
                          <a:effectLst/>
                          <a:latin typeface="Arial" panose="020B0604020202020204" pitchFamily="34" charset="0"/>
                          <a:cs typeface="Arial" panose="020B0604020202020204" pitchFamily="34" charset="0"/>
                        </a:rPr>
                        <a:t>Milanovic and </a:t>
                      </a:r>
                      <a:r>
                        <a:rPr lang="en-US" sz="2000" u="none" strike="noStrike" dirty="0" err="1">
                          <a:solidFill>
                            <a:schemeClr val="tx1"/>
                          </a:solidFill>
                          <a:effectLst/>
                          <a:latin typeface="Arial" panose="020B0604020202020204" pitchFamily="34" charset="0"/>
                          <a:cs typeface="Arial" panose="020B0604020202020204" pitchFamily="34" charset="0"/>
                        </a:rPr>
                        <a:t>Yitzaki</a:t>
                      </a:r>
                      <a:r>
                        <a:rPr lang="en-US" sz="2000" u="none" strike="noStrike" dirty="0">
                          <a:solidFill>
                            <a:schemeClr val="tx1"/>
                          </a:solidFill>
                          <a:effectLst/>
                          <a:latin typeface="Arial" panose="020B0604020202020204" pitchFamily="34" charset="0"/>
                          <a:cs typeface="Arial" panose="020B0604020202020204" pitchFamily="34" charset="0"/>
                        </a:rPr>
                        <a:t> (2001)</a:t>
                      </a:r>
                      <a:endParaRPr lang="en-US" sz="2000" b="0" i="0" u="none" strike="noStrike" dirty="0">
                        <a:solidFill>
                          <a:schemeClr val="tx1"/>
                        </a:solidFill>
                        <a:effectLst/>
                        <a:latin typeface="Arial" panose="020B0604020202020204" pitchFamily="34" charset="0"/>
                        <a:cs typeface="Arial" panose="020B0604020202020204" pitchFamily="34" charset="0"/>
                      </a:endParaRPr>
                    </a:p>
                  </a:txBody>
                  <a:tcPr marL="3942" marR="3942" marT="3942" marB="0" anchor="ctr"/>
                </a:tc>
                <a:tc>
                  <a:txBody>
                    <a:bodyPr/>
                    <a:lstStyle/>
                    <a:p>
                      <a:pPr algn="ctr" fontAlgn="b"/>
                      <a:r>
                        <a:rPr lang="en-US" sz="2000" u="none" strike="noStrike">
                          <a:solidFill>
                            <a:schemeClr val="tx1"/>
                          </a:solidFill>
                          <a:effectLst/>
                          <a:latin typeface="Arial" panose="020B0604020202020204" pitchFamily="34" charset="0"/>
                          <a:cs typeface="Arial" panose="020B0604020202020204" pitchFamily="34" charset="0"/>
                        </a:rPr>
                        <a:t>Absolute</a:t>
                      </a:r>
                      <a:endParaRPr lang="en-US" sz="2000" b="0" i="0" u="none" strike="noStrike">
                        <a:solidFill>
                          <a:schemeClr val="tx1"/>
                        </a:solidFill>
                        <a:effectLst/>
                        <a:latin typeface="Arial" panose="020B0604020202020204" pitchFamily="34" charset="0"/>
                        <a:cs typeface="Arial" panose="020B0604020202020204" pitchFamily="34" charset="0"/>
                      </a:endParaRPr>
                    </a:p>
                  </a:txBody>
                  <a:tcPr marL="3942" marR="3942" marT="3942" marB="0" anchor="ctr"/>
                </a:tc>
                <a:tc>
                  <a:txBody>
                    <a:bodyPr/>
                    <a:lstStyle/>
                    <a:p>
                      <a:pPr algn="l" fontAlgn="b"/>
                      <a:r>
                        <a:rPr lang="en-US" sz="2000" u="none" strike="noStrike" dirty="0">
                          <a:solidFill>
                            <a:schemeClr val="tx1"/>
                          </a:solidFill>
                          <a:effectLst/>
                          <a:latin typeface="Arial" panose="020B0604020202020204" pitchFamily="34" charset="0"/>
                          <a:cs typeface="Arial" panose="020B0604020202020204" pitchFamily="34" charset="0"/>
                        </a:rPr>
                        <a:t>Income of PPP $12 -$50/day/person</a:t>
                      </a:r>
                      <a:endParaRPr lang="en-US" sz="2000" b="0" i="0" u="none" strike="noStrike" dirty="0">
                        <a:solidFill>
                          <a:schemeClr val="tx1"/>
                        </a:solidFill>
                        <a:effectLst/>
                        <a:latin typeface="Arial" panose="020B0604020202020204" pitchFamily="34" charset="0"/>
                        <a:cs typeface="Arial" panose="020B0604020202020204" pitchFamily="34" charset="0"/>
                      </a:endParaRPr>
                    </a:p>
                  </a:txBody>
                  <a:tcPr marL="3942" marR="3942" marT="3942" marB="0" anchor="ctr"/>
                </a:tc>
                <a:extLst>
                  <a:ext uri="{0D108BD9-81ED-4DB2-BD59-A6C34878D82A}">
                    <a16:rowId xmlns:a16="http://schemas.microsoft.com/office/drawing/2014/main" val="2253023621"/>
                  </a:ext>
                </a:extLst>
              </a:tr>
              <a:tr h="368092">
                <a:tc>
                  <a:txBody>
                    <a:bodyPr/>
                    <a:lstStyle/>
                    <a:p>
                      <a:pPr algn="ctr" fontAlgn="b"/>
                      <a:r>
                        <a:rPr lang="en-US" sz="2000" b="0" i="0" u="none" strike="noStrike" dirty="0">
                          <a:solidFill>
                            <a:schemeClr val="tx1"/>
                          </a:solidFill>
                          <a:effectLst/>
                          <a:latin typeface="Arial" panose="020B0604020202020204" pitchFamily="34" charset="0"/>
                          <a:cs typeface="Arial" panose="020B0604020202020204" pitchFamily="34" charset="0"/>
                        </a:rPr>
                        <a:t>7</a:t>
                      </a:r>
                    </a:p>
                  </a:txBody>
                  <a:tcPr marL="3942" marR="3942" marT="3942" marB="0" anchor="ctr"/>
                </a:tc>
                <a:tc>
                  <a:txBody>
                    <a:bodyPr/>
                    <a:lstStyle/>
                    <a:p>
                      <a:pPr algn="l" fontAlgn="b"/>
                      <a:r>
                        <a:rPr lang="en-US" sz="2000" u="none" strike="noStrike" dirty="0">
                          <a:solidFill>
                            <a:schemeClr val="tx1"/>
                          </a:solidFill>
                          <a:effectLst/>
                          <a:latin typeface="Arial" panose="020B0604020202020204" pitchFamily="34" charset="0"/>
                          <a:cs typeface="Arial" panose="020B0604020202020204" pitchFamily="34" charset="0"/>
                        </a:rPr>
                        <a:t>Birdsall (2010)</a:t>
                      </a:r>
                      <a:endParaRPr lang="en-US" sz="2000" b="0" i="0" u="none" strike="noStrike" dirty="0">
                        <a:solidFill>
                          <a:schemeClr val="tx1"/>
                        </a:solidFill>
                        <a:effectLst/>
                        <a:latin typeface="Arial" panose="020B0604020202020204" pitchFamily="34" charset="0"/>
                        <a:cs typeface="Arial" panose="020B0604020202020204" pitchFamily="34" charset="0"/>
                      </a:endParaRPr>
                    </a:p>
                  </a:txBody>
                  <a:tcPr marL="3942" marR="3942" marT="3942" marB="0" anchor="ctr"/>
                </a:tc>
                <a:tc>
                  <a:txBody>
                    <a:bodyPr/>
                    <a:lstStyle/>
                    <a:p>
                      <a:pPr algn="ctr" fontAlgn="b"/>
                      <a:r>
                        <a:rPr lang="en-US" sz="2000" u="none" strike="noStrike" dirty="0">
                          <a:solidFill>
                            <a:schemeClr val="tx1"/>
                          </a:solidFill>
                          <a:effectLst/>
                          <a:latin typeface="Arial" panose="020B0604020202020204" pitchFamily="34" charset="0"/>
                          <a:cs typeface="Arial" panose="020B0604020202020204" pitchFamily="34" charset="0"/>
                        </a:rPr>
                        <a:t>Absolute</a:t>
                      </a:r>
                      <a:endParaRPr lang="en-US" sz="2000" b="0" i="0" u="none" strike="noStrike" dirty="0">
                        <a:solidFill>
                          <a:schemeClr val="tx1"/>
                        </a:solidFill>
                        <a:effectLst/>
                        <a:latin typeface="Arial" panose="020B0604020202020204" pitchFamily="34" charset="0"/>
                        <a:cs typeface="Arial" panose="020B0604020202020204" pitchFamily="34" charset="0"/>
                      </a:endParaRPr>
                    </a:p>
                  </a:txBody>
                  <a:tcPr marL="3942" marR="3942" marT="3942" marB="0" anchor="ctr"/>
                </a:tc>
                <a:tc>
                  <a:txBody>
                    <a:bodyPr/>
                    <a:lstStyle/>
                    <a:p>
                      <a:pPr algn="l" fontAlgn="b"/>
                      <a:r>
                        <a:rPr lang="en-US" sz="2000" u="none" strike="noStrike" dirty="0">
                          <a:solidFill>
                            <a:schemeClr val="tx1"/>
                          </a:solidFill>
                          <a:effectLst/>
                          <a:latin typeface="Arial" panose="020B0604020202020204" pitchFamily="34" charset="0"/>
                          <a:cs typeface="Arial" panose="020B0604020202020204" pitchFamily="34" charset="0"/>
                        </a:rPr>
                        <a:t>Income of PPP $10/ person/day but not in the top 5%</a:t>
                      </a:r>
                      <a:endParaRPr lang="en-US" sz="2000" b="0" i="0" u="none" strike="noStrike" dirty="0">
                        <a:solidFill>
                          <a:schemeClr val="tx1"/>
                        </a:solidFill>
                        <a:effectLst/>
                        <a:latin typeface="Arial" panose="020B0604020202020204" pitchFamily="34" charset="0"/>
                        <a:cs typeface="Arial" panose="020B0604020202020204" pitchFamily="34" charset="0"/>
                      </a:endParaRPr>
                    </a:p>
                  </a:txBody>
                  <a:tcPr marL="3942" marR="3942" marT="3942" marB="0" anchor="ctr"/>
                </a:tc>
                <a:extLst>
                  <a:ext uri="{0D108BD9-81ED-4DB2-BD59-A6C34878D82A}">
                    <a16:rowId xmlns:a16="http://schemas.microsoft.com/office/drawing/2014/main" val="1388354692"/>
                  </a:ext>
                </a:extLst>
              </a:tr>
              <a:tr h="368092">
                <a:tc>
                  <a:txBody>
                    <a:bodyPr/>
                    <a:lstStyle/>
                    <a:p>
                      <a:pPr algn="ctr" fontAlgn="b"/>
                      <a:r>
                        <a:rPr lang="en-US" sz="2000" b="0" i="0" u="none" strike="noStrike" dirty="0">
                          <a:solidFill>
                            <a:schemeClr val="tx1"/>
                          </a:solidFill>
                          <a:effectLst/>
                          <a:latin typeface="Arial" panose="020B0604020202020204" pitchFamily="34" charset="0"/>
                          <a:cs typeface="Arial" panose="020B0604020202020204" pitchFamily="34" charset="0"/>
                        </a:rPr>
                        <a:t>8</a:t>
                      </a:r>
                    </a:p>
                  </a:txBody>
                  <a:tcPr marL="3942" marR="3942" marT="3942" marB="0" anchor="ctr"/>
                </a:tc>
                <a:tc>
                  <a:txBody>
                    <a:bodyPr/>
                    <a:lstStyle/>
                    <a:p>
                      <a:pPr algn="l" fontAlgn="b"/>
                      <a:r>
                        <a:rPr lang="en-US" sz="2000" u="none" strike="noStrike" dirty="0" err="1">
                          <a:solidFill>
                            <a:schemeClr val="tx1"/>
                          </a:solidFill>
                          <a:effectLst/>
                          <a:latin typeface="Arial" panose="020B0604020202020204" pitchFamily="34" charset="0"/>
                          <a:cs typeface="Arial" panose="020B0604020202020204" pitchFamily="34" charset="0"/>
                        </a:rPr>
                        <a:t>Wheary</a:t>
                      </a:r>
                      <a:r>
                        <a:rPr lang="en-US" sz="2000" u="none" strike="noStrike" dirty="0">
                          <a:solidFill>
                            <a:schemeClr val="tx1"/>
                          </a:solidFill>
                          <a:effectLst/>
                          <a:latin typeface="Arial" panose="020B0604020202020204" pitchFamily="34" charset="0"/>
                          <a:cs typeface="Arial" panose="020B0604020202020204" pitchFamily="34" charset="0"/>
                        </a:rPr>
                        <a:t> (2005)</a:t>
                      </a:r>
                      <a:endParaRPr lang="en-US" sz="2000" b="0" i="0" u="none" strike="noStrike" dirty="0">
                        <a:solidFill>
                          <a:schemeClr val="tx1"/>
                        </a:solidFill>
                        <a:effectLst/>
                        <a:latin typeface="Arial" panose="020B0604020202020204" pitchFamily="34" charset="0"/>
                        <a:cs typeface="Arial" panose="020B0604020202020204" pitchFamily="34" charset="0"/>
                      </a:endParaRPr>
                    </a:p>
                  </a:txBody>
                  <a:tcPr marL="3942" marR="3942" marT="3942" marB="0" anchor="ctr"/>
                </a:tc>
                <a:tc>
                  <a:txBody>
                    <a:bodyPr/>
                    <a:lstStyle/>
                    <a:p>
                      <a:pPr algn="ctr" fontAlgn="b"/>
                      <a:r>
                        <a:rPr lang="en-US" sz="2000" u="none" strike="noStrike" dirty="0">
                          <a:solidFill>
                            <a:schemeClr val="tx1"/>
                          </a:solidFill>
                          <a:effectLst/>
                          <a:latin typeface="Arial" panose="020B0604020202020204" pitchFamily="34" charset="0"/>
                          <a:cs typeface="Arial" panose="020B0604020202020204" pitchFamily="34" charset="0"/>
                        </a:rPr>
                        <a:t>Absolute</a:t>
                      </a:r>
                      <a:endParaRPr lang="en-US" sz="2000" b="0" i="0" u="none" strike="noStrike" dirty="0">
                        <a:solidFill>
                          <a:schemeClr val="tx1"/>
                        </a:solidFill>
                        <a:effectLst/>
                        <a:latin typeface="Arial" panose="020B0604020202020204" pitchFamily="34" charset="0"/>
                        <a:cs typeface="Arial" panose="020B0604020202020204" pitchFamily="34" charset="0"/>
                      </a:endParaRPr>
                    </a:p>
                  </a:txBody>
                  <a:tcPr marL="3942" marR="3942" marT="3942" marB="0" anchor="ctr"/>
                </a:tc>
                <a:tc>
                  <a:txBody>
                    <a:bodyPr/>
                    <a:lstStyle/>
                    <a:p>
                      <a:pPr algn="l" fontAlgn="b"/>
                      <a:r>
                        <a:rPr lang="en-US" sz="2000" u="none" strike="noStrike" dirty="0">
                          <a:solidFill>
                            <a:schemeClr val="tx1"/>
                          </a:solidFill>
                          <a:effectLst/>
                          <a:latin typeface="Arial" panose="020B0604020202020204" pitchFamily="34" charset="0"/>
                          <a:cs typeface="Arial" panose="020B0604020202020204" pitchFamily="34" charset="0"/>
                        </a:rPr>
                        <a:t>Double the national poverty line</a:t>
                      </a:r>
                      <a:endParaRPr lang="en-US" sz="2000" b="0" i="0" u="none" strike="noStrike" dirty="0">
                        <a:solidFill>
                          <a:schemeClr val="tx1"/>
                        </a:solidFill>
                        <a:effectLst/>
                        <a:latin typeface="Arial" panose="020B0604020202020204" pitchFamily="34" charset="0"/>
                        <a:cs typeface="Arial" panose="020B0604020202020204" pitchFamily="34" charset="0"/>
                      </a:endParaRPr>
                    </a:p>
                  </a:txBody>
                  <a:tcPr marL="3942" marR="3942" marT="3942" marB="0" anchor="ctr"/>
                </a:tc>
                <a:extLst>
                  <a:ext uri="{0D108BD9-81ED-4DB2-BD59-A6C34878D82A}">
                    <a16:rowId xmlns:a16="http://schemas.microsoft.com/office/drawing/2014/main" val="1352038121"/>
                  </a:ext>
                </a:extLst>
              </a:tr>
              <a:tr h="731484">
                <a:tc>
                  <a:txBody>
                    <a:bodyPr/>
                    <a:lstStyle/>
                    <a:p>
                      <a:pPr algn="ctr" fontAlgn="b"/>
                      <a:r>
                        <a:rPr lang="en-US" sz="2000" b="0" i="0" u="none" strike="noStrike" dirty="0">
                          <a:solidFill>
                            <a:schemeClr val="tx1"/>
                          </a:solidFill>
                          <a:effectLst/>
                          <a:latin typeface="Arial" panose="020B0604020202020204" pitchFamily="34" charset="0"/>
                          <a:cs typeface="Arial" panose="020B0604020202020204" pitchFamily="34" charset="0"/>
                        </a:rPr>
                        <a:t>9</a:t>
                      </a:r>
                    </a:p>
                  </a:txBody>
                  <a:tcPr marL="3942" marR="3942" marT="3942" marB="0" anchor="ctr"/>
                </a:tc>
                <a:tc>
                  <a:txBody>
                    <a:bodyPr/>
                    <a:lstStyle/>
                    <a:p>
                      <a:pPr algn="l" fontAlgn="b"/>
                      <a:r>
                        <a:rPr lang="da-DK" sz="2000" u="none" strike="noStrike">
                          <a:solidFill>
                            <a:schemeClr val="tx1"/>
                          </a:solidFill>
                          <a:effectLst/>
                          <a:latin typeface="Arial" panose="020B0604020202020204" pitchFamily="34" charset="0"/>
                          <a:cs typeface="Arial" panose="020B0604020202020204" pitchFamily="34" charset="0"/>
                        </a:rPr>
                        <a:t>Nehru (2010), Yuan, et al.(2011)</a:t>
                      </a:r>
                      <a:endParaRPr lang="da-DK" sz="2000" b="0" i="0" u="none" strike="noStrike">
                        <a:solidFill>
                          <a:schemeClr val="tx1"/>
                        </a:solidFill>
                        <a:effectLst/>
                        <a:latin typeface="Arial" panose="020B0604020202020204" pitchFamily="34" charset="0"/>
                        <a:cs typeface="Arial" panose="020B0604020202020204" pitchFamily="34" charset="0"/>
                      </a:endParaRPr>
                    </a:p>
                  </a:txBody>
                  <a:tcPr marL="3942" marR="3942" marT="3942" marB="0" anchor="ctr"/>
                </a:tc>
                <a:tc>
                  <a:txBody>
                    <a:bodyPr/>
                    <a:lstStyle/>
                    <a:p>
                      <a:pPr algn="ctr" fontAlgn="b"/>
                      <a:r>
                        <a:rPr lang="en-US" sz="2000" u="none" strike="noStrike" dirty="0">
                          <a:solidFill>
                            <a:schemeClr val="tx1"/>
                          </a:solidFill>
                          <a:effectLst/>
                          <a:latin typeface="Arial" panose="020B0604020202020204" pitchFamily="34" charset="0"/>
                          <a:cs typeface="Arial" panose="020B0604020202020204" pitchFamily="34" charset="0"/>
                        </a:rPr>
                        <a:t>Absolute</a:t>
                      </a:r>
                      <a:endParaRPr lang="en-US" sz="2000" b="0" i="0" u="none" strike="noStrike" dirty="0">
                        <a:solidFill>
                          <a:schemeClr val="tx1"/>
                        </a:solidFill>
                        <a:effectLst/>
                        <a:latin typeface="Arial" panose="020B0604020202020204" pitchFamily="34" charset="0"/>
                        <a:cs typeface="Arial" panose="020B0604020202020204" pitchFamily="34" charset="0"/>
                      </a:endParaRPr>
                    </a:p>
                  </a:txBody>
                  <a:tcPr marL="3942" marR="3942" marT="3942" marB="0" anchor="ctr"/>
                </a:tc>
                <a:tc>
                  <a:txBody>
                    <a:bodyPr/>
                    <a:lstStyle/>
                    <a:p>
                      <a:pPr algn="l" fontAlgn="b"/>
                      <a:r>
                        <a:rPr lang="en-US" sz="2000" u="none" strike="noStrike" dirty="0">
                          <a:solidFill>
                            <a:schemeClr val="tx1"/>
                          </a:solidFill>
                          <a:effectLst/>
                          <a:latin typeface="Arial" panose="020B0604020202020204" pitchFamily="34" charset="0"/>
                          <a:cs typeface="Arial" panose="020B0604020202020204" pitchFamily="34" charset="0"/>
                        </a:rPr>
                        <a:t>Income from PPP $2 to $20/person/day</a:t>
                      </a:r>
                      <a:endParaRPr lang="en-US" sz="2000" b="0" i="0" u="none" strike="noStrike" dirty="0">
                        <a:solidFill>
                          <a:schemeClr val="tx1"/>
                        </a:solidFill>
                        <a:effectLst/>
                        <a:latin typeface="Arial" panose="020B0604020202020204" pitchFamily="34" charset="0"/>
                        <a:cs typeface="Arial" panose="020B0604020202020204" pitchFamily="34" charset="0"/>
                      </a:endParaRPr>
                    </a:p>
                  </a:txBody>
                  <a:tcPr marL="3942" marR="3942" marT="3942" marB="0" anchor="ctr"/>
                </a:tc>
                <a:extLst>
                  <a:ext uri="{0D108BD9-81ED-4DB2-BD59-A6C34878D82A}">
                    <a16:rowId xmlns:a16="http://schemas.microsoft.com/office/drawing/2014/main" val="3594653428"/>
                  </a:ext>
                </a:extLst>
              </a:tr>
              <a:tr h="368092">
                <a:tc>
                  <a:txBody>
                    <a:bodyPr/>
                    <a:lstStyle/>
                    <a:p>
                      <a:pPr algn="ctr" fontAlgn="b"/>
                      <a:r>
                        <a:rPr lang="en-US" sz="2000" b="0" i="0" u="none" strike="noStrike" dirty="0">
                          <a:solidFill>
                            <a:schemeClr val="tx1"/>
                          </a:solidFill>
                          <a:effectLst/>
                          <a:latin typeface="Arial" panose="020B0604020202020204" pitchFamily="34" charset="0"/>
                          <a:cs typeface="Arial" panose="020B0604020202020204" pitchFamily="34" charset="0"/>
                        </a:rPr>
                        <a:t>10</a:t>
                      </a:r>
                    </a:p>
                  </a:txBody>
                  <a:tcPr marL="3942" marR="3942" marT="3942" marB="0" anchor="ctr"/>
                </a:tc>
                <a:tc>
                  <a:txBody>
                    <a:bodyPr/>
                    <a:lstStyle/>
                    <a:p>
                      <a:pPr algn="l" fontAlgn="b"/>
                      <a:r>
                        <a:rPr lang="en-US" sz="2000" u="none" strike="noStrike" dirty="0">
                          <a:solidFill>
                            <a:schemeClr val="tx1"/>
                          </a:solidFill>
                          <a:effectLst/>
                          <a:latin typeface="Arial" panose="020B0604020202020204" pitchFamily="34" charset="0"/>
                          <a:cs typeface="Arial" panose="020B0604020202020204" pitchFamily="34" charset="0"/>
                        </a:rPr>
                        <a:t>Banerjee and </a:t>
                      </a:r>
                      <a:r>
                        <a:rPr lang="en-US" sz="2000" u="none" strike="noStrike" dirty="0" err="1">
                          <a:solidFill>
                            <a:schemeClr val="tx1"/>
                          </a:solidFill>
                          <a:effectLst/>
                          <a:latin typeface="Arial" panose="020B0604020202020204" pitchFamily="34" charset="0"/>
                          <a:cs typeface="Arial" panose="020B0604020202020204" pitchFamily="34" charset="0"/>
                        </a:rPr>
                        <a:t>Duflo</a:t>
                      </a:r>
                      <a:r>
                        <a:rPr lang="en-US" sz="2000" u="none" strike="noStrike" dirty="0">
                          <a:solidFill>
                            <a:schemeClr val="tx1"/>
                          </a:solidFill>
                          <a:effectLst/>
                          <a:latin typeface="Arial" panose="020B0604020202020204" pitchFamily="34" charset="0"/>
                          <a:cs typeface="Arial" panose="020B0604020202020204" pitchFamily="34" charset="0"/>
                        </a:rPr>
                        <a:t> (2007)</a:t>
                      </a:r>
                      <a:endParaRPr lang="en-US" sz="2000" b="0" i="0" u="none" strike="noStrike" dirty="0">
                        <a:solidFill>
                          <a:schemeClr val="tx1"/>
                        </a:solidFill>
                        <a:effectLst/>
                        <a:latin typeface="Arial" panose="020B0604020202020204" pitchFamily="34" charset="0"/>
                        <a:cs typeface="Arial" panose="020B0604020202020204" pitchFamily="34" charset="0"/>
                      </a:endParaRPr>
                    </a:p>
                  </a:txBody>
                  <a:tcPr marL="3942" marR="3942" marT="3942" marB="0" anchor="ctr"/>
                </a:tc>
                <a:tc>
                  <a:txBody>
                    <a:bodyPr/>
                    <a:lstStyle/>
                    <a:p>
                      <a:pPr algn="ctr" fontAlgn="b"/>
                      <a:r>
                        <a:rPr lang="en-US" sz="2000" u="none" strike="noStrike">
                          <a:solidFill>
                            <a:schemeClr val="tx1"/>
                          </a:solidFill>
                          <a:effectLst/>
                          <a:latin typeface="Arial" panose="020B0604020202020204" pitchFamily="34" charset="0"/>
                          <a:cs typeface="Arial" panose="020B0604020202020204" pitchFamily="34" charset="0"/>
                        </a:rPr>
                        <a:t>Absolute</a:t>
                      </a:r>
                      <a:endParaRPr lang="en-US" sz="2000" b="0" i="0" u="none" strike="noStrike">
                        <a:solidFill>
                          <a:schemeClr val="tx1"/>
                        </a:solidFill>
                        <a:effectLst/>
                        <a:latin typeface="Arial" panose="020B0604020202020204" pitchFamily="34" charset="0"/>
                        <a:cs typeface="Arial" panose="020B0604020202020204" pitchFamily="34" charset="0"/>
                      </a:endParaRPr>
                    </a:p>
                  </a:txBody>
                  <a:tcPr marL="3942" marR="3942" marT="3942" marB="0" anchor="ctr"/>
                </a:tc>
                <a:tc>
                  <a:txBody>
                    <a:bodyPr/>
                    <a:lstStyle/>
                    <a:p>
                      <a:pPr algn="l" fontAlgn="b"/>
                      <a:r>
                        <a:rPr lang="en-US" sz="2000" u="none" strike="noStrike" dirty="0">
                          <a:solidFill>
                            <a:schemeClr val="tx1"/>
                          </a:solidFill>
                          <a:effectLst/>
                          <a:latin typeface="Arial" panose="020B0604020202020204" pitchFamily="34" charset="0"/>
                          <a:cs typeface="Arial" panose="020B0604020202020204" pitchFamily="34" charset="0"/>
                        </a:rPr>
                        <a:t>Expenditure of PPP $2‑$10/person/day</a:t>
                      </a:r>
                      <a:endParaRPr lang="en-US" sz="2000" b="0" i="0" u="none" strike="noStrike" dirty="0">
                        <a:solidFill>
                          <a:schemeClr val="tx1"/>
                        </a:solidFill>
                        <a:effectLst/>
                        <a:latin typeface="Arial" panose="020B0604020202020204" pitchFamily="34" charset="0"/>
                        <a:cs typeface="Arial" panose="020B0604020202020204" pitchFamily="34" charset="0"/>
                      </a:endParaRPr>
                    </a:p>
                  </a:txBody>
                  <a:tcPr marL="3942" marR="3942" marT="3942" marB="0" anchor="ctr"/>
                </a:tc>
                <a:extLst>
                  <a:ext uri="{0D108BD9-81ED-4DB2-BD59-A6C34878D82A}">
                    <a16:rowId xmlns:a16="http://schemas.microsoft.com/office/drawing/2014/main" val="2596904465"/>
                  </a:ext>
                </a:extLst>
              </a:tr>
            </a:tbl>
          </a:graphicData>
        </a:graphic>
      </p:graphicFrame>
      <p:sp>
        <p:nvSpPr>
          <p:cNvPr id="3" name="TextBox 2">
            <a:extLst>
              <a:ext uri="{FF2B5EF4-FFF2-40B4-BE49-F238E27FC236}">
                <a16:creationId xmlns:a16="http://schemas.microsoft.com/office/drawing/2014/main" id="{3A825B54-11B0-BEFC-EEE1-A846711EBECB}"/>
              </a:ext>
            </a:extLst>
          </p:cNvPr>
          <p:cNvSpPr txBox="1"/>
          <p:nvPr/>
        </p:nvSpPr>
        <p:spPr>
          <a:xfrm>
            <a:off x="143494" y="6475821"/>
            <a:ext cx="7869382" cy="369332"/>
          </a:xfrm>
          <a:prstGeom prst="rect">
            <a:avLst/>
          </a:prstGeom>
          <a:noFill/>
        </p:spPr>
        <p:txBody>
          <a:bodyPr wrap="square" rtlCol="0">
            <a:spAutoFit/>
          </a:bodyPr>
          <a:lstStyle/>
          <a:p>
            <a:r>
              <a:rPr lang="en-US" b="1" dirty="0">
                <a:latin typeface="Arial" panose="020B0604020202020204" pitchFamily="34" charset="0"/>
                <a:ea typeface="Tahoma" panose="020B0604030504040204" pitchFamily="34" charset="0"/>
                <a:cs typeface="Arial" panose="020B0604020202020204" pitchFamily="34" charset="0"/>
              </a:rPr>
              <a:t>Source: Dur- e- </a:t>
            </a:r>
            <a:r>
              <a:rPr lang="en-US" b="1" dirty="0" err="1">
                <a:latin typeface="Arial" panose="020B0604020202020204" pitchFamily="34" charset="0"/>
                <a:ea typeface="Tahoma" panose="020B0604030504040204" pitchFamily="34" charset="0"/>
                <a:cs typeface="Arial" panose="020B0604020202020204" pitchFamily="34" charset="0"/>
              </a:rPr>
              <a:t>Nayab</a:t>
            </a:r>
            <a:r>
              <a:rPr lang="en-US" b="1" dirty="0">
                <a:latin typeface="Arial" panose="020B0604020202020204" pitchFamily="34" charset="0"/>
                <a:ea typeface="Tahoma" panose="020B0604030504040204" pitchFamily="34" charset="0"/>
                <a:cs typeface="Arial" panose="020B0604020202020204" pitchFamily="34" charset="0"/>
              </a:rPr>
              <a:t>, Estimating the Middle Class in Pakistan</a:t>
            </a:r>
          </a:p>
        </p:txBody>
      </p:sp>
    </p:spTree>
    <p:extLst>
      <p:ext uri="{BB962C8B-B14F-4D97-AF65-F5344CB8AC3E}">
        <p14:creationId xmlns:p14="http://schemas.microsoft.com/office/powerpoint/2010/main" val="2937064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254"/>
            <a:ext cx="12192000" cy="953794"/>
          </a:xfrm>
          <a:noFill/>
          <a:ln>
            <a:noFill/>
          </a:ln>
        </p:spPr>
        <p:txBody>
          <a:bodyPr>
            <a:normAutofit/>
          </a:bodyPr>
          <a:lstStyle/>
          <a:p>
            <a:pPr algn="ctr"/>
            <a:r>
              <a:rPr lang="en-US" dirty="0"/>
              <a:t>MIDDLE CLASS IN THE EYES OF ACADEMIA</a:t>
            </a:r>
          </a:p>
        </p:txBody>
      </p:sp>
      <p:sp>
        <p:nvSpPr>
          <p:cNvPr id="3" name="Content Placeholder 2"/>
          <p:cNvSpPr>
            <a:spLocks noGrp="1"/>
          </p:cNvSpPr>
          <p:nvPr>
            <p:ph idx="1"/>
          </p:nvPr>
        </p:nvSpPr>
        <p:spPr>
          <a:xfrm>
            <a:off x="143494" y="971048"/>
            <a:ext cx="11491458" cy="5697766"/>
          </a:xfrm>
        </p:spPr>
        <p:txBody>
          <a:bodyPr>
            <a:normAutofit/>
          </a:bodyPr>
          <a:lstStyle/>
          <a:p>
            <a:pPr marL="623888" indent="-457200">
              <a:lnSpc>
                <a:spcPct val="110000"/>
              </a:lnSpc>
            </a:pPr>
            <a:r>
              <a:rPr lang="en-US" sz="2800" dirty="0"/>
              <a:t>“Nations with a large middle class tend to grow faster” </a:t>
            </a:r>
          </a:p>
          <a:p>
            <a:pPr marL="0" indent="0" algn="r">
              <a:lnSpc>
                <a:spcPct val="110000"/>
              </a:lnSpc>
              <a:buNone/>
            </a:pPr>
            <a:r>
              <a:rPr lang="en-US" sz="2400" dirty="0">
                <a:ea typeface="Tahoma" panose="020B0604030504040204" pitchFamily="34" charset="0"/>
              </a:rPr>
              <a:t>			      </a:t>
            </a:r>
            <a:r>
              <a:rPr lang="en-US" sz="2200" dirty="0">
                <a:ea typeface="Tahoma" panose="020B0604030504040204" pitchFamily="34" charset="0"/>
              </a:rPr>
              <a:t>(William Easterly, NYU Economist, 2001)</a:t>
            </a:r>
          </a:p>
          <a:p>
            <a:pPr marL="623888" indent="-457200" algn="just">
              <a:lnSpc>
                <a:spcPct val="110000"/>
              </a:lnSpc>
              <a:buFont typeface="Wingdings" panose="05000000000000000000" pitchFamily="2" charset="2"/>
              <a:buChar char="§"/>
            </a:pPr>
            <a:r>
              <a:rPr lang="en-US" sz="2800" dirty="0"/>
              <a:t>“A good society is one where middle class outnumbers everyone else” </a:t>
            </a:r>
          </a:p>
          <a:p>
            <a:pPr marL="0" indent="0" algn="r">
              <a:lnSpc>
                <a:spcPct val="110000"/>
              </a:lnSpc>
              <a:buNone/>
            </a:pPr>
            <a:r>
              <a:rPr lang="en-US" sz="2400" dirty="0">
                <a:ea typeface="Tahoma" panose="020B0604030504040204" pitchFamily="34" charset="0"/>
              </a:rPr>
              <a:t>						</a:t>
            </a:r>
            <a:r>
              <a:rPr lang="en-US" sz="2200" dirty="0">
                <a:ea typeface="Tahoma" panose="020B0604030504040204" pitchFamily="34" charset="0"/>
              </a:rPr>
              <a:t>(Das, 2004)</a:t>
            </a:r>
          </a:p>
          <a:p>
            <a:pPr marL="623888" indent="-457200">
              <a:lnSpc>
                <a:spcPct val="110000"/>
              </a:lnSpc>
            </a:pPr>
            <a:r>
              <a:rPr lang="en-US" sz="2800" dirty="0"/>
              <a:t>“Middle class is a source of new entrepreneurs and stresses on accumulation of human capital and savings” </a:t>
            </a:r>
          </a:p>
          <a:p>
            <a:pPr marL="0" indent="0" algn="r">
              <a:lnSpc>
                <a:spcPct val="100000"/>
              </a:lnSpc>
              <a:buNone/>
            </a:pPr>
            <a:r>
              <a:rPr lang="en-US" sz="2200" dirty="0">
                <a:ea typeface="Tahoma" panose="020B0604030504040204" pitchFamily="34" charset="0"/>
              </a:rPr>
              <a:t>(Banerjee, 2007)</a:t>
            </a:r>
          </a:p>
          <a:p>
            <a:pPr indent="-511175">
              <a:lnSpc>
                <a:spcPct val="100000"/>
              </a:lnSpc>
            </a:pPr>
            <a:r>
              <a:rPr lang="en-US" sz="2800" dirty="0"/>
              <a:t>“The middle class is the key to economic growth”</a:t>
            </a:r>
          </a:p>
          <a:p>
            <a:pPr marL="0" indent="0" algn="r">
              <a:lnSpc>
                <a:spcPct val="100000"/>
              </a:lnSpc>
              <a:buNone/>
            </a:pPr>
            <a:r>
              <a:rPr lang="en-US" sz="2200" dirty="0">
                <a:ea typeface="Tahoma" panose="020B0604030504040204" pitchFamily="34" charset="0"/>
              </a:rPr>
              <a:t>Obama (Osawatomie High School, Kansas, 2011)</a:t>
            </a:r>
          </a:p>
          <a:p>
            <a:pPr marL="0" indent="0" algn="r">
              <a:lnSpc>
                <a:spcPct val="100000"/>
              </a:lnSpc>
              <a:buNone/>
            </a:pPr>
            <a:endParaRPr lang="en-US" sz="2000" dirty="0"/>
          </a:p>
          <a:p>
            <a:pPr marL="0" indent="0" algn="r">
              <a:lnSpc>
                <a:spcPct val="110000"/>
              </a:lnSpc>
              <a:buNone/>
            </a:pPr>
            <a:endParaRPr lang="en-US" sz="2000" dirty="0">
              <a:ea typeface="Tahoma" panose="020B0604030504040204" pitchFamily="34" charset="0"/>
            </a:endParaRPr>
          </a:p>
          <a:p>
            <a:pPr>
              <a:lnSpc>
                <a:spcPct val="100000"/>
              </a:lnSpc>
            </a:pPr>
            <a:endParaRPr lang="en-US" sz="2400" dirty="0">
              <a:ea typeface="Tahoma" panose="020B0604030504040204" pitchFamily="34" charset="0"/>
            </a:endParaRPr>
          </a:p>
          <a:p>
            <a:pPr marL="0" indent="0">
              <a:lnSpc>
                <a:spcPct val="100000"/>
              </a:lnSpc>
              <a:buNone/>
            </a:pPr>
            <a:endParaRPr lang="en-US" sz="2400" dirty="0">
              <a:ea typeface="Tahoma" panose="020B0604030504040204" pitchFamily="34" charset="0"/>
            </a:endParaRPr>
          </a:p>
        </p:txBody>
      </p:sp>
      <p:sp>
        <p:nvSpPr>
          <p:cNvPr id="4" name="Slide Number Placeholder 3">
            <a:extLst>
              <a:ext uri="{FF2B5EF4-FFF2-40B4-BE49-F238E27FC236}">
                <a16:creationId xmlns:a16="http://schemas.microsoft.com/office/drawing/2014/main" id="{B2786E79-5AB3-45C5-94DB-AEEBF752B773}"/>
              </a:ext>
            </a:extLst>
          </p:cNvPr>
          <p:cNvSpPr>
            <a:spLocks noGrp="1"/>
          </p:cNvSpPr>
          <p:nvPr>
            <p:ph type="sldNum" sz="quarter" idx="12"/>
          </p:nvPr>
        </p:nvSpPr>
        <p:spPr/>
        <p:txBody>
          <a:bodyPr/>
          <a:lstStyle/>
          <a:p>
            <a:fld id="{CBCAA676-A8D0-4FC7-81C9-F8992311A1A5}" type="slidenum">
              <a:rPr lang="en-US" smtClean="0"/>
              <a:t>7</a:t>
            </a:fld>
            <a:endParaRPr lang="en-US"/>
          </a:p>
        </p:txBody>
      </p:sp>
    </p:spTree>
    <p:extLst>
      <p:ext uri="{BB962C8B-B14F-4D97-AF65-F5344CB8AC3E}">
        <p14:creationId xmlns:p14="http://schemas.microsoft.com/office/powerpoint/2010/main" val="4090714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2C761-EEFF-73C8-3D85-E19FF44AF564}"/>
              </a:ext>
            </a:extLst>
          </p:cNvPr>
          <p:cNvSpPr>
            <a:spLocks noGrp="1"/>
          </p:cNvSpPr>
          <p:nvPr>
            <p:ph type="title"/>
          </p:nvPr>
        </p:nvSpPr>
        <p:spPr/>
        <p:txBody>
          <a:bodyPr/>
          <a:lstStyle/>
          <a:p>
            <a:pPr algn="r"/>
            <a:r>
              <a:rPr lang="en-US" dirty="0" err="1"/>
              <a:t>Contd</a:t>
            </a:r>
            <a:r>
              <a:rPr lang="en-US" dirty="0"/>
              <a:t>…</a:t>
            </a:r>
          </a:p>
        </p:txBody>
      </p:sp>
      <p:sp>
        <p:nvSpPr>
          <p:cNvPr id="3" name="Content Placeholder 2">
            <a:extLst>
              <a:ext uri="{FF2B5EF4-FFF2-40B4-BE49-F238E27FC236}">
                <a16:creationId xmlns:a16="http://schemas.microsoft.com/office/drawing/2014/main" id="{0F1D644D-D593-B6B1-8F50-4B498BB6E3BC}"/>
              </a:ext>
            </a:extLst>
          </p:cNvPr>
          <p:cNvSpPr>
            <a:spLocks noGrp="1"/>
          </p:cNvSpPr>
          <p:nvPr>
            <p:ph idx="1"/>
          </p:nvPr>
        </p:nvSpPr>
        <p:spPr>
          <a:xfrm>
            <a:off x="143494" y="816378"/>
            <a:ext cx="11387454" cy="5993865"/>
          </a:xfrm>
        </p:spPr>
        <p:txBody>
          <a:bodyPr>
            <a:normAutofit lnSpcReduction="10000"/>
          </a:bodyPr>
          <a:lstStyle/>
          <a:p>
            <a:pPr marL="519113" indent="-519113">
              <a:lnSpc>
                <a:spcPct val="160000"/>
              </a:lnSpc>
            </a:pPr>
            <a:r>
              <a:rPr lang="en-US" sz="2800" dirty="0"/>
              <a:t>“Bigger middle classes are associated with a greater likelihood of  democratic transition”</a:t>
            </a:r>
          </a:p>
          <a:p>
            <a:pPr marL="519113" indent="-519113">
              <a:lnSpc>
                <a:spcPct val="160000"/>
              </a:lnSpc>
            </a:pPr>
            <a:r>
              <a:rPr lang="en-US" sz="2800" dirty="0"/>
              <a:t>“Decisive voters in democracy are from middle class”</a:t>
            </a:r>
          </a:p>
          <a:p>
            <a:pPr marL="0" indent="0" algn="r">
              <a:lnSpc>
                <a:spcPct val="110000"/>
              </a:lnSpc>
              <a:buNone/>
            </a:pPr>
            <a:r>
              <a:rPr lang="en-US" sz="2200" dirty="0">
                <a:ea typeface="Tahoma" panose="020B0604030504040204" pitchFamily="34" charset="0"/>
              </a:rPr>
              <a:t>(Acemoglu and Robinson, 2006)</a:t>
            </a:r>
          </a:p>
          <a:p>
            <a:pPr>
              <a:lnSpc>
                <a:spcPct val="110000"/>
              </a:lnSpc>
            </a:pPr>
            <a:endParaRPr lang="en-US" sz="2200" dirty="0">
              <a:ea typeface="Tahoma" panose="020B0604030504040204" pitchFamily="34" charset="0"/>
            </a:endParaRPr>
          </a:p>
          <a:p>
            <a:pPr marL="395288" indent="-395288" algn="just">
              <a:lnSpc>
                <a:spcPct val="150000"/>
              </a:lnSpc>
              <a:tabLst>
                <a:tab pos="457200" algn="l"/>
              </a:tabLst>
            </a:pPr>
            <a:r>
              <a:rPr lang="en-US" sz="2800" dirty="0"/>
              <a:t>“If venues for channeling middle class human capita and savings not provided, then tendency towards consumption expenditure puts sustainability of growth in danger” </a:t>
            </a:r>
          </a:p>
          <a:p>
            <a:pPr marL="0" indent="0" algn="r">
              <a:lnSpc>
                <a:spcPct val="100000"/>
              </a:lnSpc>
              <a:buNone/>
            </a:pPr>
            <a:r>
              <a:rPr lang="en-US" sz="2200" dirty="0">
                <a:ea typeface="Tahoma" panose="020B0604030504040204" pitchFamily="34" charset="0"/>
              </a:rPr>
              <a:t>(</a:t>
            </a:r>
            <a:r>
              <a:rPr lang="en-US" sz="2200" dirty="0" err="1">
                <a:ea typeface="Tahoma" panose="020B0604030504040204" pitchFamily="34" charset="0"/>
              </a:rPr>
              <a:t>Basu</a:t>
            </a:r>
            <a:r>
              <a:rPr lang="en-US" sz="2200" dirty="0">
                <a:ea typeface="Tahoma" panose="020B0604030504040204" pitchFamily="34" charset="0"/>
              </a:rPr>
              <a:t>, 2003)</a:t>
            </a:r>
          </a:p>
        </p:txBody>
      </p:sp>
      <p:sp>
        <p:nvSpPr>
          <p:cNvPr id="4" name="Slide Number Placeholder 3">
            <a:extLst>
              <a:ext uri="{FF2B5EF4-FFF2-40B4-BE49-F238E27FC236}">
                <a16:creationId xmlns:a16="http://schemas.microsoft.com/office/drawing/2014/main" id="{BD062933-A0C0-4089-BD4E-E64FC6DABEDF}"/>
              </a:ext>
            </a:extLst>
          </p:cNvPr>
          <p:cNvSpPr>
            <a:spLocks noGrp="1"/>
          </p:cNvSpPr>
          <p:nvPr>
            <p:ph type="sldNum" sz="quarter" idx="12"/>
          </p:nvPr>
        </p:nvSpPr>
        <p:spPr/>
        <p:txBody>
          <a:bodyPr/>
          <a:lstStyle/>
          <a:p>
            <a:fld id="{CBCAA676-A8D0-4FC7-81C9-F8992311A1A5}" type="slidenum">
              <a:rPr lang="en-US" smtClean="0"/>
              <a:t>8</a:t>
            </a:fld>
            <a:endParaRPr lang="en-US"/>
          </a:p>
        </p:txBody>
      </p:sp>
    </p:spTree>
    <p:extLst>
      <p:ext uri="{BB962C8B-B14F-4D97-AF65-F5344CB8AC3E}">
        <p14:creationId xmlns:p14="http://schemas.microsoft.com/office/powerpoint/2010/main" val="1437241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B2C83-ACCC-A667-C7C9-D9E443D4BDF8}"/>
              </a:ext>
            </a:extLst>
          </p:cNvPr>
          <p:cNvSpPr>
            <a:spLocks noGrp="1"/>
          </p:cNvSpPr>
          <p:nvPr>
            <p:ph type="title"/>
          </p:nvPr>
        </p:nvSpPr>
        <p:spPr>
          <a:xfrm>
            <a:off x="0" y="47757"/>
            <a:ext cx="12192000" cy="1450757"/>
          </a:xfrm>
          <a:noFill/>
          <a:ln>
            <a:noFill/>
          </a:ln>
        </p:spPr>
        <p:txBody>
          <a:bodyPr>
            <a:normAutofit/>
          </a:bodyPr>
          <a:lstStyle/>
          <a:p>
            <a:r>
              <a:rPr lang="en-US" dirty="0"/>
              <a:t>STATEMENT OF PROBLEM</a:t>
            </a:r>
          </a:p>
        </p:txBody>
      </p:sp>
      <p:sp>
        <p:nvSpPr>
          <p:cNvPr id="3" name="Content Placeholder 2">
            <a:extLst>
              <a:ext uri="{FF2B5EF4-FFF2-40B4-BE49-F238E27FC236}">
                <a16:creationId xmlns:a16="http://schemas.microsoft.com/office/drawing/2014/main" id="{181988E6-F313-D171-5847-7D6EF5540BBD}"/>
              </a:ext>
            </a:extLst>
          </p:cNvPr>
          <p:cNvSpPr>
            <a:spLocks noGrp="1"/>
          </p:cNvSpPr>
          <p:nvPr>
            <p:ph idx="1"/>
          </p:nvPr>
        </p:nvSpPr>
        <p:spPr>
          <a:xfrm>
            <a:off x="429205" y="1321534"/>
            <a:ext cx="11333590" cy="4599384"/>
          </a:xfrm>
        </p:spPr>
        <p:txBody>
          <a:bodyPr>
            <a:normAutofit/>
          </a:bodyPr>
          <a:lstStyle/>
          <a:p>
            <a:pPr marL="0" indent="0" algn="just">
              <a:lnSpc>
                <a:spcPct val="150000"/>
              </a:lnSpc>
              <a:buNone/>
            </a:pPr>
            <a:r>
              <a:rPr lang="en-US" sz="2800" dirty="0"/>
              <a:t>Around the globe, expanding middle class has served as a prime driver of national economic growth and political progressivity and maturity. However, in Pakistan that lags behind on most of the macroeconomic and political stability indicators, the middle class though steadily growing in size has, hitherto, not fully played its optimal role for economic growth and political development during the last seven decades.</a:t>
            </a:r>
          </a:p>
        </p:txBody>
      </p:sp>
      <p:sp>
        <p:nvSpPr>
          <p:cNvPr id="4" name="Slide Number Placeholder 3">
            <a:extLst>
              <a:ext uri="{FF2B5EF4-FFF2-40B4-BE49-F238E27FC236}">
                <a16:creationId xmlns:a16="http://schemas.microsoft.com/office/drawing/2014/main" id="{EFCAD9F9-D790-0968-48F5-55B648064CB2}"/>
              </a:ext>
            </a:extLst>
          </p:cNvPr>
          <p:cNvSpPr>
            <a:spLocks noGrp="1"/>
          </p:cNvSpPr>
          <p:nvPr>
            <p:ph type="sldNum" sz="quarter" idx="12"/>
          </p:nvPr>
        </p:nvSpPr>
        <p:spPr/>
        <p:txBody>
          <a:bodyPr/>
          <a:lstStyle/>
          <a:p>
            <a:fld id="{CBCAA676-A8D0-4FC7-81C9-F8992311A1A5}" type="slidenum">
              <a:rPr lang="en-US" smtClean="0"/>
              <a:t>9</a:t>
            </a:fld>
            <a:endParaRPr lang="en-US"/>
          </a:p>
        </p:txBody>
      </p:sp>
    </p:spTree>
    <p:extLst>
      <p:ext uri="{BB962C8B-B14F-4D97-AF65-F5344CB8AC3E}">
        <p14:creationId xmlns:p14="http://schemas.microsoft.com/office/powerpoint/2010/main" val="3011700677"/>
      </p:ext>
    </p:extLst>
  </p:cSld>
  <p:clrMapOvr>
    <a:masterClrMapping/>
  </p:clrMapOvr>
</p:sld>
</file>

<file path=ppt/theme/theme1.xml><?xml version="1.0" encoding="utf-8"?>
<a:theme xmlns:a="http://schemas.openxmlformats.org/drawingml/2006/main" name="Retrospec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Retrospect</Template>
  <TotalTime>9203</TotalTime>
  <Words>2702</Words>
  <Application>Microsoft Office PowerPoint</Application>
  <PresentationFormat>Widescreen</PresentationFormat>
  <Paragraphs>435</Paragraphs>
  <Slides>29</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Wingdings</vt:lpstr>
      <vt:lpstr>Retrospect</vt:lpstr>
      <vt:lpstr>PowerPoint Presentation</vt:lpstr>
      <vt:lpstr>NATIONAL MANAGEMENT COLLEGE  117th National Management Course </vt:lpstr>
      <vt:lpstr>ACRONYMS </vt:lpstr>
      <vt:lpstr>SEQUENCE OF THE PRESENATION </vt:lpstr>
      <vt:lpstr>INTRODUCTION</vt:lpstr>
      <vt:lpstr>NO CONSENSUS ON DEFINITION OF MIDDLE CLASS</vt:lpstr>
      <vt:lpstr>MIDDLE CLASS IN THE EYES OF ACADEMIA</vt:lpstr>
      <vt:lpstr>Contd…</vt:lpstr>
      <vt:lpstr>STATEMENT OF PROBLEM</vt:lpstr>
      <vt:lpstr>RESEARCH QUESTIONS</vt:lpstr>
      <vt:lpstr>MIDDLE CLASS: AN INSTRUMENT OF ECONOMIC PROSPERITY</vt:lpstr>
      <vt:lpstr>RISING MIDDLE CLASS IN PAKISTAN</vt:lpstr>
      <vt:lpstr>INCREASE IN URBANIZATION &amp; LITERACY RATE</vt:lpstr>
      <vt:lpstr>SECTORAL PROFILE OF NATIONAL GDP</vt:lpstr>
      <vt:lpstr>SMALL AND MEDIUM ENTERPRISES</vt:lpstr>
      <vt:lpstr>PUNJAB ROZGAR SCHEME (SMEs &amp; Startups)</vt:lpstr>
      <vt:lpstr>WORKFORCE &amp; OPPORTUNITIES (Low female contribution an eye opener)</vt:lpstr>
      <vt:lpstr>LITERACY &amp; SKILL LEVEL OF LABOUR FORCE</vt:lpstr>
      <vt:lpstr>FOREIGN REMITTANCES</vt:lpstr>
      <vt:lpstr>REGIONAL COMPARISON</vt:lpstr>
      <vt:lpstr>NON EXISTENT CULTURE OF DOMESTIC SAVINGS</vt:lpstr>
      <vt:lpstr>DILEMMA OF PAKISTAN’S POLITICS</vt:lpstr>
      <vt:lpstr>LAWYER’S MOVEMENT (2007-2009)</vt:lpstr>
      <vt:lpstr>RISE OF PTI</vt:lpstr>
      <vt:lpstr>CONCLUSION</vt:lpstr>
      <vt:lpstr>RECOMENDATIONS</vt:lpstr>
      <vt:lpstr>Contd…</vt:lpstr>
      <vt:lpstr>Contd…</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Middle Class in Pakistan Politics and Economy: Is it playing and effective role?</dc:title>
  <dc:creator>Ammad Jatoi</dc:creator>
  <cp:lastModifiedBy>HP</cp:lastModifiedBy>
  <cp:revision>179</cp:revision>
  <cp:lastPrinted>2022-11-16T18:44:11Z</cp:lastPrinted>
  <dcterms:created xsi:type="dcterms:W3CDTF">2022-11-03T08:03:24Z</dcterms:created>
  <dcterms:modified xsi:type="dcterms:W3CDTF">2022-11-18T06:00:15Z</dcterms:modified>
</cp:coreProperties>
</file>