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0" r:id="rId2"/>
    <p:sldId id="269" r:id="rId3"/>
    <p:sldId id="257" r:id="rId4"/>
    <p:sldId id="276" r:id="rId5"/>
    <p:sldId id="278" r:id="rId6"/>
    <p:sldId id="259" r:id="rId7"/>
    <p:sldId id="261" r:id="rId8"/>
    <p:sldId id="268" r:id="rId9"/>
    <p:sldId id="277" r:id="rId10"/>
    <p:sldId id="263" r:id="rId11"/>
    <p:sldId id="258" r:id="rId12"/>
    <p:sldId id="260" r:id="rId13"/>
    <p:sldId id="264" r:id="rId14"/>
    <p:sldId id="265" r:id="rId15"/>
    <p:sldId id="267" r:id="rId16"/>
    <p:sldId id="279" r:id="rId17"/>
    <p:sldId id="270" r:id="rId18"/>
    <p:sldId id="274" r:id="rId19"/>
    <p:sldId id="272"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41" autoAdjust="0"/>
    <p:restoredTop sz="94660"/>
  </p:normalViewPr>
  <p:slideViewPr>
    <p:cSldViewPr>
      <p:cViewPr varScale="1">
        <p:scale>
          <a:sx n="65" d="100"/>
          <a:sy n="65" d="100"/>
        </p:scale>
        <p:origin x="5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1B04E3-C264-4F17-8BF4-37F8A6B1897A}" type="datetimeFigureOut">
              <a:rPr lang="en-US" smtClean="0"/>
              <a:pPr/>
              <a:t>11/16/2022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460EC-A48E-4899-AFC8-AA16AF5C0B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074932C-95E6-405F-93FD-6D69903FCC3B}" type="datetime1">
              <a:rPr lang="en-US" smtClean="0"/>
              <a:pPr/>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AF1-E7A8-4F5A-AC3C-A5922FACD2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C5BC80-BCA4-45F0-91B1-BFD198F73C4B}" type="datetime1">
              <a:rPr lang="en-US" smtClean="0"/>
              <a:pPr/>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AF1-E7A8-4F5A-AC3C-A5922FACD2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752FBC-8E80-4DE8-8D7C-2A315560C625}" type="datetime1">
              <a:rPr lang="en-US" smtClean="0"/>
              <a:pPr/>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AF1-E7A8-4F5A-AC3C-A5922FACD2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E75F6-9EB7-4413-A062-C8192F78F699}" type="datetime1">
              <a:rPr lang="en-US" smtClean="0"/>
              <a:pPr/>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AF1-E7A8-4F5A-AC3C-A5922FACD2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753F8C-2AFD-4AC4-B755-E1E090FA4ADA}" type="datetime1">
              <a:rPr lang="en-US" smtClean="0"/>
              <a:pPr/>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AF1-E7A8-4F5A-AC3C-A5922FACD2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F3AB7E-C5F3-4EC1-8002-007B7EB7B044}" type="datetime1">
              <a:rPr lang="en-US" smtClean="0"/>
              <a:pPr/>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09AF1-E7A8-4F5A-AC3C-A5922FACD2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2FDCA7-38A8-444B-9F1D-B6AF44F3D83E}" type="datetime1">
              <a:rPr lang="en-US" smtClean="0"/>
              <a:pPr/>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D09AF1-E7A8-4F5A-AC3C-A5922FACD2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392E44-7A60-40DE-BAE3-3D20C03D0967}" type="datetime1">
              <a:rPr lang="en-US" smtClean="0"/>
              <a:pPr/>
              <a:t>11/16/2022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D09AF1-E7A8-4F5A-AC3C-A5922FACD2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A402B-39D2-4F77-BD40-63713F2D61E8}" type="datetime1">
              <a:rPr lang="en-US" smtClean="0"/>
              <a:pPr/>
              <a:t>11/16/2022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D09AF1-E7A8-4F5A-AC3C-A5922FACD2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EF1A45-CF01-4A6B-BD23-961BD6CA2C76}" type="datetime1">
              <a:rPr lang="en-US" smtClean="0"/>
              <a:pPr/>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09AF1-E7A8-4F5A-AC3C-A5922FACD2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8E155E-4C2C-430D-9083-149E04327023}" type="datetime1">
              <a:rPr lang="en-US" smtClean="0"/>
              <a:pPr/>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09AF1-E7A8-4F5A-AC3C-A5922FACD2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4"/>
            <a:ext cx="9144000" cy="1143000"/>
          </a:xfrm>
          <a:prstGeom prst="rect">
            <a:avLst/>
          </a:prstGeom>
          <a:solidFill>
            <a:srgbClr val="002060"/>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14282" y="1285860"/>
            <a:ext cx="8715436" cy="48403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93CFF-5218-47C3-B756-39F35B6CBDD9}" type="datetime1">
              <a:rPr lang="en-US" smtClean="0"/>
              <a:pPr/>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b="1">
                <a:solidFill>
                  <a:schemeClr val="tx1"/>
                </a:solidFill>
                <a:latin typeface="Times New Roman" pitchFamily="18" charset="0"/>
                <a:cs typeface="Times New Roman" pitchFamily="18" charset="0"/>
              </a:defRPr>
            </a:lvl1pPr>
          </a:lstStyle>
          <a:p>
            <a:fld id="{DDD09AF1-E7A8-4F5A-AC3C-A5922FACD2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000" b="1" kern="1200">
          <a:solidFill>
            <a:srgbClr val="FFFF00"/>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C:\Documents%20and%20Settings\Administrator\Desktop\LOGO%20NMC%20GREEN.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2649A-7E2E-4F5F-A995-BD8453982A62}"/>
              </a:ext>
            </a:extLst>
          </p:cNvPr>
          <p:cNvSpPr>
            <a:spLocks noGrp="1"/>
          </p:cNvSpPr>
          <p:nvPr>
            <p:ph type="title"/>
          </p:nvPr>
        </p:nvSpPr>
        <p:spPr/>
        <p:txBody>
          <a:bodyPr>
            <a:normAutofit fontScale="90000"/>
          </a:bodyPr>
          <a:lstStyle/>
          <a:p>
            <a:r>
              <a:rPr lang="en-US" dirty="0"/>
              <a:t>NATIONAL MANAGEMENT COLLEGE </a:t>
            </a:r>
            <a:br>
              <a:rPr lang="en-US" dirty="0"/>
            </a:br>
            <a:r>
              <a:rPr lang="en-US" dirty="0"/>
              <a:t>117</a:t>
            </a:r>
            <a:r>
              <a:rPr lang="en-US" baseline="30000" dirty="0"/>
              <a:t>th</a:t>
            </a:r>
            <a:r>
              <a:rPr lang="en-US" dirty="0"/>
              <a:t> National Management Course</a:t>
            </a:r>
          </a:p>
        </p:txBody>
      </p:sp>
      <p:sp>
        <p:nvSpPr>
          <p:cNvPr id="3" name="Content Placeholder 2">
            <a:extLst>
              <a:ext uri="{FF2B5EF4-FFF2-40B4-BE49-F238E27FC236}">
                <a16:creationId xmlns:a16="http://schemas.microsoft.com/office/drawing/2014/main" id="{17D7C536-165A-40EA-BDB0-2951D90952E9}"/>
              </a:ext>
            </a:extLst>
          </p:cNvPr>
          <p:cNvSpPr>
            <a:spLocks noGrp="1"/>
          </p:cNvSpPr>
          <p:nvPr>
            <p:ph idx="1"/>
          </p:nvPr>
        </p:nvSpPr>
        <p:spPr>
          <a:xfrm>
            <a:off x="0" y="2459203"/>
            <a:ext cx="9143999" cy="3717760"/>
          </a:xfrm>
        </p:spPr>
        <p:txBody>
          <a:bodyPr>
            <a:noAutofit/>
          </a:bodyPr>
          <a:lstStyle/>
          <a:p>
            <a:pPr marL="0" indent="0" algn="ctr">
              <a:spcBef>
                <a:spcPts val="2400"/>
              </a:spcBef>
              <a:spcAft>
                <a:spcPts val="1200"/>
              </a:spcAft>
              <a:buNone/>
            </a:pPr>
            <a:r>
              <a:rPr lang="en-US" sz="2800" b="1" dirty="0"/>
              <a:t>Contemporary Issue Series Presentation</a:t>
            </a:r>
          </a:p>
          <a:p>
            <a:pPr marL="0" indent="0" algn="ctr">
              <a:spcBef>
                <a:spcPts val="1200"/>
              </a:spcBef>
              <a:spcAft>
                <a:spcPts val="1200"/>
              </a:spcAft>
              <a:buNone/>
            </a:pPr>
            <a:r>
              <a:rPr lang="en-US" sz="3200" b="1" u="sng" dirty="0"/>
              <a:t>Single National Curriculum (SNC): Assessing the Implementation To-Date</a:t>
            </a:r>
          </a:p>
          <a:p>
            <a:pPr marL="0" indent="0" algn="ctr">
              <a:buNone/>
            </a:pPr>
            <a:r>
              <a:rPr lang="en-US" b="1" dirty="0"/>
              <a:t>By </a:t>
            </a:r>
            <a:br>
              <a:rPr lang="en-US" b="1" dirty="0"/>
            </a:br>
            <a:r>
              <a:rPr lang="en-US" b="1" dirty="0"/>
              <a:t>Malik Kamran Azam Khan </a:t>
            </a:r>
            <a:r>
              <a:rPr lang="en-US" b="1" dirty="0" err="1"/>
              <a:t>Rajar</a:t>
            </a:r>
            <a:endParaRPr lang="en-US" b="1" dirty="0"/>
          </a:p>
          <a:p>
            <a:pPr marL="0" indent="0" algn="ctr">
              <a:buNone/>
            </a:pPr>
            <a:r>
              <a:rPr lang="en-US" b="1" dirty="0"/>
              <a:t>(PCS)</a:t>
            </a:r>
          </a:p>
        </p:txBody>
      </p:sp>
      <p:sp>
        <p:nvSpPr>
          <p:cNvPr id="4" name="Slide Number Placeholder 3">
            <a:extLst>
              <a:ext uri="{FF2B5EF4-FFF2-40B4-BE49-F238E27FC236}">
                <a16:creationId xmlns:a16="http://schemas.microsoft.com/office/drawing/2014/main" id="{A9530557-41AD-42CD-B344-95DA2221E800}"/>
              </a:ext>
            </a:extLst>
          </p:cNvPr>
          <p:cNvSpPr>
            <a:spLocks noGrp="1"/>
          </p:cNvSpPr>
          <p:nvPr>
            <p:ph type="sldNum" sz="quarter" idx="12"/>
          </p:nvPr>
        </p:nvSpPr>
        <p:spPr/>
        <p:txBody>
          <a:bodyPr/>
          <a:lstStyle/>
          <a:p>
            <a:fld id="{046249FF-2764-CB4A-A50A-736C046EDF04}" type="slidenum">
              <a:rPr lang="en-PK" smtClean="0"/>
              <a:pPr/>
              <a:t>1</a:t>
            </a:fld>
            <a:endParaRPr lang="en-PK"/>
          </a:p>
        </p:txBody>
      </p:sp>
      <p:pic>
        <p:nvPicPr>
          <p:cNvPr id="5" name="Picture 4">
            <a:extLst>
              <a:ext uri="{FF2B5EF4-FFF2-40B4-BE49-F238E27FC236}">
                <a16:creationId xmlns:a16="http://schemas.microsoft.com/office/drawing/2014/main" id="{E9DE8C94-D2E0-49C0-B333-2E52F7335BDA}"/>
              </a:ext>
            </a:extLst>
          </p:cNvPr>
          <p:cNvPicPr/>
          <p:nvPr/>
        </p:nvPicPr>
        <p:blipFill>
          <a:blip r:embed="rId2" r:link="rId3" cstate="print"/>
          <a:srcRect/>
          <a:stretch>
            <a:fillRect/>
          </a:stretch>
        </p:blipFill>
        <p:spPr bwMode="auto">
          <a:xfrm>
            <a:off x="3983026" y="1117888"/>
            <a:ext cx="1461052" cy="1447015"/>
          </a:xfrm>
          <a:prstGeom prst="rect">
            <a:avLst/>
          </a:prstGeom>
          <a:noFill/>
          <a:ln w="9525">
            <a:noFill/>
            <a:miter lim="800000"/>
            <a:headEnd/>
            <a:tailEnd/>
          </a:ln>
        </p:spPr>
      </p:pic>
      <p:sp>
        <p:nvSpPr>
          <p:cNvPr id="6" name="Rectangle 5">
            <a:extLst>
              <a:ext uri="{FF2B5EF4-FFF2-40B4-BE49-F238E27FC236}">
                <a16:creationId xmlns:a16="http://schemas.microsoft.com/office/drawing/2014/main" id="{307062B9-680E-4BC3-84B1-C9BADBD681A3}"/>
              </a:ext>
            </a:extLst>
          </p:cNvPr>
          <p:cNvSpPr/>
          <p:nvPr/>
        </p:nvSpPr>
        <p:spPr>
          <a:xfrm>
            <a:off x="14749" y="5877272"/>
            <a:ext cx="9143998" cy="954107"/>
          </a:xfrm>
          <a:prstGeom prst="rect">
            <a:avLst/>
          </a:prstGeom>
        </p:spPr>
        <p:txBody>
          <a:bodyPr wrap="square">
            <a:spAutoFit/>
          </a:bodyPr>
          <a:lstStyle/>
          <a:p>
            <a:pPr algn="ctr"/>
            <a:r>
              <a:rPr lang="en-US" sz="3200" b="1" dirty="0">
                <a:latin typeface="Times New Roman" panose="02020603050405020304" pitchFamily="18" charset="0"/>
                <a:cs typeface="Times New Roman" panose="02020603050405020304" pitchFamily="18" charset="0"/>
              </a:rPr>
              <a:t>Sponsor DS: Ms. Ambreen Raza</a:t>
            </a:r>
          </a:p>
          <a:p>
            <a:pPr algn="ctr"/>
            <a:r>
              <a:rPr lang="en-US" sz="2400" b="1" dirty="0">
                <a:latin typeface="Times New Roman" pitchFamily="18" charset="0"/>
                <a:cs typeface="Times New Roman" pitchFamily="18" charset="0"/>
              </a:rPr>
              <a:t>Dated: 16-11-2022</a:t>
            </a:r>
            <a:endParaRPr lang="en-US" sz="3200" b="1" dirty="0"/>
          </a:p>
        </p:txBody>
      </p:sp>
    </p:spTree>
    <p:extLst>
      <p:ext uri="{BB962C8B-B14F-4D97-AF65-F5344CB8AC3E}">
        <p14:creationId xmlns:p14="http://schemas.microsoft.com/office/powerpoint/2010/main" val="306158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Assessing Implementation - Update</a:t>
            </a:r>
          </a:p>
        </p:txBody>
      </p:sp>
      <p:sp>
        <p:nvSpPr>
          <p:cNvPr id="3" name="Content Placeholder 2"/>
          <p:cNvSpPr>
            <a:spLocks noGrp="1"/>
          </p:cNvSpPr>
          <p:nvPr>
            <p:ph idx="1"/>
          </p:nvPr>
        </p:nvSpPr>
        <p:spPr>
          <a:xfrm>
            <a:off x="214282" y="1285860"/>
            <a:ext cx="8715436" cy="5429288"/>
          </a:xfrm>
        </p:spPr>
        <p:txBody>
          <a:bodyPr>
            <a:normAutofit/>
          </a:bodyPr>
          <a:lstStyle/>
          <a:p>
            <a:pPr algn="just">
              <a:spcAft>
                <a:spcPts val="600"/>
              </a:spcAft>
            </a:pPr>
            <a:r>
              <a:rPr lang="en-US" b="1" dirty="0"/>
              <a:t>“National Curriculum of Pakistan (NCP)”  - </a:t>
            </a:r>
            <a:r>
              <a:rPr lang="en-US" dirty="0"/>
              <a:t>new name given by the ruling coalition government</a:t>
            </a:r>
          </a:p>
          <a:p>
            <a:pPr lvl="0" algn="just">
              <a:spcAft>
                <a:spcPts val="600"/>
              </a:spcAft>
            </a:pPr>
            <a:r>
              <a:rPr lang="en-US" dirty="0"/>
              <a:t>Recently, </a:t>
            </a:r>
            <a:r>
              <a:rPr lang="en-US" dirty="0" err="1"/>
              <a:t>Sindh</a:t>
            </a:r>
            <a:r>
              <a:rPr lang="en-US" dirty="0"/>
              <a:t> agreed to adopt SNC</a:t>
            </a:r>
          </a:p>
          <a:p>
            <a:pPr lvl="0" algn="just">
              <a:spcAft>
                <a:spcPts val="600"/>
              </a:spcAft>
              <a:buNone/>
            </a:pPr>
            <a:r>
              <a:rPr lang="en-US" dirty="0"/>
              <a:t>	1) Science, 2) English, 3) Mathematics &amp; 4) Computer Science with pilot programme for teacher’s training</a:t>
            </a:r>
          </a:p>
          <a:p>
            <a:pPr lvl="0" algn="just">
              <a:spcAft>
                <a:spcPts val="600"/>
              </a:spcAft>
            </a:pPr>
            <a:r>
              <a:rPr lang="en-US" dirty="0"/>
              <a:t>Punjab and KP </a:t>
            </a:r>
            <a:r>
              <a:rPr lang="en-US" dirty="0" err="1"/>
              <a:t>Sindh</a:t>
            </a:r>
            <a:r>
              <a:rPr lang="en-US" dirty="0"/>
              <a:t> to work with M/o Federal Education for teachers’ capacity development (Pilot Project for 3 Districts)</a:t>
            </a:r>
          </a:p>
          <a:p>
            <a:pPr lvl="0" algn="just">
              <a:spcAft>
                <a:spcPts val="600"/>
              </a:spcAft>
            </a:pPr>
            <a:r>
              <a:rPr lang="en-US" dirty="0"/>
              <a:t>SNC - truly national status after </a:t>
            </a:r>
            <a:r>
              <a:rPr lang="en-US" dirty="0" err="1"/>
              <a:t>Sindh</a:t>
            </a:r>
            <a:r>
              <a:rPr lang="en-US" dirty="0"/>
              <a:t> joins</a:t>
            </a:r>
          </a:p>
          <a:p>
            <a:pPr lvl="0" algn="just">
              <a:spcAft>
                <a:spcPts val="600"/>
              </a:spcAft>
            </a:pPr>
            <a:r>
              <a:rPr lang="en-US" dirty="0"/>
              <a:t>Private Sector onboard for adoption with public sector</a:t>
            </a:r>
          </a:p>
          <a:p>
            <a:pPr algn="just">
              <a:spcAft>
                <a:spcPts val="600"/>
              </a:spcAft>
              <a:buNone/>
            </a:pPr>
            <a:endParaRPr lang="en-US" dirty="0"/>
          </a:p>
        </p:txBody>
      </p:sp>
      <p:sp>
        <p:nvSpPr>
          <p:cNvPr id="4" name="Slide Number Placeholder 3"/>
          <p:cNvSpPr>
            <a:spLocks noGrp="1"/>
          </p:cNvSpPr>
          <p:nvPr>
            <p:ph type="sldNum" sz="quarter" idx="12"/>
          </p:nvPr>
        </p:nvSpPr>
        <p:spPr/>
        <p:txBody>
          <a:bodyPr/>
          <a:lstStyle/>
          <a:p>
            <a:fld id="{DDD09AF1-E7A8-4F5A-AC3C-A5922FACD23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Phases of SNC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14282" y="1285860"/>
            <a:ext cx="8715436" cy="5429288"/>
          </a:xfrm>
        </p:spPr>
        <p:txBody>
          <a:bodyPr>
            <a:normAutofit/>
          </a:bodyPr>
          <a:lstStyle/>
          <a:p>
            <a:pPr algn="just">
              <a:lnSpc>
                <a:spcPct val="150000"/>
              </a:lnSpc>
            </a:pPr>
            <a:r>
              <a:rPr lang="en-US" dirty="0"/>
              <a:t>SNC is being developed in three phases:</a:t>
            </a:r>
          </a:p>
          <a:p>
            <a:pPr marL="896938" lvl="0" algn="just">
              <a:lnSpc>
                <a:spcPct val="150000"/>
              </a:lnSpc>
              <a:buFont typeface="Wingdings" pitchFamily="2" charset="2"/>
              <a:buChar char="Ø"/>
            </a:pPr>
            <a:r>
              <a:rPr lang="en-US" b="1" dirty="0">
                <a:solidFill>
                  <a:srgbClr val="FF0000"/>
                </a:solidFill>
              </a:rPr>
              <a:t>Phase I</a:t>
            </a:r>
            <a:r>
              <a:rPr lang="en-US" dirty="0"/>
              <a:t>: Development of SNC and textbooks  </a:t>
            </a:r>
          </a:p>
          <a:p>
            <a:pPr marL="896938" lvl="0" algn="just">
              <a:lnSpc>
                <a:spcPct val="150000"/>
              </a:lnSpc>
              <a:buNone/>
            </a:pPr>
            <a:r>
              <a:rPr lang="en-US" dirty="0"/>
              <a:t>                  </a:t>
            </a:r>
            <a:r>
              <a:rPr lang="en-US" b="1" dirty="0"/>
              <a:t>Pre I-V(March 2021)</a:t>
            </a:r>
            <a:endParaRPr lang="en-US" dirty="0"/>
          </a:p>
          <a:p>
            <a:pPr marL="896938" lvl="0" algn="just">
              <a:lnSpc>
                <a:spcPct val="150000"/>
              </a:lnSpc>
              <a:buFont typeface="Wingdings" pitchFamily="2" charset="2"/>
              <a:buChar char="Ø"/>
            </a:pPr>
            <a:r>
              <a:rPr lang="en-US" b="1" dirty="0">
                <a:solidFill>
                  <a:srgbClr val="FF0000"/>
                </a:solidFill>
              </a:rPr>
              <a:t>Phase II</a:t>
            </a:r>
            <a:r>
              <a:rPr lang="en-US" dirty="0"/>
              <a:t>: Development of SNC and textbooks </a:t>
            </a:r>
          </a:p>
          <a:p>
            <a:pPr marL="896938" lvl="0" algn="just">
              <a:lnSpc>
                <a:spcPct val="150000"/>
              </a:lnSpc>
              <a:buNone/>
            </a:pPr>
            <a:r>
              <a:rPr lang="en-US" b="1" dirty="0"/>
              <a:t>		              VI-VIII</a:t>
            </a:r>
            <a:r>
              <a:rPr lang="en-US" dirty="0"/>
              <a:t> </a:t>
            </a:r>
            <a:r>
              <a:rPr lang="en-US" b="1" dirty="0"/>
              <a:t>(March 2022)</a:t>
            </a:r>
            <a:endParaRPr lang="en-US" dirty="0"/>
          </a:p>
          <a:p>
            <a:pPr marL="896938" lvl="0" algn="just">
              <a:lnSpc>
                <a:spcPct val="150000"/>
              </a:lnSpc>
              <a:buFont typeface="Wingdings" pitchFamily="2" charset="2"/>
              <a:buChar char="Ø"/>
            </a:pPr>
            <a:r>
              <a:rPr lang="en-US" b="1" dirty="0">
                <a:solidFill>
                  <a:srgbClr val="FF0000"/>
                </a:solidFill>
              </a:rPr>
              <a:t>Phase III</a:t>
            </a:r>
            <a:r>
              <a:rPr lang="en-US" dirty="0"/>
              <a:t>: Development of SNC and textbooks </a:t>
            </a:r>
          </a:p>
          <a:p>
            <a:pPr marL="896938" lvl="0" algn="just">
              <a:lnSpc>
                <a:spcPct val="150000"/>
              </a:lnSpc>
              <a:buNone/>
            </a:pPr>
            <a:r>
              <a:rPr lang="en-US" b="1" dirty="0"/>
              <a:t>			     IX-XII</a:t>
            </a:r>
            <a:r>
              <a:rPr lang="en-US" dirty="0"/>
              <a:t>  </a:t>
            </a:r>
            <a:r>
              <a:rPr lang="en-US" b="1" dirty="0"/>
              <a:t>(March 2023)</a:t>
            </a:r>
            <a:endParaRPr lang="en-US" dirty="0"/>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DD09AF1-E7A8-4F5A-AC3C-A5922FACD237}"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Status  for PHASE I / March 21</a:t>
            </a:r>
            <a:endParaRPr lang="en-US" dirty="0"/>
          </a:p>
        </p:txBody>
      </p:sp>
      <p:sp>
        <p:nvSpPr>
          <p:cNvPr id="3" name="Content Placeholder 2"/>
          <p:cNvSpPr>
            <a:spLocks noGrp="1"/>
          </p:cNvSpPr>
          <p:nvPr>
            <p:ph idx="1"/>
          </p:nvPr>
        </p:nvSpPr>
        <p:spPr>
          <a:xfrm>
            <a:off x="214282" y="1285860"/>
            <a:ext cx="8715436" cy="5357850"/>
          </a:xfrm>
        </p:spPr>
        <p:txBody>
          <a:bodyPr>
            <a:normAutofit/>
          </a:bodyPr>
          <a:lstStyle/>
          <a:p>
            <a:pPr lvl="0" algn="just">
              <a:spcAft>
                <a:spcPts val="600"/>
              </a:spcAft>
            </a:pPr>
            <a:r>
              <a:rPr lang="en-US" dirty="0"/>
              <a:t>SNC for grades Pre I – V has been developed and notified by M/o Federal Education (</a:t>
            </a:r>
            <a:r>
              <a:rPr lang="en-US" b="1" dirty="0">
                <a:solidFill>
                  <a:srgbClr val="FF0000"/>
                </a:solidFill>
              </a:rPr>
              <a:t>as per timeline</a:t>
            </a:r>
            <a:r>
              <a:rPr lang="en-US" dirty="0"/>
              <a:t>)</a:t>
            </a:r>
          </a:p>
          <a:p>
            <a:pPr lvl="0" algn="just">
              <a:spcAft>
                <a:spcPts val="600"/>
              </a:spcAft>
            </a:pPr>
            <a:r>
              <a:rPr lang="en-US" dirty="0"/>
              <a:t>Model Textbooks on SNC (Pre I-V)</a:t>
            </a:r>
          </a:p>
          <a:p>
            <a:pPr lvl="0" algn="just">
              <a:spcAft>
                <a:spcPts val="600"/>
              </a:spcAft>
            </a:pPr>
            <a:r>
              <a:rPr lang="en-US" dirty="0"/>
              <a:t>All Provinces, GB and AJ&amp;K adopted with exception of </a:t>
            </a:r>
            <a:r>
              <a:rPr lang="en-US" dirty="0" err="1"/>
              <a:t>Sindh</a:t>
            </a:r>
            <a:endParaRPr lang="en-US" dirty="0"/>
          </a:p>
          <a:p>
            <a:pPr lvl="0" algn="just">
              <a:spcAft>
                <a:spcPts val="600"/>
              </a:spcAft>
            </a:pPr>
            <a:r>
              <a:rPr lang="en-US" dirty="0"/>
              <a:t>Varied implementation dates due to academic sessions</a:t>
            </a:r>
          </a:p>
          <a:p>
            <a:pPr lvl="0" algn="just">
              <a:spcAft>
                <a:spcPts val="600"/>
              </a:spcAft>
            </a:pPr>
            <a:r>
              <a:rPr lang="en-US" dirty="0"/>
              <a:t>Private Schools implemented SNC (Pre I-V) from academic year 2021</a:t>
            </a:r>
          </a:p>
          <a:p>
            <a:pPr lvl="0" algn="just">
              <a:spcAft>
                <a:spcPts val="600"/>
              </a:spcAft>
            </a:pPr>
            <a:r>
              <a:rPr lang="en-US" dirty="0"/>
              <a:t>Teacher Training Modules (TTMs) on SNC (Pre I-V) developed and shared – Piloting completed</a:t>
            </a:r>
          </a:p>
          <a:p>
            <a:pPr>
              <a:spcAft>
                <a:spcPts val="600"/>
              </a:spcAft>
              <a:buNone/>
            </a:pPr>
            <a:endParaRPr lang="en-US" dirty="0"/>
          </a:p>
        </p:txBody>
      </p:sp>
      <p:sp>
        <p:nvSpPr>
          <p:cNvPr id="4" name="Slide Number Placeholder 3"/>
          <p:cNvSpPr>
            <a:spLocks noGrp="1"/>
          </p:cNvSpPr>
          <p:nvPr>
            <p:ph type="sldNum" sz="quarter" idx="12"/>
          </p:nvPr>
        </p:nvSpPr>
        <p:spPr/>
        <p:txBody>
          <a:bodyPr/>
          <a:lstStyle/>
          <a:p>
            <a:fld id="{DDD09AF1-E7A8-4F5A-AC3C-A5922FACD23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Status  for PHASE II / March 22</a:t>
            </a:r>
            <a:endParaRPr lang="en-US" dirty="0"/>
          </a:p>
        </p:txBody>
      </p:sp>
      <p:sp>
        <p:nvSpPr>
          <p:cNvPr id="3" name="Content Placeholder 2"/>
          <p:cNvSpPr>
            <a:spLocks noGrp="1"/>
          </p:cNvSpPr>
          <p:nvPr>
            <p:ph idx="1"/>
          </p:nvPr>
        </p:nvSpPr>
        <p:spPr>
          <a:xfrm>
            <a:off x="214282" y="1285860"/>
            <a:ext cx="8715436" cy="5429288"/>
          </a:xfrm>
        </p:spPr>
        <p:txBody>
          <a:bodyPr>
            <a:normAutofit/>
          </a:bodyPr>
          <a:lstStyle/>
          <a:p>
            <a:pPr lvl="0" algn="just">
              <a:spcAft>
                <a:spcPts val="600"/>
              </a:spcAft>
            </a:pPr>
            <a:r>
              <a:rPr lang="en-US" dirty="0"/>
              <a:t>Curriculum strands up to Grade XIII were finalized and notified (</a:t>
            </a:r>
            <a:r>
              <a:rPr lang="en-US" dirty="0">
                <a:solidFill>
                  <a:srgbClr val="FF0000"/>
                </a:solidFill>
              </a:rPr>
              <a:t>as per timeline</a:t>
            </a:r>
            <a:r>
              <a:rPr lang="en-US" dirty="0"/>
              <a:t>)</a:t>
            </a:r>
          </a:p>
          <a:p>
            <a:pPr lvl="0" algn="just">
              <a:spcAft>
                <a:spcPts val="600"/>
              </a:spcAft>
            </a:pPr>
            <a:r>
              <a:rPr lang="en-US" dirty="0"/>
              <a:t>Model text-books were developed – public-private partnership</a:t>
            </a:r>
          </a:p>
          <a:p>
            <a:pPr lvl="0" algn="just">
              <a:spcAft>
                <a:spcPts val="600"/>
              </a:spcAft>
            </a:pPr>
            <a:r>
              <a:rPr lang="en-US" dirty="0"/>
              <a:t>Teacher Training Modules finalized (Grade 1-5)</a:t>
            </a:r>
          </a:p>
          <a:p>
            <a:pPr lvl="0" algn="just">
              <a:spcAft>
                <a:spcPts val="600"/>
              </a:spcAft>
            </a:pPr>
            <a:r>
              <a:rPr lang="en-US" dirty="0"/>
              <a:t>Ongoing Teacher training - .3 million teachers trained alone in Punjab</a:t>
            </a:r>
          </a:p>
          <a:p>
            <a:pPr lvl="0" algn="just">
              <a:spcAft>
                <a:spcPts val="600"/>
              </a:spcAft>
            </a:pPr>
            <a:r>
              <a:rPr lang="en-US" dirty="0"/>
              <a:t>Development ongoing of detailed Assessment Framework for Grade 1-12 (expected to be completed by March 2023)</a:t>
            </a:r>
          </a:p>
        </p:txBody>
      </p:sp>
      <p:sp>
        <p:nvSpPr>
          <p:cNvPr id="4" name="Slide Number Placeholder 3"/>
          <p:cNvSpPr>
            <a:spLocks noGrp="1"/>
          </p:cNvSpPr>
          <p:nvPr>
            <p:ph type="sldNum" sz="quarter" idx="12"/>
          </p:nvPr>
        </p:nvSpPr>
        <p:spPr/>
        <p:txBody>
          <a:bodyPr/>
          <a:lstStyle/>
          <a:p>
            <a:fld id="{DDD09AF1-E7A8-4F5A-AC3C-A5922FACD237}"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Status for PHASE III / March 23</a:t>
            </a:r>
            <a:endParaRPr lang="en-US" dirty="0"/>
          </a:p>
        </p:txBody>
      </p:sp>
      <p:sp>
        <p:nvSpPr>
          <p:cNvPr id="3" name="Content Placeholder 2"/>
          <p:cNvSpPr>
            <a:spLocks noGrp="1"/>
          </p:cNvSpPr>
          <p:nvPr>
            <p:ph idx="1"/>
          </p:nvPr>
        </p:nvSpPr>
        <p:spPr>
          <a:xfrm>
            <a:off x="214282" y="1285860"/>
            <a:ext cx="8715436" cy="5357850"/>
          </a:xfrm>
        </p:spPr>
        <p:txBody>
          <a:bodyPr>
            <a:normAutofit/>
          </a:bodyPr>
          <a:lstStyle/>
          <a:p>
            <a:pPr lvl="0" algn="just">
              <a:spcAft>
                <a:spcPts val="600"/>
              </a:spcAft>
            </a:pPr>
            <a:r>
              <a:rPr lang="en-US" dirty="0"/>
              <a:t>National Curriculum Council (NCC) leading consultative process</a:t>
            </a:r>
          </a:p>
          <a:p>
            <a:pPr lvl="0" algn="just">
              <a:spcAft>
                <a:spcPts val="600"/>
              </a:spcAft>
            </a:pPr>
            <a:r>
              <a:rPr lang="en-US" dirty="0"/>
              <a:t>1</a:t>
            </a:r>
            <a:r>
              <a:rPr lang="en-US" baseline="30000" dirty="0"/>
              <a:t>st</a:t>
            </a:r>
            <a:r>
              <a:rPr lang="en-US" dirty="0"/>
              <a:t> roundtable with Secondary and Intermediate Boards for high school level</a:t>
            </a:r>
          </a:p>
          <a:p>
            <a:pPr lvl="0" algn="just">
              <a:spcAft>
                <a:spcPts val="600"/>
              </a:spcAft>
            </a:pPr>
            <a:r>
              <a:rPr lang="en-US" dirty="0"/>
              <a:t>Ongoing Policy dialogue across Pakistan including parents and students</a:t>
            </a:r>
          </a:p>
          <a:p>
            <a:pPr lvl="0" algn="just">
              <a:spcAft>
                <a:spcPts val="600"/>
              </a:spcAft>
            </a:pPr>
            <a:r>
              <a:rPr lang="en-US" dirty="0"/>
              <a:t>Enhanced inclusion of public and private stakeholders curriculum development</a:t>
            </a:r>
          </a:p>
          <a:p>
            <a:pPr lvl="0" algn="just">
              <a:spcAft>
                <a:spcPts val="600"/>
              </a:spcAft>
            </a:pPr>
            <a:r>
              <a:rPr lang="en-US" dirty="0"/>
              <a:t>Development expected to meet implementation timetable i.e. March 2023</a:t>
            </a:r>
          </a:p>
          <a:p>
            <a:pPr>
              <a:spcAft>
                <a:spcPts val="600"/>
              </a:spcAft>
              <a:buNone/>
            </a:pPr>
            <a:endParaRPr lang="en-US" dirty="0"/>
          </a:p>
        </p:txBody>
      </p:sp>
      <p:sp>
        <p:nvSpPr>
          <p:cNvPr id="4" name="Slide Number Placeholder 3"/>
          <p:cNvSpPr>
            <a:spLocks noGrp="1"/>
          </p:cNvSpPr>
          <p:nvPr>
            <p:ph type="sldNum" sz="quarter" idx="12"/>
          </p:nvPr>
        </p:nvSpPr>
        <p:spPr/>
        <p:txBody>
          <a:bodyPr/>
          <a:lstStyle/>
          <a:p>
            <a:fld id="{DDD09AF1-E7A8-4F5A-AC3C-A5922FACD237}"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Deeni</a:t>
            </a:r>
            <a:r>
              <a:rPr lang="en-US" dirty="0"/>
              <a:t> </a:t>
            </a:r>
            <a:r>
              <a:rPr lang="en-US" dirty="0" err="1"/>
              <a:t>Madaris</a:t>
            </a:r>
            <a:endParaRPr lang="en-US" dirty="0"/>
          </a:p>
        </p:txBody>
      </p:sp>
      <p:sp>
        <p:nvSpPr>
          <p:cNvPr id="3" name="Content Placeholder 2"/>
          <p:cNvSpPr>
            <a:spLocks noGrp="1"/>
          </p:cNvSpPr>
          <p:nvPr>
            <p:ph idx="1"/>
          </p:nvPr>
        </p:nvSpPr>
        <p:spPr>
          <a:xfrm>
            <a:off x="214282" y="1285860"/>
            <a:ext cx="8715436" cy="5572140"/>
          </a:xfrm>
        </p:spPr>
        <p:txBody>
          <a:bodyPr>
            <a:normAutofit/>
          </a:bodyPr>
          <a:lstStyle/>
          <a:p>
            <a:pPr lvl="0" algn="just">
              <a:lnSpc>
                <a:spcPct val="110000"/>
              </a:lnSpc>
              <a:spcAft>
                <a:spcPts val="600"/>
              </a:spcAft>
            </a:pPr>
            <a:r>
              <a:rPr lang="en-US" dirty="0" err="1"/>
              <a:t>Wifaq-ul-Madaris</a:t>
            </a:r>
            <a:r>
              <a:rPr lang="en-US" dirty="0"/>
              <a:t> Pakistan announced </a:t>
            </a:r>
            <a:r>
              <a:rPr lang="en-US" dirty="0" err="1"/>
              <a:t>Nisab</a:t>
            </a:r>
            <a:r>
              <a:rPr lang="en-US" dirty="0"/>
              <a:t> with additional subjects </a:t>
            </a:r>
          </a:p>
          <a:p>
            <a:pPr marL="985838" lvl="0" indent="-985838" algn="just">
              <a:lnSpc>
                <a:spcPct val="110000"/>
              </a:lnSpc>
              <a:spcAft>
                <a:spcPts val="600"/>
              </a:spcAft>
              <a:buNone/>
            </a:pPr>
            <a:r>
              <a:rPr lang="en-US" dirty="0"/>
              <a:t>          a) English, b) Science, c) Mathematics, d) History &amp; e) Geography</a:t>
            </a:r>
          </a:p>
          <a:p>
            <a:pPr lvl="0" algn="just">
              <a:lnSpc>
                <a:spcPct val="110000"/>
              </a:lnSpc>
              <a:spcAft>
                <a:spcPts val="600"/>
              </a:spcAft>
            </a:pPr>
            <a:r>
              <a:rPr lang="en-US" dirty="0"/>
              <a:t>Textbooks from Punjab Text Board to be taught because of Urdu medium of instruction </a:t>
            </a:r>
          </a:p>
          <a:p>
            <a:pPr lvl="0" algn="just">
              <a:lnSpc>
                <a:spcPct val="110000"/>
              </a:lnSpc>
              <a:spcAft>
                <a:spcPts val="600"/>
              </a:spcAft>
            </a:pPr>
            <a:r>
              <a:rPr lang="en-US" dirty="0" err="1"/>
              <a:t>Madris</a:t>
            </a:r>
            <a:r>
              <a:rPr lang="en-US" dirty="0"/>
              <a:t> in KP Province to also teach Textbooks from Punjab Text Board</a:t>
            </a:r>
          </a:p>
          <a:p>
            <a:pPr lvl="0" algn="just">
              <a:lnSpc>
                <a:spcPct val="110000"/>
              </a:lnSpc>
              <a:spcAft>
                <a:spcPts val="600"/>
              </a:spcAft>
            </a:pPr>
            <a:r>
              <a:rPr lang="en-US" dirty="0"/>
              <a:t>M/o Federal Education’s claim without data on number of </a:t>
            </a:r>
            <a:r>
              <a:rPr lang="en-US" dirty="0" err="1"/>
              <a:t>Madaris</a:t>
            </a:r>
            <a:r>
              <a:rPr lang="en-US" dirty="0"/>
              <a:t> (or even schools) implementing SNC</a:t>
            </a:r>
          </a:p>
          <a:p>
            <a:pPr lvl="0" algn="just">
              <a:lnSpc>
                <a:spcPct val="110000"/>
              </a:lnSpc>
              <a:spcAft>
                <a:spcPts val="600"/>
              </a:spcAft>
              <a:buNone/>
            </a:pPr>
            <a:endParaRPr lang="en-US" dirty="0"/>
          </a:p>
        </p:txBody>
      </p:sp>
      <p:sp>
        <p:nvSpPr>
          <p:cNvPr id="4" name="Slide Number Placeholder 3"/>
          <p:cNvSpPr>
            <a:spLocks noGrp="1"/>
          </p:cNvSpPr>
          <p:nvPr>
            <p:ph type="sldNum" sz="quarter" idx="12"/>
          </p:nvPr>
        </p:nvSpPr>
        <p:spPr/>
        <p:txBody>
          <a:bodyPr/>
          <a:lstStyle/>
          <a:p>
            <a:fld id="{DDD09AF1-E7A8-4F5A-AC3C-A5922FACD237}"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Implementation</a:t>
            </a:r>
          </a:p>
        </p:txBody>
      </p:sp>
      <p:sp>
        <p:nvSpPr>
          <p:cNvPr id="3" name="Content Placeholder 2"/>
          <p:cNvSpPr>
            <a:spLocks noGrp="1"/>
          </p:cNvSpPr>
          <p:nvPr>
            <p:ph idx="1"/>
          </p:nvPr>
        </p:nvSpPr>
        <p:spPr>
          <a:xfrm>
            <a:off x="214282" y="1285860"/>
            <a:ext cx="8715436" cy="5572140"/>
          </a:xfrm>
        </p:spPr>
        <p:txBody>
          <a:bodyPr>
            <a:normAutofit/>
          </a:bodyPr>
          <a:lstStyle/>
          <a:p>
            <a:pPr marL="360363" indent="-360363" algn="just"/>
            <a:r>
              <a:rPr lang="en-US" dirty="0"/>
              <a:t>Two parts of the Curriculum showing progress/matching     a) universal adoption &amp; b) timelines</a:t>
            </a:r>
          </a:p>
          <a:p>
            <a:pPr marL="1079500" indent="80963" algn="just">
              <a:buFont typeface="Wingdings" pitchFamily="2" charset="2"/>
              <a:buChar char="Ø"/>
            </a:pPr>
            <a:r>
              <a:rPr lang="en-US" b="1" dirty="0"/>
              <a:t>	Standards</a:t>
            </a:r>
          </a:p>
          <a:p>
            <a:pPr marL="1079500" indent="80963" algn="just">
              <a:buFont typeface="Wingdings" pitchFamily="2" charset="2"/>
              <a:buChar char="Ø"/>
            </a:pPr>
            <a:r>
              <a:rPr lang="en-US" b="1" dirty="0"/>
              <a:t>	Textbooks</a:t>
            </a:r>
          </a:p>
          <a:p>
            <a:pPr marL="360363" indent="-360363" algn="just"/>
            <a:r>
              <a:rPr lang="en-US" dirty="0"/>
              <a:t>Two parts of Curriculum trailing behind with vague targets and timelines</a:t>
            </a:r>
          </a:p>
          <a:p>
            <a:pPr marL="1163638" indent="736600" algn="just">
              <a:buFont typeface="Wingdings" pitchFamily="2" charset="2"/>
              <a:buChar char="Ø"/>
            </a:pPr>
            <a:r>
              <a:rPr lang="en-US" b="1" dirty="0"/>
              <a:t>Teacher training</a:t>
            </a:r>
          </a:p>
          <a:p>
            <a:pPr marL="1163638" indent="736600" algn="just">
              <a:buFont typeface="Wingdings" pitchFamily="2" charset="2"/>
              <a:buChar char="Ø"/>
            </a:pPr>
            <a:r>
              <a:rPr lang="en-US" b="1" dirty="0"/>
              <a:t>Assessment</a:t>
            </a:r>
            <a:r>
              <a:rPr lang="en-US" dirty="0"/>
              <a:t>	</a:t>
            </a:r>
          </a:p>
          <a:p>
            <a:pPr marL="360363" indent="-360363" algn="just">
              <a:tabLst>
                <a:tab pos="360363" algn="l"/>
              </a:tabLst>
            </a:pPr>
            <a:r>
              <a:rPr lang="en-US" dirty="0"/>
              <a:t>Textbooks being approved by the Boards</a:t>
            </a:r>
          </a:p>
          <a:p>
            <a:pPr marL="1163638" indent="-1163638">
              <a:buNone/>
            </a:pPr>
            <a:endParaRPr lang="en-US" dirty="0"/>
          </a:p>
        </p:txBody>
      </p:sp>
      <p:sp>
        <p:nvSpPr>
          <p:cNvPr id="4" name="Slide Number Placeholder 3"/>
          <p:cNvSpPr>
            <a:spLocks noGrp="1"/>
          </p:cNvSpPr>
          <p:nvPr>
            <p:ph type="sldNum" sz="quarter" idx="12"/>
          </p:nvPr>
        </p:nvSpPr>
        <p:spPr/>
        <p:txBody>
          <a:bodyPr/>
          <a:lstStyle/>
          <a:p>
            <a:fld id="{DDD09AF1-E7A8-4F5A-AC3C-A5922FACD237}"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Analyzing Implementation</a:t>
            </a:r>
          </a:p>
        </p:txBody>
      </p:sp>
      <p:sp>
        <p:nvSpPr>
          <p:cNvPr id="3" name="Content Placeholder 2"/>
          <p:cNvSpPr>
            <a:spLocks noGrp="1"/>
          </p:cNvSpPr>
          <p:nvPr>
            <p:ph idx="1"/>
          </p:nvPr>
        </p:nvSpPr>
        <p:spPr>
          <a:xfrm>
            <a:off x="214282" y="1285860"/>
            <a:ext cx="8715436" cy="5429288"/>
          </a:xfrm>
        </p:spPr>
        <p:txBody>
          <a:bodyPr>
            <a:normAutofit/>
          </a:bodyPr>
          <a:lstStyle/>
          <a:p>
            <a:pPr algn="just">
              <a:spcAft>
                <a:spcPts val="1200"/>
              </a:spcAft>
            </a:pPr>
            <a:r>
              <a:rPr lang="en-US" dirty="0"/>
              <a:t>Significant political commitment to the policy project</a:t>
            </a:r>
          </a:p>
          <a:p>
            <a:pPr algn="just">
              <a:spcAft>
                <a:spcPts val="1200"/>
              </a:spcAft>
            </a:pPr>
            <a:r>
              <a:rPr lang="en-US" dirty="0"/>
              <a:t>Universal ownership with one political party rule in Federal, 2 Provinces &amp; GB/AJK – a neutral </a:t>
            </a:r>
            <a:r>
              <a:rPr lang="en-US" dirty="0" err="1"/>
              <a:t>Balochistan</a:t>
            </a:r>
            <a:r>
              <a:rPr lang="en-US" dirty="0"/>
              <a:t> </a:t>
            </a:r>
          </a:p>
          <a:p>
            <a:pPr algn="just">
              <a:spcAft>
                <a:spcPts val="1200"/>
              </a:spcAft>
            </a:pPr>
            <a:r>
              <a:rPr lang="en-US" dirty="0"/>
              <a:t>A reasonably inclusive consultative process </a:t>
            </a:r>
          </a:p>
          <a:p>
            <a:pPr algn="just">
              <a:spcAft>
                <a:spcPts val="1200"/>
              </a:spcAft>
            </a:pPr>
            <a:r>
              <a:rPr lang="en-US" dirty="0"/>
              <a:t>Voluntary adoption from Platform of NCC/IPEMC</a:t>
            </a:r>
          </a:p>
          <a:p>
            <a:pPr algn="just">
              <a:spcAft>
                <a:spcPts val="1200"/>
              </a:spcAft>
            </a:pPr>
            <a:r>
              <a:rPr lang="en-US" dirty="0"/>
              <a:t>The criticism by educationists, private sector etc</a:t>
            </a:r>
          </a:p>
          <a:p>
            <a:pPr algn="just">
              <a:spcAft>
                <a:spcPts val="1200"/>
              </a:spcAft>
              <a:buNone/>
            </a:pPr>
            <a:r>
              <a:rPr lang="en-US" dirty="0"/>
              <a:t>		- Questions on constitutional role </a:t>
            </a:r>
          </a:p>
          <a:p>
            <a:pPr algn="just">
              <a:spcAft>
                <a:spcPts val="1200"/>
              </a:spcAft>
              <a:buNone/>
            </a:pPr>
            <a:r>
              <a:rPr lang="en-US" dirty="0"/>
              <a:t>		- Objections on religious content (HRCP)</a:t>
            </a:r>
          </a:p>
        </p:txBody>
      </p:sp>
      <p:sp>
        <p:nvSpPr>
          <p:cNvPr id="4" name="Slide Number Placeholder 3"/>
          <p:cNvSpPr>
            <a:spLocks noGrp="1"/>
          </p:cNvSpPr>
          <p:nvPr>
            <p:ph type="sldNum" sz="quarter" idx="12"/>
          </p:nvPr>
        </p:nvSpPr>
        <p:spPr/>
        <p:txBody>
          <a:bodyPr/>
          <a:lstStyle/>
          <a:p>
            <a:fld id="{DDD09AF1-E7A8-4F5A-AC3C-A5922FACD237}"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214282" y="1285860"/>
            <a:ext cx="8715436" cy="5286412"/>
          </a:xfrm>
        </p:spPr>
        <p:txBody>
          <a:bodyPr>
            <a:normAutofit/>
          </a:bodyPr>
          <a:lstStyle/>
          <a:p>
            <a:pPr marL="0" indent="0" algn="just">
              <a:lnSpc>
                <a:spcPct val="120000"/>
              </a:lnSpc>
              <a:buNone/>
            </a:pPr>
            <a:r>
              <a:rPr lang="en-US" dirty="0"/>
              <a:t>The SNC has achieved tangible progress in finalization of Learning Outcomes (SLOs), Standards and Textbooks. As </a:t>
            </a:r>
            <a:r>
              <a:rPr lang="en-US" dirty="0" err="1"/>
              <a:t>Sindh</a:t>
            </a:r>
            <a:r>
              <a:rPr lang="en-US" dirty="0"/>
              <a:t> enters into agreement with NCC, the SNC is in advance stages of implementation with support of positive factors. The stated goals of SNC are likely to achieve full implementation, however, the real aim for “equity in education” may remain elusive if enabling financial and institutional measures are not developed. There is need to for NCC to address the reservations and recommendations for SNC. </a:t>
            </a:r>
          </a:p>
        </p:txBody>
      </p:sp>
      <p:sp>
        <p:nvSpPr>
          <p:cNvPr id="4" name="Slide Number Placeholder 3"/>
          <p:cNvSpPr>
            <a:spLocks noGrp="1"/>
          </p:cNvSpPr>
          <p:nvPr>
            <p:ph type="sldNum" sz="quarter" idx="12"/>
          </p:nvPr>
        </p:nvSpPr>
        <p:spPr/>
        <p:txBody>
          <a:bodyPr/>
          <a:lstStyle/>
          <a:p>
            <a:fld id="{DDD09AF1-E7A8-4F5A-AC3C-A5922FACD237}"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3" name="Content Placeholder 2"/>
          <p:cNvSpPr>
            <a:spLocks noGrp="1"/>
          </p:cNvSpPr>
          <p:nvPr>
            <p:ph idx="1"/>
          </p:nvPr>
        </p:nvSpPr>
        <p:spPr>
          <a:xfrm>
            <a:off x="214282" y="1285860"/>
            <a:ext cx="8715436" cy="5429288"/>
          </a:xfrm>
        </p:spPr>
        <p:txBody>
          <a:bodyPr>
            <a:normAutofit/>
          </a:bodyPr>
          <a:lstStyle/>
          <a:p>
            <a:pPr algn="just">
              <a:spcAft>
                <a:spcPts val="1200"/>
              </a:spcAft>
            </a:pPr>
            <a:r>
              <a:rPr lang="en-US" dirty="0"/>
              <a:t>Make the SNC a living document with regular review</a:t>
            </a:r>
          </a:p>
          <a:p>
            <a:pPr algn="just">
              <a:spcAft>
                <a:spcPts val="1200"/>
              </a:spcAft>
            </a:pPr>
            <a:r>
              <a:rPr lang="en-US" dirty="0"/>
              <a:t>Address concerns especially on ethical learning/</a:t>
            </a:r>
            <a:r>
              <a:rPr lang="en-US" dirty="0" err="1"/>
              <a:t>Islamiyat</a:t>
            </a:r>
            <a:endParaRPr lang="en-US" dirty="0"/>
          </a:p>
          <a:p>
            <a:pPr lvl="0" algn="just">
              <a:spcAft>
                <a:spcPts val="1200"/>
              </a:spcAft>
            </a:pPr>
            <a:r>
              <a:rPr lang="en-US" dirty="0"/>
              <a:t>Address criticism on content through more inclusive development and review mechanism in Phase 3</a:t>
            </a:r>
          </a:p>
          <a:p>
            <a:pPr lvl="0" algn="just">
              <a:spcAft>
                <a:spcPts val="1200"/>
              </a:spcAft>
            </a:pPr>
            <a:r>
              <a:rPr lang="en-US" dirty="0"/>
              <a:t>NCC to fill gaps in Teacher Training Programmes especially in smaller provinces</a:t>
            </a:r>
          </a:p>
          <a:p>
            <a:pPr lvl="0" algn="just">
              <a:spcAft>
                <a:spcPts val="1200"/>
              </a:spcAft>
            </a:pPr>
            <a:r>
              <a:rPr lang="en-US" dirty="0"/>
              <a:t>Develop extensive digital/online resources for training</a:t>
            </a:r>
          </a:p>
          <a:p>
            <a:pPr lvl="0" algn="just">
              <a:spcAft>
                <a:spcPts val="1200"/>
              </a:spcAft>
            </a:pPr>
            <a:r>
              <a:rPr lang="en-US" dirty="0"/>
              <a:t>Pending key deliverable i.e. Assessment Framework to be prioritize</a:t>
            </a:r>
          </a:p>
          <a:p>
            <a:endParaRPr lang="en-US" dirty="0"/>
          </a:p>
        </p:txBody>
      </p:sp>
      <p:sp>
        <p:nvSpPr>
          <p:cNvPr id="4" name="Slide Number Placeholder 3"/>
          <p:cNvSpPr>
            <a:spLocks noGrp="1"/>
          </p:cNvSpPr>
          <p:nvPr>
            <p:ph type="sldNum" sz="quarter" idx="12"/>
          </p:nvPr>
        </p:nvSpPr>
        <p:spPr/>
        <p:txBody>
          <a:bodyPr/>
          <a:lstStyle/>
          <a:p>
            <a:fld id="{DDD09AF1-E7A8-4F5A-AC3C-A5922FACD237}"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a:t>
            </a:r>
          </a:p>
        </p:txBody>
      </p:sp>
      <p:sp>
        <p:nvSpPr>
          <p:cNvPr id="3" name="Content Placeholder 2"/>
          <p:cNvSpPr>
            <a:spLocks noGrp="1"/>
          </p:cNvSpPr>
          <p:nvPr>
            <p:ph idx="1"/>
          </p:nvPr>
        </p:nvSpPr>
        <p:spPr>
          <a:xfrm>
            <a:off x="214282" y="1285860"/>
            <a:ext cx="8715436" cy="5572140"/>
          </a:xfrm>
        </p:spPr>
        <p:txBody>
          <a:bodyPr>
            <a:normAutofit lnSpcReduction="10000"/>
          </a:bodyPr>
          <a:lstStyle/>
          <a:p>
            <a:pPr>
              <a:lnSpc>
                <a:spcPct val="150000"/>
              </a:lnSpc>
            </a:pPr>
            <a:r>
              <a:rPr lang="en-US" dirty="0"/>
              <a:t>Statement of Problem</a:t>
            </a:r>
          </a:p>
          <a:p>
            <a:pPr>
              <a:lnSpc>
                <a:spcPct val="150000"/>
              </a:lnSpc>
            </a:pPr>
            <a:r>
              <a:rPr lang="en-US" dirty="0"/>
              <a:t>Key Research Questions</a:t>
            </a:r>
          </a:p>
          <a:p>
            <a:pPr>
              <a:lnSpc>
                <a:spcPct val="150000"/>
              </a:lnSpc>
            </a:pPr>
            <a:r>
              <a:rPr lang="en-US" dirty="0"/>
              <a:t>Introduction</a:t>
            </a:r>
          </a:p>
          <a:p>
            <a:pPr>
              <a:lnSpc>
                <a:spcPct val="150000"/>
              </a:lnSpc>
            </a:pPr>
            <a:r>
              <a:rPr lang="en-US" dirty="0"/>
              <a:t>Description of Single National Curriculum (SNC)</a:t>
            </a:r>
          </a:p>
          <a:p>
            <a:pPr>
              <a:lnSpc>
                <a:spcPct val="150000"/>
              </a:lnSpc>
            </a:pPr>
            <a:r>
              <a:rPr lang="en-US" dirty="0"/>
              <a:t>Implementation Status of SNC</a:t>
            </a:r>
          </a:p>
          <a:p>
            <a:pPr>
              <a:lnSpc>
                <a:spcPct val="150000"/>
              </a:lnSpc>
            </a:pPr>
            <a:r>
              <a:rPr lang="en-US" dirty="0"/>
              <a:t> Analysis</a:t>
            </a:r>
          </a:p>
          <a:p>
            <a:pPr>
              <a:lnSpc>
                <a:spcPct val="150000"/>
              </a:lnSpc>
            </a:pPr>
            <a:r>
              <a:rPr lang="en-US" dirty="0"/>
              <a:t>Conclusion</a:t>
            </a:r>
          </a:p>
          <a:p>
            <a:pPr>
              <a:lnSpc>
                <a:spcPct val="150000"/>
              </a:lnSpc>
            </a:pPr>
            <a:r>
              <a:rPr lang="en-US" dirty="0"/>
              <a:t>Recommendations</a:t>
            </a:r>
          </a:p>
        </p:txBody>
      </p:sp>
      <p:sp>
        <p:nvSpPr>
          <p:cNvPr id="4" name="Slide Number Placeholder 3"/>
          <p:cNvSpPr>
            <a:spLocks noGrp="1"/>
          </p:cNvSpPr>
          <p:nvPr>
            <p:ph type="sldNum" sz="quarter" idx="12"/>
          </p:nvPr>
        </p:nvSpPr>
        <p:spPr/>
        <p:txBody>
          <a:bodyPr/>
          <a:lstStyle/>
          <a:p>
            <a:fld id="{DDD09AF1-E7A8-4F5A-AC3C-A5922FACD237}"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643182"/>
            <a:ext cx="9144000" cy="1470025"/>
          </a:xfrm>
        </p:spPr>
        <p:txBody>
          <a:bodyPr>
            <a:normAutofit/>
          </a:bodyPr>
          <a:lstStyle/>
          <a:p>
            <a:r>
              <a:rPr lang="en-US" sz="7200" i="1" dirty="0"/>
              <a:t>Thank You </a:t>
            </a:r>
          </a:p>
        </p:txBody>
      </p:sp>
      <p:sp>
        <p:nvSpPr>
          <p:cNvPr id="4" name="Slide Number Placeholder 3"/>
          <p:cNvSpPr>
            <a:spLocks noGrp="1"/>
          </p:cNvSpPr>
          <p:nvPr>
            <p:ph type="sldNum" sz="quarter" idx="12"/>
          </p:nvPr>
        </p:nvSpPr>
        <p:spPr/>
        <p:txBody>
          <a:bodyPr/>
          <a:lstStyle/>
          <a:p>
            <a:fld id="{DDD09AF1-E7A8-4F5A-AC3C-A5922FACD237}" type="slidenum">
              <a:rPr lang="en-US" smtClean="0"/>
              <a:pPr/>
              <a:t>20</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Introduction</a:t>
            </a:r>
          </a:p>
        </p:txBody>
      </p:sp>
      <p:sp>
        <p:nvSpPr>
          <p:cNvPr id="3" name="Content Placeholder 2"/>
          <p:cNvSpPr>
            <a:spLocks noGrp="1"/>
          </p:cNvSpPr>
          <p:nvPr>
            <p:ph idx="1"/>
          </p:nvPr>
        </p:nvSpPr>
        <p:spPr>
          <a:xfrm>
            <a:off x="214282" y="1285860"/>
            <a:ext cx="8715436" cy="5214974"/>
          </a:xfrm>
        </p:spPr>
        <p:txBody>
          <a:bodyPr>
            <a:noAutofit/>
          </a:bodyPr>
          <a:lstStyle/>
          <a:p>
            <a:pPr lvl="0" algn="just">
              <a:spcAft>
                <a:spcPts val="1200"/>
              </a:spcAft>
            </a:pPr>
            <a:r>
              <a:rPr lang="en-US" dirty="0"/>
              <a:t>1973 Constitution - Education on the Concurrent List </a:t>
            </a:r>
          </a:p>
          <a:p>
            <a:pPr lvl="0" algn="just">
              <a:spcAft>
                <a:spcPts val="1200"/>
              </a:spcAft>
            </a:pPr>
            <a:r>
              <a:rPr lang="en-US" dirty="0"/>
              <a:t>National policies and planning including curriculum development with M/o Education [Article 70 (4)]</a:t>
            </a:r>
          </a:p>
          <a:p>
            <a:pPr lvl="0" algn="just">
              <a:spcAft>
                <a:spcPts val="1200"/>
              </a:spcAft>
            </a:pPr>
            <a:r>
              <a:rPr lang="en-US" dirty="0"/>
              <a:t>18th Amendment devolved Education/Provincial Acts</a:t>
            </a:r>
          </a:p>
          <a:p>
            <a:pPr lvl="0" algn="just">
              <a:spcAft>
                <a:spcPts val="1200"/>
              </a:spcAft>
            </a:pPr>
            <a:r>
              <a:rPr lang="en-US" dirty="0"/>
              <a:t>Role of Federal Government – Article 25A &amp;Entry 13</a:t>
            </a:r>
          </a:p>
          <a:p>
            <a:pPr lvl="0" algn="just">
              <a:spcAft>
                <a:spcPts val="1200"/>
              </a:spcAft>
            </a:pPr>
            <a:r>
              <a:rPr lang="en-US" dirty="0"/>
              <a:t>Federal Government announced Single National Curriculum (SNC) 2020</a:t>
            </a:r>
          </a:p>
          <a:p>
            <a:pPr lvl="0" algn="just">
              <a:spcAft>
                <a:spcPts val="1200"/>
              </a:spcAft>
            </a:pPr>
            <a:r>
              <a:rPr lang="en-US" dirty="0"/>
              <a:t>Inter-Ministerial Education Ministers’ Conference (IPEMC) – Voluntary adoption</a:t>
            </a:r>
          </a:p>
        </p:txBody>
      </p:sp>
      <p:sp>
        <p:nvSpPr>
          <p:cNvPr id="4" name="Slide Number Placeholder 3"/>
          <p:cNvSpPr>
            <a:spLocks noGrp="1"/>
          </p:cNvSpPr>
          <p:nvPr>
            <p:ph type="sldNum" sz="quarter" idx="12"/>
          </p:nvPr>
        </p:nvSpPr>
        <p:spPr/>
        <p:txBody>
          <a:bodyPr/>
          <a:lstStyle/>
          <a:p>
            <a:fld id="{DDD09AF1-E7A8-4F5A-AC3C-A5922FACD237}"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Statement of Problem</a:t>
            </a:r>
          </a:p>
        </p:txBody>
      </p:sp>
      <p:sp>
        <p:nvSpPr>
          <p:cNvPr id="3" name="Content Placeholder 2"/>
          <p:cNvSpPr>
            <a:spLocks noGrp="1"/>
          </p:cNvSpPr>
          <p:nvPr>
            <p:ph idx="1"/>
          </p:nvPr>
        </p:nvSpPr>
        <p:spPr>
          <a:xfrm>
            <a:off x="214282" y="1285860"/>
            <a:ext cx="8715436" cy="5143536"/>
          </a:xfrm>
        </p:spPr>
        <p:txBody>
          <a:bodyPr>
            <a:normAutofit fontScale="92500" lnSpcReduction="10000"/>
          </a:bodyPr>
          <a:lstStyle/>
          <a:p>
            <a:pPr marL="0" indent="0" algn="just">
              <a:lnSpc>
                <a:spcPct val="150000"/>
              </a:lnSpc>
              <a:buNone/>
            </a:pPr>
            <a:r>
              <a:rPr lang="en-US" sz="3000" dirty="0"/>
              <a:t>In 2020, as a part of ruling political party’s manifesto, the Federal Government announced formulation of Single National Curriculum (SNC) for implementation across the federation and regions. Aside from criticism and given highly divisive political environment, there are question marks on successful implementation of the SNC especially after the exit of political government that introduced this initiative.</a:t>
            </a:r>
          </a:p>
        </p:txBody>
      </p:sp>
      <p:sp>
        <p:nvSpPr>
          <p:cNvPr id="4" name="Slide Number Placeholder 3"/>
          <p:cNvSpPr>
            <a:spLocks noGrp="1"/>
          </p:cNvSpPr>
          <p:nvPr>
            <p:ph type="sldNum" sz="quarter" idx="12"/>
          </p:nvPr>
        </p:nvSpPr>
        <p:spPr/>
        <p:txBody>
          <a:bodyPr/>
          <a:lstStyle/>
          <a:p>
            <a:fld id="{DDD09AF1-E7A8-4F5A-AC3C-A5922FACD237}"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a:t>
            </a:r>
          </a:p>
        </p:txBody>
      </p:sp>
      <p:sp>
        <p:nvSpPr>
          <p:cNvPr id="3" name="Content Placeholder 2"/>
          <p:cNvSpPr>
            <a:spLocks noGrp="1"/>
          </p:cNvSpPr>
          <p:nvPr>
            <p:ph idx="1"/>
          </p:nvPr>
        </p:nvSpPr>
        <p:spPr>
          <a:xfrm>
            <a:off x="214282" y="1285860"/>
            <a:ext cx="8715436" cy="5286412"/>
          </a:xfrm>
        </p:spPr>
        <p:txBody>
          <a:bodyPr>
            <a:normAutofit/>
          </a:bodyPr>
          <a:lstStyle/>
          <a:p>
            <a:pPr marL="571500" indent="-571500">
              <a:buNone/>
            </a:pPr>
            <a:endParaRPr lang="en-US" dirty="0"/>
          </a:p>
          <a:p>
            <a:pPr marL="571500" indent="-571500" algn="just">
              <a:lnSpc>
                <a:spcPct val="150000"/>
              </a:lnSpc>
              <a:buFont typeface="+mj-lt"/>
              <a:buAutoNum type="romanUcPeriod"/>
            </a:pPr>
            <a:r>
              <a:rPr lang="en-US" dirty="0"/>
              <a:t>The setting of SNC and goals/deliverables</a:t>
            </a:r>
          </a:p>
          <a:p>
            <a:pPr marL="571500" indent="-571500" algn="just">
              <a:lnSpc>
                <a:spcPct val="150000"/>
              </a:lnSpc>
              <a:buNone/>
            </a:pPr>
            <a:endParaRPr lang="en-US" sz="2000" dirty="0"/>
          </a:p>
          <a:p>
            <a:pPr marL="571500" indent="-571500" algn="just">
              <a:lnSpc>
                <a:spcPct val="150000"/>
              </a:lnSpc>
              <a:buNone/>
            </a:pPr>
            <a:r>
              <a:rPr lang="en-US" dirty="0"/>
              <a:t>II.	What is the latest implementation status of SNC against the stated bench marks and targets?</a:t>
            </a:r>
          </a:p>
          <a:p>
            <a:pPr marL="571500" indent="-571500" algn="just">
              <a:lnSpc>
                <a:spcPct val="150000"/>
              </a:lnSpc>
              <a:buNone/>
            </a:pPr>
            <a:endParaRPr lang="en-US" sz="1800" dirty="0"/>
          </a:p>
          <a:p>
            <a:pPr marL="571500" indent="-571500" algn="just">
              <a:lnSpc>
                <a:spcPct val="150000"/>
              </a:lnSpc>
              <a:buNone/>
            </a:pPr>
            <a:r>
              <a:rPr lang="en-US" dirty="0"/>
              <a:t>III.	What are the factors influencing SNC implementation outcomes?</a:t>
            </a:r>
          </a:p>
          <a:p>
            <a:pPr marL="571500" indent="-571500">
              <a:buNone/>
            </a:pPr>
            <a:endParaRPr lang="en-US" dirty="0"/>
          </a:p>
        </p:txBody>
      </p:sp>
      <p:sp>
        <p:nvSpPr>
          <p:cNvPr id="4" name="Slide Number Placeholder 3"/>
          <p:cNvSpPr>
            <a:spLocks noGrp="1"/>
          </p:cNvSpPr>
          <p:nvPr>
            <p:ph type="sldNum" sz="quarter" idx="12"/>
          </p:nvPr>
        </p:nvSpPr>
        <p:spPr/>
        <p:txBody>
          <a:bodyPr/>
          <a:lstStyle/>
          <a:p>
            <a:fld id="{DDD09AF1-E7A8-4F5A-AC3C-A5922FACD237}"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SNC: Aims and Objectives</a:t>
            </a:r>
          </a:p>
        </p:txBody>
      </p:sp>
      <p:sp>
        <p:nvSpPr>
          <p:cNvPr id="3" name="Content Placeholder 2"/>
          <p:cNvSpPr>
            <a:spLocks noGrp="1"/>
          </p:cNvSpPr>
          <p:nvPr>
            <p:ph idx="1"/>
          </p:nvPr>
        </p:nvSpPr>
        <p:spPr>
          <a:xfrm>
            <a:off x="214282" y="1285860"/>
            <a:ext cx="8715436" cy="5357850"/>
          </a:xfrm>
        </p:spPr>
        <p:txBody>
          <a:bodyPr>
            <a:normAutofit/>
          </a:bodyPr>
          <a:lstStyle/>
          <a:p>
            <a:pPr marL="0" indent="0" algn="just">
              <a:spcAft>
                <a:spcPts val="1200"/>
              </a:spcAft>
              <a:buNone/>
            </a:pPr>
            <a:r>
              <a:rPr lang="en-US" b="1" dirty="0"/>
              <a:t>O</a:t>
            </a:r>
            <a:r>
              <a:rPr lang="en-US" b="1" dirty="0">
                <a:latin typeface="Times New Roman" pitchFamily="18" charset="0"/>
                <a:cs typeface="Times New Roman" pitchFamily="18" charset="0"/>
              </a:rPr>
              <a:t>ne system of Education for all</a:t>
            </a:r>
            <a:r>
              <a:rPr lang="en-US" dirty="0">
                <a:latin typeface="Times New Roman" pitchFamily="18" charset="0"/>
                <a:cs typeface="Times New Roman" pitchFamily="18" charset="0"/>
              </a:rPr>
              <a:t>, in terms of curriculum, medium of instruction and a common platform of assessment which will ensure:</a:t>
            </a:r>
          </a:p>
          <a:p>
            <a:pPr algn="just">
              <a:spcAft>
                <a:spcPts val="1200"/>
              </a:spcAft>
            </a:pPr>
            <a:r>
              <a:rPr lang="en-US" dirty="0"/>
              <a:t>F</a:t>
            </a:r>
            <a:r>
              <a:rPr lang="en-US" dirty="0">
                <a:latin typeface="Times New Roman" pitchFamily="18" charset="0"/>
                <a:cs typeface="Times New Roman" pitchFamily="18" charset="0"/>
              </a:rPr>
              <a:t>air and equal opportunity for high quality education</a:t>
            </a:r>
          </a:p>
          <a:p>
            <a:pPr algn="just">
              <a:spcAft>
                <a:spcPts val="1200"/>
              </a:spcAft>
            </a:pPr>
            <a:r>
              <a:rPr lang="en-US" b="1" i="1" dirty="0">
                <a:latin typeface="Times New Roman" pitchFamily="18" charset="0"/>
                <a:cs typeface="Times New Roman" pitchFamily="18" charset="0"/>
              </a:rPr>
              <a:t>Equity in education</a:t>
            </a:r>
          </a:p>
          <a:p>
            <a:pPr lvl="0" algn="just">
              <a:spcAft>
                <a:spcPts val="1200"/>
              </a:spcAft>
            </a:pPr>
            <a:r>
              <a:rPr lang="en-US" dirty="0">
                <a:latin typeface="Times New Roman" pitchFamily="18" charset="0"/>
                <a:cs typeface="Times New Roman" pitchFamily="18" charset="0"/>
              </a:rPr>
              <a:t>Alleviation of disparities in education content across the multiple streams</a:t>
            </a:r>
          </a:p>
          <a:p>
            <a:pPr lvl="0" algn="just">
              <a:spcAft>
                <a:spcPts val="1200"/>
              </a:spcAft>
            </a:pPr>
            <a:r>
              <a:rPr lang="en-US" dirty="0">
                <a:latin typeface="Times New Roman" pitchFamily="18" charset="0"/>
                <a:cs typeface="Times New Roman" pitchFamily="18" charset="0"/>
              </a:rPr>
              <a:t>Social Cohesion and National Integration</a:t>
            </a:r>
          </a:p>
          <a:p>
            <a:pPr lvl="0" algn="just">
              <a:spcAft>
                <a:spcPts val="1200"/>
              </a:spcAft>
            </a:pPr>
            <a:r>
              <a:rPr lang="en-US" dirty="0">
                <a:latin typeface="Times New Roman" pitchFamily="18" charset="0"/>
                <a:cs typeface="Times New Roman" pitchFamily="18" charset="0"/>
              </a:rPr>
              <a:t>Equal opportunities for upward social mobility</a:t>
            </a:r>
          </a:p>
          <a:p>
            <a:pPr algn="just">
              <a:spcAft>
                <a:spcPts val="1200"/>
              </a:spcAft>
            </a:pPr>
            <a:endParaRPr lang="en-US" dirty="0"/>
          </a:p>
          <a:p>
            <a:pPr algn="just">
              <a:spcAft>
                <a:spcPts val="1200"/>
              </a:spcAft>
            </a:pPr>
            <a:endParaRPr lang="en-US" dirty="0"/>
          </a:p>
        </p:txBody>
      </p:sp>
      <p:sp>
        <p:nvSpPr>
          <p:cNvPr id="4" name="Slide Number Placeholder 3"/>
          <p:cNvSpPr>
            <a:spLocks noGrp="1"/>
          </p:cNvSpPr>
          <p:nvPr>
            <p:ph type="sldNum" sz="quarter" idx="12"/>
          </p:nvPr>
        </p:nvSpPr>
        <p:spPr/>
        <p:txBody>
          <a:bodyPr/>
          <a:lstStyle/>
          <a:p>
            <a:fld id="{DDD09AF1-E7A8-4F5A-AC3C-A5922FACD237}"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Evaluating the SNC: Two Documents </a:t>
            </a:r>
          </a:p>
        </p:txBody>
      </p:sp>
      <p:sp>
        <p:nvSpPr>
          <p:cNvPr id="3" name="Content Placeholder 2"/>
          <p:cNvSpPr>
            <a:spLocks noGrp="1"/>
          </p:cNvSpPr>
          <p:nvPr>
            <p:ph idx="1"/>
          </p:nvPr>
        </p:nvSpPr>
        <p:spPr>
          <a:xfrm>
            <a:off x="214282" y="1285860"/>
            <a:ext cx="8715436" cy="5572140"/>
          </a:xfrm>
        </p:spPr>
        <p:txBody>
          <a:bodyPr>
            <a:normAutofit/>
          </a:bodyPr>
          <a:lstStyle/>
          <a:p>
            <a:pPr marL="514350" lvl="0" indent="-514350" algn="just">
              <a:lnSpc>
                <a:spcPct val="120000"/>
              </a:lnSpc>
              <a:spcAft>
                <a:spcPts val="600"/>
              </a:spcAft>
              <a:buAutoNum type="arabicPeriod"/>
            </a:pPr>
            <a:r>
              <a:rPr lang="en-US" b="1" dirty="0"/>
              <a:t>Required Progression Grid </a:t>
            </a:r>
            <a:r>
              <a:rPr lang="en-US" dirty="0"/>
              <a:t>(Standards and Student Learning Outcomes) All Standards and SLOs in the Progression Grids are required and must be covered in textbooks for compliance with SNC </a:t>
            </a:r>
          </a:p>
          <a:p>
            <a:pPr marL="514350" indent="-514350" algn="just">
              <a:lnSpc>
                <a:spcPct val="120000"/>
              </a:lnSpc>
              <a:spcAft>
                <a:spcPts val="600"/>
              </a:spcAft>
              <a:buFont typeface="Arial" pitchFamily="34" charset="0"/>
              <a:buAutoNum type="arabicPeriod"/>
            </a:pPr>
            <a:r>
              <a:rPr lang="en-US" b="1" dirty="0"/>
              <a:t>Suggested Curriculum Guidelines: </a:t>
            </a:r>
            <a:r>
              <a:rPr lang="en-US" dirty="0"/>
              <a:t>4 Parts with non-binding guidance and recommendations:</a:t>
            </a:r>
            <a:endParaRPr lang="en-US" b="1" dirty="0"/>
          </a:p>
          <a:p>
            <a:pPr marL="914400" lvl="1" indent="-514350" algn="just">
              <a:lnSpc>
                <a:spcPct val="120000"/>
              </a:lnSpc>
              <a:spcAft>
                <a:spcPts val="600"/>
              </a:spcAft>
              <a:buFont typeface="Arial" pitchFamily="34" charset="0"/>
              <a:buChar char="•"/>
            </a:pPr>
            <a:r>
              <a:rPr lang="en-US" dirty="0"/>
              <a:t>1) Standards, 2) Textbooks, 3) Teacher and 4) Assessments</a:t>
            </a:r>
          </a:p>
        </p:txBody>
      </p:sp>
      <p:sp>
        <p:nvSpPr>
          <p:cNvPr id="4" name="Slide Number Placeholder 3"/>
          <p:cNvSpPr>
            <a:spLocks noGrp="1"/>
          </p:cNvSpPr>
          <p:nvPr>
            <p:ph type="sldNum" sz="quarter" idx="12"/>
          </p:nvPr>
        </p:nvSpPr>
        <p:spPr/>
        <p:txBody>
          <a:bodyPr/>
          <a:lstStyle/>
          <a:p>
            <a:fld id="{DDD09AF1-E7A8-4F5A-AC3C-A5922FACD237}"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Status: Criteria</a:t>
            </a:r>
          </a:p>
        </p:txBody>
      </p:sp>
      <p:sp>
        <p:nvSpPr>
          <p:cNvPr id="3" name="Content Placeholder 2"/>
          <p:cNvSpPr>
            <a:spLocks noGrp="1"/>
          </p:cNvSpPr>
          <p:nvPr>
            <p:ph idx="1"/>
          </p:nvPr>
        </p:nvSpPr>
        <p:spPr>
          <a:xfrm>
            <a:off x="214282" y="1285860"/>
            <a:ext cx="8715436" cy="5357850"/>
          </a:xfrm>
        </p:spPr>
        <p:txBody>
          <a:bodyPr>
            <a:normAutofit/>
          </a:bodyPr>
          <a:lstStyle/>
          <a:p>
            <a:pPr marL="571500" indent="-571500" algn="just">
              <a:lnSpc>
                <a:spcPct val="150000"/>
              </a:lnSpc>
              <a:buAutoNum type="romanUcPeriod"/>
            </a:pPr>
            <a:r>
              <a:rPr lang="en-US" dirty="0"/>
              <a:t>Voluntary  acceptance/adoption by Provinces</a:t>
            </a:r>
          </a:p>
          <a:p>
            <a:pPr marL="571500" indent="-571500" algn="just">
              <a:lnSpc>
                <a:spcPct val="150000"/>
              </a:lnSpc>
              <a:buAutoNum type="romanUcPeriod"/>
            </a:pPr>
            <a:r>
              <a:rPr lang="en-US" dirty="0"/>
              <a:t> Convergence of minimum standards in 3 streams (Public, Private and </a:t>
            </a:r>
            <a:r>
              <a:rPr lang="en-US" dirty="0" err="1"/>
              <a:t>Deeni</a:t>
            </a:r>
            <a:r>
              <a:rPr lang="en-US" dirty="0"/>
              <a:t>)</a:t>
            </a:r>
          </a:p>
          <a:p>
            <a:pPr algn="just">
              <a:lnSpc>
                <a:spcPct val="150000"/>
              </a:lnSpc>
              <a:buNone/>
            </a:pPr>
            <a:r>
              <a:rPr lang="en-US" dirty="0"/>
              <a:t>II.    Progress on 4 elements of SNC</a:t>
            </a:r>
          </a:p>
          <a:p>
            <a:pPr marL="1163638" algn="just"/>
            <a:r>
              <a:rPr lang="en-US" dirty="0"/>
              <a:t>Standards</a:t>
            </a:r>
          </a:p>
          <a:p>
            <a:pPr marL="1163638" algn="just"/>
            <a:r>
              <a:rPr lang="en-US" dirty="0"/>
              <a:t>Textbooks</a:t>
            </a:r>
          </a:p>
          <a:p>
            <a:pPr marL="1163638" algn="just"/>
            <a:r>
              <a:rPr lang="en-US" dirty="0"/>
              <a:t>Teachers</a:t>
            </a:r>
          </a:p>
          <a:p>
            <a:pPr marL="1163638" algn="just"/>
            <a:r>
              <a:rPr lang="en-US" dirty="0"/>
              <a:t>Assessments </a:t>
            </a:r>
          </a:p>
        </p:txBody>
      </p:sp>
      <p:sp>
        <p:nvSpPr>
          <p:cNvPr id="4" name="Slide Number Placeholder 3"/>
          <p:cNvSpPr>
            <a:spLocks noGrp="1"/>
          </p:cNvSpPr>
          <p:nvPr>
            <p:ph type="sldNum" sz="quarter" idx="12"/>
          </p:nvPr>
        </p:nvSpPr>
        <p:spPr/>
        <p:txBody>
          <a:bodyPr/>
          <a:lstStyle/>
          <a:p>
            <a:fld id="{DDD09AF1-E7A8-4F5A-AC3C-A5922FACD237}"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Mechanism</a:t>
            </a:r>
          </a:p>
        </p:txBody>
      </p:sp>
      <p:sp>
        <p:nvSpPr>
          <p:cNvPr id="3" name="Content Placeholder 2"/>
          <p:cNvSpPr>
            <a:spLocks noGrp="1"/>
          </p:cNvSpPr>
          <p:nvPr>
            <p:ph idx="1"/>
          </p:nvPr>
        </p:nvSpPr>
        <p:spPr>
          <a:xfrm>
            <a:off x="214282" y="1285860"/>
            <a:ext cx="8715436" cy="5572140"/>
          </a:xfrm>
        </p:spPr>
        <p:txBody>
          <a:bodyPr>
            <a:normAutofit/>
          </a:bodyPr>
          <a:lstStyle/>
          <a:p>
            <a:pPr marL="0" indent="0" algn="just">
              <a:spcAft>
                <a:spcPts val="600"/>
              </a:spcAft>
              <a:buNone/>
            </a:pPr>
            <a:r>
              <a:rPr lang="en-US" b="1" dirty="0"/>
              <a:t>National Curriculum Council (2014) – </a:t>
            </a:r>
            <a:r>
              <a:rPr lang="en-US" dirty="0"/>
              <a:t>Post 18</a:t>
            </a:r>
            <a:r>
              <a:rPr lang="en-US" baseline="30000" dirty="0"/>
              <a:t>th</a:t>
            </a:r>
            <a:r>
              <a:rPr lang="en-US" dirty="0"/>
              <a:t> Amendment platform - 46 members body:</a:t>
            </a:r>
          </a:p>
          <a:p>
            <a:pPr lvl="1" algn="just">
              <a:spcAft>
                <a:spcPts val="600"/>
              </a:spcAft>
              <a:buFont typeface="Wingdings" pitchFamily="2" charset="2"/>
              <a:buChar char="§"/>
            </a:pPr>
            <a:r>
              <a:rPr lang="en-US" dirty="0"/>
              <a:t>Minister for Federal Education as Chairman</a:t>
            </a:r>
          </a:p>
          <a:p>
            <a:pPr lvl="1" algn="just">
              <a:spcAft>
                <a:spcPts val="600"/>
              </a:spcAft>
              <a:buFont typeface="Wingdings" pitchFamily="2" charset="2"/>
              <a:buChar char="§"/>
            </a:pPr>
            <a:r>
              <a:rPr lang="en-US" dirty="0"/>
              <a:t>Provincial and Area Education Ministers</a:t>
            </a:r>
          </a:p>
          <a:p>
            <a:pPr lvl="1" algn="just">
              <a:spcAft>
                <a:spcPts val="600"/>
              </a:spcAft>
              <a:buFont typeface="Wingdings" pitchFamily="2" charset="2"/>
              <a:buChar char="§"/>
            </a:pPr>
            <a:r>
              <a:rPr lang="en-US" dirty="0"/>
              <a:t>Chairman HEC</a:t>
            </a:r>
          </a:p>
          <a:p>
            <a:pPr lvl="1" algn="just">
              <a:spcAft>
                <a:spcPts val="600"/>
              </a:spcAft>
              <a:buFont typeface="Wingdings" pitchFamily="2" charset="2"/>
              <a:buChar char="§"/>
            </a:pPr>
            <a:r>
              <a:rPr lang="en-US" dirty="0"/>
              <a:t>Heads of </a:t>
            </a:r>
            <a:r>
              <a:rPr lang="en-US" dirty="0" err="1"/>
              <a:t>Ittehad</a:t>
            </a:r>
            <a:r>
              <a:rPr lang="en-US" dirty="0"/>
              <a:t> </a:t>
            </a:r>
            <a:r>
              <a:rPr lang="en-US" dirty="0" err="1"/>
              <a:t>Tanzimat</a:t>
            </a:r>
            <a:r>
              <a:rPr lang="en-US" dirty="0"/>
              <a:t> </a:t>
            </a:r>
            <a:r>
              <a:rPr lang="en-US" dirty="0" err="1"/>
              <a:t>ul</a:t>
            </a:r>
            <a:r>
              <a:rPr lang="en-US" dirty="0"/>
              <a:t> </a:t>
            </a:r>
            <a:r>
              <a:rPr lang="en-US" dirty="0" err="1"/>
              <a:t>Madaris</a:t>
            </a:r>
            <a:r>
              <a:rPr lang="en-US" dirty="0"/>
              <a:t> Pakistan</a:t>
            </a:r>
          </a:p>
          <a:p>
            <a:pPr lvl="1" algn="just">
              <a:spcAft>
                <a:spcPts val="600"/>
              </a:spcAft>
              <a:buFont typeface="Wingdings" pitchFamily="2" charset="2"/>
              <a:buChar char="§"/>
            </a:pPr>
            <a:r>
              <a:rPr lang="en-US" dirty="0"/>
              <a:t>Chairmen of Provincial Textbook Boards</a:t>
            </a:r>
          </a:p>
          <a:p>
            <a:pPr lvl="1" algn="just">
              <a:spcAft>
                <a:spcPts val="600"/>
              </a:spcAft>
              <a:buFont typeface="Wingdings" pitchFamily="2" charset="2"/>
              <a:buChar char="§"/>
            </a:pPr>
            <a:r>
              <a:rPr lang="en-US" dirty="0"/>
              <a:t>Representatives from Army, Navy and Air Force Educational Institutions</a:t>
            </a:r>
          </a:p>
          <a:p>
            <a:pPr lvl="1" algn="just">
              <a:spcAft>
                <a:spcPts val="600"/>
              </a:spcAft>
              <a:buFont typeface="Wingdings" pitchFamily="2" charset="2"/>
              <a:buChar char="§"/>
            </a:pPr>
            <a:r>
              <a:rPr lang="en-US" dirty="0"/>
              <a:t>Eminent Scholars and educationists</a:t>
            </a:r>
          </a:p>
          <a:p>
            <a:pPr algn="just">
              <a:buNone/>
            </a:pPr>
            <a:endParaRPr lang="en-US" dirty="0"/>
          </a:p>
        </p:txBody>
      </p:sp>
      <p:sp>
        <p:nvSpPr>
          <p:cNvPr id="4" name="Slide Number Placeholder 3"/>
          <p:cNvSpPr>
            <a:spLocks noGrp="1"/>
          </p:cNvSpPr>
          <p:nvPr>
            <p:ph type="sldNum" sz="quarter" idx="12"/>
          </p:nvPr>
        </p:nvSpPr>
        <p:spPr/>
        <p:txBody>
          <a:bodyPr/>
          <a:lstStyle/>
          <a:p>
            <a:fld id="{DDD09AF1-E7A8-4F5A-AC3C-A5922FACD237}"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2403</TotalTime>
  <Words>1184</Words>
  <Application>Microsoft Office PowerPoint</Application>
  <PresentationFormat>On-screen Show (4:3)</PresentationFormat>
  <Paragraphs>146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Office Theme</vt:lpstr>
      <vt:lpstr>NATIONAL MANAGEMENT COLLEGE  117th National Management Course</vt:lpstr>
      <vt:lpstr>Sequence</vt:lpstr>
      <vt:lpstr>Introduction</vt:lpstr>
      <vt:lpstr>Statement of Problem</vt:lpstr>
      <vt:lpstr>Key Questions</vt:lpstr>
      <vt:lpstr>SNC: Aims and Objectives</vt:lpstr>
      <vt:lpstr>Evaluating the SNC: Two Documents </vt:lpstr>
      <vt:lpstr>Implementation Status: Criteria</vt:lpstr>
      <vt:lpstr>Implementation Mechanism</vt:lpstr>
      <vt:lpstr>Assessing Implementation - Update</vt:lpstr>
      <vt:lpstr>Phases of SNC </vt:lpstr>
      <vt:lpstr>Status  for PHASE I / March 21</vt:lpstr>
      <vt:lpstr>Status  for PHASE II / March 22</vt:lpstr>
      <vt:lpstr>Status for PHASE III / March 23</vt:lpstr>
      <vt:lpstr>Deeni Madaris</vt:lpstr>
      <vt:lpstr>Assessment of Implementation</vt:lpstr>
      <vt:lpstr>Analyzing Implementation</vt:lpstr>
      <vt:lpstr>Conclusion</vt:lpstr>
      <vt:lpstr>Recommendations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Management College Contemporary Issues Series “Single National Curriculum (SNC): Assessing the implementation to-date”</dc:title>
  <dc:creator>Kamran Rajar</dc:creator>
  <cp:lastModifiedBy>HP</cp:lastModifiedBy>
  <cp:revision>142</cp:revision>
  <dcterms:created xsi:type="dcterms:W3CDTF">2022-11-13T11:11:12Z</dcterms:created>
  <dcterms:modified xsi:type="dcterms:W3CDTF">2022-11-16T06:05:59Z</dcterms:modified>
</cp:coreProperties>
</file>