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315" r:id="rId2"/>
    <p:sldId id="256" r:id="rId3"/>
    <p:sldId id="313" r:id="rId4"/>
    <p:sldId id="257" r:id="rId5"/>
    <p:sldId id="309" r:id="rId6"/>
    <p:sldId id="323" r:id="rId7"/>
    <p:sldId id="330" r:id="rId8"/>
    <p:sldId id="325" r:id="rId9"/>
    <p:sldId id="331" r:id="rId10"/>
    <p:sldId id="327" r:id="rId11"/>
    <p:sldId id="265" r:id="rId12"/>
    <p:sldId id="322" r:id="rId13"/>
    <p:sldId id="326" r:id="rId14"/>
    <p:sldId id="321" r:id="rId15"/>
    <p:sldId id="296" r:id="rId16"/>
    <p:sldId id="268" r:id="rId17"/>
    <p:sldId id="292" r:id="rId18"/>
    <p:sldId id="328" r:id="rId19"/>
    <p:sldId id="33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aan Nasir Malik" initials="ANM" lastIdx="1" clrIdx="0">
    <p:extLst>
      <p:ext uri="{19B8F6BF-5375-455C-9EA6-DF929625EA0E}">
        <p15:presenceInfo xmlns:p15="http://schemas.microsoft.com/office/powerpoint/2012/main" userId="Ayaan Nasir Mal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1816</c:v>
                </c:pt>
                <c:pt idx="1">
                  <c:v>1139</c:v>
                </c:pt>
                <c:pt idx="2">
                  <c:v>785</c:v>
                </c:pt>
                <c:pt idx="3">
                  <c:v>742</c:v>
                </c:pt>
                <c:pt idx="4">
                  <c:v>584</c:v>
                </c:pt>
                <c:pt idx="5">
                  <c:v>482</c:v>
                </c:pt>
                <c:pt idx="6">
                  <c:v>402</c:v>
                </c:pt>
                <c:pt idx="7">
                  <c:v>718</c:v>
                </c:pt>
                <c:pt idx="8">
                  <c:v>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68-92DE-70DCCFA8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8245807"/>
        <c:axId val="1038243727"/>
      </c:lineChart>
      <c:catAx>
        <c:axId val="103824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43727"/>
        <c:crosses val="autoZero"/>
        <c:auto val="1"/>
        <c:lblAlgn val="ctr"/>
        <c:lblOffset val="100"/>
        <c:noMultiLvlLbl val="0"/>
      </c:catAx>
      <c:valAx>
        <c:axId val="103824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4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12143-177D-44B8-8CF5-93B6A4AA632D}" type="datetimeFigureOut">
              <a:rPr lang="en-PK" smtClean="0"/>
              <a:t>11/25/2022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5F647-398D-482B-AB9B-FF1C8BA23A3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0653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5F647-398D-482B-AB9B-FF1C8BA23A31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500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98E9CE-B247-4EFC-AEDE-F5F1D5444C77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3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9CA8-3F89-4BE1-89FE-91CFBE3FFB7A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013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0766-6EF3-462C-AFCD-98591FA95FA9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5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4925-0BEC-43A4-8611-58905B58F8DB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8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BAFF-05AF-4EBD-BCC2-0667ECC65BCB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2157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66CD-8959-4952-B421-E8E742873644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2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FADE-4E41-4CAB-B11C-17DDDD2DDFAA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3D3-FE2D-427B-851F-21731650501D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8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64C2-0493-466D-ACB5-92A458B24436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941A-51B5-41A6-9816-56570259E09E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4504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B2D3-6FC0-4357-AA36-4D26D3DF8E5A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C07B-36FB-4404-8695-DA1221754473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9808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11E7-524C-47C0-8A93-44E5FC7C0944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6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678C-BC1C-44D3-8BE8-D15F0D65056C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7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7563-126A-4676-ACB9-8B848AE2FF5F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239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E73-C830-4288-B17D-A2FE1F01029C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593-B3AE-49A8-ABFB-F50ADC23B2D0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46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E958BE-7E09-4555-8AC7-0034DD8D00C6}" type="datetime8">
              <a:rPr lang="en-PK" smtClean="0"/>
              <a:t>11/25/2022 08:19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003D50-2B5F-4953-9AA9-A52D89DBFB5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072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d.net/cms/lib/TX01001452/Centricity/Domain/170/Terrorism%20and%20Poverty.pdf" TargetMode="External"/><Relationship Id="rId2" Type="http://schemas.openxmlformats.org/officeDocument/2006/relationships/hyperlink" Target="http://nacta.gov.p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09546559094457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cta.gov.pk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2B8F6-3D44-C824-361E-4C823AFA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977" y="6719131"/>
            <a:ext cx="8728824" cy="341032"/>
          </a:xfrm>
        </p:spPr>
        <p:txBody>
          <a:bodyPr/>
          <a:lstStyle/>
          <a:p>
            <a:endParaRPr lang="en-PK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8BEA5-3957-4E42-F924-888F49AA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3477" y="6719131"/>
            <a:ext cx="648395" cy="341032"/>
          </a:xfrm>
        </p:spPr>
        <p:txBody>
          <a:bodyPr/>
          <a:lstStyle/>
          <a:p>
            <a:fld id="{02003D50-2B5F-4953-9AA9-A52D89DBFB5C}" type="slidenum">
              <a:rPr lang="en-PK" sz="1800" smtClean="0"/>
              <a:t>1</a:t>
            </a:fld>
            <a:endParaRPr lang="en-PK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06715-9A5C-0464-A5B8-EB0EE51728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830425" y="2637348"/>
            <a:ext cx="11471165" cy="404975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PK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E23FF4-6CB8-DC3B-A452-FFE6A5B8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76" y="1436915"/>
            <a:ext cx="7428820" cy="3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7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BF6E-3566-6580-7735-F28F652A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deprivations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920D7-66C5-397B-BE6F-1359D9BA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 Christine Fair, Rebecca Littman, Neil Malhotra and Jacob N </a:t>
            </a:r>
            <a:r>
              <a:rPr lang="en-US" dirty="0" err="1"/>
              <a:t>Shapiro,“Relative</a:t>
            </a:r>
            <a:r>
              <a:rPr lang="en-US" dirty="0"/>
              <a:t> poverty, perceived violence, support for Militant Politics: Evidence from Pakistan”, European Political Science Association, 2016 Vol 6, No 1, January 2018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683BB-0A73-B8CD-8E05-61B25D55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10</a:t>
            </a:fld>
            <a:endParaRPr lang="en-P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633A8A-0AC7-62BC-3007-CB3EB40CD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5" y="2515237"/>
            <a:ext cx="8728756" cy="3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8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C554-81D6-AC17-775A-2227CC84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Extremism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8D01-768B-DE00-9B65-DD766AE3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Sufi Islamic tradition versus Wahabi/</a:t>
            </a:r>
            <a:r>
              <a:rPr lang="en-US" dirty="0" err="1"/>
              <a:t>salafi</a:t>
            </a:r>
            <a:r>
              <a:rPr lang="en-US" dirty="0"/>
              <a:t> puritanical orthodox sects </a:t>
            </a:r>
          </a:p>
          <a:p>
            <a:r>
              <a:rPr lang="en-US" dirty="0"/>
              <a:t>Extremist  Ideologies: Religion as a means to political ends</a:t>
            </a:r>
          </a:p>
          <a:p>
            <a:r>
              <a:rPr lang="en-US" dirty="0"/>
              <a:t>Narratives of victimization</a:t>
            </a:r>
          </a:p>
          <a:p>
            <a:r>
              <a:rPr lang="en-US" dirty="0"/>
              <a:t>Education (</a:t>
            </a:r>
            <a:r>
              <a:rPr lang="en-US" dirty="0" err="1"/>
              <a:t>Madrissah</a:t>
            </a:r>
            <a:r>
              <a:rPr lang="en-US" dirty="0"/>
              <a:t> versus University)</a:t>
            </a:r>
          </a:p>
          <a:p>
            <a:pPr marL="0" indent="0">
              <a:buNone/>
            </a:pPr>
            <a:endParaRPr lang="en-P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9349-AC7E-AA9A-D818-C14BABC9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D7B22-F44D-CDEA-F4A6-88F872F5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9849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4BF9-6F38-08F9-0C29-0AFBE99D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Causes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5AF7-4DEC-2D78-E44F-36C2555F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relationships and social bonds</a:t>
            </a:r>
          </a:p>
          <a:p>
            <a:r>
              <a:rPr lang="en-US" dirty="0"/>
              <a:t>Micro cultures and Group dynamics: From a “bunch of buddies” to “Band of Brothers”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B210E-4ABB-873B-EE23-5F17E43F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AABD2-7536-8857-F27D-55646B73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7555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4676-21C0-BA71-090A-3C4CAF8A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Self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7B5D0-3C3F-DF77-43A9-4EB2C943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B4FF-A0FF-9BB4-FA5D-BBB3B3C0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13</a:t>
            </a:fld>
            <a:endParaRPr lang="en-P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2C9B2A-FA02-1B8A-4849-8B83E3A95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7" y="2338760"/>
            <a:ext cx="9465013" cy="27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4670-A3BD-F734-34B7-54E1ECFE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 at Individual level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6724-32CC-3C65-EED3-3CAA8A45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states/Motivations/Vulnerabilities</a:t>
            </a:r>
          </a:p>
          <a:p>
            <a:pPr lvl="1"/>
            <a:r>
              <a:rPr lang="en-US" dirty="0"/>
              <a:t>Need for personal meaning and identity / need for significance</a:t>
            </a:r>
          </a:p>
          <a:p>
            <a:pPr lvl="1"/>
            <a:r>
              <a:rPr lang="en-US" dirty="0"/>
              <a:t>Need for belonging </a:t>
            </a:r>
          </a:p>
          <a:p>
            <a:pPr lvl="1"/>
            <a:r>
              <a:rPr lang="en-US" dirty="0"/>
              <a:t>Need for commitment</a:t>
            </a:r>
          </a:p>
          <a:p>
            <a:pPr lvl="1"/>
            <a:r>
              <a:rPr lang="en-US" dirty="0"/>
              <a:t>Need for justice (Perceived injustice /humiliation)</a:t>
            </a:r>
          </a:p>
          <a:p>
            <a:pPr lvl="1"/>
            <a:r>
              <a:rPr lang="en-US" dirty="0"/>
              <a:t>Need for cognitive closure </a:t>
            </a:r>
          </a:p>
          <a:p>
            <a:pPr lvl="1"/>
            <a:r>
              <a:rPr lang="en-US" dirty="0"/>
              <a:t>Radicalization to self recruitment</a:t>
            </a:r>
          </a:p>
          <a:p>
            <a:pPr marL="0" indent="0">
              <a:buNone/>
            </a:pP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8A0CA-5B67-947C-FD22-7A7058B0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Diego Gambetta and Steffen </a:t>
            </a:r>
            <a:r>
              <a:rPr lang="en-US" dirty="0" err="1"/>
              <a:t>Hertog</a:t>
            </a:r>
            <a:r>
              <a:rPr lang="en-US" dirty="0"/>
              <a:t>, Engineers of Jihad, Princeton University Press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85022-3628-1824-B3C4-2F5E9C3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5380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BCA3-F7FA-104C-0EB1-DE6547F0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CC91-3B75-E692-88E3-76A5E1D3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factors intersect and combine to promote extremist tendencies. Search for mono casual explanations is futile and can at times be counter productive.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1DA8C-FE8F-791A-C230-DE85214F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F4C82-7A32-566E-DDEB-9F227B4F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4384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CC62-9547-016D-C108-3AB6DD89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363C-DD6B-101E-A058-F3A7BC6B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Prevention is better than cure</a:t>
            </a:r>
          </a:p>
          <a:p>
            <a:r>
              <a:rPr lang="en-US" dirty="0"/>
              <a:t>Policy shift from countering terrorism to preventing extremism</a:t>
            </a:r>
          </a:p>
          <a:p>
            <a:r>
              <a:rPr lang="en-US" dirty="0"/>
              <a:t>“War on terrorism” versus “battle for ideas”.</a:t>
            </a:r>
          </a:p>
          <a:p>
            <a:r>
              <a:rPr lang="en-US" dirty="0"/>
              <a:t>Revision of strategic paradigm</a:t>
            </a:r>
          </a:p>
          <a:p>
            <a:r>
              <a:rPr lang="en-US" dirty="0"/>
              <a:t>“Engage and get engaged “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CFEA5-0B9F-66BE-0176-D401CFAD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63F06-24A5-4BB0-9D80-86B83F9F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3708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28F-D39F-3D86-1824-5DA36FE7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BE19-E15A-1270-0668-C73E357D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Resilience</a:t>
            </a:r>
          </a:p>
          <a:p>
            <a:pPr lvl="1"/>
            <a:r>
              <a:rPr lang="en-US" dirty="0"/>
              <a:t>Social cognitive resilience</a:t>
            </a:r>
          </a:p>
          <a:p>
            <a:pPr lvl="1"/>
            <a:r>
              <a:rPr lang="en-US" dirty="0"/>
              <a:t>Build cultural competencies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45CC-0706-2C29-DE26-D19C6C4A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D9960-5F0A-41DF-2455-9852DCE0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331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CDE7-5AD2-B039-02FB-3C790EF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E6B5-5C10-6321-C243-4BA264C8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Abdul Basit, “Countering Violent Extremism: Evaluating Pakistan’s Counter radicalization and de-radicalization initiatives,” IPRI Journal, Vol XV, No.2 (summer 2015) 49-52</a:t>
            </a:r>
          </a:p>
          <a:p>
            <a:r>
              <a:rPr lang="en-US" sz="1200" dirty="0"/>
              <a:t>“National Action Plan,” </a:t>
            </a:r>
            <a:r>
              <a:rPr lang="en-US" sz="1200" dirty="0">
                <a:hlinkClick r:id="rId2"/>
              </a:rPr>
              <a:t>http://nacta.gov.pk</a:t>
            </a:r>
            <a:endParaRPr lang="en-US" sz="1200" dirty="0"/>
          </a:p>
          <a:p>
            <a:r>
              <a:rPr lang="en-US" sz="1200" dirty="0" err="1"/>
              <a:t>Madiha</a:t>
            </a:r>
            <a:r>
              <a:rPr lang="en-US" sz="1200" dirty="0"/>
              <a:t> Afzal, “Pakistan Under Siege, Extremism, society and State”, Brookings Institution Press, 2018</a:t>
            </a:r>
          </a:p>
          <a:p>
            <a:r>
              <a:rPr lang="en-US" sz="1200" b="1" i="0" dirty="0">
                <a:solidFill>
                  <a:srgbClr val="0F1111"/>
                </a:solidFill>
                <a:effectLst/>
                <a:latin typeface="Amazon Ember"/>
              </a:rPr>
              <a:t>Francis Fukuyama, “Identity: The Demand for Dignity and the Politics of Resentment ”, 2018, </a:t>
            </a:r>
            <a:r>
              <a:rPr lang="en-US" sz="1200" b="0" i="0" dirty="0">
                <a:solidFill>
                  <a:srgbClr val="0F1111"/>
                </a:solidFill>
                <a:effectLst/>
                <a:latin typeface="Amazon Ember"/>
              </a:rPr>
              <a:t>Farrar, Straus and Giroux; 1st Edition (September 11, 2018)</a:t>
            </a:r>
          </a:p>
          <a:p>
            <a:r>
              <a:rPr lang="en-US" sz="1200" dirty="0">
                <a:hlinkClick r:id="rId3"/>
              </a:rPr>
              <a:t>https://www.sisd.net/cms/lib/TX01001452/Centricity/Domain/170/Terrorism%20and%20Poverty.pdf</a:t>
            </a:r>
            <a:endParaRPr lang="en-US" sz="1200" dirty="0"/>
          </a:p>
          <a:p>
            <a:r>
              <a:rPr lang="en-US" sz="1200" dirty="0"/>
              <a:t>Randy </a:t>
            </a:r>
            <a:r>
              <a:rPr lang="en-US" sz="1200" dirty="0" err="1"/>
              <a:t>Borum</a:t>
            </a:r>
            <a:r>
              <a:rPr lang="en-US" sz="1200" dirty="0"/>
              <a:t> , “Psychological Vulnerabilities and Propensities for Involvement in Violent Extremism”, University of South Florida</a:t>
            </a:r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James A. Piazza (2006) Rooted in Poverty?: Terrorism, Poor Economic Development, and Social Cleavages, Terrorism and Political Violence, 18:1, 159-177, DOI: </a:t>
            </a:r>
            <a:r>
              <a:rPr lang="en-US" sz="1200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4"/>
              </a:rPr>
              <a:t>10.1080/095465590944578</a:t>
            </a:r>
            <a:endParaRPr lang="en-US" sz="1200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1200" dirty="0"/>
              <a:t>Martha Crenshaw, “The Causes of Terrorism”, “ Comparative Politics, Vol 13, No.4 (July 1981)</a:t>
            </a:r>
          </a:p>
          <a:p>
            <a:r>
              <a:rPr lang="en-US" sz="1200" dirty="0"/>
              <a:t>Marc Sageman, Understanding Terror Networks, Philadelphia,2004</a:t>
            </a:r>
          </a:p>
          <a:p>
            <a:r>
              <a:rPr lang="en-US" sz="1200" dirty="0"/>
              <a:t>Scott Atran ,2008”</a:t>
            </a:r>
            <a:endParaRPr lang="en-PK" sz="1200" dirty="0"/>
          </a:p>
          <a:p>
            <a:pPr marL="0" indent="0">
              <a:buNone/>
            </a:pP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en-US" sz="1000" dirty="0"/>
            </a:br>
            <a:endParaRPr lang="en-US" sz="1100" b="1" i="0" dirty="0">
              <a:solidFill>
                <a:srgbClr val="0F1111"/>
              </a:solidFill>
              <a:effectLst/>
              <a:latin typeface="Amazon Ember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9F74F-5600-5ECA-AA00-19CD02B8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C76AB-18B5-56C8-404B-B299742E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1110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5C4DDA-314E-311E-CFD6-1BEA90D4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5266268"/>
          </a:xfrm>
        </p:spPr>
        <p:txBody>
          <a:bodyPr>
            <a:normAutofit/>
          </a:bodyPr>
          <a:lstStyle/>
          <a:p>
            <a:r>
              <a:rPr lang="en-US" sz="7200" dirty="0"/>
              <a:t>THANK YOU</a:t>
            </a:r>
            <a:endParaRPr lang="en-PK" sz="7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AFF9A-4509-CD4A-D3CD-7209E7CC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71174-BBA0-F2CA-1673-8AA3E486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19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376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5D3FA-C106-E13C-D8B0-EFADAA64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Appraisal of the Root Causes of Violent Extremism in Society </a:t>
            </a:r>
            <a:endParaRPr lang="en-P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8C726F-ECCF-3CEE-B8D5-6E833958A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By </a:t>
            </a:r>
          </a:p>
          <a:p>
            <a:pPr marL="0" indent="0" algn="ctr">
              <a:buNone/>
            </a:pPr>
            <a:r>
              <a:rPr lang="en-US" dirty="0"/>
              <a:t>Nasir Iqbal Malik </a:t>
            </a:r>
          </a:p>
          <a:p>
            <a:pPr marL="0" indent="0" algn="ctr">
              <a:buNone/>
            </a:pPr>
            <a:r>
              <a:rPr lang="en-US" dirty="0"/>
              <a:t>Pakistan Administrative Service</a:t>
            </a:r>
          </a:p>
          <a:p>
            <a:pPr marL="0" indent="0" algn="ctr">
              <a:buNone/>
            </a:pPr>
            <a:r>
              <a:rPr lang="en-US" dirty="0"/>
              <a:t>Sponsor DS: Dr. Muhammad Ajmal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E42C-F571-77DC-DD27-533D25C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051D1-CCD5-63B6-4FBF-B6B6EC91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9597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AB3E-7B4B-91FC-8683-01D23D5E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2CC-08B8-DEBE-9487-ADCB66BA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hero-new"/>
              </a:rPr>
              <a:t>“</a:t>
            </a:r>
            <a:r>
              <a:rPr lang="en-US" dirty="0">
                <a:solidFill>
                  <a:srgbClr val="333333"/>
                </a:solidFill>
                <a:latin typeface="hero-new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hero-new"/>
              </a:rPr>
              <a:t>dvocating, engaging in, preparing, or otherwise supporting ideologically motivated or justified violence to further social, economic or political objectives”. USAID (2011: 2).</a:t>
            </a:r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00E25-3469-B27E-07CA-FDB4ECA7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56C1B-20E3-6632-3A8C-33E017EA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3394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3E7-04D6-A191-EF04-D3D61BC5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the Problem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9108-3C58-104E-10D2-A749EAFD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sz="3200" dirty="0"/>
              <a:t>There is no single linear pathway leading to violent extremism. Elusive search for unique identifiable set of causes can mislead the policy. </a:t>
            </a:r>
            <a:endParaRPr lang="en-PK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95086-FC7B-4562-EA5D-D798CE0C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054F3-C253-FE02-7856-B6F3C290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858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CA77-A8A8-3CBA-D661-4D37BB8A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3522-D2B2-FCDF-F260-07D4E8EC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000" dirty="0"/>
              <a:t>Are there some root causes or fundamental processes that are common to all (or most) forms of terrorism? </a:t>
            </a:r>
            <a:endParaRPr lang="en-PK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C7D0B-63CD-D771-6553-9BA1514B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35E5B-152C-5CB3-870B-5B0AD1CF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4414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DB9A-5AFB-54F6-361D-31A985BC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 at Macro level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0D93B-2C1C-7C85-6B03-FEEEB0CA3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factors </a:t>
            </a:r>
          </a:p>
          <a:p>
            <a:r>
              <a:rPr lang="en-US" dirty="0"/>
              <a:t>Economic factors  </a:t>
            </a:r>
          </a:p>
          <a:p>
            <a:r>
              <a:rPr lang="en-US" dirty="0"/>
              <a:t>Social factors </a:t>
            </a:r>
          </a:p>
          <a:p>
            <a:r>
              <a:rPr lang="en-US" dirty="0"/>
              <a:t>Religious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81CF8-A8BC-BB00-4A7B-C2C22303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6EF38-EDAA-45FD-91EB-EA21E26F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1610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D7FD-2336-1005-D38C-7B353E06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dirty="0"/>
              <a:t>Political Drivers</a:t>
            </a:r>
            <a:br>
              <a:rPr lang="en-US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08F9-C2CB-745A-752B-8623058F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Denial of political rights and civil liberties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State repression and brutal treatment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State sponsorship of extremist organizations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Protracted violent conflict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Ungoverned spaces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D1E50-4068-D9A7-951E-2804CB3F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Guide to the Drivers of Violent Extremism, USAID, 2009; Alan B. Krueger, “What makes a Terrorist” Princeton, 2007; S Block Blomberg and Gregory D Hess. 2008 a, “From (no) butter to Guns!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A7E49-923F-F005-864D-E0BBE444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4563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020A-E5AA-D261-5B0B-8CFA6EA6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TERRORISM INCIDENTS IN PAKISTAN 2001 - 2022</a:t>
            </a:r>
            <a:endParaRPr lang="en-PK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B9FBD3-5477-8388-0AC5-340FDDE303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66794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BB0D0-52D0-4353-06FB-836C5F7A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“National Action Plan,” </a:t>
            </a:r>
            <a:r>
              <a:rPr lang="en-US" sz="1000" dirty="0">
                <a:hlinkClick r:id="rId3"/>
              </a:rPr>
              <a:t>http://nacta.gov.pk</a:t>
            </a:r>
            <a:endParaRPr lang="en-US" sz="1000" dirty="0"/>
          </a:p>
          <a:p>
            <a:r>
              <a:rPr lang="en-US" dirty="0"/>
              <a:t> 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C915C-BD3D-3D18-911B-A262DC33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234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A8FB-AA2B-5D03-FD72-FB5FF0BB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Factors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CA68-42E8-837F-1737-D2E63310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deprivation: poverty</a:t>
            </a:r>
          </a:p>
          <a:p>
            <a:r>
              <a:rPr lang="en-US" dirty="0"/>
              <a:t>Under/unemployment</a:t>
            </a:r>
          </a:p>
          <a:p>
            <a:r>
              <a:rPr lang="en-US" dirty="0"/>
              <a:t>Counter Elitism</a:t>
            </a:r>
          </a:p>
          <a:p>
            <a:r>
              <a:rPr lang="en-US" dirty="0"/>
              <a:t>Perverse search for economic gain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04E91-C472-E532-02BF-1FFB3685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DB15C-D86E-43F7-BFEE-7E2AE92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3D50-2B5F-4953-9AA9-A52D89DBFB5C}" type="slidenum">
              <a:rPr lang="en-PK" smtClean="0"/>
              <a:t>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2120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1631</TotalTime>
  <Words>701</Words>
  <Application>Microsoft Office PowerPoint</Application>
  <PresentationFormat>Widescreen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Amazon Ember</vt:lpstr>
      <vt:lpstr>Arial</vt:lpstr>
      <vt:lpstr>Calibri</vt:lpstr>
      <vt:lpstr>hero-new</vt:lpstr>
      <vt:lpstr>Open Sans</vt:lpstr>
      <vt:lpstr>Organic</vt:lpstr>
      <vt:lpstr>PowerPoint Presentation</vt:lpstr>
      <vt:lpstr>Critical Appraisal of the Root Causes of Violent Extremism in Society </vt:lpstr>
      <vt:lpstr>Definition</vt:lpstr>
      <vt:lpstr>Statement of the Problem </vt:lpstr>
      <vt:lpstr>Key Question</vt:lpstr>
      <vt:lpstr>Root causes at Macro level</vt:lpstr>
      <vt:lpstr> Political Drivers </vt:lpstr>
      <vt:lpstr>TERRORISM INCIDENTS IN PAKISTAN 2001 - 2022</vt:lpstr>
      <vt:lpstr>Economic Factors </vt:lpstr>
      <vt:lpstr>Economic deprivations</vt:lpstr>
      <vt:lpstr>Religious Extremism </vt:lpstr>
      <vt:lpstr>Social Causes</vt:lpstr>
      <vt:lpstr>Group and Self</vt:lpstr>
      <vt:lpstr>Root Causes at Individual level</vt:lpstr>
      <vt:lpstr>Conclusion</vt:lpstr>
      <vt:lpstr>Recommendations</vt:lpstr>
      <vt:lpstr>Recommendations</vt:lpstr>
      <vt:lpstr>Bibliography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584</cp:revision>
  <dcterms:created xsi:type="dcterms:W3CDTF">2022-11-04T19:22:13Z</dcterms:created>
  <dcterms:modified xsi:type="dcterms:W3CDTF">2022-11-25T03:19:17Z</dcterms:modified>
</cp:coreProperties>
</file>