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94" r:id="rId2"/>
    <p:sldId id="425" r:id="rId3"/>
    <p:sldId id="295" r:id="rId4"/>
    <p:sldId id="415" r:id="rId5"/>
    <p:sldId id="416" r:id="rId6"/>
    <p:sldId id="422" r:id="rId7"/>
    <p:sldId id="368" r:id="rId8"/>
    <p:sldId id="405" r:id="rId9"/>
    <p:sldId id="424" r:id="rId10"/>
    <p:sldId id="394" r:id="rId11"/>
    <p:sldId id="395" r:id="rId12"/>
    <p:sldId id="396" r:id="rId13"/>
    <p:sldId id="318" r:id="rId14"/>
    <p:sldId id="366" r:id="rId15"/>
    <p:sldId id="347" r:id="rId16"/>
    <p:sldId id="411" r:id="rId17"/>
    <p:sldId id="409" r:id="rId18"/>
    <p:sldId id="355" r:id="rId19"/>
    <p:sldId id="356" r:id="rId20"/>
    <p:sldId id="382" r:id="rId21"/>
    <p:sldId id="421" r:id="rId22"/>
    <p:sldId id="326" r:id="rId23"/>
    <p:sldId id="401" r:id="rId24"/>
    <p:sldId id="374" r:id="rId25"/>
    <p:sldId id="402" r:id="rId26"/>
    <p:sldId id="423" r:id="rId27"/>
    <p:sldId id="419" r:id="rId28"/>
    <p:sldId id="417" r:id="rId29"/>
    <p:sldId id="418" r:id="rId30"/>
    <p:sldId id="420" r:id="rId31"/>
    <p:sldId id="32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C CMU" initials="NC" lastIdx="1" clrIdx="0">
    <p:extLst>
      <p:ext uri="{19B8F6BF-5375-455C-9EA6-DF929625EA0E}">
        <p15:presenceInfo xmlns:p15="http://schemas.microsoft.com/office/powerpoint/2012/main" userId="f6539198ab2d7c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82" autoAdjust="0"/>
    <p:restoredTop sz="86443" autoAdjust="0"/>
  </p:normalViewPr>
  <p:slideViewPr>
    <p:cSldViewPr>
      <p:cViewPr varScale="1">
        <p:scale>
          <a:sx n="59" d="100"/>
          <a:sy n="59" d="100"/>
        </p:scale>
        <p:origin x="40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19C37-BFD1-4EB0-AEEC-F1502CFAA33F}" type="datetimeFigureOut">
              <a:rPr lang="en-US" smtClean="0"/>
              <a:pPr/>
              <a:t>11/25/2022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D6E95-A073-4DC3-901A-7721964AEECF}" type="slidenum">
              <a:rPr lang="en-US" smtClean="0"/>
              <a:pPr/>
              <a:t>‹#›</a:t>
            </a:fld>
            <a:endParaRPr lang="en-US"/>
          </a:p>
        </p:txBody>
      </p:sp>
    </p:spTree>
    <p:extLst>
      <p:ext uri="{BB962C8B-B14F-4D97-AF65-F5344CB8AC3E}">
        <p14:creationId xmlns:p14="http://schemas.microsoft.com/office/powerpoint/2010/main" val="3269161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D6E95-A073-4DC3-901A-7721964AEECF}" type="slidenum">
              <a:rPr lang="en-US" smtClean="0"/>
              <a:pPr/>
              <a:t>7</a:t>
            </a:fld>
            <a:endParaRPr lang="en-US"/>
          </a:p>
        </p:txBody>
      </p:sp>
    </p:spTree>
    <p:extLst>
      <p:ext uri="{BB962C8B-B14F-4D97-AF65-F5344CB8AC3E}">
        <p14:creationId xmlns:p14="http://schemas.microsoft.com/office/powerpoint/2010/main" val="120331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D6E95-A073-4DC3-901A-7721964AEECF}" type="slidenum">
              <a:rPr lang="en-US" smtClean="0"/>
              <a:pPr/>
              <a:t>8</a:t>
            </a:fld>
            <a:endParaRPr lang="en-US"/>
          </a:p>
        </p:txBody>
      </p:sp>
    </p:spTree>
    <p:extLst>
      <p:ext uri="{BB962C8B-B14F-4D97-AF65-F5344CB8AC3E}">
        <p14:creationId xmlns:p14="http://schemas.microsoft.com/office/powerpoint/2010/main" val="1045321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D6E95-A073-4DC3-901A-7721964AEECF}" type="slidenum">
              <a:rPr lang="en-US" smtClean="0"/>
              <a:pPr/>
              <a:t>10</a:t>
            </a:fld>
            <a:endParaRPr lang="en-US"/>
          </a:p>
        </p:txBody>
      </p:sp>
    </p:spTree>
    <p:extLst>
      <p:ext uri="{BB962C8B-B14F-4D97-AF65-F5344CB8AC3E}">
        <p14:creationId xmlns:p14="http://schemas.microsoft.com/office/powerpoint/2010/main" val="1188096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D6E95-A073-4DC3-901A-7721964AEECF}" type="slidenum">
              <a:rPr lang="en-US" smtClean="0"/>
              <a:pPr/>
              <a:t>14</a:t>
            </a:fld>
            <a:endParaRPr lang="en-US"/>
          </a:p>
        </p:txBody>
      </p:sp>
    </p:spTree>
    <p:extLst>
      <p:ext uri="{BB962C8B-B14F-4D97-AF65-F5344CB8AC3E}">
        <p14:creationId xmlns:p14="http://schemas.microsoft.com/office/powerpoint/2010/main" val="704389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D6E95-A073-4DC3-901A-7721964AEECF}" type="slidenum">
              <a:rPr lang="en-US" smtClean="0"/>
              <a:pPr/>
              <a:t>16</a:t>
            </a:fld>
            <a:endParaRPr lang="en-US"/>
          </a:p>
        </p:txBody>
      </p:sp>
    </p:spTree>
    <p:extLst>
      <p:ext uri="{BB962C8B-B14F-4D97-AF65-F5344CB8AC3E}">
        <p14:creationId xmlns:p14="http://schemas.microsoft.com/office/powerpoint/2010/main" val="252144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D6E95-A073-4DC3-901A-7721964AEECF}" type="slidenum">
              <a:rPr lang="en-US" smtClean="0"/>
              <a:pPr/>
              <a:t>17</a:t>
            </a:fld>
            <a:endParaRPr lang="en-US"/>
          </a:p>
        </p:txBody>
      </p:sp>
    </p:spTree>
    <p:extLst>
      <p:ext uri="{BB962C8B-B14F-4D97-AF65-F5344CB8AC3E}">
        <p14:creationId xmlns:p14="http://schemas.microsoft.com/office/powerpoint/2010/main" val="941208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D6E95-A073-4DC3-901A-7721964AEECF}" type="slidenum">
              <a:rPr lang="en-US" smtClean="0"/>
              <a:pPr/>
              <a:t>22</a:t>
            </a:fld>
            <a:endParaRPr lang="en-US"/>
          </a:p>
        </p:txBody>
      </p:sp>
    </p:spTree>
    <p:extLst>
      <p:ext uri="{BB962C8B-B14F-4D97-AF65-F5344CB8AC3E}">
        <p14:creationId xmlns:p14="http://schemas.microsoft.com/office/powerpoint/2010/main" val="265852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D6E95-A073-4DC3-901A-7721964AEECF}" type="slidenum">
              <a:rPr lang="en-US" smtClean="0"/>
              <a:pPr/>
              <a:t>30</a:t>
            </a:fld>
            <a:endParaRPr lang="en-US"/>
          </a:p>
        </p:txBody>
      </p:sp>
    </p:spTree>
    <p:extLst>
      <p:ext uri="{BB962C8B-B14F-4D97-AF65-F5344CB8AC3E}">
        <p14:creationId xmlns:p14="http://schemas.microsoft.com/office/powerpoint/2010/main" val="1717676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DD6E95-A073-4DC3-901A-7721964AEECF}" type="slidenum">
              <a:rPr lang="en-US" smtClean="0"/>
              <a:pPr/>
              <a:t>31</a:t>
            </a:fld>
            <a:endParaRPr lang="en-US"/>
          </a:p>
        </p:txBody>
      </p:sp>
    </p:spTree>
    <p:extLst>
      <p:ext uri="{BB962C8B-B14F-4D97-AF65-F5344CB8AC3E}">
        <p14:creationId xmlns:p14="http://schemas.microsoft.com/office/powerpoint/2010/main" val="3766583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7287470-E46E-432C-82D0-59D5F49E50C3}" type="datetime1">
              <a:rPr lang="en-US" smtClean="0">
                <a:solidFill>
                  <a:prstClr val="black">
                    <a:tint val="75000"/>
                  </a:prstClr>
                </a:solidFill>
              </a:rPr>
              <a:t>11/25/2022</a:t>
            </a:fld>
            <a:endParaRPr lang="en-US">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678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3CA9B5A-3261-43CB-9859-2C61C4C5B859}" type="datetime1">
              <a:rPr lang="en-US" smtClean="0">
                <a:solidFill>
                  <a:prstClr val="black">
                    <a:tint val="75000"/>
                  </a:prstClr>
                </a:solidFill>
              </a:rPr>
              <a:t>11/25/2022</a:t>
            </a:fld>
            <a:endParaRPr lang="en-US">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0613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D4CD042-FA04-4948-B81A-CABBE96DACE0}" type="datetime1">
              <a:rPr lang="en-US" smtClean="0">
                <a:solidFill>
                  <a:prstClr val="black">
                    <a:tint val="75000"/>
                  </a:prstClr>
                </a:solidFill>
              </a:rPr>
              <a:t>11/25/2022</a:t>
            </a:fld>
            <a:endParaRPr lang="en-US">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3769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lvl1pPr>
          </a:lstStyle>
          <a:p>
            <a:r>
              <a:rPr lang="en-US" dirty="0"/>
              <a:t>Click to edit Master title style</a:t>
            </a:r>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1"/>
            </a:lvl1pPr>
          </a:lstStyle>
          <a:p>
            <a:fld id="{189AECEF-DD4A-4444-B99B-7F18418C8818}" type="datetime1">
              <a:rPr lang="en-US" smtClean="0">
                <a:solidFill>
                  <a:prstClr val="black">
                    <a:tint val="75000"/>
                  </a:prstClr>
                </a:solidFill>
              </a:rPr>
              <a:pPr/>
              <a:t>11/25/2022</a:t>
            </a:fld>
            <a:endParaRPr lang="en-US">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1"/>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b="1"/>
            </a:lvl1p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2556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FED207-99D4-4C87-9EA9-655B8A4B45B9}" type="datetime1">
              <a:rPr lang="en-US" smtClean="0">
                <a:solidFill>
                  <a:prstClr val="black">
                    <a:tint val="75000"/>
                  </a:prstClr>
                </a:solidFill>
              </a:rPr>
              <a:t>11/25/2022</a:t>
            </a:fld>
            <a:endParaRPr lang="en-US">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3663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2D761F1-1D47-4AA6-845C-8114C8A836DB}" type="datetime1">
              <a:rPr lang="en-US" smtClean="0">
                <a:solidFill>
                  <a:prstClr val="black">
                    <a:tint val="75000"/>
                  </a:prstClr>
                </a:solidFill>
              </a:rPr>
              <a:t>11/25/2022</a:t>
            </a:fld>
            <a:endParaRPr lang="en-US">
              <a:solidFill>
                <a:prstClr val="black">
                  <a:tint val="75000"/>
                </a:prstClr>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2156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4AEE6A23-CE11-4195-B6F4-3D0209F5CF53}" type="datetime1">
              <a:rPr lang="en-US" smtClean="0">
                <a:solidFill>
                  <a:prstClr val="black">
                    <a:tint val="75000"/>
                  </a:prstClr>
                </a:solidFill>
              </a:rPr>
              <a:t>11/25/2022</a:t>
            </a:fld>
            <a:endParaRPr lang="en-US">
              <a:solidFill>
                <a:prstClr val="black">
                  <a:tint val="75000"/>
                </a:prstClr>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320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66BC1CF-924B-48EA-8507-64C82511EC2A}" type="datetime1">
              <a:rPr lang="en-US" smtClean="0">
                <a:solidFill>
                  <a:prstClr val="black">
                    <a:tint val="75000"/>
                  </a:prstClr>
                </a:solidFill>
              </a:rPr>
              <a:t>11/25/2022</a:t>
            </a:fld>
            <a:endParaRPr lang="en-US">
              <a:solidFill>
                <a:prstClr val="black">
                  <a:tint val="75000"/>
                </a:prstClr>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08586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A3263490-D3C6-4E31-BD60-512A4121A8A0}" type="datetime1">
              <a:rPr lang="en-US" smtClean="0">
                <a:solidFill>
                  <a:prstClr val="black">
                    <a:tint val="75000"/>
                  </a:prstClr>
                </a:solidFill>
              </a:rPr>
              <a:t>11/25/2022</a:t>
            </a:fld>
            <a:endParaRPr lang="en-US">
              <a:solidFill>
                <a:prstClr val="black">
                  <a:tint val="75000"/>
                </a:prstClr>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41255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A0B32B4-32C4-448B-B1E3-0D61AF2545CA}" type="datetime1">
              <a:rPr lang="en-US" smtClean="0">
                <a:solidFill>
                  <a:prstClr val="black">
                    <a:tint val="75000"/>
                  </a:prstClr>
                </a:solidFill>
              </a:rPr>
              <a:t>11/25/2022</a:t>
            </a:fld>
            <a:endParaRPr lang="en-US">
              <a:solidFill>
                <a:prstClr val="black">
                  <a:tint val="75000"/>
                </a:prstClr>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6108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C695EAE1-1F33-4ADC-8E8C-4B1F205260E0}" type="datetime1">
              <a:rPr lang="en-US" smtClean="0">
                <a:solidFill>
                  <a:prstClr val="black">
                    <a:tint val="75000"/>
                  </a:prstClr>
                </a:solidFill>
              </a:rPr>
              <a:t>11/25/2022</a:t>
            </a:fld>
            <a:endParaRPr lang="en-US">
              <a:solidFill>
                <a:prstClr val="black">
                  <a:tint val="75000"/>
                </a:prstClr>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C05C93-3D4E-42B5-8B07-9E33D48E928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1630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3926"/>
            <a:ext cx="9144000" cy="1177077"/>
          </a:xfrm>
          <a:prstGeom prst="rect">
            <a:avLst/>
          </a:prstGeom>
          <a:solidFill>
            <a:schemeClr val="accent6">
              <a:lumMod val="50000"/>
            </a:schemeClr>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59307" y="1337481"/>
            <a:ext cx="8639033" cy="483948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600" b="1">
                <a:solidFill>
                  <a:schemeClr val="tx1"/>
                </a:solidFill>
                <a:latin typeface="Times New Roman" panose="02020603050405020304" pitchFamily="18" charset="0"/>
                <a:cs typeface="Times New Roman" panose="02020603050405020304" pitchFamily="18" charset="0"/>
              </a:defRPr>
            </a:lvl1pPr>
          </a:lstStyle>
          <a:p>
            <a:pPr defTabSz="457200"/>
            <a:fld id="{B9C05C93-3D4E-42B5-8B07-9E33D48E928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206027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4000" b="1" kern="1200">
          <a:solidFill>
            <a:schemeClr val="bg1"/>
          </a:solidFill>
          <a:latin typeface="Times New Roman" panose="02020603050405020304" pitchFamily="18" charset="0"/>
          <a:ea typeface="+mj-ea"/>
          <a:cs typeface="Times New Roman" panose="02020603050405020304" pitchFamily="18"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C:\Documents%20and%20Settings\Administrator\Desktop\LOGO%20NMC%20GREEN.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washingtonpost.com/graphics/investigations/police-shootings-databas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scientificamerican.com/article/killings-by-police-declined-after-black-lives-matter-protests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washingtonpost.com/graphics/investigations/police-shootings-database/" TargetMode="External"/><Relationship Id="rId7" Type="http://schemas.openxmlformats.org/officeDocument/2006/relationships/hyperlink" Target="https://philanthropynewsdigest.org/features/book-reviews/how-change-happens-why-some-social-movements-succeed-while-others-don-t" TargetMode="External"/><Relationship Id="rId2" Type="http://schemas.openxmlformats.org/officeDocument/2006/relationships/hyperlink" Target="https://annenberg.usc.edu/news/research-and-impact/smartphone-witnessing-becomes-synonymous-black-patriotism-after-george" TargetMode="External"/><Relationship Id="rId1" Type="http://schemas.openxmlformats.org/officeDocument/2006/relationships/slideLayout" Target="../slideLayouts/slideLayout2.xml"/><Relationship Id="rId6" Type="http://schemas.openxmlformats.org/officeDocument/2006/relationships/hyperlink" Target="https://www.bbc.com/news/world-us-canada-56270334" TargetMode="External"/><Relationship Id="rId5" Type="http://schemas.openxmlformats.org/officeDocument/2006/relationships/hyperlink" Target="https://www.pewresearch.org/fact-tank/2020/06/10/blacklivesmatter-surges-on-twitter-after-george-floyds-death/" TargetMode="External"/><Relationship Id="rId4" Type="http://schemas.openxmlformats.org/officeDocument/2006/relationships/hyperlink" Target="https://www.scientificamerican.com/article/killings-by-police-declined-after-black-lives-matter-protests1/"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washingtonpost.com/graphics/investigations/police-shootings-database/"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slide" Target="slide16.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898DC-EB63-4A5E-8ED8-9ECD2A93FCD4}"/>
              </a:ext>
            </a:extLst>
          </p:cNvPr>
          <p:cNvSpPr>
            <a:spLocks noGrp="1"/>
          </p:cNvSpPr>
          <p:nvPr>
            <p:ph type="title"/>
          </p:nvPr>
        </p:nvSpPr>
        <p:spPr>
          <a:xfrm>
            <a:off x="0" y="1066"/>
            <a:ext cx="9144000" cy="1177077"/>
          </a:xfrm>
        </p:spPr>
        <p:txBody>
          <a:bodyPr>
            <a:normAutofit/>
          </a:bodyPr>
          <a:lstStyle/>
          <a:p>
            <a:r>
              <a:rPr lang="en-US" dirty="0"/>
              <a:t>NATIONAL MANAGEMENT COLLEGE </a:t>
            </a:r>
            <a:br>
              <a:rPr lang="en-US" dirty="0"/>
            </a:br>
            <a:r>
              <a:rPr lang="en-US" dirty="0"/>
              <a:t>117</a:t>
            </a:r>
            <a:r>
              <a:rPr lang="en-US" baseline="30000" dirty="0"/>
              <a:t>th</a:t>
            </a:r>
            <a:r>
              <a:rPr lang="en-US" dirty="0"/>
              <a:t> National Management Course  </a:t>
            </a:r>
          </a:p>
        </p:txBody>
      </p:sp>
      <p:sp>
        <p:nvSpPr>
          <p:cNvPr id="3" name="Content Placeholder 2">
            <a:extLst>
              <a:ext uri="{FF2B5EF4-FFF2-40B4-BE49-F238E27FC236}">
                <a16:creationId xmlns:a16="http://schemas.microsoft.com/office/drawing/2014/main" id="{1D3E23A0-E822-4792-B2DD-B91085FCFEAD}"/>
              </a:ext>
            </a:extLst>
          </p:cNvPr>
          <p:cNvSpPr>
            <a:spLocks noGrp="1"/>
          </p:cNvSpPr>
          <p:nvPr>
            <p:ph idx="1"/>
          </p:nvPr>
        </p:nvSpPr>
        <p:spPr>
          <a:xfrm>
            <a:off x="0" y="2713758"/>
            <a:ext cx="9144000" cy="3980421"/>
          </a:xfrm>
        </p:spPr>
        <p:txBody>
          <a:bodyPr>
            <a:normAutofit/>
          </a:bodyPr>
          <a:lstStyle/>
          <a:p>
            <a:pPr marL="0" indent="0" algn="ctr">
              <a:lnSpc>
                <a:spcPct val="90000"/>
              </a:lnSpc>
              <a:spcBef>
                <a:spcPct val="0"/>
              </a:spcBef>
              <a:spcAft>
                <a:spcPts val="600"/>
              </a:spcAft>
              <a:buNone/>
            </a:pPr>
            <a:r>
              <a:rPr lang="en-US" sz="2800" b="1" dirty="0">
                <a:ea typeface="+mj-ea"/>
              </a:rPr>
              <a:t>Social Movements as a Medium of Social Change - Case Study of </a:t>
            </a:r>
          </a:p>
          <a:p>
            <a:pPr marL="0" indent="0" algn="ctr">
              <a:lnSpc>
                <a:spcPct val="90000"/>
              </a:lnSpc>
              <a:spcBef>
                <a:spcPct val="0"/>
              </a:spcBef>
              <a:spcAft>
                <a:spcPts val="600"/>
              </a:spcAft>
              <a:buNone/>
            </a:pPr>
            <a:r>
              <a:rPr lang="en-US" sz="2800" b="1" dirty="0">
                <a:ea typeface="+mj-ea"/>
              </a:rPr>
              <a:t>‘Black Lives Matter’ movement</a:t>
            </a:r>
          </a:p>
          <a:p>
            <a:pPr marL="0" indent="0" algn="ctr">
              <a:lnSpc>
                <a:spcPct val="100000"/>
              </a:lnSpc>
              <a:buNone/>
            </a:pPr>
            <a:r>
              <a:rPr lang="en-US" sz="2800" dirty="0"/>
              <a:t>By</a:t>
            </a:r>
          </a:p>
          <a:p>
            <a:pPr marL="0" indent="0" algn="ctr">
              <a:buNone/>
            </a:pPr>
            <a:r>
              <a:rPr lang="en-US" sz="2800" b="1" dirty="0"/>
              <a:t> Muhammad Bashir Khetran</a:t>
            </a:r>
          </a:p>
          <a:p>
            <a:pPr marL="0" indent="0" algn="ctr">
              <a:buNone/>
            </a:pPr>
            <a:r>
              <a:rPr lang="en-US" sz="2800" b="1" dirty="0"/>
              <a:t>(SG)</a:t>
            </a:r>
          </a:p>
        </p:txBody>
      </p:sp>
      <p:sp>
        <p:nvSpPr>
          <p:cNvPr id="4" name="Slide Number Placeholder 3">
            <a:extLst>
              <a:ext uri="{FF2B5EF4-FFF2-40B4-BE49-F238E27FC236}">
                <a16:creationId xmlns:a16="http://schemas.microsoft.com/office/drawing/2014/main" id="{0CB75C92-4B92-47DF-B08A-AE7C0194D9CF}"/>
              </a:ext>
            </a:extLst>
          </p:cNvPr>
          <p:cNvSpPr>
            <a:spLocks noGrp="1"/>
          </p:cNvSpPr>
          <p:nvPr>
            <p:ph type="sldNum" sz="quarter" idx="12"/>
          </p:nvPr>
        </p:nvSpPr>
        <p:spPr/>
        <p:txBody>
          <a:bodyPr/>
          <a:lstStyle/>
          <a:p>
            <a:fld id="{B9C05C93-3D4E-42B5-8B07-9E33D48E928B}" type="slidenum">
              <a:rPr lang="en-US" smtClean="0">
                <a:solidFill>
                  <a:prstClr val="black"/>
                </a:solidFill>
              </a:rPr>
              <a:pPr/>
              <a:t>1</a:t>
            </a:fld>
            <a:endParaRPr lang="en-US">
              <a:solidFill>
                <a:prstClr val="black"/>
              </a:solidFill>
            </a:endParaRPr>
          </a:p>
        </p:txBody>
      </p:sp>
      <p:pic>
        <p:nvPicPr>
          <p:cNvPr id="5" name="Picture 4" descr="C:\Documents and Settings\Administrator\Desktop\LOGO NMC GREEN.jpg">
            <a:extLst>
              <a:ext uri="{FF2B5EF4-FFF2-40B4-BE49-F238E27FC236}">
                <a16:creationId xmlns:a16="http://schemas.microsoft.com/office/drawing/2014/main" id="{C8ED199C-11F0-4E50-96CC-948C3B70417D}"/>
              </a:ext>
            </a:extLst>
          </p:cNvPr>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4000519" y="1291532"/>
            <a:ext cx="1163873" cy="12008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a:extLst>
              <a:ext uri="{FF2B5EF4-FFF2-40B4-BE49-F238E27FC236}">
                <a16:creationId xmlns:a16="http://schemas.microsoft.com/office/drawing/2014/main" id="{743EAF1C-BBBE-4309-AF83-5E08F98C2C3D}"/>
              </a:ext>
            </a:extLst>
          </p:cNvPr>
          <p:cNvSpPr/>
          <p:nvPr/>
        </p:nvSpPr>
        <p:spPr>
          <a:xfrm>
            <a:off x="-1" y="5981979"/>
            <a:ext cx="9143999" cy="892552"/>
          </a:xfrm>
          <a:prstGeom prst="rect">
            <a:avLst/>
          </a:prstGeom>
        </p:spPr>
        <p:txBody>
          <a:bodyPr wrap="square">
            <a:spAutoFit/>
          </a:bodyPr>
          <a:lstStyle/>
          <a:p>
            <a:pPr algn="ctr" defTabSz="457200"/>
            <a:r>
              <a:rPr lang="en-US" sz="2800" b="1" dirty="0">
                <a:latin typeface="Times New Roman" panose="02020603050405020304" pitchFamily="18" charset="0"/>
                <a:cs typeface="Times New Roman" panose="02020603050405020304" pitchFamily="18" charset="0"/>
              </a:rPr>
              <a:t>Sponsor DS: Dr. Naveed A Chaudhary</a:t>
            </a:r>
          </a:p>
          <a:p>
            <a:pPr algn="ctr" defTabSz="457200"/>
            <a:r>
              <a:rPr lang="en-US" sz="2400" b="1" dirty="0">
                <a:latin typeface="Times New Roman" panose="02020603050405020304" pitchFamily="18" charset="0"/>
                <a:cs typeface="Times New Roman" panose="02020603050405020304" pitchFamily="18" charset="0"/>
              </a:rPr>
              <a:t>Dated</a:t>
            </a:r>
            <a:r>
              <a:rPr lang="en-US" sz="2400" b="1">
                <a:latin typeface="Times New Roman" panose="02020603050405020304" pitchFamily="18" charset="0"/>
                <a:cs typeface="Times New Roman" panose="02020603050405020304" pitchFamily="18" charset="0"/>
              </a:rPr>
              <a:t>: 24</a:t>
            </a:r>
            <a:r>
              <a:rPr lang="en-US" sz="2400" b="1" baseline="30000">
                <a:latin typeface="Times New Roman" panose="02020603050405020304" pitchFamily="18" charset="0"/>
                <a:cs typeface="Times New Roman" panose="02020603050405020304" pitchFamily="18" charset="0"/>
              </a:rPr>
              <a:t>th</a:t>
            </a:r>
            <a:r>
              <a:rPr lang="en-US" sz="2400" b="1">
                <a:latin typeface="Times New Roman" panose="02020603050405020304" pitchFamily="18" charset="0"/>
                <a:cs typeface="Times New Roman" panose="02020603050405020304" pitchFamily="18" charset="0"/>
              </a:rPr>
              <a:t> November</a:t>
            </a:r>
            <a:r>
              <a:rPr lang="en-US" sz="2400" b="1" dirty="0">
                <a:latin typeface="Times New Roman" panose="02020603050405020304" pitchFamily="18" charset="0"/>
                <a:cs typeface="Times New Roman" panose="02020603050405020304" pitchFamily="18" charset="0"/>
              </a:rPr>
              <a:t>, 2022</a:t>
            </a:r>
          </a:p>
        </p:txBody>
      </p:sp>
    </p:spTree>
    <p:extLst>
      <p:ext uri="{BB962C8B-B14F-4D97-AF65-F5344CB8AC3E}">
        <p14:creationId xmlns:p14="http://schemas.microsoft.com/office/powerpoint/2010/main" val="2992211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421" y="1295400"/>
            <a:ext cx="8630068" cy="4724400"/>
          </a:xfrm>
        </p:spPr>
        <p:txBody>
          <a:bodyPr>
            <a:noAutofit/>
          </a:bodyPr>
          <a:lstStyle/>
          <a:p>
            <a:pPr marL="0" indent="0" algn="just">
              <a:lnSpc>
                <a:spcPct val="150000"/>
              </a:lnSpc>
              <a:spcBef>
                <a:spcPts val="1800"/>
              </a:spcBef>
              <a:buNone/>
            </a:pPr>
            <a:r>
              <a:rPr lang="en-US" dirty="0"/>
              <a:t>Black Lives Matter Movement emerged on social media as reaction to killing of African Americans in the United States by the agents of state and others. T</a:t>
            </a:r>
            <a:r>
              <a:rPr lang="en-US" sz="2800" dirty="0"/>
              <a:t>he lives of Black continue to be blighted by systemic racism, lack of opportunity, sectoral disparities, and </a:t>
            </a:r>
            <a:r>
              <a:rPr lang="en-US" dirty="0"/>
              <a:t>prevalence of violence</a:t>
            </a:r>
            <a:r>
              <a:rPr lang="en-US" sz="2800" dirty="0"/>
              <a:t>.</a:t>
            </a:r>
          </a:p>
        </p:txBody>
      </p:sp>
      <p:sp>
        <p:nvSpPr>
          <p:cNvPr id="5" name="Slide Number Placeholder 4">
            <a:extLst>
              <a:ext uri="{FF2B5EF4-FFF2-40B4-BE49-F238E27FC236}">
                <a16:creationId xmlns:a16="http://schemas.microsoft.com/office/drawing/2014/main" id="{E41992B1-77E2-455D-962B-20F39529DCAD}"/>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7" name="Title 1">
            <a:extLst>
              <a:ext uri="{FF2B5EF4-FFF2-40B4-BE49-F238E27FC236}">
                <a16:creationId xmlns:a16="http://schemas.microsoft.com/office/drawing/2014/main" id="{BED898DC-EB63-4A5E-8ED8-9ECD2A93FCD4}"/>
              </a:ext>
            </a:extLst>
          </p:cNvPr>
          <p:cNvSpPr txBox="1">
            <a:spLocks/>
          </p:cNvSpPr>
          <p:nvPr/>
        </p:nvSpPr>
        <p:spPr>
          <a:xfrm>
            <a:off x="0" y="1067"/>
            <a:ext cx="9144000" cy="837134"/>
          </a:xfrm>
          <a:prstGeom prst="rect">
            <a:avLst/>
          </a:prstGeom>
          <a:solidFill>
            <a:schemeClr val="accent6">
              <a:lumMod val="50000"/>
            </a:schemeClr>
          </a:solidFill>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4000" b="1" kern="1200">
                <a:solidFill>
                  <a:schemeClr val="bg1"/>
                </a:solidFill>
                <a:latin typeface="Times New Roman" panose="02020603050405020304" pitchFamily="18" charset="0"/>
                <a:ea typeface="+mj-ea"/>
                <a:cs typeface="Times New Roman" panose="02020603050405020304" pitchFamily="18"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000"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rPr>
              <a:t>Statement</a:t>
            </a:r>
            <a:r>
              <a:rPr kumimoji="0" lang="en-US" sz="4000" i="0" u="none" strike="noStrike" kern="1200" cap="none" spc="0" normalizeH="0" noProof="0" dirty="0">
                <a:ln>
                  <a:noFill/>
                </a:ln>
                <a:solidFill>
                  <a:sysClr val="window" lastClr="FFFFFF"/>
                </a:solidFill>
                <a:effectLst/>
                <a:uLnTx/>
                <a:uFillTx/>
                <a:latin typeface="Times New Roman" panose="02020603050405020304" pitchFamily="18" charset="0"/>
                <a:cs typeface="Times New Roman" panose="02020603050405020304" pitchFamily="18" charset="0"/>
              </a:rPr>
              <a:t> of Problem</a:t>
            </a:r>
            <a:endParaRPr kumimoji="0" lang="en-US" sz="4000"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29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a:t>Has Black Lives Matter movement succeeded in bringing social change and how it is relevant to Pakistan?  </a:t>
            </a:r>
          </a:p>
        </p:txBody>
      </p:sp>
      <p:sp>
        <p:nvSpPr>
          <p:cNvPr id="5" name="Slide Number Placeholder 4">
            <a:extLst>
              <a:ext uri="{FF2B5EF4-FFF2-40B4-BE49-F238E27FC236}">
                <a16:creationId xmlns:a16="http://schemas.microsoft.com/office/drawing/2014/main" id="{2C84DBDC-AE94-48FB-A4C5-5DB29E1EC6B5}"/>
              </a:ext>
            </a:extLst>
          </p:cNvPr>
          <p:cNvSpPr>
            <a:spLocks noGrp="1"/>
          </p:cNvSpPr>
          <p:nvPr>
            <p:ph type="sldNum" sz="quarter" idx="12"/>
          </p:nvPr>
        </p:nvSpPr>
        <p:spPr/>
        <p:txBody>
          <a:bodyPr/>
          <a:lstStyle/>
          <a:p>
            <a:fld id="{B6F15528-21DE-4FAA-801E-634DDDAF4B2B}" type="slidenum">
              <a:rPr lang="en-US" smtClean="0"/>
              <a:pPr/>
              <a:t>11</a:t>
            </a:fld>
            <a:endParaRPr lang="en-US"/>
          </a:p>
        </p:txBody>
      </p:sp>
      <p:sp>
        <p:nvSpPr>
          <p:cNvPr id="7" name="Title 1">
            <a:extLst>
              <a:ext uri="{FF2B5EF4-FFF2-40B4-BE49-F238E27FC236}">
                <a16:creationId xmlns:a16="http://schemas.microsoft.com/office/drawing/2014/main" id="{BED898DC-EB63-4A5E-8ED8-9ECD2A93FCD4}"/>
              </a:ext>
            </a:extLst>
          </p:cNvPr>
          <p:cNvSpPr txBox="1">
            <a:spLocks/>
          </p:cNvSpPr>
          <p:nvPr/>
        </p:nvSpPr>
        <p:spPr>
          <a:xfrm>
            <a:off x="0" y="1067"/>
            <a:ext cx="9144000" cy="1199936"/>
          </a:xfrm>
          <a:prstGeom prst="rect">
            <a:avLst/>
          </a:prstGeom>
          <a:solidFill>
            <a:schemeClr val="accent6">
              <a:lumMod val="50000"/>
            </a:schemeClr>
          </a:solidFill>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4000" b="1" kern="1200">
                <a:solidFill>
                  <a:schemeClr val="bg1"/>
                </a:solidFill>
                <a:latin typeface="Times New Roman" panose="02020603050405020304" pitchFamily="18" charset="0"/>
                <a:ea typeface="+mj-ea"/>
                <a:cs typeface="Times New Roman" panose="02020603050405020304" pitchFamily="18"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rPr>
              <a:t>Key Questions</a:t>
            </a:r>
          </a:p>
        </p:txBody>
      </p:sp>
    </p:spTree>
    <p:extLst>
      <p:ext uri="{BB962C8B-B14F-4D97-AF65-F5344CB8AC3E}">
        <p14:creationId xmlns:p14="http://schemas.microsoft.com/office/powerpoint/2010/main" val="41795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a:xfrm>
            <a:off x="259307" y="1337480"/>
            <a:ext cx="8638181" cy="5356699"/>
          </a:xfrm>
        </p:spPr>
        <p:txBody>
          <a:bodyPr>
            <a:normAutofit/>
          </a:bodyPr>
          <a:lstStyle/>
          <a:p>
            <a:pPr algn="just" fontAlgn="base">
              <a:lnSpc>
                <a:spcPct val="150000"/>
              </a:lnSpc>
              <a:spcAft>
                <a:spcPts val="1200"/>
              </a:spcAft>
            </a:pPr>
            <a:r>
              <a:rPr lang="en-US" sz="2800" dirty="0"/>
              <a:t>Scope of this presentation will be limited to systemic racism in US by:</a:t>
            </a:r>
          </a:p>
          <a:p>
            <a:pPr lvl="2" algn="just" fontAlgn="base">
              <a:lnSpc>
                <a:spcPct val="150000"/>
              </a:lnSpc>
              <a:spcAft>
                <a:spcPts val="1200"/>
              </a:spcAft>
            </a:pPr>
            <a:r>
              <a:rPr lang="en-US" sz="2800" dirty="0"/>
              <a:t>Police</a:t>
            </a:r>
          </a:p>
          <a:p>
            <a:pPr lvl="2" algn="just" fontAlgn="base">
              <a:lnSpc>
                <a:spcPct val="150000"/>
              </a:lnSpc>
              <a:spcAft>
                <a:spcPts val="1200"/>
              </a:spcAft>
            </a:pPr>
            <a:r>
              <a:rPr lang="en-US" sz="2800" dirty="0"/>
              <a:t>Racism in different sectors</a:t>
            </a:r>
          </a:p>
          <a:p>
            <a:pPr lvl="2" algn="just" fontAlgn="base">
              <a:lnSpc>
                <a:spcPct val="150000"/>
              </a:lnSpc>
              <a:spcAft>
                <a:spcPts val="1200"/>
              </a:spcAft>
            </a:pPr>
            <a:r>
              <a:rPr lang="en-US" sz="2800" dirty="0"/>
              <a:t>Pakistani context</a:t>
            </a:r>
          </a:p>
          <a:p>
            <a:pPr algn="just" fontAlgn="base">
              <a:lnSpc>
                <a:spcPct val="150000"/>
              </a:lnSpc>
              <a:spcAft>
                <a:spcPts val="1200"/>
              </a:spcAft>
            </a:pPr>
            <a:endParaRPr lang="en-US" sz="2800" dirty="0"/>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61455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Analysis</a:t>
            </a:r>
          </a:p>
        </p:txBody>
      </p:sp>
      <p:sp>
        <p:nvSpPr>
          <p:cNvPr id="3" name="Content Placeholder 2"/>
          <p:cNvSpPr>
            <a:spLocks noGrp="1"/>
          </p:cNvSpPr>
          <p:nvPr>
            <p:ph idx="1"/>
          </p:nvPr>
        </p:nvSpPr>
        <p:spPr/>
        <p:txBody>
          <a:bodyPr>
            <a:normAutofit lnSpcReduction="10000"/>
          </a:bodyPr>
          <a:lstStyle/>
          <a:p>
            <a:pPr>
              <a:lnSpc>
                <a:spcPct val="150000"/>
              </a:lnSpc>
            </a:pPr>
            <a:r>
              <a:rPr lang="en-US" dirty="0"/>
              <a:t>40 chapters now a Global Network</a:t>
            </a:r>
          </a:p>
          <a:p>
            <a:pPr>
              <a:lnSpc>
                <a:spcPct val="150000"/>
              </a:lnSpc>
            </a:pPr>
            <a:r>
              <a:rPr lang="en-US" dirty="0"/>
              <a:t>Youth and social media intelligently being used</a:t>
            </a:r>
          </a:p>
          <a:p>
            <a:pPr>
              <a:lnSpc>
                <a:spcPct val="150000"/>
              </a:lnSpc>
            </a:pPr>
            <a:r>
              <a:rPr lang="en-US" dirty="0"/>
              <a:t>Loose and decentralized local chapters starfish model and ‘leaderful’</a:t>
            </a:r>
          </a:p>
          <a:p>
            <a:pPr>
              <a:lnSpc>
                <a:spcPct val="150000"/>
              </a:lnSpc>
            </a:pPr>
            <a:r>
              <a:rPr lang="en-US" dirty="0"/>
              <a:t>The movement is still dependent on big corporations for funding</a:t>
            </a:r>
          </a:p>
          <a:p>
            <a:pPr>
              <a:lnSpc>
                <a:spcPct val="150000"/>
              </a:lnSpc>
            </a:pPr>
            <a:r>
              <a:rPr lang="en-US" dirty="0"/>
              <a:t>Criticism in media about misuse of funds</a:t>
            </a:r>
          </a:p>
          <a:p>
            <a:endParaRPr lang="en-US" dirty="0"/>
          </a:p>
        </p:txBody>
      </p:sp>
      <p:sp>
        <p:nvSpPr>
          <p:cNvPr id="2" name="Slide Number Placeholder 1"/>
          <p:cNvSpPr>
            <a:spLocks noGrp="1"/>
          </p:cNvSpPr>
          <p:nvPr>
            <p:ph type="sldNum" sz="quarter" idx="12"/>
          </p:nvPr>
        </p:nvSpPr>
        <p:spPr/>
        <p:txBody>
          <a:bodyPr/>
          <a:lstStyle/>
          <a:p>
            <a:fld id="{B9C05C93-3D4E-42B5-8B07-9E33D48E928B}" type="slidenum">
              <a:rPr lang="en-US" smtClean="0"/>
              <a:pPr/>
              <a:t>13</a:t>
            </a:fld>
            <a:endParaRPr lang="en-US"/>
          </a:p>
        </p:txBody>
      </p:sp>
    </p:spTree>
    <p:extLst>
      <p:ext uri="{BB962C8B-B14F-4D97-AF65-F5344CB8AC3E}">
        <p14:creationId xmlns:p14="http://schemas.microsoft.com/office/powerpoint/2010/main" val="1261062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D93CB94-94CC-4A1B-A7A2-A2B33AEC9B75}"/>
              </a:ext>
            </a:extLst>
          </p:cNvPr>
          <p:cNvSpPr>
            <a:spLocks noGrp="1"/>
          </p:cNvSpPr>
          <p:nvPr>
            <p:ph type="title"/>
          </p:nvPr>
        </p:nvSpPr>
        <p:spPr/>
        <p:txBody>
          <a:bodyPr/>
          <a:lstStyle/>
          <a:p>
            <a:pPr algn="r"/>
            <a:r>
              <a:rPr kumimoji="0" lang="en-US" sz="3600" i="0" u="none" strike="noStrike" kern="1200" cap="none" spc="0" normalizeH="0" baseline="0" noProof="0" dirty="0">
                <a:ln>
                  <a:noFill/>
                </a:ln>
                <a:solidFill>
                  <a:sysClr val="window" lastClr="FFFFFF"/>
                </a:solidFill>
                <a:effectLst/>
                <a:uLnTx/>
                <a:uFillTx/>
              </a:rPr>
              <a:t>Continued</a:t>
            </a:r>
            <a:endParaRPr lang="en-US" dirty="0"/>
          </a:p>
        </p:txBody>
      </p:sp>
      <p:sp>
        <p:nvSpPr>
          <p:cNvPr id="3" name="Content Placeholder 2"/>
          <p:cNvSpPr>
            <a:spLocks noGrp="1"/>
          </p:cNvSpPr>
          <p:nvPr>
            <p:ph idx="1"/>
          </p:nvPr>
        </p:nvSpPr>
        <p:spPr>
          <a:xfrm>
            <a:off x="259307" y="1337481"/>
            <a:ext cx="8639033" cy="4839482"/>
          </a:xfrm>
        </p:spPr>
        <p:txBody>
          <a:bodyPr>
            <a:noAutofit/>
          </a:bodyPr>
          <a:lstStyle/>
          <a:p>
            <a:pPr>
              <a:lnSpc>
                <a:spcPct val="150000"/>
              </a:lnSpc>
            </a:pPr>
            <a:r>
              <a:rPr lang="en-US" sz="2400" dirty="0"/>
              <a:t>The legacy of slavery and Jim Crow laws has left a residue of systemic racism in the United States that has devalued the lives of African Americans.</a:t>
            </a:r>
          </a:p>
          <a:p>
            <a:pPr>
              <a:lnSpc>
                <a:spcPct val="150000"/>
              </a:lnSpc>
            </a:pPr>
            <a:r>
              <a:rPr lang="en-US" sz="2400" dirty="0"/>
              <a:t>Once Civil War was over, the confederate soldiers became police officers and judges.</a:t>
            </a:r>
          </a:p>
          <a:p>
            <a:pPr>
              <a:lnSpc>
                <a:spcPct val="150000"/>
              </a:lnSpc>
            </a:pPr>
            <a:r>
              <a:rPr lang="en-US" sz="2400" dirty="0"/>
              <a:t>Qualified immunity policies make it difficult to indict police officers.</a:t>
            </a:r>
          </a:p>
          <a:p>
            <a:pPr>
              <a:lnSpc>
                <a:spcPct val="150000"/>
              </a:lnSpc>
            </a:pPr>
            <a:r>
              <a:rPr lang="en-US" sz="2400" dirty="0"/>
              <a:t>In Pakistan’s context immunity to armed forces and missing persons</a:t>
            </a:r>
          </a:p>
        </p:txBody>
      </p:sp>
      <p:sp>
        <p:nvSpPr>
          <p:cNvPr id="2" name="Slide Number Placeholder 1"/>
          <p:cNvSpPr>
            <a:spLocks noGrp="1"/>
          </p:cNvSpPr>
          <p:nvPr>
            <p:ph type="sldNum" sz="quarter" idx="12"/>
          </p:nvPr>
        </p:nvSpPr>
        <p:spPr>
          <a:xfrm>
            <a:off x="7086600" y="6492875"/>
            <a:ext cx="2057400" cy="365125"/>
          </a:xfrm>
        </p:spPr>
        <p:txBody>
          <a:bodyPr/>
          <a:lstStyle/>
          <a:p>
            <a:fld id="{B9C05C93-3D4E-42B5-8B07-9E33D48E928B}" type="slidenum">
              <a:rPr lang="en-US" smtClean="0"/>
              <a:pPr/>
              <a:t>14</a:t>
            </a:fld>
            <a:endParaRPr lang="en-US"/>
          </a:p>
        </p:txBody>
      </p:sp>
    </p:spTree>
    <p:extLst>
      <p:ext uri="{BB962C8B-B14F-4D97-AF65-F5344CB8AC3E}">
        <p14:creationId xmlns:p14="http://schemas.microsoft.com/office/powerpoint/2010/main" val="439710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dirty="0"/>
              <a:t>Racism and Police</a:t>
            </a:r>
            <a:endParaRPr lang="en-US" sz="3600" dirty="0"/>
          </a:p>
        </p:txBody>
      </p:sp>
      <p:sp>
        <p:nvSpPr>
          <p:cNvPr id="3" name="Content Placeholder 2"/>
          <p:cNvSpPr>
            <a:spLocks noGrp="1"/>
          </p:cNvSpPr>
          <p:nvPr>
            <p:ph idx="1"/>
          </p:nvPr>
        </p:nvSpPr>
        <p:spPr>
          <a:xfrm>
            <a:off x="259307" y="1337480"/>
            <a:ext cx="8638181" cy="5356699"/>
          </a:xfrm>
        </p:spPr>
        <p:txBody>
          <a:bodyPr>
            <a:normAutofit lnSpcReduction="10000"/>
          </a:bodyPr>
          <a:lstStyle/>
          <a:p>
            <a:pPr algn="just">
              <a:lnSpc>
                <a:spcPct val="150000"/>
              </a:lnSpc>
            </a:pPr>
            <a:r>
              <a:rPr lang="en-US" dirty="0"/>
              <a:t>Black account less than 13% of the U.S. population, but are killed at more than twice the rate of White Americans</a:t>
            </a:r>
          </a:p>
          <a:p>
            <a:pPr algn="just">
              <a:lnSpc>
                <a:spcPct val="150000"/>
              </a:lnSpc>
            </a:pPr>
            <a:r>
              <a:rPr lang="en-US" dirty="0"/>
              <a:t>1000 people on average killed by police in US</a:t>
            </a:r>
          </a:p>
          <a:p>
            <a:pPr>
              <a:lnSpc>
                <a:spcPct val="150000"/>
              </a:lnSpc>
            </a:pPr>
            <a:r>
              <a:rPr lang="en-US" dirty="0"/>
              <a:t>An analysis by the advocacy group Mapping Police Violence </a:t>
            </a:r>
          </a:p>
          <a:p>
            <a:pPr lvl="1">
              <a:lnSpc>
                <a:spcPct val="150000"/>
              </a:lnSpc>
            </a:pPr>
            <a:r>
              <a:rPr lang="en-US" dirty="0"/>
              <a:t>99 percent of police killings from 2014 to 2019 did not result in officers being charged with, let alone convicted of a crime</a:t>
            </a:r>
          </a:p>
          <a:p>
            <a:pPr marL="0" indent="0" algn="just">
              <a:lnSpc>
                <a:spcPct val="150000"/>
              </a:lnSpc>
              <a:buNone/>
            </a:pPr>
            <a:endParaRPr lang="en-US" sz="1300" dirty="0"/>
          </a:p>
          <a:p>
            <a:pPr marL="0" indent="0">
              <a:buNone/>
            </a:pPr>
            <a:endParaRPr lang="en-US" sz="1300" dirty="0"/>
          </a:p>
          <a:p>
            <a:pPr marL="0" indent="0">
              <a:buNone/>
            </a:pPr>
            <a:endParaRPr lang="en-US" sz="1300"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15</a:t>
            </a:fld>
            <a:endParaRPr lang="en-US">
              <a:solidFill>
                <a:prstClr val="black"/>
              </a:solidFill>
            </a:endParaRPr>
          </a:p>
        </p:txBody>
      </p:sp>
      <p:sp>
        <p:nvSpPr>
          <p:cNvPr id="7" name="Rectangle 6"/>
          <p:cNvSpPr/>
          <p:nvPr/>
        </p:nvSpPr>
        <p:spPr>
          <a:xfrm>
            <a:off x="12794" y="6519446"/>
            <a:ext cx="9131205" cy="338554"/>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Source: </a:t>
            </a:r>
            <a:r>
              <a:rPr lang="en-US" sz="1600" dirty="0">
                <a:latin typeface="Times New Roman" panose="02020603050405020304" pitchFamily="18" charset="0"/>
                <a:cs typeface="Times New Roman" panose="02020603050405020304" pitchFamily="18" charset="0"/>
                <a:hlinkClick r:id="rId2"/>
              </a:rPr>
              <a:t>https://www.washingtonpost.com/graphics/investigations/police-shootings-database/</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3588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Areas</a:t>
            </a:r>
          </a:p>
        </p:txBody>
      </p:sp>
      <p:sp>
        <p:nvSpPr>
          <p:cNvPr id="3" name="Content Placeholder 2"/>
          <p:cNvSpPr>
            <a:spLocks noGrp="1"/>
          </p:cNvSpPr>
          <p:nvPr>
            <p:ph idx="1"/>
          </p:nvPr>
        </p:nvSpPr>
        <p:spPr>
          <a:xfrm>
            <a:off x="129653" y="1066800"/>
            <a:ext cx="8884693" cy="6037997"/>
          </a:xfrm>
        </p:spPr>
        <p:txBody>
          <a:bodyPr>
            <a:noAutofit/>
          </a:bodyPr>
          <a:lstStyle/>
          <a:p>
            <a:pPr>
              <a:lnSpc>
                <a:spcPct val="120000"/>
              </a:lnSpc>
              <a:spcAft>
                <a:spcPts val="1200"/>
              </a:spcAft>
            </a:pPr>
            <a:r>
              <a:rPr lang="en-US" sz="2600" dirty="0">
                <a:solidFill>
                  <a:srgbClr val="141414"/>
                </a:solidFill>
                <a:ea typeface="Times New Roman" panose="02020603050405020304" pitchFamily="18" charset="0"/>
              </a:rPr>
              <a:t>Criminal</a:t>
            </a:r>
            <a:r>
              <a:rPr lang="en-US" dirty="0"/>
              <a:t> justice system</a:t>
            </a:r>
          </a:p>
          <a:p>
            <a:pPr lvl="1" fontAlgn="base">
              <a:lnSpc>
                <a:spcPct val="107000"/>
              </a:lnSpc>
              <a:spcAft>
                <a:spcPts val="1200"/>
              </a:spcAft>
              <a:buFont typeface="Wingdings" panose="05000000000000000000" pitchFamily="2" charset="2"/>
              <a:buChar char="Ø"/>
            </a:pPr>
            <a:r>
              <a:rPr lang="en-US" dirty="0">
                <a:solidFill>
                  <a:srgbClr val="141414"/>
                </a:solidFill>
                <a:ea typeface="Times New Roman" panose="02020603050405020304" pitchFamily="18" charset="0"/>
              </a:rPr>
              <a:t>For similar kind of a crime - black as compared to white has to face longer period of sentence</a:t>
            </a:r>
          </a:p>
          <a:p>
            <a:pPr lvl="1" fontAlgn="base">
              <a:lnSpc>
                <a:spcPct val="107000"/>
              </a:lnSpc>
              <a:spcAft>
                <a:spcPts val="1200"/>
              </a:spcAft>
              <a:buFont typeface="Wingdings" panose="05000000000000000000" pitchFamily="2" charset="2"/>
              <a:buChar char="Ø"/>
            </a:pPr>
            <a:r>
              <a:rPr lang="en-US" dirty="0">
                <a:solidFill>
                  <a:srgbClr val="141414"/>
                </a:solidFill>
                <a:ea typeface="Times New Roman" panose="02020603050405020304" pitchFamily="18" charset="0"/>
              </a:rPr>
              <a:t>1 in every 3 black American has to spend time in prison</a:t>
            </a:r>
          </a:p>
          <a:p>
            <a:pPr>
              <a:lnSpc>
                <a:spcPct val="120000"/>
              </a:lnSpc>
              <a:spcAft>
                <a:spcPts val="1200"/>
              </a:spcAft>
            </a:pPr>
            <a:r>
              <a:rPr lang="en-US" dirty="0"/>
              <a:t>Wages in labor market black v/s white</a:t>
            </a:r>
          </a:p>
          <a:p>
            <a:pPr>
              <a:lnSpc>
                <a:spcPct val="120000"/>
              </a:lnSpc>
              <a:spcAft>
                <a:spcPts val="1200"/>
              </a:spcAft>
            </a:pPr>
            <a:r>
              <a:rPr lang="en-US" dirty="0"/>
              <a:t>White Americans hold 84.2% of US assets black 4.8%</a:t>
            </a:r>
          </a:p>
          <a:p>
            <a:pPr>
              <a:lnSpc>
                <a:spcPct val="120000"/>
              </a:lnSpc>
              <a:spcAft>
                <a:spcPts val="1200"/>
              </a:spcAft>
            </a:pPr>
            <a:r>
              <a:rPr lang="en-US" dirty="0"/>
              <a:t>During covid-19</a:t>
            </a:r>
          </a:p>
          <a:p>
            <a:pPr lvl="1">
              <a:lnSpc>
                <a:spcPct val="120000"/>
              </a:lnSpc>
              <a:spcAft>
                <a:spcPts val="1200"/>
              </a:spcAft>
            </a:pPr>
            <a:r>
              <a:rPr lang="en-US" dirty="0"/>
              <a:t>Disproportionately higher stay and higher death rate (1/1625,1/3800)</a:t>
            </a:r>
            <a:endParaRPr lang="en-US" sz="1200" dirty="0"/>
          </a:p>
          <a:p>
            <a:pPr marL="457200" lvl="1" indent="0">
              <a:lnSpc>
                <a:spcPct val="120000"/>
              </a:lnSpc>
              <a:spcAft>
                <a:spcPts val="1200"/>
              </a:spcAft>
              <a:buNone/>
            </a:pPr>
            <a:r>
              <a:rPr lang="en-US" sz="1200" dirty="0"/>
              <a:t>Source: https://www.vox.com/2020/6/17/21284527/systemic-racism-black-americans-9-charts-explained</a:t>
            </a:r>
          </a:p>
          <a:p>
            <a:pPr>
              <a:lnSpc>
                <a:spcPct val="120000"/>
              </a:lnSpc>
              <a:spcAft>
                <a:spcPts val="1200"/>
              </a:spcAft>
            </a:pPr>
            <a:endParaRPr lang="en-US" dirty="0"/>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16</a:t>
            </a:fld>
            <a:endParaRPr lang="en-US" dirty="0">
              <a:solidFill>
                <a:prstClr val="black"/>
              </a:solidFill>
            </a:endParaRPr>
          </a:p>
        </p:txBody>
      </p:sp>
      <p:sp>
        <p:nvSpPr>
          <p:cNvPr id="5" name="Right Arrow 4">
            <a:hlinkClick r:id="rId3" action="ppaction://hlinksldjump"/>
          </p:cNvPr>
          <p:cNvSpPr/>
          <p:nvPr/>
        </p:nvSpPr>
        <p:spPr>
          <a:xfrm>
            <a:off x="6934200" y="5105400"/>
            <a:ext cx="838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7348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5477869-1A9B-4CEB-9566-7D6DD5DC34E4}"/>
              </a:ext>
            </a:extLst>
          </p:cNvPr>
          <p:cNvSpPr>
            <a:spLocks noGrp="1"/>
          </p:cNvSpPr>
          <p:nvPr>
            <p:ph type="title"/>
          </p:nvPr>
        </p:nvSpPr>
        <p:spPr/>
        <p:txBody>
          <a:bodyPr/>
          <a:lstStyle/>
          <a:p>
            <a:r>
              <a:rPr lang="en-US" dirty="0">
                <a:solidFill>
                  <a:sysClr val="window" lastClr="FFFFFF"/>
                </a:solidFill>
              </a:rPr>
              <a:t>Results Social Change</a:t>
            </a:r>
            <a:endParaRPr lang="en-US" dirty="0"/>
          </a:p>
        </p:txBody>
      </p:sp>
      <p:sp>
        <p:nvSpPr>
          <p:cNvPr id="3" name="Content Placeholder 2"/>
          <p:cNvSpPr>
            <a:spLocks noGrp="1"/>
          </p:cNvSpPr>
          <p:nvPr>
            <p:ph idx="1"/>
          </p:nvPr>
        </p:nvSpPr>
        <p:spPr>
          <a:xfrm>
            <a:off x="259307" y="1337480"/>
            <a:ext cx="8579893" cy="5520520"/>
          </a:xfrm>
        </p:spPr>
        <p:txBody>
          <a:bodyPr>
            <a:noAutofit/>
          </a:bodyPr>
          <a:lstStyle/>
          <a:p>
            <a:pPr>
              <a:lnSpc>
                <a:spcPct val="150000"/>
              </a:lnSpc>
            </a:pPr>
            <a:r>
              <a:rPr lang="en-US" dirty="0"/>
              <a:t>“Register to Vote” webpage a resource on voter education and resources. </a:t>
            </a:r>
          </a:p>
          <a:p>
            <a:pPr>
              <a:lnSpc>
                <a:spcPct val="150000"/>
              </a:lnSpc>
            </a:pPr>
            <a:r>
              <a:rPr lang="en-US" dirty="0"/>
              <a:t>Historic turnout fueled by Black voters to flip a state like Georgia where 43% of all Democratic votes were cast by Black people</a:t>
            </a:r>
          </a:p>
          <a:p>
            <a:pPr>
              <a:lnSpc>
                <a:spcPct val="150000"/>
              </a:lnSpc>
            </a:pPr>
            <a:r>
              <a:rPr lang="en-US" dirty="0"/>
              <a:t>The George Floyd Justice in Policing Act was passed as result of struggle of BLM</a:t>
            </a:r>
          </a:p>
          <a:p>
            <a:pPr>
              <a:lnSpc>
                <a:spcPct val="150000"/>
              </a:lnSpc>
            </a:pPr>
            <a:r>
              <a:rPr lang="en-US" dirty="0"/>
              <a:t>Draft Breathe Bill  </a:t>
            </a:r>
          </a:p>
          <a:p>
            <a:pPr>
              <a:lnSpc>
                <a:spcPct val="150000"/>
              </a:lnSpc>
            </a:pPr>
            <a:endParaRPr lang="en-US" dirty="0"/>
          </a:p>
        </p:txBody>
      </p:sp>
      <p:sp>
        <p:nvSpPr>
          <p:cNvPr id="2" name="Slide Number Placeholder 1"/>
          <p:cNvSpPr>
            <a:spLocks noGrp="1"/>
          </p:cNvSpPr>
          <p:nvPr>
            <p:ph type="sldNum" sz="quarter" idx="12"/>
          </p:nvPr>
        </p:nvSpPr>
        <p:spPr>
          <a:xfrm>
            <a:off x="7086600" y="6492875"/>
            <a:ext cx="2057400" cy="365125"/>
          </a:xfrm>
        </p:spPr>
        <p:txBody>
          <a:bodyPr/>
          <a:lstStyle/>
          <a:p>
            <a:fld id="{B9C05C93-3D4E-42B5-8B07-9E33D48E928B}" type="slidenum">
              <a:rPr lang="en-US" smtClean="0"/>
              <a:pPr/>
              <a:t>17</a:t>
            </a:fld>
            <a:endParaRPr lang="en-US"/>
          </a:p>
        </p:txBody>
      </p:sp>
    </p:spTree>
    <p:extLst>
      <p:ext uri="{BB962C8B-B14F-4D97-AF65-F5344CB8AC3E}">
        <p14:creationId xmlns:p14="http://schemas.microsoft.com/office/powerpoint/2010/main" val="691190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307" y="1337480"/>
            <a:ext cx="8638181" cy="5520519"/>
          </a:xfrm>
        </p:spPr>
        <p:txBody>
          <a:bodyPr>
            <a:normAutofit/>
          </a:bodyPr>
          <a:lstStyle/>
          <a:p>
            <a:pPr algn="just">
              <a:lnSpc>
                <a:spcPct val="150000"/>
              </a:lnSpc>
              <a:spcBef>
                <a:spcPts val="600"/>
              </a:spcBef>
              <a:spcAft>
                <a:spcPts val="600"/>
              </a:spcAft>
            </a:pPr>
            <a:r>
              <a:rPr lang="en-US" b="0" dirty="0"/>
              <a:t>In a study, municipalities where protests have been held experienced 20% decrease in killings by police</a:t>
            </a:r>
          </a:p>
          <a:p>
            <a:pPr>
              <a:lnSpc>
                <a:spcPct val="150000"/>
              </a:lnSpc>
              <a:spcBef>
                <a:spcPts val="600"/>
              </a:spcBef>
              <a:spcAft>
                <a:spcPts val="600"/>
              </a:spcAft>
            </a:pPr>
            <a:r>
              <a:rPr lang="en-US" dirty="0"/>
              <a:t>The study compared police killings in cities that experienced BLM protests with those that did not</a:t>
            </a:r>
            <a:endParaRPr lang="en-US" b="0" dirty="0"/>
          </a:p>
          <a:p>
            <a:pPr algn="just">
              <a:lnSpc>
                <a:spcPct val="150000"/>
              </a:lnSpc>
              <a:spcBef>
                <a:spcPts val="600"/>
              </a:spcBef>
              <a:spcAft>
                <a:spcPts val="600"/>
              </a:spcAft>
            </a:pPr>
            <a:r>
              <a:rPr lang="en-US" dirty="0"/>
              <a:t>L</a:t>
            </a:r>
            <a:r>
              <a:rPr lang="en-US" b="0" dirty="0"/>
              <a:t>ocal protests and modern policing </a:t>
            </a:r>
            <a:r>
              <a:rPr lang="en-US" dirty="0"/>
              <a:t>i.e. </a:t>
            </a:r>
            <a:r>
              <a:rPr lang="en-US" b="0" dirty="0"/>
              <a:t>body-worn cameras and community-policing </a:t>
            </a:r>
          </a:p>
          <a:p>
            <a:pPr>
              <a:spcAft>
                <a:spcPts val="600"/>
              </a:spcAft>
            </a:pPr>
            <a:endParaRPr lang="en-US" b="0" dirty="0"/>
          </a:p>
        </p:txBody>
      </p:sp>
      <p:sp>
        <p:nvSpPr>
          <p:cNvPr id="2" name="Title 1"/>
          <p:cNvSpPr>
            <a:spLocks noGrp="1"/>
          </p:cNvSpPr>
          <p:nvPr>
            <p:ph type="title"/>
          </p:nvPr>
        </p:nvSpPr>
        <p:spPr/>
        <p:txBody>
          <a:bodyPr>
            <a:normAutofit/>
          </a:bodyPr>
          <a:lstStyle/>
          <a:p>
            <a:r>
              <a:rPr lang="en-US" dirty="0"/>
              <a:t>Results Social Change</a:t>
            </a:r>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18</a:t>
            </a:fld>
            <a:endParaRPr lang="en-US">
              <a:solidFill>
                <a:prstClr val="black"/>
              </a:solidFill>
            </a:endParaRPr>
          </a:p>
        </p:txBody>
      </p:sp>
      <p:sp>
        <p:nvSpPr>
          <p:cNvPr id="5" name="Rectangle 4"/>
          <p:cNvSpPr/>
          <p:nvPr/>
        </p:nvSpPr>
        <p:spPr>
          <a:xfrm>
            <a:off x="-23446" y="6513854"/>
            <a:ext cx="9061404" cy="323165"/>
          </a:xfrm>
          <a:prstGeom prst="rect">
            <a:avLst/>
          </a:prstGeom>
        </p:spPr>
        <p:txBody>
          <a:bodyPr wrap="square">
            <a:spAutoFit/>
          </a:bodyPr>
          <a:lstStyle/>
          <a:p>
            <a:pPr>
              <a:spcAft>
                <a:spcPts val="600"/>
              </a:spcAft>
            </a:pPr>
            <a:r>
              <a:rPr lang="en-US" sz="1500" dirty="0">
                <a:latin typeface="Times New Roman" panose="02020603050405020304" pitchFamily="18" charset="0"/>
                <a:cs typeface="Times New Roman" panose="02020603050405020304" pitchFamily="18" charset="0"/>
              </a:rPr>
              <a:t>Source: </a:t>
            </a:r>
            <a:r>
              <a:rPr lang="en-US" sz="1500" dirty="0">
                <a:latin typeface="Times New Roman" panose="02020603050405020304" pitchFamily="18" charset="0"/>
                <a:cs typeface="Times New Roman" panose="02020603050405020304" pitchFamily="18" charset="0"/>
                <a:hlinkClick r:id="rId2"/>
              </a:rPr>
              <a:t>https://www.scientificamerican.com/article/killings-by-police-declined-after-black-lives-matter-protests1/</a:t>
            </a: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388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Results Social change</a:t>
            </a:r>
          </a:p>
        </p:txBody>
      </p:sp>
      <p:sp>
        <p:nvSpPr>
          <p:cNvPr id="3" name="Content Placeholder 2"/>
          <p:cNvSpPr>
            <a:spLocks noGrp="1"/>
          </p:cNvSpPr>
          <p:nvPr>
            <p:ph idx="1"/>
          </p:nvPr>
        </p:nvSpPr>
        <p:spPr>
          <a:xfrm>
            <a:off x="48654" y="1295400"/>
            <a:ext cx="9095345" cy="5562600"/>
          </a:xfrm>
        </p:spPr>
        <p:txBody>
          <a:bodyPr>
            <a:normAutofit/>
          </a:bodyPr>
          <a:lstStyle/>
          <a:p>
            <a:pPr algn="just"/>
            <a:r>
              <a:rPr lang="en-US" dirty="0"/>
              <a:t>Strong footprint on social media</a:t>
            </a:r>
          </a:p>
          <a:p>
            <a:pPr algn="just"/>
            <a:r>
              <a:rPr lang="en-US" sz="2800" dirty="0"/>
              <a:t>#</a:t>
            </a:r>
            <a:r>
              <a:rPr lang="en-US" sz="2800" dirty="0" err="1"/>
              <a:t>BlackLivesMatter</a:t>
            </a:r>
            <a:endParaRPr lang="en-US" sz="2800" dirty="0"/>
          </a:p>
          <a:p>
            <a:pPr lvl="1" algn="just">
              <a:buFont typeface="Wingdings" panose="05000000000000000000" pitchFamily="2" charset="2"/>
              <a:buChar char="Ø"/>
            </a:pPr>
            <a:r>
              <a:rPr lang="en-US" sz="2800" dirty="0"/>
              <a:t> 47.8 million times on Twitter – an average 3.7 million times per day – from May 26 to June 7, 2020</a:t>
            </a:r>
          </a:p>
          <a:p>
            <a:pPr marL="457200" lvl="1" indent="0" algn="just">
              <a:buNone/>
            </a:pPr>
            <a:endParaRPr lang="en-US" sz="2800" dirty="0"/>
          </a:p>
          <a:p>
            <a:r>
              <a:rPr lang="en-US" dirty="0"/>
              <a:t>In second half of 2020 </a:t>
            </a:r>
          </a:p>
          <a:p>
            <a:pPr lvl="1">
              <a:buFont typeface="Wingdings" panose="05000000000000000000" pitchFamily="2" charset="2"/>
              <a:buChar char="Ø"/>
            </a:pPr>
            <a:r>
              <a:rPr lang="en-US" dirty="0"/>
              <a:t>the BLMGNF website was visited by 24 million </a:t>
            </a:r>
          </a:p>
          <a:p>
            <a:pPr lvl="1">
              <a:buFont typeface="Wingdings" panose="05000000000000000000" pitchFamily="2" charset="2"/>
              <a:buChar char="Ø"/>
            </a:pPr>
            <a:r>
              <a:rPr lang="en-US" dirty="0"/>
              <a:t>June 2, 2020, with 1.9 million visitors</a:t>
            </a: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Source: BLM impact report 2020.</a:t>
            </a:r>
          </a:p>
          <a:p>
            <a:pPr marL="0" indent="0">
              <a:buNone/>
            </a:pPr>
            <a:endParaRPr lang="en-US" sz="2000" dirty="0"/>
          </a:p>
          <a:p>
            <a:pPr marL="0" indent="0">
              <a:buNone/>
            </a:pP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46660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Acronyms</a:t>
            </a:r>
          </a:p>
        </p:txBody>
      </p:sp>
      <p:sp>
        <p:nvSpPr>
          <p:cNvPr id="3" name="Content Placeholder 2"/>
          <p:cNvSpPr>
            <a:spLocks noGrp="1"/>
          </p:cNvSpPr>
          <p:nvPr>
            <p:ph idx="1"/>
          </p:nvPr>
        </p:nvSpPr>
        <p:spPr/>
        <p:txBody>
          <a:bodyPr/>
          <a:lstStyle/>
          <a:p>
            <a:r>
              <a:rPr lang="en-US" dirty="0"/>
              <a:t>BLM-Black Lives Matter</a:t>
            </a:r>
          </a:p>
          <a:p>
            <a:r>
              <a:rPr lang="en-US" dirty="0"/>
              <a:t>BLMGNF-BLM Global Network Foundation</a:t>
            </a:r>
          </a:p>
          <a:p>
            <a:r>
              <a:rPr lang="en-US" dirty="0"/>
              <a:t>PTM-</a:t>
            </a:r>
            <a:r>
              <a:rPr lang="en-US" dirty="0" err="1"/>
              <a:t>Pashtoon</a:t>
            </a:r>
            <a:r>
              <a:rPr lang="en-US" dirty="0"/>
              <a:t> </a:t>
            </a:r>
            <a:r>
              <a:rPr lang="en-US" dirty="0" err="1"/>
              <a:t>Tahfuz</a:t>
            </a:r>
            <a:r>
              <a:rPr lang="en-US" dirty="0"/>
              <a:t> Movement </a:t>
            </a:r>
          </a:p>
          <a:p>
            <a:r>
              <a:rPr lang="en-US" dirty="0"/>
              <a:t>YDA-Young Doctors Association</a:t>
            </a:r>
          </a:p>
          <a:p>
            <a:r>
              <a:rPr lang="en-US" dirty="0"/>
              <a:t>APCA-All Pakistan Clerk Association</a:t>
            </a:r>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319846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Social Change</a:t>
            </a:r>
          </a:p>
        </p:txBody>
      </p:sp>
      <p:sp>
        <p:nvSpPr>
          <p:cNvPr id="3" name="Content Placeholder 2"/>
          <p:cNvSpPr>
            <a:spLocks noGrp="1"/>
          </p:cNvSpPr>
          <p:nvPr>
            <p:ph idx="1"/>
          </p:nvPr>
        </p:nvSpPr>
        <p:spPr/>
        <p:txBody>
          <a:bodyPr>
            <a:normAutofit/>
          </a:bodyPr>
          <a:lstStyle/>
          <a:p>
            <a:pPr algn="just">
              <a:lnSpc>
                <a:spcPct val="150000"/>
              </a:lnSpc>
            </a:pPr>
            <a:r>
              <a:rPr lang="en-US" dirty="0"/>
              <a:t>15 to 26 million people demonstrated in 550 U.S. cities after death of George Floyd</a:t>
            </a:r>
          </a:p>
          <a:p>
            <a:pPr algn="just">
              <a:lnSpc>
                <a:spcPct val="150000"/>
              </a:lnSpc>
            </a:pPr>
            <a:r>
              <a:rPr lang="en-US" dirty="0"/>
              <a:t>Citizen journalism, smartphone and social media</a:t>
            </a:r>
          </a:p>
          <a:p>
            <a:pPr algn="just">
              <a:lnSpc>
                <a:spcPct val="150000"/>
              </a:lnSpc>
            </a:pPr>
            <a:r>
              <a:rPr lang="en-US" dirty="0"/>
              <a:t>Monuments of confederacy removed</a:t>
            </a:r>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20</a:t>
            </a:fld>
            <a:endParaRPr lang="en-US">
              <a:solidFill>
                <a:prstClr val="black"/>
              </a:solidFill>
            </a:endParaRPr>
          </a:p>
        </p:txBody>
      </p:sp>
      <p:sp>
        <p:nvSpPr>
          <p:cNvPr id="5" name="Rectangle 4"/>
          <p:cNvSpPr/>
          <p:nvPr/>
        </p:nvSpPr>
        <p:spPr>
          <a:xfrm>
            <a:off x="76200" y="6211669"/>
            <a:ext cx="9067800" cy="646331"/>
          </a:xfrm>
          <a:prstGeom prst="rect">
            <a:avLst/>
          </a:prstGeom>
        </p:spPr>
        <p:txBody>
          <a:bodyPr wrap="square">
            <a:spAutoFit/>
          </a:bodyPr>
          <a:lstStyle/>
          <a:p>
            <a:r>
              <a:rPr lang="en-US" b="1" dirty="0"/>
              <a:t> </a:t>
            </a:r>
            <a:r>
              <a:rPr lang="en-US" b="1" dirty="0">
                <a:solidFill>
                  <a:schemeClr val="accent4"/>
                </a:solidFill>
              </a:rPr>
              <a:t>source: https://edition.cnn.com/2022/02/02/us/confederate-monuments-removed-2021-whose-heritage/index.html</a:t>
            </a:r>
          </a:p>
        </p:txBody>
      </p:sp>
    </p:spTree>
    <p:extLst>
      <p:ext uri="{BB962C8B-B14F-4D97-AF65-F5344CB8AC3E}">
        <p14:creationId xmlns:p14="http://schemas.microsoft.com/office/powerpoint/2010/main" val="4257532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in Pakistan</a:t>
            </a:r>
          </a:p>
        </p:txBody>
      </p:sp>
      <p:sp>
        <p:nvSpPr>
          <p:cNvPr id="3" name="Content Placeholder 2"/>
          <p:cNvSpPr>
            <a:spLocks noGrp="1"/>
          </p:cNvSpPr>
          <p:nvPr>
            <p:ph idx="1"/>
          </p:nvPr>
        </p:nvSpPr>
        <p:spPr/>
        <p:txBody>
          <a:bodyPr>
            <a:normAutofit fontScale="92500" lnSpcReduction="20000"/>
          </a:bodyPr>
          <a:lstStyle/>
          <a:p>
            <a:pPr>
              <a:lnSpc>
                <a:spcPct val="150000"/>
              </a:lnSpc>
            </a:pPr>
            <a:r>
              <a:rPr lang="en-US" dirty="0"/>
              <a:t>PTM after days sit in regarding SSP Rao Anwar</a:t>
            </a:r>
          </a:p>
          <a:p>
            <a:pPr>
              <a:lnSpc>
                <a:spcPct val="150000"/>
              </a:lnSpc>
            </a:pPr>
            <a:r>
              <a:rPr lang="en-US" dirty="0"/>
              <a:t>Lawyers movement restoration of Ex-Chief Justice</a:t>
            </a:r>
          </a:p>
          <a:p>
            <a:pPr>
              <a:lnSpc>
                <a:spcPct val="150000"/>
              </a:lnSpc>
            </a:pPr>
            <a:r>
              <a:rPr lang="en-US" dirty="0"/>
              <a:t>Authoritarianism and enforced disappearances </a:t>
            </a:r>
          </a:p>
          <a:p>
            <a:pPr lvl="1">
              <a:lnSpc>
                <a:spcPct val="150000"/>
              </a:lnSpc>
              <a:buFont typeface="Wingdings" panose="05000000000000000000" pitchFamily="2" charset="2"/>
              <a:buChar char="Ø"/>
            </a:pPr>
            <a:r>
              <a:rPr lang="en-US" dirty="0"/>
              <a:t> Commission on missing persons</a:t>
            </a:r>
          </a:p>
          <a:p>
            <a:pPr lvl="1">
              <a:lnSpc>
                <a:spcPct val="150000"/>
              </a:lnSpc>
              <a:buFont typeface="Wingdings" panose="05000000000000000000" pitchFamily="2" charset="2"/>
              <a:buChar char="Ø"/>
            </a:pPr>
            <a:r>
              <a:rPr lang="en-US" dirty="0" err="1"/>
              <a:t>Aghaz</a:t>
            </a:r>
            <a:r>
              <a:rPr lang="en-US" dirty="0"/>
              <a:t>-e-</a:t>
            </a:r>
            <a:r>
              <a:rPr lang="en-US" dirty="0" err="1"/>
              <a:t>Huqooq</a:t>
            </a:r>
            <a:r>
              <a:rPr lang="en-US" dirty="0"/>
              <a:t> </a:t>
            </a:r>
            <a:r>
              <a:rPr lang="en-US" dirty="0" err="1"/>
              <a:t>Balochistan</a:t>
            </a:r>
            <a:r>
              <a:rPr lang="en-US" dirty="0"/>
              <a:t> 1</a:t>
            </a:r>
            <a:r>
              <a:rPr lang="en-US" baseline="30000" dirty="0"/>
              <a:t>st</a:t>
            </a:r>
            <a:r>
              <a:rPr lang="en-US" dirty="0"/>
              <a:t>  and 2</a:t>
            </a:r>
            <a:r>
              <a:rPr lang="en-US" baseline="30000" dirty="0"/>
              <a:t>nd</a:t>
            </a:r>
            <a:r>
              <a:rPr lang="en-US" dirty="0"/>
              <a:t> phase</a:t>
            </a:r>
          </a:p>
          <a:p>
            <a:pPr lvl="1">
              <a:lnSpc>
                <a:spcPct val="150000"/>
              </a:lnSpc>
              <a:buFont typeface="Wingdings" panose="05000000000000000000" pitchFamily="2" charset="2"/>
              <a:buChar char="Ø"/>
            </a:pPr>
            <a:r>
              <a:rPr lang="en-US" dirty="0"/>
              <a:t>Sothern </a:t>
            </a:r>
            <a:r>
              <a:rPr lang="en-US" dirty="0" err="1"/>
              <a:t>Balochistan</a:t>
            </a:r>
            <a:r>
              <a:rPr lang="en-US" dirty="0"/>
              <a:t> Development Package</a:t>
            </a:r>
          </a:p>
          <a:p>
            <a:r>
              <a:rPr lang="en-US" sz="2500" dirty="0"/>
              <a:t>We are sitting on a time bomb</a:t>
            </a:r>
          </a:p>
          <a:p>
            <a:pPr lvl="1">
              <a:buFont typeface="Wingdings" panose="05000000000000000000" pitchFamily="2" charset="2"/>
              <a:buChar char="Ø"/>
            </a:pPr>
            <a:r>
              <a:rPr lang="en-US" sz="2300" dirty="0"/>
              <a:t>Land holdings</a:t>
            </a:r>
          </a:p>
          <a:p>
            <a:pPr lvl="1">
              <a:buFont typeface="Wingdings" panose="05000000000000000000" pitchFamily="2" charset="2"/>
              <a:buChar char="Ø"/>
            </a:pPr>
            <a:r>
              <a:rPr lang="en-US" sz="2300" dirty="0"/>
              <a:t>Wealth concentration and Shrinking Middle class</a:t>
            </a:r>
          </a:p>
          <a:p>
            <a:pPr lvl="1">
              <a:buFont typeface="Wingdings" panose="05000000000000000000" pitchFamily="2" charset="2"/>
              <a:buChar char="Ø"/>
            </a:pPr>
            <a:r>
              <a:rPr lang="en-US" sz="2300" dirty="0"/>
              <a:t>Out of Pocket expenditure</a:t>
            </a:r>
          </a:p>
          <a:p>
            <a:pPr marL="457200" lvl="1" indent="0">
              <a:lnSpc>
                <a:spcPct val="150000"/>
              </a:lnSpc>
              <a:buNone/>
            </a:pPr>
            <a:endParaRPr lang="en-US" dirty="0"/>
          </a:p>
          <a:p>
            <a:endParaRPr lang="en-US" dirty="0"/>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4135091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0232F1-B101-4622-86E4-A85581488A2D}"/>
              </a:ext>
            </a:extLst>
          </p:cNvPr>
          <p:cNvSpPr>
            <a:spLocks noGrp="1"/>
          </p:cNvSpPr>
          <p:nvPr>
            <p:ph type="title"/>
          </p:nvPr>
        </p:nvSpPr>
        <p:spPr/>
        <p:txBody>
          <a:bodyPr/>
          <a:lstStyle/>
          <a:p>
            <a:r>
              <a:rPr kumimoji="0" lang="en-US" sz="3600" b="1"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rPr>
              <a:t>Conclusion</a:t>
            </a:r>
            <a:endParaRPr lang="en-US" dirty="0"/>
          </a:p>
        </p:txBody>
      </p:sp>
      <p:sp>
        <p:nvSpPr>
          <p:cNvPr id="3" name="Content Placeholder 2"/>
          <p:cNvSpPr>
            <a:spLocks noGrp="1"/>
          </p:cNvSpPr>
          <p:nvPr>
            <p:ph idx="1"/>
          </p:nvPr>
        </p:nvSpPr>
        <p:spPr>
          <a:xfrm>
            <a:off x="152401" y="1201004"/>
            <a:ext cx="8745940" cy="5580796"/>
          </a:xfrm>
        </p:spPr>
        <p:txBody>
          <a:bodyPr>
            <a:noAutofit/>
          </a:bodyPr>
          <a:lstStyle/>
          <a:p>
            <a:pPr marL="0" indent="0">
              <a:lnSpc>
                <a:spcPct val="150000"/>
              </a:lnSpc>
              <a:buNone/>
            </a:pPr>
            <a:r>
              <a:rPr lang="en-US" dirty="0"/>
              <a:t>Black Lives Matter has undoubtedly shaped the way American view racial inequality. The Movement has evolved from social media posts to a global civil rights movement. In this respect social movements in Pakistan too have made significant achievements but a lot has to be done.</a:t>
            </a:r>
          </a:p>
        </p:txBody>
      </p:sp>
      <p:sp>
        <p:nvSpPr>
          <p:cNvPr id="2" name="Slide Number Placeholder 1"/>
          <p:cNvSpPr>
            <a:spLocks noGrp="1"/>
          </p:cNvSpPr>
          <p:nvPr>
            <p:ph type="sldNum" sz="quarter" idx="12"/>
          </p:nvPr>
        </p:nvSpPr>
        <p:spPr>
          <a:xfrm>
            <a:off x="7086600" y="6492875"/>
            <a:ext cx="2057400" cy="365125"/>
          </a:xfrm>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474764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BD063-13A4-4470-A828-28B7B069C0D4}"/>
              </a:ext>
            </a:extLst>
          </p:cNvPr>
          <p:cNvSpPr>
            <a:spLocks noGrp="1"/>
          </p:cNvSpPr>
          <p:nvPr>
            <p:ph type="title"/>
          </p:nvPr>
        </p:nvSpPr>
        <p:spPr/>
        <p:txBody>
          <a:bodyPr/>
          <a:lstStyle/>
          <a:p>
            <a:r>
              <a:rPr kumimoji="0" lang="en-US" sz="3600" b="1"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rPr>
              <a:t>Recommendations</a:t>
            </a:r>
            <a:endParaRPr lang="en-US" dirty="0"/>
          </a:p>
        </p:txBody>
      </p:sp>
      <p:sp>
        <p:nvSpPr>
          <p:cNvPr id="3" name="Content Placeholder 2">
            <a:extLst>
              <a:ext uri="{FF2B5EF4-FFF2-40B4-BE49-F238E27FC236}">
                <a16:creationId xmlns:a16="http://schemas.microsoft.com/office/drawing/2014/main" id="{8A4E5FD4-5C57-4390-80F0-38B6B870587C}"/>
              </a:ext>
            </a:extLst>
          </p:cNvPr>
          <p:cNvSpPr>
            <a:spLocks noGrp="1"/>
          </p:cNvSpPr>
          <p:nvPr>
            <p:ph idx="1"/>
          </p:nvPr>
        </p:nvSpPr>
        <p:spPr>
          <a:xfrm>
            <a:off x="0" y="1337480"/>
            <a:ext cx="9143999" cy="5444319"/>
          </a:xfrm>
        </p:spPr>
        <p:txBody>
          <a:bodyPr>
            <a:normAutofit/>
          </a:bodyPr>
          <a:lstStyle/>
          <a:p>
            <a:r>
              <a:rPr lang="en-US" dirty="0"/>
              <a:t>Societal dialogue</a:t>
            </a:r>
          </a:p>
          <a:p>
            <a:pPr lvl="1">
              <a:buFont typeface="Wingdings" panose="05000000000000000000" pitchFamily="2" charset="2"/>
              <a:buChar char="Ø"/>
            </a:pPr>
            <a:r>
              <a:rPr lang="en-US" dirty="0"/>
              <a:t>Broad-based dialogue on reforms to address the root causes of the systemic racism</a:t>
            </a:r>
          </a:p>
          <a:p>
            <a:r>
              <a:rPr lang="en-US" dirty="0"/>
              <a:t>Accountability</a:t>
            </a:r>
          </a:p>
          <a:p>
            <a:pPr lvl="1">
              <a:buFont typeface="Wingdings" panose="05000000000000000000" pitchFamily="2" charset="2"/>
              <a:buChar char="Ø"/>
            </a:pPr>
            <a:r>
              <a:rPr lang="en-US" dirty="0"/>
              <a:t>Law enforcement agencies</a:t>
            </a:r>
          </a:p>
          <a:p>
            <a:pPr lvl="1">
              <a:buFont typeface="Wingdings" panose="05000000000000000000" pitchFamily="2" charset="2"/>
              <a:buChar char="Ø"/>
            </a:pPr>
            <a:r>
              <a:rPr lang="en-US" dirty="0"/>
              <a:t>Police Oversight Boards, body-worn cameras etc.</a:t>
            </a:r>
          </a:p>
          <a:p>
            <a:r>
              <a:rPr lang="en-US" dirty="0"/>
              <a:t>FastTrack disposal of litigation cases</a:t>
            </a:r>
          </a:p>
          <a:p>
            <a:pPr lvl="1">
              <a:buFont typeface="Wingdings" panose="05000000000000000000" pitchFamily="2" charset="2"/>
              <a:buChar char="Ø"/>
            </a:pPr>
            <a:r>
              <a:rPr lang="en-US" dirty="0"/>
              <a:t>Alternate Dispute Resolutions</a:t>
            </a:r>
          </a:p>
          <a:p>
            <a:r>
              <a:rPr lang="en-US" dirty="0"/>
              <a:t>Monuments and symbols of confederacy </a:t>
            </a:r>
          </a:p>
          <a:p>
            <a:r>
              <a:rPr lang="en-US" dirty="0"/>
              <a:t>Political Action Committee, political empowerment/Participation</a:t>
            </a:r>
          </a:p>
          <a:p>
            <a:pPr lvl="1">
              <a:buFont typeface="Wingdings" panose="05000000000000000000" pitchFamily="2" charset="2"/>
              <a:buChar char="Ø"/>
            </a:pPr>
            <a:r>
              <a:rPr lang="en-US" dirty="0"/>
              <a:t>Local government</a:t>
            </a:r>
          </a:p>
          <a:p>
            <a:endParaRPr lang="en-US" dirty="0"/>
          </a:p>
        </p:txBody>
      </p:sp>
      <p:sp>
        <p:nvSpPr>
          <p:cNvPr id="4" name="Slide Number Placeholder 3">
            <a:extLst>
              <a:ext uri="{FF2B5EF4-FFF2-40B4-BE49-F238E27FC236}">
                <a16:creationId xmlns:a16="http://schemas.microsoft.com/office/drawing/2014/main" id="{F8FA1B76-7850-4763-98E2-0C50F07A93A5}"/>
              </a:ext>
            </a:extLst>
          </p:cNvPr>
          <p:cNvSpPr>
            <a:spLocks noGrp="1"/>
          </p:cNvSpPr>
          <p:nvPr>
            <p:ph type="sldNum" sz="quarter" idx="12"/>
          </p:nvPr>
        </p:nvSpPr>
        <p:spPr/>
        <p:txBody>
          <a:bodyPr/>
          <a:lstStyle/>
          <a:p>
            <a:fld id="{B9C05C93-3D4E-42B5-8B07-9E33D48E928B}"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99897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926"/>
            <a:ext cx="9144000" cy="1177077"/>
          </a:xfrm>
        </p:spPr>
        <p:txBody>
          <a:bodyPr>
            <a:normAutofit/>
          </a:bodyPr>
          <a:lstStyle/>
          <a:p>
            <a:pPr algn="r"/>
            <a:r>
              <a:rPr lang="en-IE" sz="2400" dirty="0" err="1"/>
              <a:t>Contd</a:t>
            </a:r>
            <a:r>
              <a:rPr lang="en-IE" sz="2400" dirty="0"/>
              <a:t>…</a:t>
            </a:r>
            <a:endParaRPr lang="en-US" sz="2400" dirty="0"/>
          </a:p>
        </p:txBody>
      </p:sp>
      <p:sp>
        <p:nvSpPr>
          <p:cNvPr id="3" name="Content Placeholder 2"/>
          <p:cNvSpPr>
            <a:spLocks noGrp="1"/>
          </p:cNvSpPr>
          <p:nvPr>
            <p:ph idx="1"/>
          </p:nvPr>
        </p:nvSpPr>
        <p:spPr/>
        <p:txBody>
          <a:bodyPr/>
          <a:lstStyle/>
          <a:p>
            <a:pPr>
              <a:lnSpc>
                <a:spcPct val="150000"/>
              </a:lnSpc>
            </a:pPr>
            <a:r>
              <a:rPr lang="en-US" dirty="0"/>
              <a:t>Example of Germany-Americans need to forget legacy of slavery</a:t>
            </a:r>
          </a:p>
          <a:p>
            <a:pPr>
              <a:lnSpc>
                <a:spcPct val="150000"/>
              </a:lnSpc>
            </a:pPr>
            <a:r>
              <a:rPr lang="en-US" dirty="0"/>
              <a:t>Economic empowerment-self reliance of marginalized segments of society</a:t>
            </a:r>
          </a:p>
          <a:p>
            <a:pPr lvl="1">
              <a:lnSpc>
                <a:spcPct val="150000"/>
              </a:lnSpc>
              <a:buFont typeface="Wingdings" panose="05000000000000000000" pitchFamily="2" charset="2"/>
              <a:buChar char="Ø"/>
            </a:pPr>
            <a:r>
              <a:rPr lang="en-US" dirty="0"/>
              <a:t>Equitable distribution of resources and opportunities</a:t>
            </a:r>
          </a:p>
          <a:p>
            <a:pPr>
              <a:lnSpc>
                <a:spcPct val="150000"/>
              </a:lnSpc>
            </a:pPr>
            <a:r>
              <a:rPr lang="en-US" dirty="0"/>
              <a:t>Social media and black youth engaged-keep on growing</a:t>
            </a:r>
          </a:p>
          <a:p>
            <a:pPr>
              <a:lnSpc>
                <a:spcPct val="150000"/>
              </a:lnSpc>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10461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CFF7C-0A3E-4C0F-AC44-2B8E41E9C19D}"/>
              </a:ext>
            </a:extLst>
          </p:cNvPr>
          <p:cNvSpPr>
            <a:spLocks noGrp="1"/>
          </p:cNvSpPr>
          <p:nvPr>
            <p:ph type="title"/>
          </p:nvPr>
        </p:nvSpPr>
        <p:spPr/>
        <p:txBody>
          <a:bodyPr/>
          <a:lstStyle/>
          <a:p>
            <a:r>
              <a:rPr kumimoji="0" lang="en-US" sz="3600" b="1"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rPr>
              <a:t>Bibliography</a:t>
            </a:r>
            <a:endParaRPr lang="en-US" dirty="0"/>
          </a:p>
        </p:txBody>
      </p:sp>
      <p:sp>
        <p:nvSpPr>
          <p:cNvPr id="4" name="Slide Number Placeholder 3">
            <a:extLst>
              <a:ext uri="{FF2B5EF4-FFF2-40B4-BE49-F238E27FC236}">
                <a16:creationId xmlns:a16="http://schemas.microsoft.com/office/drawing/2014/main" id="{9BC6B623-D36F-41F4-9F84-5620AD15D765}"/>
              </a:ext>
            </a:extLst>
          </p:cNvPr>
          <p:cNvSpPr>
            <a:spLocks noGrp="1"/>
          </p:cNvSpPr>
          <p:nvPr>
            <p:ph type="sldNum" sz="quarter" idx="12"/>
          </p:nvPr>
        </p:nvSpPr>
        <p:spPr/>
        <p:txBody>
          <a:bodyPr/>
          <a:lstStyle/>
          <a:p>
            <a:fld id="{B9C05C93-3D4E-42B5-8B07-9E33D48E928B}" type="slidenum">
              <a:rPr lang="en-US" smtClean="0">
                <a:solidFill>
                  <a:prstClr val="black"/>
                </a:solidFill>
              </a:rPr>
              <a:pPr/>
              <a:t>25</a:t>
            </a:fld>
            <a:endParaRPr lang="en-US">
              <a:solidFill>
                <a:prstClr val="black"/>
              </a:solidFill>
            </a:endParaRPr>
          </a:p>
        </p:txBody>
      </p:sp>
      <p:sp>
        <p:nvSpPr>
          <p:cNvPr id="3" name="Content Placeholder 2">
            <a:extLst>
              <a:ext uri="{FF2B5EF4-FFF2-40B4-BE49-F238E27FC236}">
                <a16:creationId xmlns:a16="http://schemas.microsoft.com/office/drawing/2014/main" id="{9BF34303-0680-40CB-B50C-064ACEE14072}"/>
              </a:ext>
            </a:extLst>
          </p:cNvPr>
          <p:cNvSpPr>
            <a:spLocks noGrp="1"/>
          </p:cNvSpPr>
          <p:nvPr>
            <p:ph idx="1"/>
          </p:nvPr>
        </p:nvSpPr>
        <p:spPr>
          <a:xfrm>
            <a:off x="76200" y="1164232"/>
            <a:ext cx="8639033" cy="5496594"/>
          </a:xfrm>
        </p:spPr>
        <p:txBody>
          <a:bodyPr>
            <a:noAutofit/>
          </a:bodyPr>
          <a:lstStyle/>
          <a:p>
            <a:pPr algn="just">
              <a:buFont typeface="+mj-lt"/>
              <a:buAutoNum type="arabicPeriod"/>
            </a:pPr>
            <a:r>
              <a:rPr lang="en-US" sz="2400" dirty="0"/>
              <a:t>Mapping social movements in Pakistan, HRCP, Feb, 2022</a:t>
            </a:r>
          </a:p>
          <a:p>
            <a:pPr algn="just">
              <a:buFont typeface="+mj-lt"/>
              <a:buAutoNum type="arabicPeriod"/>
            </a:pPr>
            <a:r>
              <a:rPr lang="en-US" sz="2400" dirty="0"/>
              <a:t>#BlackLivesMatter: This Generation's Civil Rights Movement Tanika </a:t>
            </a:r>
            <a:r>
              <a:rPr lang="en-US" sz="2400" dirty="0" err="1"/>
              <a:t>Siscoe</a:t>
            </a:r>
            <a:r>
              <a:rPr lang="en-US" sz="2400" dirty="0"/>
              <a:t>. </a:t>
            </a:r>
          </a:p>
          <a:p>
            <a:pPr algn="just">
              <a:buFont typeface="+mj-lt"/>
              <a:buAutoNum type="arabicPeriod"/>
            </a:pPr>
            <a:r>
              <a:rPr lang="en-US" sz="2400" dirty="0">
                <a:effectLst/>
              </a:rPr>
              <a:t>An Analysis of Corporate Responses to the Black Lives Matter Movement Mary Claire Schulz </a:t>
            </a:r>
          </a:p>
          <a:p>
            <a:pPr>
              <a:buFont typeface="+mj-lt"/>
              <a:buAutoNum type="arabicPeriod"/>
            </a:pPr>
            <a:r>
              <a:rPr lang="en-US" sz="2400" dirty="0">
                <a:effectLst/>
              </a:rPr>
              <a:t>What Kind of Movement is Black Lives Matter? The View from Twitter Alvin B. Tillery, Jr., Associate Professor of Political Science and African American Studies (by courtesy), Northwestern University, Evanston, IL, USA.</a:t>
            </a:r>
          </a:p>
          <a:p>
            <a:pPr>
              <a:buFont typeface="+mj-lt"/>
              <a:buAutoNum type="arabicPeriod"/>
            </a:pPr>
            <a:r>
              <a:rPr lang="en-US" sz="2400" dirty="0">
                <a:effectLst/>
              </a:rPr>
              <a:t>Black Lives Matter Impact Report 2020</a:t>
            </a:r>
          </a:p>
          <a:p>
            <a:pPr>
              <a:buFont typeface="+mj-lt"/>
              <a:buAutoNum type="arabicPeriod"/>
            </a:pPr>
            <a:r>
              <a:rPr lang="en-US" sz="2400" dirty="0">
                <a:effectLst/>
              </a:rPr>
              <a:t>The early history of the black lives matter movement and the implications thereof, </a:t>
            </a:r>
            <a:r>
              <a:rPr lang="en-US" sz="2400" dirty="0" err="1">
                <a:effectLst/>
              </a:rPr>
              <a:t>garrett</a:t>
            </a:r>
            <a:r>
              <a:rPr lang="en-US" sz="2400" dirty="0">
                <a:effectLst/>
              </a:rPr>
              <a:t> chase</a:t>
            </a:r>
          </a:p>
          <a:p>
            <a:pPr>
              <a:buFont typeface="+mj-lt"/>
              <a:buAutoNum type="arabicPeriod"/>
            </a:pPr>
            <a:r>
              <a:rPr lang="en-US" sz="2400" dirty="0">
                <a:effectLst/>
              </a:rPr>
              <a:t>Civil Society and Peaceful Social Change: Black Lives Matter July 3, 2020, | Volume 13 | Issue 42 Daniel </a:t>
            </a:r>
            <a:r>
              <a:rPr lang="en-US" sz="2400" dirty="0" err="1">
                <a:effectLst/>
              </a:rPr>
              <a:t>Druckman</a:t>
            </a:r>
            <a:r>
              <a:rPr lang="en-US" sz="2400" dirty="0"/>
              <a:t>, </a:t>
            </a:r>
            <a:r>
              <a:rPr lang="en-US" sz="2400" dirty="0" err="1">
                <a:effectLst/>
              </a:rPr>
              <a:t>Esra</a:t>
            </a:r>
            <a:r>
              <a:rPr lang="en-US" sz="2400" dirty="0">
                <a:effectLst/>
              </a:rPr>
              <a:t> </a:t>
            </a:r>
            <a:r>
              <a:rPr lang="en-US" sz="2400" dirty="0" err="1">
                <a:effectLst/>
              </a:rPr>
              <a:t>Çuhad</a:t>
            </a:r>
            <a:r>
              <a:rPr lang="en-US" sz="2400" dirty="0"/>
              <a:t>.</a:t>
            </a:r>
            <a:r>
              <a:rPr lang="en-US" sz="2600" dirty="0">
                <a:effectLst/>
              </a:rPr>
              <a:t> </a:t>
            </a:r>
          </a:p>
        </p:txBody>
      </p:sp>
    </p:spTree>
    <p:extLst>
      <p:ext uri="{BB962C8B-B14F-4D97-AF65-F5344CB8AC3E}">
        <p14:creationId xmlns:p14="http://schemas.microsoft.com/office/powerpoint/2010/main" val="3113068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 </a:t>
            </a:r>
          </a:p>
        </p:txBody>
      </p:sp>
      <p:sp>
        <p:nvSpPr>
          <p:cNvPr id="3" name="Content Placeholder 2"/>
          <p:cNvSpPr>
            <a:spLocks noGrp="1"/>
          </p:cNvSpPr>
          <p:nvPr>
            <p:ph idx="1"/>
          </p:nvPr>
        </p:nvSpPr>
        <p:spPr>
          <a:xfrm>
            <a:off x="259307" y="1337480"/>
            <a:ext cx="8639033" cy="5444319"/>
          </a:xfrm>
        </p:spPr>
        <p:txBody>
          <a:bodyPr>
            <a:normAutofit fontScale="77500" lnSpcReduction="20000"/>
          </a:bodyPr>
          <a:lstStyle/>
          <a:p>
            <a:pPr marL="514350" indent="-514350">
              <a:buFont typeface="+mj-lt"/>
              <a:buAutoNum type="arabicPeriod" startAt="8"/>
            </a:pPr>
            <a:r>
              <a:rPr lang="en-US" dirty="0"/>
              <a:t>What Kind of Movement is Black Lives Matter? The View from</a:t>
            </a:r>
          </a:p>
          <a:p>
            <a:pPr marL="514350" indent="-514350">
              <a:buFont typeface="+mj-lt"/>
              <a:buAutoNum type="arabicPeriod" startAt="8"/>
            </a:pPr>
            <a:r>
              <a:rPr lang="en-US" dirty="0"/>
              <a:t>An Analysis of Corporate Responses to the Black Lives Matter Movement </a:t>
            </a:r>
            <a:r>
              <a:rPr lang="en-US" dirty="0" err="1"/>
              <a:t>MaryClaire</a:t>
            </a:r>
            <a:r>
              <a:rPr lang="en-US" dirty="0"/>
              <a:t> Schulz </a:t>
            </a:r>
          </a:p>
          <a:p>
            <a:pPr marL="514350" indent="-514350">
              <a:buFont typeface="+mj-lt"/>
              <a:buAutoNum type="arabicPeriod" startAt="8"/>
            </a:pPr>
            <a:r>
              <a:rPr lang="en-US" dirty="0"/>
              <a:t>Black Lives Matter and the Civil Rights Movement: A Comparative Analysis of Two Social Movements in the United States Dewey Monroe Clayton </a:t>
            </a:r>
          </a:p>
          <a:p>
            <a:pPr marL="514350" indent="-514350">
              <a:buFont typeface="+mj-lt"/>
              <a:buAutoNum type="arabicPeriod" startAt="8"/>
            </a:pPr>
            <a:r>
              <a:rPr lang="en-US" dirty="0">
                <a:hlinkClick r:id="rId2"/>
              </a:rPr>
              <a:t>https://annenberg.usc.edu/news/research-and-impact/smartphone-witnessing-becomes-synonymous-black-patriotism-after-george</a:t>
            </a:r>
            <a:endParaRPr lang="en-US" dirty="0"/>
          </a:p>
          <a:p>
            <a:pPr marL="514350" indent="-514350">
              <a:buFont typeface="+mj-lt"/>
              <a:buAutoNum type="arabicPeriod" startAt="8"/>
            </a:pPr>
            <a:r>
              <a:rPr lang="en-US" dirty="0">
                <a:hlinkClick r:id="rId3"/>
              </a:rPr>
              <a:t>https://www.washingtonpost.com/graphics/investigations/police-shootings-database/</a:t>
            </a:r>
            <a:endParaRPr lang="en-US" dirty="0"/>
          </a:p>
          <a:p>
            <a:pPr marL="514350" indent="-514350">
              <a:buFont typeface="+mj-lt"/>
              <a:buAutoNum type="arabicPeriod" startAt="8"/>
            </a:pPr>
            <a:r>
              <a:rPr lang="en-US" dirty="0">
                <a:hlinkClick r:id="rId4"/>
              </a:rPr>
              <a:t>https://www.scientificamerican.com/article/killings-by-police-declined-after-black-lives-matter-protests1/</a:t>
            </a:r>
            <a:endParaRPr lang="en-US" dirty="0"/>
          </a:p>
          <a:p>
            <a:pPr marL="514350" indent="-514350">
              <a:buFont typeface="+mj-lt"/>
              <a:buAutoNum type="arabicPeriod" startAt="8"/>
            </a:pPr>
            <a:r>
              <a:rPr lang="en-US" dirty="0">
                <a:hlinkClick r:id="rId5"/>
              </a:rPr>
              <a:t>https://www.pewresearch.org/fact-tank/2020/06/10/blacklivesmatter-surges-on-twitter-after-george-floyds-death/</a:t>
            </a:r>
            <a:endParaRPr lang="en-US" dirty="0"/>
          </a:p>
          <a:p>
            <a:pPr marL="514350" indent="-514350">
              <a:buFont typeface="+mj-lt"/>
              <a:buAutoNum type="arabicPeriod" startAt="8"/>
            </a:pPr>
            <a:r>
              <a:rPr lang="en-US" dirty="0">
                <a:hlinkClick r:id="rId6"/>
              </a:rPr>
              <a:t>https://www.bbc.com/news/world-us-canada-56270334</a:t>
            </a:r>
            <a:endParaRPr lang="en-US" dirty="0"/>
          </a:p>
          <a:p>
            <a:pPr marL="514350" indent="-514350">
              <a:buFont typeface="+mj-lt"/>
              <a:buAutoNum type="arabicPeriod" startAt="8"/>
            </a:pPr>
            <a:r>
              <a:rPr lang="en-US" dirty="0">
                <a:hlinkClick r:id="rId7"/>
              </a:rPr>
              <a:t>How Change Happens: Why Some Social Movements Succeed While Others Don't | Book reviews | Features | PND (philanthropynewsdigest.org)</a:t>
            </a:r>
            <a:r>
              <a:rPr lang="en-US" dirty="0"/>
              <a:t> </a:t>
            </a:r>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473111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C05C93-3D4E-42B5-8B07-9E33D48E928B}" type="slidenum">
              <a:rPr lang="en-US" smtClean="0">
                <a:solidFill>
                  <a:prstClr val="black"/>
                </a:solidFill>
              </a:rPr>
              <a:pPr/>
              <a:t>27</a:t>
            </a:fld>
            <a:endParaRPr lang="en-US">
              <a:solidFill>
                <a:prstClr val="black"/>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1" y="152400"/>
            <a:ext cx="8762996" cy="6340475"/>
          </a:xfrm>
          <a:prstGeom prst="rect">
            <a:avLst/>
          </a:prstGeom>
        </p:spPr>
      </p:pic>
    </p:spTree>
    <p:extLst>
      <p:ext uri="{BB962C8B-B14F-4D97-AF65-F5344CB8AC3E}">
        <p14:creationId xmlns:p14="http://schemas.microsoft.com/office/powerpoint/2010/main" val="1449757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C05C93-3D4E-42B5-8B07-9E33D48E928B}" type="slidenum">
              <a:rPr lang="en-US" smtClean="0">
                <a:solidFill>
                  <a:prstClr val="black"/>
                </a:solidFill>
              </a:rPr>
              <a:pPr/>
              <a:t>28</a:t>
            </a:fld>
            <a:endParaRPr lang="en-US">
              <a:solidFill>
                <a:prstClr val="black"/>
              </a:solidFill>
            </a:endParaRPr>
          </a:p>
        </p:txBody>
      </p:sp>
      <p:pic>
        <p:nvPicPr>
          <p:cNvPr id="4" name="Picture 3"/>
          <p:cNvPicPr>
            <a:picLocks noChangeAspect="1"/>
          </p:cNvPicPr>
          <p:nvPr/>
        </p:nvPicPr>
        <p:blipFill>
          <a:blip r:embed="rId2"/>
          <a:stretch>
            <a:fillRect/>
          </a:stretch>
        </p:blipFill>
        <p:spPr>
          <a:xfrm>
            <a:off x="0" y="-60325"/>
            <a:ext cx="9144001" cy="6553200"/>
          </a:xfrm>
          <a:prstGeom prst="rect">
            <a:avLst/>
          </a:prstGeom>
        </p:spPr>
      </p:pic>
      <p:sp>
        <p:nvSpPr>
          <p:cNvPr id="5" name="Rectangle 4"/>
          <p:cNvSpPr/>
          <p:nvPr/>
        </p:nvSpPr>
        <p:spPr>
          <a:xfrm>
            <a:off x="152400" y="6412468"/>
            <a:ext cx="7315200" cy="369332"/>
          </a:xfrm>
          <a:prstGeom prst="rect">
            <a:avLst/>
          </a:prstGeom>
        </p:spPr>
        <p:txBody>
          <a:bodyPr wrap="square">
            <a:spAutoFit/>
          </a:bodyPr>
          <a:lstStyle/>
          <a:p>
            <a:r>
              <a:rPr lang="en-US" dirty="0">
                <a:latin typeface="Balto"/>
              </a:rPr>
              <a:t>Source: Sean Collins/</a:t>
            </a:r>
            <a:r>
              <a:rPr lang="en-US" dirty="0" err="1">
                <a:latin typeface="Balto"/>
              </a:rPr>
              <a:t>Vox</a:t>
            </a:r>
            <a:r>
              <a:rPr lang="en-US" dirty="0">
                <a:latin typeface="Balto"/>
              </a:rPr>
              <a:t>; US Bureau of Labor Statistics data</a:t>
            </a:r>
            <a:endParaRPr lang="en-US" dirty="0"/>
          </a:p>
        </p:txBody>
      </p:sp>
    </p:spTree>
    <p:extLst>
      <p:ext uri="{BB962C8B-B14F-4D97-AF65-F5344CB8AC3E}">
        <p14:creationId xmlns:p14="http://schemas.microsoft.com/office/powerpoint/2010/main" val="3600279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C05C93-3D4E-42B5-8B07-9E33D48E928B}" type="slidenum">
              <a:rPr lang="en-US" smtClean="0">
                <a:solidFill>
                  <a:prstClr val="black"/>
                </a:solidFill>
              </a:rPr>
              <a:pPr/>
              <a:t>29</a:t>
            </a:fld>
            <a:endParaRPr lang="en-US">
              <a:solidFill>
                <a:prstClr val="black"/>
              </a:solidFill>
            </a:endParaRPr>
          </a:p>
        </p:txBody>
      </p:sp>
      <p:pic>
        <p:nvPicPr>
          <p:cNvPr id="4" name="Picture 3"/>
          <p:cNvPicPr>
            <a:picLocks noChangeAspect="1"/>
          </p:cNvPicPr>
          <p:nvPr/>
        </p:nvPicPr>
        <p:blipFill>
          <a:blip r:embed="rId2"/>
          <a:stretch>
            <a:fillRect/>
          </a:stretch>
        </p:blipFill>
        <p:spPr>
          <a:xfrm>
            <a:off x="-20619" y="12551"/>
            <a:ext cx="9144000" cy="6511722"/>
          </a:xfrm>
          <a:prstGeom prst="rect">
            <a:avLst/>
          </a:prstGeom>
        </p:spPr>
      </p:pic>
    </p:spTree>
    <p:extLst>
      <p:ext uri="{BB962C8B-B14F-4D97-AF65-F5344CB8AC3E}">
        <p14:creationId xmlns:p14="http://schemas.microsoft.com/office/powerpoint/2010/main" val="298157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D3252A-DAF1-49A1-9D0D-74B2AB2DCB07}"/>
              </a:ext>
            </a:extLst>
          </p:cNvPr>
          <p:cNvSpPr>
            <a:spLocks noGrp="1"/>
          </p:cNvSpPr>
          <p:nvPr>
            <p:ph type="title"/>
          </p:nvPr>
        </p:nvSpPr>
        <p:spPr/>
        <p:txBody>
          <a:bodyPr/>
          <a:lstStyle/>
          <a:p>
            <a:r>
              <a:rPr kumimoji="0" lang="en-US" sz="3600" b="1" i="0" u="none" strike="noStrike" kern="1200" cap="none" spc="0" normalizeH="0" baseline="0" noProof="0" dirty="0">
                <a:ln>
                  <a:noFill/>
                </a:ln>
                <a:solidFill>
                  <a:sysClr val="window" lastClr="FFFFFF"/>
                </a:solidFill>
                <a:effectLst/>
                <a:uLnTx/>
                <a:uFillTx/>
                <a:latin typeface="Times New Roman" panose="02020603050405020304" pitchFamily="18" charset="0"/>
                <a:cs typeface="Times New Roman" panose="02020603050405020304" pitchFamily="18" charset="0"/>
              </a:rPr>
              <a:t>Sequence of Presentation</a:t>
            </a:r>
            <a:endParaRPr lang="en-US" dirty="0"/>
          </a:p>
        </p:txBody>
      </p:sp>
      <p:sp>
        <p:nvSpPr>
          <p:cNvPr id="3" name="Content Placeholder 2"/>
          <p:cNvSpPr>
            <a:spLocks noGrp="1"/>
          </p:cNvSpPr>
          <p:nvPr>
            <p:ph idx="1"/>
          </p:nvPr>
        </p:nvSpPr>
        <p:spPr>
          <a:xfrm>
            <a:off x="259307" y="1337480"/>
            <a:ext cx="8639033" cy="5368119"/>
          </a:xfrm>
        </p:spPr>
        <p:txBody>
          <a:bodyPr>
            <a:noAutofit/>
          </a:bodyPr>
          <a:lstStyle/>
          <a:p>
            <a:r>
              <a:rPr lang="en-US" dirty="0"/>
              <a:t>Introduction</a:t>
            </a:r>
          </a:p>
          <a:p>
            <a:r>
              <a:rPr lang="en-US" dirty="0"/>
              <a:t>Statement of Problem</a:t>
            </a:r>
          </a:p>
          <a:p>
            <a:r>
              <a:rPr lang="en-US" dirty="0"/>
              <a:t>Key Questions</a:t>
            </a:r>
          </a:p>
          <a:p>
            <a:r>
              <a:rPr lang="en-US" dirty="0"/>
              <a:t>Scope</a:t>
            </a:r>
          </a:p>
          <a:p>
            <a:r>
              <a:rPr lang="en-US" dirty="0"/>
              <a:t>Analysis</a:t>
            </a:r>
          </a:p>
          <a:p>
            <a:pPr lvl="1">
              <a:buFont typeface="Wingdings" panose="05000000000000000000" pitchFamily="2" charset="2"/>
              <a:buChar char="Ø"/>
            </a:pPr>
            <a:r>
              <a:rPr lang="en-US" dirty="0"/>
              <a:t>Social Change </a:t>
            </a:r>
          </a:p>
          <a:p>
            <a:pPr lvl="1">
              <a:buFont typeface="Wingdings" panose="05000000000000000000" pitchFamily="2" charset="2"/>
              <a:buChar char="Ø"/>
            </a:pPr>
            <a:r>
              <a:rPr lang="en-US" dirty="0"/>
              <a:t>Social Change in Pakistan </a:t>
            </a:r>
          </a:p>
          <a:p>
            <a:r>
              <a:rPr lang="en-US" dirty="0"/>
              <a:t>Conclusion</a:t>
            </a:r>
          </a:p>
          <a:p>
            <a:r>
              <a:rPr lang="en-US" dirty="0"/>
              <a:t>Recommendations</a:t>
            </a:r>
          </a:p>
          <a:p>
            <a:r>
              <a:rPr lang="en-US" dirty="0"/>
              <a:t>Bibliography</a:t>
            </a:r>
          </a:p>
          <a:p>
            <a:endParaRPr lang="en-US" dirty="0"/>
          </a:p>
          <a:p>
            <a:endParaRPr lang="en-US" dirty="0"/>
          </a:p>
        </p:txBody>
      </p:sp>
      <p:sp>
        <p:nvSpPr>
          <p:cNvPr id="2" name="Slide Number Placeholder 1"/>
          <p:cNvSpPr>
            <a:spLocks noGrp="1"/>
          </p:cNvSpPr>
          <p:nvPr>
            <p:ph type="sldNum" sz="quarter" idx="12"/>
          </p:nvPr>
        </p:nvSpPr>
        <p:spPr>
          <a:xfrm>
            <a:off x="7086600" y="6492875"/>
            <a:ext cx="2057400" cy="365125"/>
          </a:xfrm>
        </p:spPr>
        <p:txBody>
          <a:bodyPr/>
          <a:lstStyle/>
          <a:p>
            <a:fld id="{B9C05C93-3D4E-42B5-8B07-9E33D48E928B}" type="slidenum">
              <a:rPr lang="en-US" smtClean="0"/>
              <a:pPr/>
              <a:t>3</a:t>
            </a:fld>
            <a:endParaRPr lang="en-US"/>
          </a:p>
        </p:txBody>
      </p:sp>
    </p:spTree>
    <p:extLst>
      <p:ext uri="{BB962C8B-B14F-4D97-AF65-F5344CB8AC3E}">
        <p14:creationId xmlns:p14="http://schemas.microsoft.com/office/powerpoint/2010/main" val="3830338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C05C93-3D4E-42B5-8B07-9E33D48E928B}" type="slidenum">
              <a:rPr lang="en-US" smtClean="0">
                <a:solidFill>
                  <a:prstClr val="black"/>
                </a:solidFill>
              </a:rPr>
              <a:pPr/>
              <a:t>30</a:t>
            </a:fld>
            <a:endParaRPr lang="en-US" dirty="0">
              <a:solidFill>
                <a:prstClr val="black"/>
              </a:solidFill>
            </a:endParaRPr>
          </a:p>
        </p:txBody>
      </p:sp>
      <p:sp>
        <p:nvSpPr>
          <p:cNvPr id="5" name="Rectangle 4"/>
          <p:cNvSpPr/>
          <p:nvPr/>
        </p:nvSpPr>
        <p:spPr>
          <a:xfrm>
            <a:off x="12795" y="6546975"/>
            <a:ext cx="9131205" cy="338554"/>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Source: </a:t>
            </a:r>
            <a:r>
              <a:rPr lang="en-US" sz="1600" dirty="0">
                <a:latin typeface="Times New Roman" panose="02020603050405020304" pitchFamily="18" charset="0"/>
                <a:cs typeface="Times New Roman" panose="02020603050405020304" pitchFamily="18" charset="0"/>
                <a:hlinkClick r:id="rId3"/>
              </a:rPr>
              <a:t>https://www.washingtonpost.com/graphics/investigations/police-shootings-database/</a:t>
            </a:r>
            <a:endParaRPr lang="en-US" sz="16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4"/>
          <a:stretch>
            <a:fillRect/>
          </a:stretch>
        </p:blipFill>
        <p:spPr>
          <a:xfrm>
            <a:off x="12796" y="0"/>
            <a:ext cx="9131204" cy="6546975"/>
          </a:xfrm>
          <a:prstGeom prst="rect">
            <a:avLst/>
          </a:prstGeom>
        </p:spPr>
      </p:pic>
      <p:sp>
        <p:nvSpPr>
          <p:cNvPr id="2" name="Down Arrow 1">
            <a:hlinkClick r:id="rId5" action="ppaction://hlinksldjump"/>
          </p:cNvPr>
          <p:cNvSpPr/>
          <p:nvPr/>
        </p:nvSpPr>
        <p:spPr>
          <a:xfrm rot="5400000">
            <a:off x="7277100" y="5829300"/>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5737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AFC2-0295-4528-86A0-1B9E46AAC617}"/>
              </a:ext>
            </a:extLst>
          </p:cNvPr>
          <p:cNvSpPr>
            <a:spLocks noGrp="1"/>
          </p:cNvSpPr>
          <p:nvPr>
            <p:ph type="ctrTitle"/>
          </p:nvPr>
        </p:nvSpPr>
        <p:spPr>
          <a:xfrm>
            <a:off x="0" y="1752600"/>
            <a:ext cx="9144000" cy="2286000"/>
          </a:xfrm>
        </p:spPr>
        <p:txBody>
          <a:bodyPr>
            <a:normAutofit/>
          </a:bodyPr>
          <a:lstStyle/>
          <a:p>
            <a:r>
              <a:rPr lang="en-US" sz="8800" i="1" dirty="0"/>
              <a:t>Thank You</a:t>
            </a:r>
          </a:p>
        </p:txBody>
      </p:sp>
    </p:spTree>
    <p:extLst>
      <p:ext uri="{BB962C8B-B14F-4D97-AF65-F5344CB8AC3E}">
        <p14:creationId xmlns:p14="http://schemas.microsoft.com/office/powerpoint/2010/main" val="259394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259307" y="1337480"/>
            <a:ext cx="8639033" cy="5291919"/>
          </a:xfrm>
        </p:spPr>
        <p:txBody>
          <a:bodyPr>
            <a:normAutofit lnSpcReduction="10000"/>
          </a:bodyPr>
          <a:lstStyle/>
          <a:p>
            <a:pPr>
              <a:lnSpc>
                <a:spcPct val="150000"/>
              </a:lnSpc>
            </a:pPr>
            <a:r>
              <a:rPr lang="en-US" dirty="0"/>
              <a:t>Social movement “a loosely organized but sustained campaign in support of a social goal, typically either the implementation or the prevention of a change in society’s structure or values.” Britannica</a:t>
            </a:r>
          </a:p>
          <a:p>
            <a:pPr>
              <a:lnSpc>
                <a:spcPct val="150000"/>
              </a:lnSpc>
            </a:pPr>
            <a:r>
              <a:rPr lang="en-US" dirty="0"/>
              <a:t>Social change “the alteration of mechanisms within the social structure, characterized by changes in cultural symbols, rules of </a:t>
            </a:r>
            <a:r>
              <a:rPr lang="en-US" dirty="0" err="1"/>
              <a:t>behaviour</a:t>
            </a:r>
            <a:r>
              <a:rPr lang="en-US" dirty="0"/>
              <a:t>, social organizations, or value systems.” Britannica</a:t>
            </a:r>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779658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t>Contd..</a:t>
            </a:r>
          </a:p>
        </p:txBody>
      </p:sp>
      <p:sp>
        <p:nvSpPr>
          <p:cNvPr id="3" name="Content Placeholder 2"/>
          <p:cNvSpPr>
            <a:spLocks noGrp="1"/>
          </p:cNvSpPr>
          <p:nvPr>
            <p:ph idx="1"/>
          </p:nvPr>
        </p:nvSpPr>
        <p:spPr>
          <a:xfrm>
            <a:off x="259307" y="1337480"/>
            <a:ext cx="8639033" cy="5520519"/>
          </a:xfrm>
        </p:spPr>
        <p:txBody>
          <a:bodyPr>
            <a:normAutofit/>
          </a:bodyPr>
          <a:lstStyle/>
          <a:p>
            <a:pPr>
              <a:lnSpc>
                <a:spcPct val="150000"/>
              </a:lnSpc>
            </a:pPr>
            <a:r>
              <a:rPr lang="en-US" dirty="0"/>
              <a:t>Racism “belief that humans may be divided into separate and exclusive biological entities called “races”; that there is a causal link between inherited physical traits and traits of personality, intellect, morality, and other cultural and behavioral features; and that some races are innately superior to others”- Britannica</a:t>
            </a:r>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63620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t>Contd..</a:t>
            </a:r>
          </a:p>
        </p:txBody>
      </p:sp>
      <p:sp>
        <p:nvSpPr>
          <p:cNvPr id="3" name="Content Placeholder 2"/>
          <p:cNvSpPr>
            <a:spLocks noGrp="1"/>
          </p:cNvSpPr>
          <p:nvPr>
            <p:ph idx="1"/>
          </p:nvPr>
        </p:nvSpPr>
        <p:spPr/>
        <p:txBody>
          <a:bodyPr>
            <a:normAutofit lnSpcReduction="10000"/>
          </a:bodyPr>
          <a:lstStyle/>
          <a:p>
            <a:pPr>
              <a:lnSpc>
                <a:spcPct val="150000"/>
              </a:lnSpc>
            </a:pPr>
            <a:r>
              <a:rPr lang="en-US" dirty="0"/>
              <a:t>Systemic Racism “ Perpetuation of discrimination on the basis of “race” by political, economic, or legal institutions and systems. </a:t>
            </a:r>
          </a:p>
          <a:p>
            <a:pPr lvl="1">
              <a:lnSpc>
                <a:spcPct val="150000"/>
              </a:lnSpc>
              <a:buFont typeface="Wingdings" panose="05000000000000000000" pitchFamily="2" charset="2"/>
              <a:buChar char="Ø"/>
            </a:pPr>
            <a:r>
              <a:rPr lang="en-US" dirty="0"/>
              <a:t>According to critical race theory, institutional racism reinforces inequalities between groups—e.g., in wealth and income, education, health care, and civil rights—on the basis of the groups’ perceived racial differences”-Britannica</a:t>
            </a:r>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68358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a:t>
            </a:r>
          </a:p>
        </p:txBody>
      </p:sp>
      <p:sp>
        <p:nvSpPr>
          <p:cNvPr id="3" name="Content Placeholder 2"/>
          <p:cNvSpPr>
            <a:spLocks noGrp="1"/>
          </p:cNvSpPr>
          <p:nvPr>
            <p:ph idx="1"/>
          </p:nvPr>
        </p:nvSpPr>
        <p:spPr>
          <a:xfrm>
            <a:off x="129653" y="1337481"/>
            <a:ext cx="9014347" cy="5596719"/>
          </a:xfrm>
        </p:spPr>
        <p:txBody>
          <a:bodyPr>
            <a:normAutofit lnSpcReduction="10000"/>
          </a:bodyPr>
          <a:lstStyle/>
          <a:p>
            <a:pPr>
              <a:lnSpc>
                <a:spcPct val="100000"/>
              </a:lnSpc>
            </a:pPr>
            <a:r>
              <a:rPr lang="en-US" dirty="0"/>
              <a:t>Slavery</a:t>
            </a:r>
          </a:p>
          <a:p>
            <a:pPr>
              <a:lnSpc>
                <a:spcPct val="100000"/>
              </a:lnSpc>
            </a:pPr>
            <a:r>
              <a:rPr lang="en-US" dirty="0"/>
              <a:t>Abolitionism</a:t>
            </a:r>
          </a:p>
          <a:p>
            <a:pPr>
              <a:lnSpc>
                <a:spcPct val="100000"/>
              </a:lnSpc>
            </a:pPr>
            <a:r>
              <a:rPr lang="en-US" dirty="0"/>
              <a:t>Civil War</a:t>
            </a:r>
          </a:p>
          <a:p>
            <a:pPr>
              <a:lnSpc>
                <a:spcPct val="100000"/>
              </a:lnSpc>
            </a:pPr>
            <a:r>
              <a:rPr lang="en-US" dirty="0"/>
              <a:t>Reconstruction</a:t>
            </a:r>
          </a:p>
          <a:p>
            <a:pPr>
              <a:lnSpc>
                <a:spcPct val="100000"/>
              </a:lnSpc>
            </a:pPr>
            <a:r>
              <a:rPr lang="en-US" dirty="0"/>
              <a:t>Neo-slavery</a:t>
            </a:r>
          </a:p>
          <a:p>
            <a:pPr>
              <a:lnSpc>
                <a:spcPct val="100000"/>
              </a:lnSpc>
            </a:pPr>
            <a:r>
              <a:rPr lang="en-US" dirty="0"/>
              <a:t>Jim Crow (segregation)</a:t>
            </a:r>
          </a:p>
          <a:p>
            <a:pPr>
              <a:lnSpc>
                <a:spcPct val="100000"/>
              </a:lnSpc>
            </a:pPr>
            <a:r>
              <a:rPr lang="en-US" dirty="0"/>
              <a:t>Civil rights movement</a:t>
            </a:r>
          </a:p>
          <a:p>
            <a:pPr>
              <a:lnSpc>
                <a:spcPct val="100000"/>
              </a:lnSpc>
            </a:pPr>
            <a:r>
              <a:rPr lang="en-US" dirty="0"/>
              <a:t>Mass incarceration</a:t>
            </a:r>
          </a:p>
          <a:p>
            <a:pPr>
              <a:lnSpc>
                <a:spcPct val="100000"/>
              </a:lnSpc>
            </a:pPr>
            <a:r>
              <a:rPr lang="en-US" dirty="0"/>
              <a:t>1979 New Social Movements</a:t>
            </a:r>
          </a:p>
          <a:p>
            <a:pPr>
              <a:lnSpc>
                <a:spcPct val="100000"/>
              </a:lnSpc>
            </a:pPr>
            <a:r>
              <a:rPr lang="en-US" dirty="0"/>
              <a:t>Barak Obama and 1</a:t>
            </a:r>
            <a:r>
              <a:rPr lang="en-US" baseline="30000" dirty="0"/>
              <a:t>st</a:t>
            </a:r>
            <a:r>
              <a:rPr lang="en-US" dirty="0"/>
              <a:t> Attorney General of US Eric </a:t>
            </a:r>
            <a:r>
              <a:rPr lang="en-US" dirty="0" err="1"/>
              <a:t>Himpton</a:t>
            </a:r>
            <a:r>
              <a:rPr lang="en-US" dirty="0"/>
              <a:t> Holder Jr.</a:t>
            </a:r>
          </a:p>
          <a:p>
            <a:pPr algn="just">
              <a:lnSpc>
                <a:spcPct val="110000"/>
              </a:lnSpc>
              <a:spcBef>
                <a:spcPts val="600"/>
              </a:spcBef>
              <a:spcAft>
                <a:spcPts val="1200"/>
              </a:spcAft>
            </a:pPr>
            <a:endParaRPr lang="en-US" dirty="0"/>
          </a:p>
          <a:p>
            <a:pPr algn="just">
              <a:lnSpc>
                <a:spcPct val="110000"/>
              </a:lnSpc>
              <a:spcBef>
                <a:spcPts val="600"/>
              </a:spcBef>
              <a:spcAft>
                <a:spcPts val="1200"/>
              </a:spcAft>
            </a:pPr>
            <a:endParaRPr lang="en-US" dirty="0"/>
          </a:p>
          <a:p>
            <a:pPr algn="just">
              <a:lnSpc>
                <a:spcPct val="110000"/>
              </a:lnSpc>
              <a:spcBef>
                <a:spcPts val="600"/>
              </a:spcBef>
              <a:spcAft>
                <a:spcPts val="1200"/>
              </a:spcAft>
            </a:pPr>
            <a:endParaRPr lang="en-US" dirty="0"/>
          </a:p>
          <a:p>
            <a:pPr algn="just">
              <a:lnSpc>
                <a:spcPct val="110000"/>
              </a:lnSpc>
              <a:spcBef>
                <a:spcPts val="600"/>
              </a:spcBef>
              <a:spcAft>
                <a:spcPts val="1200"/>
              </a:spcAft>
            </a:pPr>
            <a:endParaRPr lang="en-US" dirty="0"/>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981785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 Lives Matter Movement</a:t>
            </a:r>
          </a:p>
        </p:txBody>
      </p:sp>
      <p:sp>
        <p:nvSpPr>
          <p:cNvPr id="3" name="Content Placeholder 2"/>
          <p:cNvSpPr>
            <a:spLocks noGrp="1"/>
          </p:cNvSpPr>
          <p:nvPr>
            <p:ph idx="1"/>
          </p:nvPr>
        </p:nvSpPr>
        <p:spPr>
          <a:xfrm>
            <a:off x="259307" y="1413681"/>
            <a:ext cx="8639033" cy="5520519"/>
          </a:xfrm>
        </p:spPr>
        <p:txBody>
          <a:bodyPr>
            <a:normAutofit fontScale="92500"/>
          </a:bodyPr>
          <a:lstStyle/>
          <a:p>
            <a:pPr lvl="0">
              <a:lnSpc>
                <a:spcPct val="150000"/>
              </a:lnSpc>
            </a:pPr>
            <a:r>
              <a:rPr lang="en-IE" dirty="0"/>
              <a:t>Opal </a:t>
            </a:r>
            <a:r>
              <a:rPr lang="en-IE" dirty="0" err="1"/>
              <a:t>Tometi</a:t>
            </a:r>
            <a:r>
              <a:rPr lang="en-IE" dirty="0"/>
              <a:t> Alicia Garza and </a:t>
            </a:r>
            <a:r>
              <a:rPr lang="en-IE" dirty="0" err="1"/>
              <a:t>Patrisse</a:t>
            </a:r>
            <a:r>
              <a:rPr lang="en-IE" dirty="0"/>
              <a:t> </a:t>
            </a:r>
            <a:r>
              <a:rPr lang="en-IE" dirty="0" err="1"/>
              <a:t>Cullors</a:t>
            </a:r>
            <a:r>
              <a:rPr lang="en-IE" dirty="0"/>
              <a:t> founded the Black Lives Matter movement in</a:t>
            </a:r>
            <a:r>
              <a:rPr lang="en-US" dirty="0"/>
              <a:t> July, 2013 </a:t>
            </a:r>
          </a:p>
          <a:p>
            <a:pPr>
              <a:lnSpc>
                <a:spcPct val="150000"/>
              </a:lnSpc>
            </a:pPr>
            <a:r>
              <a:rPr lang="en-US" dirty="0"/>
              <a:t>Trayvon Martin killed by George Zimmerman birth of  #</a:t>
            </a:r>
            <a:r>
              <a:rPr lang="en-US" dirty="0" err="1"/>
              <a:t>BlackLivesMatter</a:t>
            </a:r>
            <a:r>
              <a:rPr lang="en-US" dirty="0"/>
              <a:t> hashtag</a:t>
            </a:r>
          </a:p>
          <a:p>
            <a:pPr lvl="0">
              <a:lnSpc>
                <a:spcPct val="150000"/>
              </a:lnSpc>
            </a:pPr>
            <a:r>
              <a:rPr lang="en-IE" dirty="0"/>
              <a:t>Hit the headlines in 2020 after the killing of George </a:t>
            </a:r>
            <a:r>
              <a:rPr lang="en-IE" dirty="0" err="1"/>
              <a:t>Fl</a:t>
            </a:r>
            <a:r>
              <a:rPr lang="en-US" dirty="0" err="1"/>
              <a:t>oyd</a:t>
            </a:r>
            <a:endParaRPr lang="en-US" dirty="0"/>
          </a:p>
          <a:p>
            <a:pPr lvl="0">
              <a:lnSpc>
                <a:spcPct val="150000"/>
              </a:lnSpc>
            </a:pPr>
            <a:r>
              <a:rPr lang="en-US" dirty="0"/>
              <a:t>Killing of </a:t>
            </a:r>
            <a:r>
              <a:rPr lang="en-US" dirty="0" err="1"/>
              <a:t>Ahmaud</a:t>
            </a:r>
            <a:r>
              <a:rPr lang="en-US" dirty="0"/>
              <a:t> </a:t>
            </a:r>
            <a:r>
              <a:rPr lang="en-US" dirty="0" err="1"/>
              <a:t>Arbery</a:t>
            </a:r>
            <a:r>
              <a:rPr lang="en-US" dirty="0"/>
              <a:t> and Breonna Taylor  led to widespread protests against police violence and racism.</a:t>
            </a:r>
          </a:p>
          <a:p>
            <a:pPr>
              <a:lnSpc>
                <a:spcPct val="150000"/>
              </a:lnSpc>
            </a:pPr>
            <a:r>
              <a:rPr lang="en-US" dirty="0"/>
              <a:t>Black Movement has grown to 40  chapters </a:t>
            </a:r>
          </a:p>
          <a:p>
            <a:endParaRPr lang="en-US" dirty="0"/>
          </a:p>
          <a:p>
            <a:pPr lvl="0"/>
            <a:endParaRPr lang="en-US" b="1" dirty="0"/>
          </a:p>
          <a:p>
            <a:endParaRPr lang="en-US" b="1" dirty="0"/>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971865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Relevance with Pakistan</a:t>
            </a:r>
          </a:p>
        </p:txBody>
      </p:sp>
      <p:sp>
        <p:nvSpPr>
          <p:cNvPr id="3" name="Content Placeholder 2"/>
          <p:cNvSpPr>
            <a:spLocks noGrp="1"/>
          </p:cNvSpPr>
          <p:nvPr>
            <p:ph idx="1"/>
          </p:nvPr>
        </p:nvSpPr>
        <p:spPr>
          <a:xfrm>
            <a:off x="1" y="1201004"/>
            <a:ext cx="9144000" cy="5656996"/>
          </a:xfrm>
        </p:spPr>
        <p:txBody>
          <a:bodyPr>
            <a:noAutofit/>
          </a:bodyPr>
          <a:lstStyle/>
          <a:p>
            <a:r>
              <a:rPr lang="en-US" sz="2500" dirty="0"/>
              <a:t>Large scale movement slow but steady</a:t>
            </a:r>
          </a:p>
          <a:p>
            <a:r>
              <a:rPr lang="en-US" sz="2500" dirty="0"/>
              <a:t>First decade</a:t>
            </a:r>
          </a:p>
          <a:p>
            <a:pPr lvl="1">
              <a:buFont typeface="Wingdings" panose="05000000000000000000" pitchFamily="2" charset="2"/>
              <a:buChar char="Ø"/>
            </a:pPr>
            <a:r>
              <a:rPr lang="en-US" sz="2500" dirty="0"/>
              <a:t>Lawyer’s movement, Anti-privatization, regional and city agrarian, public sector employees, ethno-nationalist uprisings</a:t>
            </a:r>
          </a:p>
          <a:p>
            <a:r>
              <a:rPr lang="en-US" sz="2500" dirty="0"/>
              <a:t>Last decade conscious effort of integration, tech-savvy youth</a:t>
            </a:r>
          </a:p>
          <a:p>
            <a:pPr lvl="1">
              <a:buFont typeface="Wingdings" panose="05000000000000000000" pitchFamily="2" charset="2"/>
              <a:buChar char="Ø"/>
            </a:pPr>
            <a:r>
              <a:rPr lang="en-US" sz="2500" dirty="0"/>
              <a:t>PTM, YDA, APCA, Student’s Movements</a:t>
            </a:r>
          </a:p>
          <a:p>
            <a:pPr lvl="1">
              <a:buFont typeface="Wingdings" panose="05000000000000000000" pitchFamily="2" charset="2"/>
              <a:buChar char="Ø"/>
            </a:pPr>
            <a:r>
              <a:rPr lang="en-US" sz="2500" dirty="0" err="1"/>
              <a:t>Naqeebullah</a:t>
            </a:r>
            <a:r>
              <a:rPr lang="en-US" sz="2500" dirty="0"/>
              <a:t> </a:t>
            </a:r>
            <a:r>
              <a:rPr lang="en-US" sz="2500" dirty="0" err="1"/>
              <a:t>Mehsood</a:t>
            </a:r>
            <a:r>
              <a:rPr lang="en-US" sz="2500" dirty="0"/>
              <a:t> v/s SSP Rao Anwar</a:t>
            </a:r>
          </a:p>
          <a:p>
            <a:pPr lvl="1">
              <a:buFont typeface="Wingdings" panose="05000000000000000000" pitchFamily="2" charset="2"/>
              <a:buChar char="Ø"/>
            </a:pPr>
            <a:r>
              <a:rPr lang="en-US" sz="2500" dirty="0"/>
              <a:t>Enforced disappearances</a:t>
            </a:r>
          </a:p>
          <a:p>
            <a:pPr lvl="1">
              <a:buFont typeface="Wingdings" panose="05000000000000000000" pitchFamily="2" charset="2"/>
              <a:buChar char="Ø"/>
            </a:pPr>
            <a:endParaRPr lang="en-US" sz="2500" dirty="0"/>
          </a:p>
          <a:p>
            <a:endParaRPr lang="en-US" sz="2500" dirty="0"/>
          </a:p>
        </p:txBody>
      </p:sp>
      <p:sp>
        <p:nvSpPr>
          <p:cNvPr id="4" name="Slide Number Placeholder 3"/>
          <p:cNvSpPr>
            <a:spLocks noGrp="1"/>
          </p:cNvSpPr>
          <p:nvPr>
            <p:ph type="sldNum" sz="quarter" idx="12"/>
          </p:nvPr>
        </p:nvSpPr>
        <p:spPr/>
        <p:txBody>
          <a:bodyPr/>
          <a:lstStyle/>
          <a:p>
            <a:fld id="{B9C05C93-3D4E-42B5-8B07-9E33D48E928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38154027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5329</TotalTime>
  <Words>1565</Words>
  <Application>Microsoft Office PowerPoint</Application>
  <PresentationFormat>On-screen Show (4:3)</PresentationFormat>
  <Paragraphs>217</Paragraphs>
  <Slides>31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Balto</vt:lpstr>
      <vt:lpstr>Calibri</vt:lpstr>
      <vt:lpstr>Times New Roman</vt:lpstr>
      <vt:lpstr>Wingdings</vt:lpstr>
      <vt:lpstr>1_Office Theme</vt:lpstr>
      <vt:lpstr>NATIONAL MANAGEMENT COLLEGE  117th National Management Course  </vt:lpstr>
      <vt:lpstr>Acronyms</vt:lpstr>
      <vt:lpstr>Sequence of Presentation</vt:lpstr>
      <vt:lpstr>Definitions</vt:lpstr>
      <vt:lpstr>Contd..</vt:lpstr>
      <vt:lpstr>Contd..</vt:lpstr>
      <vt:lpstr>Introduction</vt:lpstr>
      <vt:lpstr>Black Lives Matter Movement</vt:lpstr>
      <vt:lpstr>Relevance with Pakistan</vt:lpstr>
      <vt:lpstr>PowerPoint Presentation</vt:lpstr>
      <vt:lpstr>PowerPoint Presentation</vt:lpstr>
      <vt:lpstr>Scope</vt:lpstr>
      <vt:lpstr>Analysis</vt:lpstr>
      <vt:lpstr>Continued</vt:lpstr>
      <vt:lpstr>Racism and Police</vt:lpstr>
      <vt:lpstr>Other Areas</vt:lpstr>
      <vt:lpstr>Results Social Change</vt:lpstr>
      <vt:lpstr>Results Social Change</vt:lpstr>
      <vt:lpstr>Results Social change</vt:lpstr>
      <vt:lpstr>Results Social Change</vt:lpstr>
      <vt:lpstr>Change in Pakistan</vt:lpstr>
      <vt:lpstr>Conclusion</vt:lpstr>
      <vt:lpstr>Recommendations</vt:lpstr>
      <vt:lpstr>Contd…</vt:lpstr>
      <vt:lpstr>Bibliography</vt:lpstr>
      <vt:lpstr>Bibliography </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Endangered regional languages of Pakistan and strategy for revival</dc:title>
  <dc:creator>MOD</dc:creator>
  <cp:lastModifiedBy>HP</cp:lastModifiedBy>
  <cp:revision>594</cp:revision>
  <dcterms:created xsi:type="dcterms:W3CDTF">2006-08-16T00:00:00Z</dcterms:created>
  <dcterms:modified xsi:type="dcterms:W3CDTF">2022-11-25T03:19:10Z</dcterms:modified>
</cp:coreProperties>
</file>