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6"/>
  </p:notesMasterIdLst>
  <p:sldIdLst>
    <p:sldId id="280" r:id="rId2"/>
    <p:sldId id="300" r:id="rId3"/>
    <p:sldId id="257" r:id="rId4"/>
    <p:sldId id="259" r:id="rId5"/>
    <p:sldId id="258" r:id="rId6"/>
    <p:sldId id="261" r:id="rId7"/>
    <p:sldId id="301" r:id="rId8"/>
    <p:sldId id="290" r:id="rId9"/>
    <p:sldId id="298" r:id="rId10"/>
    <p:sldId id="299" r:id="rId11"/>
    <p:sldId id="266" r:id="rId12"/>
    <p:sldId id="260" r:id="rId13"/>
    <p:sldId id="263" r:id="rId14"/>
    <p:sldId id="282" r:id="rId15"/>
    <p:sldId id="273" r:id="rId16"/>
    <p:sldId id="302" r:id="rId17"/>
    <p:sldId id="275" r:id="rId18"/>
    <p:sldId id="304" r:id="rId19"/>
    <p:sldId id="276" r:id="rId20"/>
    <p:sldId id="286" r:id="rId21"/>
    <p:sldId id="288" r:id="rId22"/>
    <p:sldId id="287" r:id="rId23"/>
    <p:sldId id="289" r:id="rId24"/>
    <p:sldId id="278" r:id="rId25"/>
    <p:sldId id="303" r:id="rId26"/>
    <p:sldId id="264" r:id="rId27"/>
    <p:sldId id="265" r:id="rId28"/>
    <p:sldId id="284" r:id="rId29"/>
    <p:sldId id="277" r:id="rId30"/>
    <p:sldId id="267" r:id="rId31"/>
    <p:sldId id="268" r:id="rId32"/>
    <p:sldId id="297" r:id="rId33"/>
    <p:sldId id="305" r:id="rId34"/>
    <p:sldId id="26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2" d="100"/>
          <a:sy n="62" d="100"/>
        </p:scale>
        <p:origin x="7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1BB11-5CEA-408D-AC98-82A5AF27C7C8}" type="datetimeFigureOut">
              <a:rPr lang="en-US" smtClean="0"/>
              <a:t>11/16/2022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680CD-2D70-4588-BA2C-47DB2AF9E29F}" type="slidenum">
              <a:rPr lang="en-US" smtClean="0"/>
              <a:t>‹#›</a:t>
            </a:fld>
            <a:endParaRPr lang="en-US"/>
          </a:p>
        </p:txBody>
      </p:sp>
    </p:spTree>
    <p:extLst>
      <p:ext uri="{BB962C8B-B14F-4D97-AF65-F5344CB8AC3E}">
        <p14:creationId xmlns:p14="http://schemas.microsoft.com/office/powerpoint/2010/main" val="924771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A8C4D25-DF6E-452A-961D-65280C643C75}" type="datetime1">
              <a:rPr lang="en-US" smtClean="0"/>
              <a:t>11/16/2022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43CE55-3B52-4C2B-81A0-88964A989B8A}"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0FF794-27D9-4589-81A6-6213C06F6893}"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15FE76-244F-46F9-9440-7083E3DE4FF1}"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B6C38A-C41B-44CA-8C87-1B3EC5682069}"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EDEC46F-54B7-467A-9A8A-023E42A93E41}" type="datetime1">
              <a:rPr lang="en-US" smtClean="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1A7B00-B2C4-431E-9211-063B063B0776}" type="datetime1">
              <a:rPr lang="en-US" smtClean="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AE0DED-2EA7-417F-AEAA-D8686BCCDAD3}"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B542EE-C236-422D-9616-D565FE0AA69A}"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41412" y="1155094"/>
            <a:ext cx="10237788" cy="5626706"/>
          </a:xfrm>
        </p:spPr>
        <p:txBody>
          <a:bodyPr/>
          <a:lstStyle>
            <a:lvl1pPr algn="just">
              <a:lnSpc>
                <a:spcPct val="150000"/>
              </a:lnSpc>
              <a:spcBef>
                <a:spcPts val="0"/>
              </a:spcBef>
              <a:defRPr/>
            </a:lvl1pPr>
            <a:lvl2pPr algn="just">
              <a:lnSpc>
                <a:spcPct val="150000"/>
              </a:lnSpc>
              <a:spcBef>
                <a:spcPts val="0"/>
              </a:spcBef>
              <a:defRPr/>
            </a:lvl2pPr>
            <a:lvl3pPr algn="just">
              <a:lnSpc>
                <a:spcPct val="150000"/>
              </a:lnSpc>
              <a:spcBef>
                <a:spcPts val="0"/>
              </a:spcBef>
              <a:defRPr/>
            </a:lvl3pPr>
            <a:lvl4pPr algn="just">
              <a:lnSpc>
                <a:spcPct val="150000"/>
              </a:lnSpc>
              <a:spcBef>
                <a:spcPts val="0"/>
              </a:spcBef>
              <a:defRPr/>
            </a:lvl4pPr>
            <a:lvl5pPr algn="just">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36AFC84-CBD8-4A80-A42C-8BFBBF858017}"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608111" y="6416675"/>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F9479-85B2-4D82-B820-47D8A770DF00}"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7EDD3-2694-4117-BC6F-AF1D92C383C0}"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F5293-1025-4707-89D7-B51AFE501110}" type="datetime1">
              <a:rPr lang="en-US" smtClean="0"/>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346ADA-DA27-4452-8AC9-E3842063F754}" type="datetime1">
              <a:rPr lang="en-US" smtClean="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785E7-C629-40EC-93D1-13099FB84FF4}" type="datetime1">
              <a:rPr lang="en-US" smtClean="0"/>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E19461-F068-4AE9-8475-8827E21E9AC5}"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2E4AA8-7508-431F-BBD9-3BCDEB814469}"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82687" y="61305"/>
            <a:ext cx="10182225" cy="103248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1155094"/>
            <a:ext cx="10237788" cy="52615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F10DB5C-4AF0-4E33-8D13-40B9DF5315F1}" type="datetime1">
              <a:rPr lang="en-US" smtClean="0"/>
              <a:t>11/16/2022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89060" y="6014357"/>
            <a:ext cx="771089" cy="365125"/>
          </a:xfrm>
          <a:prstGeom prst="rect">
            <a:avLst/>
          </a:prstGeom>
        </p:spPr>
        <p:txBody>
          <a:bodyPr vert="horz" lIns="91440" tIns="45720" rIns="91440" bIns="45720" rtlCol="0" anchor="ctr"/>
          <a:lstStyle>
            <a:lvl1pPr algn="ctr">
              <a:defRPr sz="1800" b="1">
                <a:solidFill>
                  <a:srgbClr val="FFFF00"/>
                </a:solidFill>
                <a:latin typeface="Times New Roman" panose="02020603050405020304" pitchFamily="18" charset="0"/>
                <a:cs typeface="Times New Roman" panose="02020603050405020304" pitchFamily="18" charset="0"/>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4000" b="1" kern="1200" cap="none" baseline="0">
          <a:solidFill>
            <a:srgbClr val="FFFF00"/>
          </a:solidFill>
          <a:latin typeface="Times New Roman" panose="02020603050405020304" pitchFamily="18" charset="0"/>
          <a:ea typeface="+mj-ea"/>
          <a:cs typeface="Times New Roman" panose="02020603050405020304" pitchFamily="18" charset="0"/>
        </a:defRPr>
      </a:lvl1pPr>
    </p:titleStyle>
    <p:bodyStyle>
      <a:lvl1pPr marL="457200" indent="-457200" algn="l" defTabSz="914400" rtl="0" eaLnBrk="1" latinLnBrk="0" hangingPunct="1">
        <a:lnSpc>
          <a:spcPct val="120000"/>
        </a:lnSpc>
        <a:spcBef>
          <a:spcPts val="1000"/>
        </a:spcBef>
        <a:buClr>
          <a:srgbClr val="FFFF00"/>
        </a:buClr>
        <a:buSzPct val="125000"/>
        <a:buFont typeface="Wingdings" panose="05000000000000000000" pitchFamily="2" charset="2"/>
        <a:buChar char="Ø"/>
        <a:defRPr sz="2800" kern="1200">
          <a:solidFill>
            <a:schemeClr val="tx1"/>
          </a:solidFill>
          <a:latin typeface="Times New Roman" panose="02020603050405020304" pitchFamily="18" charset="0"/>
          <a:ea typeface="+mn-ea"/>
          <a:cs typeface="Times New Roman" panose="02020603050405020304" pitchFamily="18" charset="0"/>
        </a:defRPr>
      </a:lvl1pPr>
      <a:lvl2pPr marL="914400" indent="-457200" algn="l" defTabSz="914400" rtl="0" eaLnBrk="1" latinLnBrk="0" hangingPunct="1">
        <a:lnSpc>
          <a:spcPct val="120000"/>
        </a:lnSpc>
        <a:spcBef>
          <a:spcPts val="500"/>
        </a:spcBef>
        <a:buClr>
          <a:srgbClr val="FFFF00"/>
        </a:buClr>
        <a:buSzPct val="125000"/>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www.globalvillagespace.com/hamid-mir-warns-about-several-audio-video-leaks-of-pti-leaders/" TargetMode="External"/><Relationship Id="rId3" Type="http://schemas.openxmlformats.org/officeDocument/2006/relationships/hyperlink" Target="https://www.esotericltd.com/2020/09/11/what-are-the-different-types-of-surveillance/" TargetMode="External"/><Relationship Id="rId7" Type="http://schemas.openxmlformats.org/officeDocument/2006/relationships/hyperlink" Target="https://tribune.com.pk/story/2379768/audio-video-leaks-not-in-countrys-interest-ashrafi" TargetMode="External"/><Relationship Id="rId2" Type="http://schemas.openxmlformats.org/officeDocument/2006/relationships/hyperlink" Target="https://dictionary.cambridge.org/dictionary/english/leak" TargetMode="External"/><Relationship Id="rId1" Type="http://schemas.openxmlformats.org/officeDocument/2006/relationships/slideLayout" Target="../slideLayouts/slideLayout2.xml"/><Relationship Id="rId6" Type="http://schemas.openxmlformats.org/officeDocument/2006/relationships/hyperlink" Target="https://www.aljazeera.com/news/2022/9/29/why-is-pakistan-investigating-several-audio-leaks-from-pm-office" TargetMode="External"/><Relationship Id="rId11" Type="http://schemas.openxmlformats.org/officeDocument/2006/relationships/hyperlink" Target="https://tribune.com.pk/story/2380194/high-powered-panel-to-probe-audio-leaks" TargetMode="External"/><Relationship Id="rId5" Type="http://schemas.openxmlformats.org/officeDocument/2006/relationships/hyperlink" Target="https://www.trendmicro.com/vinfo/fr/security/news/internet-of-things/exposed-video-streams-how-hackers-abuse-surveillance-cameras" TargetMode="External"/><Relationship Id="rId10" Type="http://schemas.openxmlformats.org/officeDocument/2006/relationships/hyperlink" Target="https://www.dw.com/en/pakistan-how-the-audio-leaks-scandal-has-discredited-politicians/a-63321679" TargetMode="External"/><Relationship Id="rId4" Type="http://schemas.openxmlformats.org/officeDocument/2006/relationships/hyperlink" Target="https://www.techtarget.com/iotagenda/definition/Internet-of-Things-IoT" TargetMode="External"/><Relationship Id="rId9" Type="http://schemas.openxmlformats.org/officeDocument/2006/relationships/hyperlink" Target="https://dailythepatriot.com/security-audio-leak/"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BC4300-4430-49FF-822F-778ECD5A1C96}"/>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2050" name="Picture 2" descr="Bismillah in the Clouds – IslamiCity Bazar">
            <a:extLst>
              <a:ext uri="{FF2B5EF4-FFF2-40B4-BE49-F238E27FC236}">
                <a16:creationId xmlns:a16="http://schemas.microsoft.com/office/drawing/2014/main" id="{DC3BC353-2518-470D-AC8E-3233E290AE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631"/>
            <a:ext cx="12192000" cy="6868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685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5C426-5E21-42B9-AC8A-F528307AB5F8}"/>
              </a:ext>
            </a:extLst>
          </p:cNvPr>
          <p:cNvSpPr>
            <a:spLocks noGrp="1"/>
          </p:cNvSpPr>
          <p:nvPr>
            <p:ph type="title"/>
          </p:nvPr>
        </p:nvSpPr>
        <p:spPr/>
        <p:txBody>
          <a:bodyPr/>
          <a:lstStyle/>
          <a:p>
            <a:r>
              <a:rPr lang="en-US"/>
              <a:t>Types of Surveillance</a:t>
            </a:r>
            <a:endParaRPr lang="en-US" dirty="0"/>
          </a:p>
        </p:txBody>
      </p:sp>
      <p:sp>
        <p:nvSpPr>
          <p:cNvPr id="3" name="Content Placeholder 2">
            <a:extLst>
              <a:ext uri="{FF2B5EF4-FFF2-40B4-BE49-F238E27FC236}">
                <a16:creationId xmlns:a16="http://schemas.microsoft.com/office/drawing/2014/main" id="{2113A79A-D9FB-4517-918E-E1ECAAC5B443}"/>
              </a:ext>
            </a:extLst>
          </p:cNvPr>
          <p:cNvSpPr>
            <a:spLocks noGrp="1"/>
          </p:cNvSpPr>
          <p:nvPr>
            <p:ph idx="1"/>
          </p:nvPr>
        </p:nvSpPr>
        <p:spPr/>
        <p:txBody>
          <a:bodyPr>
            <a:normAutofit fontScale="85000" lnSpcReduction="10000"/>
          </a:bodyPr>
          <a:lstStyle/>
          <a:p>
            <a:r>
              <a:rPr lang="en-US" b="1" dirty="0">
                <a:solidFill>
                  <a:srgbClr val="FFFF00"/>
                </a:solidFill>
              </a:rPr>
              <a:t>Cyber and internet surveillance- </a:t>
            </a:r>
            <a:r>
              <a:rPr lang="en-US" dirty="0"/>
              <a:t>is the monitoring of computer activity or of the data which is being transferred over networks and the Internet – </a:t>
            </a:r>
          </a:p>
          <a:p>
            <a:pPr marL="914400" lvl="2" indent="0">
              <a:buNone/>
            </a:pPr>
            <a:r>
              <a:rPr lang="en-US" dirty="0"/>
              <a:t>legitimate, or  Covert</a:t>
            </a:r>
          </a:p>
          <a:p>
            <a:r>
              <a:rPr lang="en-US" b="1" dirty="0">
                <a:solidFill>
                  <a:srgbClr val="FFFF00"/>
                </a:solidFill>
              </a:rPr>
              <a:t>Internet of things </a:t>
            </a:r>
          </a:p>
          <a:p>
            <a:pPr lvl="1"/>
            <a:r>
              <a:rPr lang="en-US" dirty="0"/>
              <a:t>It is a system of interrelated computing devices, mechanical and digital machines, objects, animals or people that are provided with unique identifiers (UIDs) and the ability to transfer data over a network without requiring human-to-human or human-to-computer interaction</a:t>
            </a:r>
          </a:p>
          <a:p>
            <a:pPr lvl="1"/>
            <a:r>
              <a:rPr lang="en-US" dirty="0"/>
              <a:t>Includes mobile phones, </a:t>
            </a:r>
            <a:r>
              <a:rPr lang="en-US" dirty="0" err="1"/>
              <a:t>ipads</a:t>
            </a:r>
            <a:r>
              <a:rPr lang="en-US" dirty="0"/>
              <a:t>, Smart TVs, Smart Watches </a:t>
            </a:r>
            <a:r>
              <a:rPr lang="en-US" dirty="0" err="1"/>
              <a:t>etc</a:t>
            </a:r>
            <a:endParaRPr lang="en-US" dirty="0"/>
          </a:p>
        </p:txBody>
      </p:sp>
      <p:sp>
        <p:nvSpPr>
          <p:cNvPr id="4" name="Slide Number Placeholder 3">
            <a:extLst>
              <a:ext uri="{FF2B5EF4-FFF2-40B4-BE49-F238E27FC236}">
                <a16:creationId xmlns:a16="http://schemas.microsoft.com/office/drawing/2014/main" id="{88731670-8FEF-41F5-A22A-51E3EB041227}"/>
              </a:ext>
            </a:extLst>
          </p:cNvPr>
          <p:cNvSpPr>
            <a:spLocks noGrp="1"/>
          </p:cNvSpPr>
          <p:nvPr>
            <p:ph type="sldNum" sz="quarter" idx="12"/>
          </p:nvPr>
        </p:nvSpPr>
        <p:spPr/>
        <p:txBody>
          <a:bodyPr/>
          <a:lstStyle/>
          <a:p>
            <a:fld id="{6D22F896-40B5-4ADD-8801-0D06FADFA095}" type="slidenum">
              <a:rPr lang="en-US" smtClean="0"/>
              <a:pPr/>
              <a:t>10</a:t>
            </a:fld>
            <a:endParaRPr lang="en-US" dirty="0"/>
          </a:p>
        </p:txBody>
      </p:sp>
      <p:sp>
        <p:nvSpPr>
          <p:cNvPr id="5" name="Footer Placeholder 4">
            <a:extLst>
              <a:ext uri="{FF2B5EF4-FFF2-40B4-BE49-F238E27FC236}">
                <a16:creationId xmlns:a16="http://schemas.microsoft.com/office/drawing/2014/main" id="{26B7397F-729C-42A7-8949-915821EAE0EC}"/>
              </a:ext>
            </a:extLst>
          </p:cNvPr>
          <p:cNvSpPr>
            <a:spLocks noGrp="1"/>
          </p:cNvSpPr>
          <p:nvPr>
            <p:ph type="ftr" sz="quarter" idx="11"/>
          </p:nvPr>
        </p:nvSpPr>
        <p:spPr>
          <a:xfrm>
            <a:off x="1552228" y="6234112"/>
            <a:ext cx="6239309" cy="365125"/>
          </a:xfrm>
        </p:spPr>
        <p:txBody>
          <a:bodyPr/>
          <a:lstStyle/>
          <a:p>
            <a:r>
              <a:rPr lang="en-US" dirty="0"/>
              <a:t>https://www.techtarget.com/iotagenda/definition/Internet-of-Things-IoT</a:t>
            </a:r>
          </a:p>
        </p:txBody>
      </p:sp>
    </p:spTree>
    <p:extLst>
      <p:ext uri="{BB962C8B-B14F-4D97-AF65-F5344CB8AC3E}">
        <p14:creationId xmlns:p14="http://schemas.microsoft.com/office/powerpoint/2010/main" val="149388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AA32-00A6-4DD2-A8B0-FB12FA842FB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A9C41C-4944-478F-9F9D-4F12A8E9DEBE}"/>
              </a:ext>
            </a:extLst>
          </p:cNvPr>
          <p:cNvSpPr>
            <a:spLocks noGrp="1"/>
          </p:cNvSpPr>
          <p:nvPr>
            <p:ph idx="1"/>
          </p:nvPr>
        </p:nvSpPr>
        <p:spPr/>
        <p:txBody>
          <a:bodyPr/>
          <a:lstStyle/>
          <a:p>
            <a:r>
              <a:rPr lang="en-US" dirty="0"/>
              <a:t>IP surveillance cameras afford certain conveniences in homes and businesses primarily owing to their accessibility </a:t>
            </a:r>
          </a:p>
          <a:p>
            <a:r>
              <a:rPr lang="en-US" dirty="0"/>
              <a:t> It’s possible to remotely check children in their homes or company personnel to see what’s going on in and around their business premises</a:t>
            </a:r>
          </a:p>
          <a:p>
            <a:r>
              <a:rPr lang="en-US" dirty="0"/>
              <a:t>However, their usability tends to come at the expense of security, resulting in such issues as vulnerabilities and configuration errors</a:t>
            </a:r>
          </a:p>
          <a:p>
            <a:endParaRPr lang="en-US" dirty="0"/>
          </a:p>
          <a:p>
            <a:endParaRPr lang="en-US" dirty="0"/>
          </a:p>
        </p:txBody>
      </p:sp>
      <p:sp>
        <p:nvSpPr>
          <p:cNvPr id="4" name="Slide Number Placeholder 3">
            <a:extLst>
              <a:ext uri="{FF2B5EF4-FFF2-40B4-BE49-F238E27FC236}">
                <a16:creationId xmlns:a16="http://schemas.microsoft.com/office/drawing/2014/main" id="{7EE817F1-2834-4714-9488-A1DE85951AE0}"/>
              </a:ext>
            </a:extLst>
          </p:cNvPr>
          <p:cNvSpPr>
            <a:spLocks noGrp="1"/>
          </p:cNvSpPr>
          <p:nvPr>
            <p:ph type="sldNum" sz="quarter" idx="12"/>
          </p:nvPr>
        </p:nvSpPr>
        <p:spPr/>
        <p:txBody>
          <a:bodyPr/>
          <a:lstStyle/>
          <a:p>
            <a:fld id="{6D22F896-40B5-4ADD-8801-0D06FADFA095}" type="slidenum">
              <a:rPr lang="en-US" smtClean="0"/>
              <a:pPr/>
              <a:t>11</a:t>
            </a:fld>
            <a:endParaRPr lang="en-US" dirty="0"/>
          </a:p>
        </p:txBody>
      </p:sp>
      <p:sp>
        <p:nvSpPr>
          <p:cNvPr id="5" name="Footer Placeholder 4">
            <a:extLst>
              <a:ext uri="{FF2B5EF4-FFF2-40B4-BE49-F238E27FC236}">
                <a16:creationId xmlns:a16="http://schemas.microsoft.com/office/drawing/2014/main" id="{BF1BD45C-C260-4D5F-8128-7331901FC66C}"/>
              </a:ext>
            </a:extLst>
          </p:cNvPr>
          <p:cNvSpPr>
            <a:spLocks noGrp="1"/>
          </p:cNvSpPr>
          <p:nvPr>
            <p:ph type="ftr" sz="quarter" idx="11"/>
          </p:nvPr>
        </p:nvSpPr>
        <p:spPr>
          <a:xfrm>
            <a:off x="1141412" y="6051550"/>
            <a:ext cx="9301302" cy="365125"/>
          </a:xfrm>
        </p:spPr>
        <p:txBody>
          <a:bodyPr/>
          <a:lstStyle/>
          <a:p>
            <a:r>
              <a:rPr lang="en-US" dirty="0"/>
              <a:t>https://www.trendmicro.com/vinfo/fr/security/news/internet-of-things/exposed-video-streams-how-hackers-abuse-surveillance-cameras</a:t>
            </a:r>
          </a:p>
        </p:txBody>
      </p:sp>
    </p:spTree>
    <p:extLst>
      <p:ext uri="{BB962C8B-B14F-4D97-AF65-F5344CB8AC3E}">
        <p14:creationId xmlns:p14="http://schemas.microsoft.com/office/powerpoint/2010/main" val="178841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4914-678A-40BE-89D7-C9CE271001B8}"/>
              </a:ext>
            </a:extLst>
          </p:cNvPr>
          <p:cNvSpPr>
            <a:spLocks noGrp="1"/>
          </p:cNvSpPr>
          <p:nvPr>
            <p:ph type="title"/>
          </p:nvPr>
        </p:nvSpPr>
        <p:spPr/>
        <p:txBody>
          <a:bodyPr/>
          <a:lstStyle/>
          <a:p>
            <a:r>
              <a:rPr lang="en-US"/>
              <a:t>Introduction</a:t>
            </a:r>
            <a:endParaRPr lang="en-US" dirty="0"/>
          </a:p>
        </p:txBody>
      </p:sp>
      <p:sp>
        <p:nvSpPr>
          <p:cNvPr id="3" name="Content Placeholder 2">
            <a:extLst>
              <a:ext uri="{FF2B5EF4-FFF2-40B4-BE49-F238E27FC236}">
                <a16:creationId xmlns:a16="http://schemas.microsoft.com/office/drawing/2014/main" id="{DC7C1E97-FBA2-425C-959A-EB42F1CD9B5E}"/>
              </a:ext>
            </a:extLst>
          </p:cNvPr>
          <p:cNvSpPr>
            <a:spLocks noGrp="1"/>
          </p:cNvSpPr>
          <p:nvPr>
            <p:ph idx="1"/>
          </p:nvPr>
        </p:nvSpPr>
        <p:spPr/>
        <p:txBody>
          <a:bodyPr>
            <a:normAutofit/>
          </a:bodyPr>
          <a:lstStyle/>
          <a:p>
            <a:r>
              <a:rPr lang="en-US" dirty="0"/>
              <a:t>Multiple audio/ Video leaks made headlines. These leaks uncovered discussions that took place in the PMO on policy issues </a:t>
            </a:r>
          </a:p>
          <a:p>
            <a:r>
              <a:rPr lang="en-US" dirty="0"/>
              <a:t>The cypher / email communication- a must component of today’s communication- has also been compromised</a:t>
            </a:r>
          </a:p>
          <a:p>
            <a:r>
              <a:rPr lang="en-US" dirty="0"/>
              <a:t>The bugs placed at PMO also responsible for such leaks</a:t>
            </a:r>
          </a:p>
          <a:p>
            <a:r>
              <a:rPr lang="en-US" dirty="0"/>
              <a:t>The Hackers’ role appeared breaching modern technology and make things public for material gains</a:t>
            </a:r>
          </a:p>
        </p:txBody>
      </p:sp>
      <p:sp>
        <p:nvSpPr>
          <p:cNvPr id="4" name="Slide Number Placeholder 3">
            <a:extLst>
              <a:ext uri="{FF2B5EF4-FFF2-40B4-BE49-F238E27FC236}">
                <a16:creationId xmlns:a16="http://schemas.microsoft.com/office/drawing/2014/main" id="{9742DD75-7A72-4AC5-B7E6-206FE1E24A63}"/>
              </a:ext>
            </a:extLst>
          </p:cNvPr>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val="117092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3843-B195-4ADC-B5DB-AF8DC54636AC}"/>
              </a:ext>
            </a:extLst>
          </p:cNvPr>
          <p:cNvSpPr>
            <a:spLocks noGrp="1"/>
          </p:cNvSpPr>
          <p:nvPr>
            <p:ph type="title"/>
          </p:nvPr>
        </p:nvSpPr>
        <p:spPr/>
        <p:txBody>
          <a:bodyPr/>
          <a:lstStyle/>
          <a:p>
            <a:r>
              <a:rPr lang="en-US"/>
              <a:t>Historical Perspective</a:t>
            </a:r>
            <a:endParaRPr lang="en-US" dirty="0"/>
          </a:p>
        </p:txBody>
      </p:sp>
      <p:sp>
        <p:nvSpPr>
          <p:cNvPr id="3" name="Content Placeholder 2">
            <a:extLst>
              <a:ext uri="{FF2B5EF4-FFF2-40B4-BE49-F238E27FC236}">
                <a16:creationId xmlns:a16="http://schemas.microsoft.com/office/drawing/2014/main" id="{0BB742A1-9554-47F5-9D85-C1D2A0E7C36C}"/>
              </a:ext>
            </a:extLst>
          </p:cNvPr>
          <p:cNvSpPr>
            <a:spLocks noGrp="1"/>
          </p:cNvSpPr>
          <p:nvPr>
            <p:ph idx="1"/>
          </p:nvPr>
        </p:nvSpPr>
        <p:spPr/>
        <p:txBody>
          <a:bodyPr/>
          <a:lstStyle/>
          <a:p>
            <a:r>
              <a:rPr lang="en-US" dirty="0"/>
              <a:t>The phenomenon of information leaks is not new</a:t>
            </a:r>
          </a:p>
          <a:p>
            <a:r>
              <a:rPr lang="en-US" dirty="0"/>
              <a:t>Usually done for achieving some objective discreetly</a:t>
            </a:r>
          </a:p>
          <a:p>
            <a:r>
              <a:rPr lang="en-US" dirty="0"/>
              <a:t>The pictures of Bhutto ladies thrown from Helicopters</a:t>
            </a:r>
          </a:p>
          <a:p>
            <a:r>
              <a:rPr lang="en-US" dirty="0"/>
              <a:t>The WikiLeaks by Julian Assange</a:t>
            </a:r>
          </a:p>
          <a:p>
            <a:r>
              <a:rPr lang="en-US" dirty="0"/>
              <a:t>The Panama paper leaks</a:t>
            </a:r>
          </a:p>
          <a:p>
            <a:r>
              <a:rPr lang="en-US" dirty="0"/>
              <a:t>The DAWN leaks</a:t>
            </a:r>
          </a:p>
          <a:p>
            <a:r>
              <a:rPr lang="en-US" dirty="0"/>
              <a:t>The recent Audio/ Video leaks</a:t>
            </a:r>
          </a:p>
        </p:txBody>
      </p:sp>
      <p:sp>
        <p:nvSpPr>
          <p:cNvPr id="4" name="Slide Number Placeholder 3">
            <a:extLst>
              <a:ext uri="{FF2B5EF4-FFF2-40B4-BE49-F238E27FC236}">
                <a16:creationId xmlns:a16="http://schemas.microsoft.com/office/drawing/2014/main" id="{6D5F615E-2DB5-4856-852C-E32C01DAC9FF}"/>
              </a:ext>
            </a:extLst>
          </p:cNvPr>
          <p:cNvSpPr>
            <a:spLocks noGrp="1"/>
          </p:cNvSpPr>
          <p:nvPr>
            <p:ph type="sldNum" sz="quarter" idx="12"/>
          </p:nvPr>
        </p:nvSpPr>
        <p:spPr/>
        <p:txBody>
          <a:bodyPr/>
          <a:lstStyle/>
          <a:p>
            <a:fld id="{6D22F896-40B5-4ADD-8801-0D06FADFA095}" type="slidenum">
              <a:rPr lang="en-US" smtClean="0"/>
              <a:pPr/>
              <a:t>13</a:t>
            </a:fld>
            <a:endParaRPr lang="en-US" dirty="0"/>
          </a:p>
        </p:txBody>
      </p:sp>
    </p:spTree>
    <p:extLst>
      <p:ext uri="{BB962C8B-B14F-4D97-AF65-F5344CB8AC3E}">
        <p14:creationId xmlns:p14="http://schemas.microsoft.com/office/powerpoint/2010/main" val="1631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E497E-8A56-426E-8256-10BE7CA0E869}"/>
              </a:ext>
            </a:extLst>
          </p:cNvPr>
          <p:cNvSpPr>
            <a:spLocks noGrp="1"/>
          </p:cNvSpPr>
          <p:nvPr>
            <p:ph type="title"/>
          </p:nvPr>
        </p:nvSpPr>
        <p:spPr/>
        <p:txBody>
          <a:bodyPr/>
          <a:lstStyle/>
          <a:p>
            <a:r>
              <a:rPr lang="en-US"/>
              <a:t>Objective</a:t>
            </a:r>
            <a:endParaRPr lang="en-US" dirty="0"/>
          </a:p>
        </p:txBody>
      </p:sp>
      <p:sp>
        <p:nvSpPr>
          <p:cNvPr id="3" name="Content Placeholder 2">
            <a:extLst>
              <a:ext uri="{FF2B5EF4-FFF2-40B4-BE49-F238E27FC236}">
                <a16:creationId xmlns:a16="http://schemas.microsoft.com/office/drawing/2014/main" id="{C2B1803F-5650-4D46-8062-0EA60F65FA2E}"/>
              </a:ext>
            </a:extLst>
          </p:cNvPr>
          <p:cNvSpPr>
            <a:spLocks noGrp="1"/>
          </p:cNvSpPr>
          <p:nvPr>
            <p:ph idx="1"/>
          </p:nvPr>
        </p:nvSpPr>
        <p:spPr>
          <a:xfrm>
            <a:off x="1127124" y="972531"/>
            <a:ext cx="10237788" cy="5626706"/>
          </a:xfrm>
        </p:spPr>
        <p:txBody>
          <a:bodyPr>
            <a:normAutofit lnSpcReduction="10000"/>
          </a:bodyPr>
          <a:lstStyle/>
          <a:p>
            <a:r>
              <a:rPr lang="en-US" dirty="0"/>
              <a:t>The information (Audio/ Video) is leaked purposefully to achieve certain objectives</a:t>
            </a:r>
          </a:p>
          <a:p>
            <a:r>
              <a:rPr lang="en-US" dirty="0"/>
              <a:t>These leaks have given rise to new security threats as well as raised many question of adulteration of ethics, morality and norms </a:t>
            </a:r>
          </a:p>
          <a:p>
            <a:r>
              <a:rPr lang="en-US" dirty="0"/>
              <a:t>The society is perturbed because of uncovering of unethical videos, questioning the legal recourse for the victim as well as perpetrator</a:t>
            </a:r>
          </a:p>
          <a:p>
            <a:r>
              <a:rPr lang="en-US" dirty="0"/>
              <a:t>The continuous leakage of unethical videos may lead to desensitivisation of  the society where people will consider this as a normal thing   </a:t>
            </a:r>
          </a:p>
        </p:txBody>
      </p:sp>
      <p:sp>
        <p:nvSpPr>
          <p:cNvPr id="4" name="Slide Number Placeholder 3">
            <a:extLst>
              <a:ext uri="{FF2B5EF4-FFF2-40B4-BE49-F238E27FC236}">
                <a16:creationId xmlns:a16="http://schemas.microsoft.com/office/drawing/2014/main" id="{E3E8473D-4C96-416E-B38D-AF1833627102}"/>
              </a:ext>
            </a:extLst>
          </p:cNvPr>
          <p:cNvSpPr>
            <a:spLocks noGrp="1"/>
          </p:cNvSpPr>
          <p:nvPr>
            <p:ph type="sldNum" sz="quarter" idx="12"/>
          </p:nvPr>
        </p:nvSpPr>
        <p:spPr/>
        <p:txBody>
          <a:bodyPr/>
          <a:lstStyle/>
          <a:p>
            <a:fld id="{6D22F896-40B5-4ADD-8801-0D06FADFA095}" type="slidenum">
              <a:rPr lang="en-US" smtClean="0"/>
              <a:pPr/>
              <a:t>14</a:t>
            </a:fld>
            <a:endParaRPr lang="en-US" dirty="0"/>
          </a:p>
        </p:txBody>
      </p:sp>
    </p:spTree>
    <p:extLst>
      <p:ext uri="{BB962C8B-B14F-4D97-AF65-F5344CB8AC3E}">
        <p14:creationId xmlns:p14="http://schemas.microsoft.com/office/powerpoint/2010/main" val="298412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2B326-64CB-438D-8A59-95610E063A41}"/>
              </a:ext>
            </a:extLst>
          </p:cNvPr>
          <p:cNvSpPr>
            <a:spLocks noGrp="1"/>
          </p:cNvSpPr>
          <p:nvPr>
            <p:ph type="title"/>
          </p:nvPr>
        </p:nvSpPr>
        <p:spPr/>
        <p:txBody>
          <a:bodyPr/>
          <a:lstStyle/>
          <a:p>
            <a:r>
              <a:rPr lang="en-US"/>
              <a:t>Recent Audio/ Video leaks</a:t>
            </a:r>
            <a:endParaRPr lang="en-US" dirty="0"/>
          </a:p>
        </p:txBody>
      </p:sp>
      <p:sp>
        <p:nvSpPr>
          <p:cNvPr id="3" name="Content Placeholder 2">
            <a:extLst>
              <a:ext uri="{FF2B5EF4-FFF2-40B4-BE49-F238E27FC236}">
                <a16:creationId xmlns:a16="http://schemas.microsoft.com/office/drawing/2014/main" id="{11C4B0FE-E6DA-4358-A06D-2608A7EDAB66}"/>
              </a:ext>
            </a:extLst>
          </p:cNvPr>
          <p:cNvSpPr>
            <a:spLocks noGrp="1"/>
          </p:cNvSpPr>
          <p:nvPr>
            <p:ph idx="1"/>
          </p:nvPr>
        </p:nvSpPr>
        <p:spPr/>
        <p:txBody>
          <a:bodyPr>
            <a:normAutofit/>
          </a:bodyPr>
          <a:lstStyle/>
          <a:p>
            <a:r>
              <a:rPr lang="en-US" dirty="0"/>
              <a:t>Conversation of Shahbaz Sharif; industrial machinery from India</a:t>
            </a:r>
          </a:p>
          <a:p>
            <a:r>
              <a:rPr lang="en-US" dirty="0"/>
              <a:t>Purported conversation between Maryam and Sharif, </a:t>
            </a:r>
          </a:p>
          <a:p>
            <a:r>
              <a:rPr lang="en-US" dirty="0"/>
              <a:t>Imran Khan is talking to  top bureaucrat about a “cypher” or cable</a:t>
            </a:r>
          </a:p>
          <a:p>
            <a:r>
              <a:rPr lang="en-US" dirty="0"/>
              <a:t>Shaukat Tarin’s conversation, could be heard discussing to obstruct the International Monetary Fund bailout package</a:t>
            </a:r>
          </a:p>
          <a:p>
            <a:r>
              <a:rPr lang="en-US" dirty="0" err="1"/>
              <a:t>Azam</a:t>
            </a:r>
            <a:r>
              <a:rPr lang="en-US" dirty="0"/>
              <a:t> Swati’s  private video</a:t>
            </a:r>
          </a:p>
          <a:p>
            <a:r>
              <a:rPr lang="en-US" dirty="0" err="1"/>
              <a:t>Pervaiz</a:t>
            </a:r>
            <a:r>
              <a:rPr lang="en-US" dirty="0"/>
              <a:t> Rasheed’s video</a:t>
            </a:r>
          </a:p>
          <a:p>
            <a:endParaRPr lang="en-US" dirty="0"/>
          </a:p>
          <a:p>
            <a:endParaRPr lang="en-US" dirty="0"/>
          </a:p>
        </p:txBody>
      </p:sp>
      <p:sp>
        <p:nvSpPr>
          <p:cNvPr id="4" name="Slide Number Placeholder 3">
            <a:extLst>
              <a:ext uri="{FF2B5EF4-FFF2-40B4-BE49-F238E27FC236}">
                <a16:creationId xmlns:a16="http://schemas.microsoft.com/office/drawing/2014/main" id="{8110AC95-7A38-46A2-B85F-9B6F44CCD055}"/>
              </a:ext>
            </a:extLst>
          </p:cNvPr>
          <p:cNvSpPr>
            <a:spLocks noGrp="1"/>
          </p:cNvSpPr>
          <p:nvPr>
            <p:ph type="sldNum" sz="quarter" idx="12"/>
          </p:nvPr>
        </p:nvSpPr>
        <p:spPr/>
        <p:txBody>
          <a:bodyPr/>
          <a:lstStyle/>
          <a:p>
            <a:fld id="{6D22F896-40B5-4ADD-8801-0D06FADFA095}" type="slidenum">
              <a:rPr lang="en-US" smtClean="0"/>
              <a:pPr/>
              <a:t>15</a:t>
            </a:fld>
            <a:endParaRPr lang="en-US" dirty="0"/>
          </a:p>
        </p:txBody>
      </p:sp>
      <p:sp>
        <p:nvSpPr>
          <p:cNvPr id="5" name="Footer Placeholder 4">
            <a:extLst>
              <a:ext uri="{FF2B5EF4-FFF2-40B4-BE49-F238E27FC236}">
                <a16:creationId xmlns:a16="http://schemas.microsoft.com/office/drawing/2014/main" id="{61F76DF8-693C-4A1C-BE39-D0F599A06C4C}"/>
              </a:ext>
            </a:extLst>
          </p:cNvPr>
          <p:cNvSpPr>
            <a:spLocks noGrp="1"/>
          </p:cNvSpPr>
          <p:nvPr>
            <p:ph type="ftr" sz="quarter" idx="11"/>
          </p:nvPr>
        </p:nvSpPr>
        <p:spPr>
          <a:xfrm>
            <a:off x="2200722" y="6431570"/>
            <a:ext cx="7790555" cy="365125"/>
          </a:xfrm>
        </p:spPr>
        <p:txBody>
          <a:bodyPr/>
          <a:lstStyle/>
          <a:p>
            <a:r>
              <a:rPr lang="en-US" dirty="0"/>
              <a:t>https://www.aljazeera.com/news/2022/9/29/why-is-pakistan-investigating-several-audio-leaks-from-pm-office</a:t>
            </a:r>
          </a:p>
        </p:txBody>
      </p:sp>
    </p:spTree>
    <p:extLst>
      <p:ext uri="{BB962C8B-B14F-4D97-AF65-F5344CB8AC3E}">
        <p14:creationId xmlns:p14="http://schemas.microsoft.com/office/powerpoint/2010/main" val="2664951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477C-8792-40E9-BD09-5653E1F7B3A7}"/>
              </a:ext>
            </a:extLst>
          </p:cNvPr>
          <p:cNvSpPr>
            <a:spLocks noGrp="1"/>
          </p:cNvSpPr>
          <p:nvPr>
            <p:ph type="title"/>
          </p:nvPr>
        </p:nvSpPr>
        <p:spPr>
          <a:xfrm>
            <a:off x="665852" y="2605722"/>
            <a:ext cx="10182225" cy="1032483"/>
          </a:xfrm>
        </p:spPr>
        <p:txBody>
          <a:bodyPr>
            <a:normAutofit/>
          </a:bodyPr>
          <a:lstStyle/>
          <a:p>
            <a:r>
              <a:rPr lang="en-US" sz="6600" dirty="0"/>
              <a:t>ANALYSIS</a:t>
            </a:r>
          </a:p>
        </p:txBody>
      </p:sp>
      <p:sp>
        <p:nvSpPr>
          <p:cNvPr id="3" name="Slide Number Placeholder 2">
            <a:extLst>
              <a:ext uri="{FF2B5EF4-FFF2-40B4-BE49-F238E27FC236}">
                <a16:creationId xmlns:a16="http://schemas.microsoft.com/office/drawing/2014/main" id="{4F9F2E82-BEA9-4A1B-A4AB-353F26863781}"/>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06140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8A93-22F4-4C26-87F9-EC57C9395AD0}"/>
              </a:ext>
            </a:extLst>
          </p:cNvPr>
          <p:cNvSpPr>
            <a:spLocks noGrp="1"/>
          </p:cNvSpPr>
          <p:nvPr>
            <p:ph type="title"/>
          </p:nvPr>
        </p:nvSpPr>
        <p:spPr/>
        <p:txBody>
          <a:bodyPr/>
          <a:lstStyle/>
          <a:p>
            <a:r>
              <a:rPr lang="en-US" dirty="0"/>
              <a:t>Moral dimensions</a:t>
            </a:r>
          </a:p>
        </p:txBody>
      </p:sp>
      <p:sp>
        <p:nvSpPr>
          <p:cNvPr id="3" name="Content Placeholder 2">
            <a:extLst>
              <a:ext uri="{FF2B5EF4-FFF2-40B4-BE49-F238E27FC236}">
                <a16:creationId xmlns:a16="http://schemas.microsoft.com/office/drawing/2014/main" id="{D69A99D1-FDBD-4770-8312-288321C6C0D7}"/>
              </a:ext>
            </a:extLst>
          </p:cNvPr>
          <p:cNvSpPr>
            <a:spLocks noGrp="1"/>
          </p:cNvSpPr>
          <p:nvPr>
            <p:ph idx="1"/>
          </p:nvPr>
        </p:nvSpPr>
        <p:spPr>
          <a:xfrm>
            <a:off x="1054327" y="1378225"/>
            <a:ext cx="7565266" cy="5193815"/>
          </a:xfrm>
        </p:spPr>
        <p:txBody>
          <a:bodyPr>
            <a:normAutofit/>
          </a:bodyPr>
          <a:lstStyle/>
          <a:p>
            <a:pPr>
              <a:lnSpc>
                <a:spcPct val="120000"/>
              </a:lnSpc>
            </a:pPr>
            <a:r>
              <a:rPr lang="en-US" dirty="0"/>
              <a:t>Much of the video/ Audios leaked have jolted moral and ethical fabric of the society</a:t>
            </a:r>
          </a:p>
          <a:p>
            <a:pPr>
              <a:lnSpc>
                <a:spcPct val="120000"/>
              </a:lnSpc>
            </a:pPr>
            <a:r>
              <a:rPr lang="en-US" dirty="0"/>
              <a:t>The video leaks of </a:t>
            </a:r>
            <a:r>
              <a:rPr lang="en-US" dirty="0" err="1"/>
              <a:t>Azam</a:t>
            </a:r>
            <a:r>
              <a:rPr lang="en-US" dirty="0"/>
              <a:t> Swati and </a:t>
            </a:r>
            <a:r>
              <a:rPr lang="en-US" dirty="0" err="1"/>
              <a:t>Parvez</a:t>
            </a:r>
            <a:r>
              <a:rPr lang="en-US" dirty="0"/>
              <a:t> Rasheed has shattered the age old concept of morality</a:t>
            </a:r>
          </a:p>
          <a:p>
            <a:pPr>
              <a:lnSpc>
                <a:spcPct val="120000"/>
              </a:lnSpc>
            </a:pPr>
            <a:r>
              <a:rPr lang="en-US" dirty="0"/>
              <a:t>Spread of such unethical videos may affect the new generation</a:t>
            </a:r>
          </a:p>
        </p:txBody>
      </p:sp>
      <p:sp>
        <p:nvSpPr>
          <p:cNvPr id="4" name="Slide Number Placeholder 3">
            <a:extLst>
              <a:ext uri="{FF2B5EF4-FFF2-40B4-BE49-F238E27FC236}">
                <a16:creationId xmlns:a16="http://schemas.microsoft.com/office/drawing/2014/main" id="{B0036E3A-2E61-4452-B5C0-23D75FB84CB5}"/>
              </a:ext>
            </a:extLst>
          </p:cNvPr>
          <p:cNvSpPr>
            <a:spLocks noGrp="1"/>
          </p:cNvSpPr>
          <p:nvPr>
            <p:ph type="sldNum" sz="quarter" idx="12"/>
          </p:nvPr>
        </p:nvSpPr>
        <p:spPr/>
        <p:txBody>
          <a:bodyPr/>
          <a:lstStyle/>
          <a:p>
            <a:fld id="{6D22F896-40B5-4ADD-8801-0D06FADFA095}" type="slidenum">
              <a:rPr lang="en-US" smtClean="0"/>
              <a:pPr/>
              <a:t>17</a:t>
            </a:fld>
            <a:endParaRPr lang="en-US" dirty="0"/>
          </a:p>
        </p:txBody>
      </p:sp>
      <p:pic>
        <p:nvPicPr>
          <p:cNvPr id="4100" name="Picture 4" descr="Azam Swati breaks down, claims receiving objectionable video featuring him  and wife - Pakistan - DAWN.COM">
            <a:extLst>
              <a:ext uri="{FF2B5EF4-FFF2-40B4-BE49-F238E27FC236}">
                <a16:creationId xmlns:a16="http://schemas.microsoft.com/office/drawing/2014/main" id="{94F0D165-3D28-4CC7-AD9D-2942F290B2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4487" y="2054087"/>
            <a:ext cx="3127512" cy="3829187"/>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D4A661E4-57BF-4917-AED9-5211F259B80C}"/>
              </a:ext>
            </a:extLst>
          </p:cNvPr>
          <p:cNvSpPr>
            <a:spLocks noGrp="1"/>
          </p:cNvSpPr>
          <p:nvPr>
            <p:ph type="ftr" sz="quarter" idx="11"/>
          </p:nvPr>
        </p:nvSpPr>
        <p:spPr>
          <a:xfrm>
            <a:off x="1499220" y="6206916"/>
            <a:ext cx="6239309" cy="365125"/>
          </a:xfrm>
        </p:spPr>
        <p:txBody>
          <a:bodyPr/>
          <a:lstStyle/>
          <a:p>
            <a:r>
              <a:rPr lang="en-US" dirty="0"/>
              <a:t>https://tribune.com.pk/story/2379768/audio-video-leaks-not-in-countrys-interest-ashrafi</a:t>
            </a:r>
          </a:p>
        </p:txBody>
      </p:sp>
    </p:spTree>
    <p:extLst>
      <p:ext uri="{BB962C8B-B14F-4D97-AF65-F5344CB8AC3E}">
        <p14:creationId xmlns:p14="http://schemas.microsoft.com/office/powerpoint/2010/main" val="2893472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3300C-C00F-4B70-BC2A-DC039B8502A0}"/>
              </a:ext>
            </a:extLst>
          </p:cNvPr>
          <p:cNvSpPr>
            <a:spLocks noGrp="1"/>
          </p:cNvSpPr>
          <p:nvPr>
            <p:ph type="title"/>
          </p:nvPr>
        </p:nvSpPr>
        <p:spPr/>
        <p:txBody>
          <a:bodyPr/>
          <a:lstStyle/>
          <a:p>
            <a:r>
              <a:rPr lang="en-US" dirty="0"/>
              <a:t>Moral dimensions</a:t>
            </a:r>
          </a:p>
        </p:txBody>
      </p:sp>
      <p:sp>
        <p:nvSpPr>
          <p:cNvPr id="3" name="Content Placeholder 2">
            <a:extLst>
              <a:ext uri="{FF2B5EF4-FFF2-40B4-BE49-F238E27FC236}">
                <a16:creationId xmlns:a16="http://schemas.microsoft.com/office/drawing/2014/main" id="{DDFC0A49-B4EE-4DB6-A406-68D32F7EAB8E}"/>
              </a:ext>
            </a:extLst>
          </p:cNvPr>
          <p:cNvSpPr>
            <a:spLocks noGrp="1"/>
          </p:cNvSpPr>
          <p:nvPr>
            <p:ph idx="1"/>
          </p:nvPr>
        </p:nvSpPr>
        <p:spPr>
          <a:xfrm>
            <a:off x="1141412" y="1470990"/>
            <a:ext cx="8002588" cy="5310809"/>
          </a:xfrm>
        </p:spPr>
        <p:txBody>
          <a:bodyPr/>
          <a:lstStyle/>
          <a:p>
            <a:pPr>
              <a:lnSpc>
                <a:spcPct val="120000"/>
              </a:lnSpc>
            </a:pPr>
            <a:r>
              <a:rPr lang="en-US" dirty="0"/>
              <a:t>How can parents restrain their children through moral sermons</a:t>
            </a:r>
          </a:p>
          <a:p>
            <a:pPr>
              <a:lnSpc>
                <a:spcPct val="120000"/>
              </a:lnSpc>
            </a:pPr>
            <a:r>
              <a:rPr lang="en-US" dirty="0"/>
              <a:t>The forensic Audit may ascertain the truth behind these videos, but till that time the </a:t>
            </a:r>
            <a:r>
              <a:rPr lang="en-US" dirty="0" err="1"/>
              <a:t>honour</a:t>
            </a:r>
            <a:r>
              <a:rPr lang="en-US" dirty="0"/>
              <a:t> and respect of a public figure would be tarnished</a:t>
            </a:r>
          </a:p>
          <a:p>
            <a:pPr>
              <a:lnSpc>
                <a:spcPct val="120000"/>
              </a:lnSpc>
            </a:pPr>
            <a:r>
              <a:rPr lang="en-US" dirty="0"/>
              <a:t>The moral values of the society may be compromised, people may take such unethical things as normal</a:t>
            </a:r>
          </a:p>
          <a:p>
            <a:endParaRPr lang="en-US" dirty="0"/>
          </a:p>
        </p:txBody>
      </p:sp>
      <p:sp>
        <p:nvSpPr>
          <p:cNvPr id="4" name="Slide Number Placeholder 3">
            <a:extLst>
              <a:ext uri="{FF2B5EF4-FFF2-40B4-BE49-F238E27FC236}">
                <a16:creationId xmlns:a16="http://schemas.microsoft.com/office/drawing/2014/main" id="{BA92F9D9-13C9-43C3-B1FD-396CA26993D0}"/>
              </a:ext>
            </a:extLst>
          </p:cNvPr>
          <p:cNvSpPr>
            <a:spLocks noGrp="1"/>
          </p:cNvSpPr>
          <p:nvPr>
            <p:ph type="sldNum" sz="quarter" idx="12"/>
          </p:nvPr>
        </p:nvSpPr>
        <p:spPr/>
        <p:txBody>
          <a:bodyPr/>
          <a:lstStyle/>
          <a:p>
            <a:fld id="{6D22F896-40B5-4ADD-8801-0D06FADFA095}" type="slidenum">
              <a:rPr lang="en-US" smtClean="0"/>
              <a:t>18</a:t>
            </a:fld>
            <a:endParaRPr lang="en-US" dirty="0"/>
          </a:p>
        </p:txBody>
      </p:sp>
      <p:pic>
        <p:nvPicPr>
          <p:cNvPr id="5" name="Picture 2" descr="Pervaiz Rasheed is the latest target of an alleged leaked video - Oyeyeah">
            <a:extLst>
              <a:ext uri="{FF2B5EF4-FFF2-40B4-BE49-F238E27FC236}">
                <a16:creationId xmlns:a16="http://schemas.microsoft.com/office/drawing/2014/main" id="{71693802-0F86-4FDA-ACC2-A202D654CC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9531" y="1155094"/>
            <a:ext cx="2862469" cy="3957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71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4F82-78DF-46B8-8F46-298507AA97CD}"/>
              </a:ext>
            </a:extLst>
          </p:cNvPr>
          <p:cNvSpPr>
            <a:spLocks noGrp="1"/>
          </p:cNvSpPr>
          <p:nvPr>
            <p:ph type="title"/>
          </p:nvPr>
        </p:nvSpPr>
        <p:spPr/>
        <p:txBody>
          <a:bodyPr/>
          <a:lstStyle/>
          <a:p>
            <a:r>
              <a:rPr lang="en-US" dirty="0"/>
              <a:t>Legal Dimensions</a:t>
            </a:r>
          </a:p>
        </p:txBody>
      </p:sp>
      <p:sp>
        <p:nvSpPr>
          <p:cNvPr id="3" name="Content Placeholder 2">
            <a:extLst>
              <a:ext uri="{FF2B5EF4-FFF2-40B4-BE49-F238E27FC236}">
                <a16:creationId xmlns:a16="http://schemas.microsoft.com/office/drawing/2014/main" id="{E6B99DF8-0401-436D-8DCB-35F309B01EDC}"/>
              </a:ext>
            </a:extLst>
          </p:cNvPr>
          <p:cNvSpPr>
            <a:spLocks noGrp="1"/>
          </p:cNvSpPr>
          <p:nvPr>
            <p:ph idx="1"/>
          </p:nvPr>
        </p:nvSpPr>
        <p:spPr/>
        <p:txBody>
          <a:bodyPr/>
          <a:lstStyle/>
          <a:p>
            <a:r>
              <a:rPr lang="en-US" dirty="0"/>
              <a:t>The government in the meeting has ordered the Ministry of Law and Justice to prepare a new legal framework related to cyber security</a:t>
            </a:r>
          </a:p>
          <a:p>
            <a:endParaRPr lang="en-US" dirty="0"/>
          </a:p>
          <a:p>
            <a:r>
              <a:rPr lang="en-US" dirty="0"/>
              <a:t>The new framework designed by the Ministry of Law will be built in accordance with the National Cyber Security Policy 2021</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A4EFA31-94DE-4688-B597-A06B5B83F21D}"/>
              </a:ext>
            </a:extLst>
          </p:cNvPr>
          <p:cNvSpPr>
            <a:spLocks noGrp="1"/>
          </p:cNvSpPr>
          <p:nvPr>
            <p:ph type="sldNum" sz="quarter" idx="12"/>
          </p:nvPr>
        </p:nvSpPr>
        <p:spPr/>
        <p:txBody>
          <a:bodyPr/>
          <a:lstStyle/>
          <a:p>
            <a:fld id="{6D22F896-40B5-4ADD-8801-0D06FADFA095}" type="slidenum">
              <a:rPr lang="en-US" smtClean="0"/>
              <a:pPr/>
              <a:t>19</a:t>
            </a:fld>
            <a:endParaRPr lang="en-US" dirty="0"/>
          </a:p>
        </p:txBody>
      </p:sp>
    </p:spTree>
    <p:extLst>
      <p:ext uri="{BB962C8B-B14F-4D97-AF65-F5344CB8AC3E}">
        <p14:creationId xmlns:p14="http://schemas.microsoft.com/office/powerpoint/2010/main" val="25814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5AEB-EC29-434A-9042-4607D61BC919}"/>
              </a:ext>
            </a:extLst>
          </p:cNvPr>
          <p:cNvSpPr>
            <a:spLocks noGrp="1"/>
          </p:cNvSpPr>
          <p:nvPr>
            <p:ph type="title"/>
          </p:nvPr>
        </p:nvSpPr>
        <p:spPr>
          <a:xfrm>
            <a:off x="1164770" y="49690"/>
            <a:ext cx="10214429" cy="1212711"/>
          </a:xfrm>
        </p:spPr>
        <p:txBody>
          <a:bodyPr>
            <a:noAutofit/>
          </a:bodyPr>
          <a:lstStyle/>
          <a:p>
            <a:pPr algn="ctr">
              <a:lnSpc>
                <a:spcPct val="100000"/>
              </a:lnSpc>
            </a:pPr>
            <a:r>
              <a:rPr lang="en-US" sz="3200" dirty="0">
                <a:latin typeface="Times New Roman" panose="02020603050405020304" pitchFamily="18" charset="0"/>
                <a:cs typeface="Times New Roman" panose="02020603050405020304" pitchFamily="18" charset="0"/>
              </a:rPr>
              <a:t>NATIONAL MANAGEMENT COLLEGE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117</a:t>
            </a:r>
            <a:r>
              <a:rPr lang="en-US" sz="3200" baseline="30000" dirty="0">
                <a:latin typeface="Times New Roman" panose="02020603050405020304" pitchFamily="18" charset="0"/>
                <a:cs typeface="Times New Roman" panose="02020603050405020304" pitchFamily="18" charset="0"/>
              </a:rPr>
              <a:t>th</a:t>
            </a:r>
            <a:r>
              <a:rPr lang="en-US" sz="3200" dirty="0">
                <a:latin typeface="Times New Roman" panose="02020603050405020304" pitchFamily="18" charset="0"/>
                <a:cs typeface="Times New Roman" panose="02020603050405020304" pitchFamily="18" charset="0"/>
              </a:rPr>
              <a:t> National Management Course </a:t>
            </a:r>
          </a:p>
        </p:txBody>
      </p:sp>
      <p:sp>
        <p:nvSpPr>
          <p:cNvPr id="3" name="Content Placeholder 2">
            <a:extLst>
              <a:ext uri="{FF2B5EF4-FFF2-40B4-BE49-F238E27FC236}">
                <a16:creationId xmlns:a16="http://schemas.microsoft.com/office/drawing/2014/main" id="{2A51E264-FC4D-4827-84C3-2B5C2CCE4A58}"/>
              </a:ext>
            </a:extLst>
          </p:cNvPr>
          <p:cNvSpPr>
            <a:spLocks noGrp="1"/>
          </p:cNvSpPr>
          <p:nvPr>
            <p:ph idx="1"/>
          </p:nvPr>
        </p:nvSpPr>
        <p:spPr>
          <a:xfrm>
            <a:off x="772886" y="2338588"/>
            <a:ext cx="11027228" cy="3583241"/>
          </a:xfrm>
        </p:spPr>
        <p:txBody>
          <a:bodyPr>
            <a:normAutofit lnSpcReduction="10000"/>
          </a:bodyPr>
          <a:lstStyle/>
          <a:p>
            <a:pPr marL="0" indent="0" algn="ctr">
              <a:lnSpc>
                <a:spcPct val="110000"/>
              </a:lnSpc>
              <a:spcBef>
                <a:spcPts val="0"/>
              </a:spcBef>
              <a:buNone/>
            </a:pPr>
            <a:r>
              <a:rPr lang="en-US" b="1" dirty="0"/>
              <a:t>Contemporary Issue Series Presentation</a:t>
            </a:r>
          </a:p>
          <a:p>
            <a:pPr marL="0" indent="0" algn="ctr">
              <a:lnSpc>
                <a:spcPct val="110000"/>
              </a:lnSpc>
              <a:spcBef>
                <a:spcPts val="0"/>
              </a:spcBef>
              <a:buNone/>
            </a:pPr>
            <a:endParaRPr lang="en-US" sz="1100" b="1" dirty="0"/>
          </a:p>
          <a:p>
            <a:pPr marL="0" indent="0" algn="ctr">
              <a:lnSpc>
                <a:spcPct val="110000"/>
              </a:lnSpc>
              <a:spcBef>
                <a:spcPts val="0"/>
              </a:spcBef>
              <a:buNone/>
            </a:pPr>
            <a:r>
              <a:rPr lang="en-US" b="1" u="sng" dirty="0">
                <a:solidFill>
                  <a:srgbClr val="FFFF00"/>
                </a:solidFill>
                <a:ea typeface="Calibri" panose="020F0502020204030204" pitchFamily="34" charset="0"/>
              </a:rPr>
              <a:t>THE RECENT SPATE OF AUDIO/ VIDEO LEAKS- WHAT ARE ITS MORAL, LEGAL AND SECURITY DIMENSIONS? WHAT WAY FORWARD?</a:t>
            </a:r>
            <a:r>
              <a:rPr lang="en-US" b="1" u="sng" dirty="0">
                <a:solidFill>
                  <a:srgbClr val="FFFF00"/>
                </a:solidFill>
              </a:rPr>
              <a:t>  </a:t>
            </a:r>
            <a:r>
              <a:rPr lang="en-US" sz="2800" b="1" u="sng" dirty="0">
                <a:solidFill>
                  <a:srgbClr val="FFFF00"/>
                </a:solidFill>
              </a:rPr>
              <a:t> </a:t>
            </a:r>
            <a:endParaRPr lang="en-US" b="1" u="sng" dirty="0">
              <a:solidFill>
                <a:srgbClr val="FFFF00"/>
              </a:solidFill>
            </a:endParaRPr>
          </a:p>
          <a:p>
            <a:pPr marL="0" indent="0" algn="ctr">
              <a:lnSpc>
                <a:spcPct val="110000"/>
              </a:lnSpc>
              <a:spcBef>
                <a:spcPts val="0"/>
              </a:spcBef>
              <a:buNone/>
            </a:pPr>
            <a:endParaRPr lang="en-US" sz="1400" b="1" dirty="0"/>
          </a:p>
          <a:p>
            <a:pPr marL="0" indent="0" algn="ctr">
              <a:lnSpc>
                <a:spcPct val="110000"/>
              </a:lnSpc>
              <a:spcBef>
                <a:spcPts val="0"/>
              </a:spcBef>
              <a:buNone/>
            </a:pPr>
            <a:r>
              <a:rPr lang="en-US" b="1" dirty="0"/>
              <a:t>By </a:t>
            </a:r>
          </a:p>
          <a:p>
            <a:pPr marL="0" indent="0" algn="ctr">
              <a:lnSpc>
                <a:spcPct val="110000"/>
              </a:lnSpc>
              <a:spcBef>
                <a:spcPts val="0"/>
              </a:spcBef>
              <a:buNone/>
            </a:pPr>
            <a:r>
              <a:rPr lang="en-US" b="1" dirty="0">
                <a:solidFill>
                  <a:srgbClr val="FFFF00"/>
                </a:solidFill>
              </a:rPr>
              <a:t>KHALEEL</a:t>
            </a:r>
            <a:r>
              <a:rPr lang="en-US" dirty="0"/>
              <a:t> Ibrahim </a:t>
            </a:r>
            <a:r>
              <a:rPr lang="en-US" dirty="0" err="1"/>
              <a:t>Yousfani</a:t>
            </a:r>
            <a:endParaRPr lang="en-US" dirty="0"/>
          </a:p>
          <a:p>
            <a:pPr marL="0" indent="0" algn="ctr">
              <a:lnSpc>
                <a:spcPct val="110000"/>
              </a:lnSpc>
              <a:spcBef>
                <a:spcPts val="0"/>
              </a:spcBef>
              <a:buNone/>
            </a:pPr>
            <a:r>
              <a:rPr lang="en-US" dirty="0"/>
              <a:t>(PCS)</a:t>
            </a:r>
          </a:p>
          <a:p>
            <a:pPr marL="0" indent="0" algn="ctr">
              <a:lnSpc>
                <a:spcPct val="110000"/>
              </a:lnSpc>
              <a:spcBef>
                <a:spcPts val="0"/>
              </a:spcBef>
              <a:buNone/>
            </a:pPr>
            <a:endParaRPr lang="en-US" b="1" dirty="0"/>
          </a:p>
        </p:txBody>
      </p:sp>
      <p:pic>
        <p:nvPicPr>
          <p:cNvPr id="4" name="Picture 3" descr="C:\Documents and Settings\Administrator\Desktop\LOGO NMC GREEN.jpg">
            <a:extLst>
              <a:ext uri="{FF2B5EF4-FFF2-40B4-BE49-F238E27FC236}">
                <a16:creationId xmlns:a16="http://schemas.microsoft.com/office/drawing/2014/main" id="{A56FC0D1-9CA0-4EAB-9C7F-7249CE8D6255}"/>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5598260" y="1349489"/>
            <a:ext cx="1163873"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CBD846F6-230C-436D-9A78-2BDD5EB136E5}"/>
              </a:ext>
            </a:extLst>
          </p:cNvPr>
          <p:cNvSpPr>
            <a:spLocks noGrp="1"/>
          </p:cNvSpPr>
          <p:nvPr>
            <p:ph type="sldNum" sz="quarter" idx="12"/>
          </p:nvPr>
        </p:nvSpPr>
        <p:spPr/>
        <p:txBody>
          <a:bodyPr/>
          <a:lstStyle/>
          <a:p>
            <a:fld id="{E6E40152-D63F-4C52-BAEF-DEF93FBA6DF6}" type="slidenum">
              <a:rPr lang="en-US" smtClean="0"/>
              <a:t>2</a:t>
            </a:fld>
            <a:endParaRPr lang="en-US" dirty="0"/>
          </a:p>
        </p:txBody>
      </p:sp>
      <p:sp>
        <p:nvSpPr>
          <p:cNvPr id="6" name="Rectangle 5">
            <a:extLst>
              <a:ext uri="{FF2B5EF4-FFF2-40B4-BE49-F238E27FC236}">
                <a16:creationId xmlns:a16="http://schemas.microsoft.com/office/drawing/2014/main" id="{617BD1C9-33A4-46EA-BC46-D761B2BB5895}"/>
              </a:ext>
            </a:extLst>
          </p:cNvPr>
          <p:cNvSpPr/>
          <p:nvPr/>
        </p:nvSpPr>
        <p:spPr>
          <a:xfrm>
            <a:off x="1524000" y="5843918"/>
            <a:ext cx="9144000" cy="892552"/>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Sponsor DS: Ms. </a:t>
            </a:r>
            <a:r>
              <a:rPr lang="en-US" sz="2600" b="1" dirty="0" err="1">
                <a:latin typeface="Times New Roman" panose="02020603050405020304" pitchFamily="18" charset="0"/>
                <a:cs typeface="Times New Roman" panose="02020603050405020304" pitchFamily="18" charset="0"/>
              </a:rPr>
              <a:t>Ambreen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Raza</a:t>
            </a:r>
            <a:endParaRPr lang="en-US" sz="2600" b="1" dirty="0">
              <a:latin typeface="Times New Roman" panose="02020603050405020304" pitchFamily="18" charset="0"/>
              <a:cs typeface="Times New Roman" panose="02020603050405020304" pitchFamily="18" charset="0"/>
            </a:endParaRPr>
          </a:p>
          <a:p>
            <a:pPr algn="ctr"/>
            <a:r>
              <a:rPr lang="en-US" sz="2600" b="1" dirty="0">
                <a:latin typeface="Times New Roman" panose="02020603050405020304" pitchFamily="18" charset="0"/>
                <a:cs typeface="Times New Roman" panose="02020603050405020304" pitchFamily="18" charset="0"/>
              </a:rPr>
              <a:t>Dated: November 16, 2022</a:t>
            </a:r>
          </a:p>
        </p:txBody>
      </p:sp>
    </p:spTree>
    <p:extLst>
      <p:ext uri="{BB962C8B-B14F-4D97-AF65-F5344CB8AC3E}">
        <p14:creationId xmlns:p14="http://schemas.microsoft.com/office/powerpoint/2010/main" val="3577821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07993-6B82-4FF7-BBC2-BE3B846AB4F0}"/>
              </a:ext>
            </a:extLst>
          </p:cNvPr>
          <p:cNvSpPr>
            <a:spLocks noGrp="1"/>
          </p:cNvSpPr>
          <p:nvPr>
            <p:ph type="title"/>
          </p:nvPr>
        </p:nvSpPr>
        <p:spPr/>
        <p:txBody>
          <a:bodyPr/>
          <a:lstStyle/>
          <a:p>
            <a:r>
              <a:rPr lang="en-US" dirty="0"/>
              <a:t>Is Recording Secret Audio/ Video Crime</a:t>
            </a:r>
          </a:p>
        </p:txBody>
      </p:sp>
      <p:sp>
        <p:nvSpPr>
          <p:cNvPr id="3" name="Content Placeholder 2">
            <a:extLst>
              <a:ext uri="{FF2B5EF4-FFF2-40B4-BE49-F238E27FC236}">
                <a16:creationId xmlns:a16="http://schemas.microsoft.com/office/drawing/2014/main" id="{463A8E0F-843A-426F-821A-32D10A505B6F}"/>
              </a:ext>
            </a:extLst>
          </p:cNvPr>
          <p:cNvSpPr>
            <a:spLocks noGrp="1"/>
          </p:cNvSpPr>
          <p:nvPr>
            <p:ph idx="1"/>
          </p:nvPr>
        </p:nvSpPr>
        <p:spPr>
          <a:xfrm>
            <a:off x="1141412" y="1155094"/>
            <a:ext cx="10237788" cy="5060176"/>
          </a:xfrm>
        </p:spPr>
        <p:txBody>
          <a:bodyPr>
            <a:normAutofit/>
          </a:bodyPr>
          <a:lstStyle/>
          <a:p>
            <a:r>
              <a:rPr lang="en-US" dirty="0"/>
              <a:t>In terms of section 21 of the Prevention of Electronic Crimes Act 2016, recording audio or video of a person secretly is a crime under Pakistan’s laws. If a person found guilty by a court he would be punished by a 3-year jail term, a fine of 1 million rupees or both</a:t>
            </a:r>
          </a:p>
          <a:p>
            <a:endParaRPr lang="en-US" dirty="0"/>
          </a:p>
          <a:p>
            <a:r>
              <a:rPr lang="en-US" dirty="0"/>
              <a:t>It is illegal to record conversations or phone calls without the consent of all the participants to the conversation</a:t>
            </a:r>
          </a:p>
        </p:txBody>
      </p:sp>
      <p:sp>
        <p:nvSpPr>
          <p:cNvPr id="4" name="Slide Number Placeholder 3">
            <a:extLst>
              <a:ext uri="{FF2B5EF4-FFF2-40B4-BE49-F238E27FC236}">
                <a16:creationId xmlns:a16="http://schemas.microsoft.com/office/drawing/2014/main" id="{EC0D0FED-D03E-43AA-9DA0-27E71EE08F10}"/>
              </a:ext>
            </a:extLst>
          </p:cNvPr>
          <p:cNvSpPr>
            <a:spLocks noGrp="1"/>
          </p:cNvSpPr>
          <p:nvPr>
            <p:ph type="sldNum" sz="quarter" idx="12"/>
          </p:nvPr>
        </p:nvSpPr>
        <p:spPr/>
        <p:txBody>
          <a:bodyPr/>
          <a:lstStyle/>
          <a:p>
            <a:fld id="{6D22F896-40B5-4ADD-8801-0D06FADFA095}" type="slidenum">
              <a:rPr lang="en-US" smtClean="0"/>
              <a:pPr/>
              <a:t>20</a:t>
            </a:fld>
            <a:endParaRPr lang="en-US" dirty="0"/>
          </a:p>
        </p:txBody>
      </p:sp>
      <p:sp>
        <p:nvSpPr>
          <p:cNvPr id="5" name="Footer Placeholder 4">
            <a:extLst>
              <a:ext uri="{FF2B5EF4-FFF2-40B4-BE49-F238E27FC236}">
                <a16:creationId xmlns:a16="http://schemas.microsoft.com/office/drawing/2014/main" id="{F1E11629-5357-426E-B3D6-57B43AA2EE76}"/>
              </a:ext>
            </a:extLst>
          </p:cNvPr>
          <p:cNvSpPr>
            <a:spLocks noGrp="1"/>
          </p:cNvSpPr>
          <p:nvPr>
            <p:ph type="ftr" sz="quarter" idx="11"/>
          </p:nvPr>
        </p:nvSpPr>
        <p:spPr>
          <a:xfrm>
            <a:off x="1830524" y="6276576"/>
            <a:ext cx="6239309" cy="365125"/>
          </a:xfrm>
        </p:spPr>
        <p:txBody>
          <a:bodyPr/>
          <a:lstStyle/>
          <a:p>
            <a:r>
              <a:rPr lang="en-US" dirty="0"/>
              <a:t>The Prevention of Electronic Crimes Act 2016,</a:t>
            </a:r>
          </a:p>
        </p:txBody>
      </p:sp>
    </p:spTree>
    <p:extLst>
      <p:ext uri="{BB962C8B-B14F-4D97-AF65-F5344CB8AC3E}">
        <p14:creationId xmlns:p14="http://schemas.microsoft.com/office/powerpoint/2010/main" val="2133985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2322-BD80-4083-A7E1-FE82B77F0D30}"/>
              </a:ext>
            </a:extLst>
          </p:cNvPr>
          <p:cNvSpPr>
            <a:spLocks noGrp="1"/>
          </p:cNvSpPr>
          <p:nvPr>
            <p:ph type="title"/>
          </p:nvPr>
        </p:nvSpPr>
        <p:spPr/>
        <p:txBody>
          <a:bodyPr/>
          <a:lstStyle/>
          <a:p>
            <a:r>
              <a:rPr lang="en-US"/>
              <a:t>Can You Record Videos of Others ?</a:t>
            </a:r>
            <a:endParaRPr lang="en-US" dirty="0"/>
          </a:p>
        </p:txBody>
      </p:sp>
      <p:sp>
        <p:nvSpPr>
          <p:cNvPr id="3" name="Content Placeholder 2">
            <a:extLst>
              <a:ext uri="{FF2B5EF4-FFF2-40B4-BE49-F238E27FC236}">
                <a16:creationId xmlns:a16="http://schemas.microsoft.com/office/drawing/2014/main" id="{43DFF000-38FF-4E34-B5C5-E9D7EE1B3C6B}"/>
              </a:ext>
            </a:extLst>
          </p:cNvPr>
          <p:cNvSpPr>
            <a:spLocks noGrp="1"/>
          </p:cNvSpPr>
          <p:nvPr>
            <p:ph idx="1"/>
          </p:nvPr>
        </p:nvSpPr>
        <p:spPr/>
        <p:txBody>
          <a:bodyPr>
            <a:normAutofit/>
          </a:bodyPr>
          <a:lstStyle/>
          <a:p>
            <a:r>
              <a:rPr lang="en-US" dirty="0"/>
              <a:t>Section 21 of The Prevention of Electronic Crimes Act 2016 states that a person commits the offence of cyberstalking who, with the intent to coerce or intimidate or harass any person, uses an information system, information system network, the internet, website………..</a:t>
            </a:r>
          </a:p>
          <a:p>
            <a:r>
              <a:rPr lang="en-US" dirty="0"/>
              <a:t>The punishment for violating this section is a 3-year jail term and a fine of 1 million rupees, and imprisonment of 5 years or a fine of 10 million rupees or both</a:t>
            </a:r>
          </a:p>
          <a:p>
            <a:endParaRPr lang="en-US" dirty="0"/>
          </a:p>
        </p:txBody>
      </p:sp>
      <p:sp>
        <p:nvSpPr>
          <p:cNvPr id="4" name="Slide Number Placeholder 3">
            <a:extLst>
              <a:ext uri="{FF2B5EF4-FFF2-40B4-BE49-F238E27FC236}">
                <a16:creationId xmlns:a16="http://schemas.microsoft.com/office/drawing/2014/main" id="{5FA64AC8-A545-42AC-A3CA-01563DDCFF95}"/>
              </a:ext>
            </a:extLst>
          </p:cNvPr>
          <p:cNvSpPr>
            <a:spLocks noGrp="1"/>
          </p:cNvSpPr>
          <p:nvPr>
            <p:ph type="sldNum" sz="quarter" idx="12"/>
          </p:nvPr>
        </p:nvSpPr>
        <p:spPr/>
        <p:txBody>
          <a:bodyPr/>
          <a:lstStyle/>
          <a:p>
            <a:fld id="{6D22F896-40B5-4ADD-8801-0D06FADFA095}" type="slidenum">
              <a:rPr lang="en-US" smtClean="0"/>
              <a:pPr/>
              <a:t>21</a:t>
            </a:fld>
            <a:endParaRPr lang="en-US" dirty="0"/>
          </a:p>
        </p:txBody>
      </p:sp>
    </p:spTree>
    <p:extLst>
      <p:ext uri="{BB962C8B-B14F-4D97-AF65-F5344CB8AC3E}">
        <p14:creationId xmlns:p14="http://schemas.microsoft.com/office/powerpoint/2010/main" val="277191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B68A-E466-4DA0-B60C-CBCF8FD8936A}"/>
              </a:ext>
            </a:extLst>
          </p:cNvPr>
          <p:cNvSpPr>
            <a:spLocks noGrp="1"/>
          </p:cNvSpPr>
          <p:nvPr>
            <p:ph type="title"/>
          </p:nvPr>
        </p:nvSpPr>
        <p:spPr/>
        <p:txBody>
          <a:bodyPr>
            <a:normAutofit/>
          </a:bodyPr>
          <a:lstStyle/>
          <a:p>
            <a:r>
              <a:rPr lang="en-US" dirty="0"/>
              <a:t>Recordings Concerning A Dignity of A Person</a:t>
            </a:r>
          </a:p>
        </p:txBody>
      </p:sp>
      <p:sp>
        <p:nvSpPr>
          <p:cNvPr id="3" name="Content Placeholder 2">
            <a:extLst>
              <a:ext uri="{FF2B5EF4-FFF2-40B4-BE49-F238E27FC236}">
                <a16:creationId xmlns:a16="http://schemas.microsoft.com/office/drawing/2014/main" id="{1348028E-A78D-4E0B-B4BB-BC0FFAD6F75C}"/>
              </a:ext>
            </a:extLst>
          </p:cNvPr>
          <p:cNvSpPr>
            <a:spLocks noGrp="1"/>
          </p:cNvSpPr>
          <p:nvPr>
            <p:ph idx="1"/>
          </p:nvPr>
        </p:nvSpPr>
        <p:spPr/>
        <p:txBody>
          <a:bodyPr/>
          <a:lstStyle/>
          <a:p>
            <a:r>
              <a:rPr lang="en-US" dirty="0"/>
              <a:t>It is an offence against the dignity of a person to intentionally and publicly exhibit, display or transmit any information through an information system that he or she knows is false, to intimidate or harm the reputation or privacy of a natural person. Section 18 of The Prevention of Electronic Crimes Act, 2016</a:t>
            </a:r>
          </a:p>
          <a:p>
            <a:r>
              <a:rPr lang="en-US" dirty="0"/>
              <a:t>The punishment for this is imprisonment not exceeding 3 years or a fine not exceeding 1 million rupees or both</a:t>
            </a:r>
          </a:p>
          <a:p>
            <a:endParaRPr lang="en-US" dirty="0"/>
          </a:p>
        </p:txBody>
      </p:sp>
      <p:sp>
        <p:nvSpPr>
          <p:cNvPr id="4" name="Slide Number Placeholder 3">
            <a:extLst>
              <a:ext uri="{FF2B5EF4-FFF2-40B4-BE49-F238E27FC236}">
                <a16:creationId xmlns:a16="http://schemas.microsoft.com/office/drawing/2014/main" id="{894F8005-F42C-48C0-BEE9-7D7549B441E0}"/>
              </a:ext>
            </a:extLst>
          </p:cNvPr>
          <p:cNvSpPr>
            <a:spLocks noGrp="1"/>
          </p:cNvSpPr>
          <p:nvPr>
            <p:ph type="sldNum" sz="quarter" idx="12"/>
          </p:nvPr>
        </p:nvSpPr>
        <p:spPr/>
        <p:txBody>
          <a:bodyPr/>
          <a:lstStyle/>
          <a:p>
            <a:fld id="{6D22F896-40B5-4ADD-8801-0D06FADFA095}" type="slidenum">
              <a:rPr lang="en-US" smtClean="0"/>
              <a:pPr/>
              <a:t>22</a:t>
            </a:fld>
            <a:endParaRPr lang="en-US" dirty="0"/>
          </a:p>
        </p:txBody>
      </p:sp>
    </p:spTree>
    <p:extLst>
      <p:ext uri="{BB962C8B-B14F-4D97-AF65-F5344CB8AC3E}">
        <p14:creationId xmlns:p14="http://schemas.microsoft.com/office/powerpoint/2010/main" val="1366786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3D4FF-FA4D-47D9-874F-D65883278757}"/>
              </a:ext>
            </a:extLst>
          </p:cNvPr>
          <p:cNvSpPr>
            <a:spLocks noGrp="1"/>
          </p:cNvSpPr>
          <p:nvPr>
            <p:ph type="title"/>
          </p:nvPr>
        </p:nvSpPr>
        <p:spPr/>
        <p:txBody>
          <a:bodyPr/>
          <a:lstStyle/>
          <a:p>
            <a:r>
              <a:rPr lang="en-US"/>
              <a:t>Are Recordings Admissible in Court?</a:t>
            </a:r>
            <a:endParaRPr lang="en-US" dirty="0"/>
          </a:p>
        </p:txBody>
      </p:sp>
      <p:sp>
        <p:nvSpPr>
          <p:cNvPr id="3" name="Content Placeholder 2">
            <a:extLst>
              <a:ext uri="{FF2B5EF4-FFF2-40B4-BE49-F238E27FC236}">
                <a16:creationId xmlns:a16="http://schemas.microsoft.com/office/drawing/2014/main" id="{06F89BA9-A3F2-41F8-8402-CF2ECE5503F7}"/>
              </a:ext>
            </a:extLst>
          </p:cNvPr>
          <p:cNvSpPr>
            <a:spLocks noGrp="1"/>
          </p:cNvSpPr>
          <p:nvPr>
            <p:ph idx="1"/>
          </p:nvPr>
        </p:nvSpPr>
        <p:spPr/>
        <p:txBody>
          <a:bodyPr>
            <a:normAutofit/>
          </a:bodyPr>
          <a:lstStyle/>
          <a:p>
            <a:r>
              <a:rPr lang="en-US" dirty="0"/>
              <a:t>All recordings in Pakistan, whether illegal or legal may likely be admissible in court as evidence as long as it is relevant to the case</a:t>
            </a:r>
          </a:p>
          <a:p>
            <a:r>
              <a:rPr lang="en-US" dirty="0"/>
              <a:t>Journalist Hamid Mir refers decision of Supreme Court in  Arshad Malik case, which lay out 21 conditions for admissibility in court. </a:t>
            </a:r>
          </a:p>
          <a:p>
            <a:r>
              <a:rPr lang="en-US" dirty="0"/>
              <a:t>The most important of these conditions is that, whoever records an audio or video must come out before court and present the reason for recording the audio/video tape</a:t>
            </a:r>
          </a:p>
        </p:txBody>
      </p:sp>
      <p:sp>
        <p:nvSpPr>
          <p:cNvPr id="4" name="Slide Number Placeholder 3">
            <a:extLst>
              <a:ext uri="{FF2B5EF4-FFF2-40B4-BE49-F238E27FC236}">
                <a16:creationId xmlns:a16="http://schemas.microsoft.com/office/drawing/2014/main" id="{F148ABC1-651D-455E-8FFD-57B76D0EEDBC}"/>
              </a:ext>
            </a:extLst>
          </p:cNvPr>
          <p:cNvSpPr>
            <a:spLocks noGrp="1"/>
          </p:cNvSpPr>
          <p:nvPr>
            <p:ph type="sldNum" sz="quarter" idx="12"/>
          </p:nvPr>
        </p:nvSpPr>
        <p:spPr/>
        <p:txBody>
          <a:bodyPr/>
          <a:lstStyle/>
          <a:p>
            <a:fld id="{6D22F896-40B5-4ADD-8801-0D06FADFA095}" type="slidenum">
              <a:rPr lang="en-US" smtClean="0"/>
              <a:pPr/>
              <a:t>23</a:t>
            </a:fld>
            <a:endParaRPr lang="en-US" dirty="0"/>
          </a:p>
        </p:txBody>
      </p:sp>
      <p:sp>
        <p:nvSpPr>
          <p:cNvPr id="5" name="Footer Placeholder 4">
            <a:extLst>
              <a:ext uri="{FF2B5EF4-FFF2-40B4-BE49-F238E27FC236}">
                <a16:creationId xmlns:a16="http://schemas.microsoft.com/office/drawing/2014/main" id="{F0BB6D1C-9414-46E5-A79D-6A7A70015A63}"/>
              </a:ext>
            </a:extLst>
          </p:cNvPr>
          <p:cNvSpPr>
            <a:spLocks noGrp="1"/>
          </p:cNvSpPr>
          <p:nvPr>
            <p:ph type="ftr" sz="quarter" idx="11"/>
          </p:nvPr>
        </p:nvSpPr>
        <p:spPr>
          <a:xfrm>
            <a:off x="1326942" y="6416674"/>
            <a:ext cx="7167701" cy="365125"/>
          </a:xfrm>
        </p:spPr>
        <p:txBody>
          <a:bodyPr/>
          <a:lstStyle/>
          <a:p>
            <a:r>
              <a:rPr lang="en-US" dirty="0"/>
              <a:t>https://www.globalvillagespace.com/hamid-mir-warns-about-several-audio-video-leaks-of-pti-leaders/</a:t>
            </a:r>
          </a:p>
        </p:txBody>
      </p:sp>
    </p:spTree>
    <p:extLst>
      <p:ext uri="{BB962C8B-B14F-4D97-AF65-F5344CB8AC3E}">
        <p14:creationId xmlns:p14="http://schemas.microsoft.com/office/powerpoint/2010/main" val="3950569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A91-C7A2-4BEC-98B9-A2976B3B14D9}"/>
              </a:ext>
            </a:extLst>
          </p:cNvPr>
          <p:cNvSpPr>
            <a:spLocks noGrp="1"/>
          </p:cNvSpPr>
          <p:nvPr>
            <p:ph type="title"/>
          </p:nvPr>
        </p:nvSpPr>
        <p:spPr/>
        <p:txBody>
          <a:bodyPr/>
          <a:lstStyle/>
          <a:p>
            <a:r>
              <a:rPr lang="en-US"/>
              <a:t>Security Dimensions</a:t>
            </a:r>
            <a:endParaRPr lang="en-US" dirty="0"/>
          </a:p>
        </p:txBody>
      </p:sp>
      <p:sp>
        <p:nvSpPr>
          <p:cNvPr id="3" name="Content Placeholder 2">
            <a:extLst>
              <a:ext uri="{FF2B5EF4-FFF2-40B4-BE49-F238E27FC236}">
                <a16:creationId xmlns:a16="http://schemas.microsoft.com/office/drawing/2014/main" id="{AADA65A9-5B41-43BD-BC29-811F160FB956}"/>
              </a:ext>
            </a:extLst>
          </p:cNvPr>
          <p:cNvSpPr>
            <a:spLocks noGrp="1"/>
          </p:cNvSpPr>
          <p:nvPr>
            <p:ph idx="1"/>
          </p:nvPr>
        </p:nvSpPr>
        <p:spPr>
          <a:xfrm>
            <a:off x="1127124" y="1116150"/>
            <a:ext cx="10237788" cy="5483087"/>
          </a:xfrm>
        </p:spPr>
        <p:txBody>
          <a:bodyPr>
            <a:normAutofit/>
          </a:bodyPr>
          <a:lstStyle/>
          <a:p>
            <a:pPr>
              <a:lnSpc>
                <a:spcPct val="110000"/>
              </a:lnSpc>
            </a:pPr>
            <a:r>
              <a:rPr lang="en-US" dirty="0"/>
              <a:t>The “audio leaks,” - a security breach that must be investigated </a:t>
            </a:r>
          </a:p>
          <a:p>
            <a:r>
              <a:rPr lang="en-US" dirty="0"/>
              <a:t> Who was bugging rooms or equipment at the PMO</a:t>
            </a:r>
          </a:p>
          <a:p>
            <a:r>
              <a:rPr lang="en-US" dirty="0"/>
              <a:t>who leaked these conversations (available on the darknet)</a:t>
            </a:r>
          </a:p>
          <a:p>
            <a:pPr>
              <a:lnSpc>
                <a:spcPct val="110000"/>
              </a:lnSpc>
            </a:pPr>
            <a:r>
              <a:rPr lang="en-US" dirty="0"/>
              <a:t>This may jeopardize national security because the PM’s Office is where decisions related to national security are made</a:t>
            </a:r>
          </a:p>
          <a:p>
            <a:pPr>
              <a:lnSpc>
                <a:spcPct val="110000"/>
              </a:lnSpc>
            </a:pPr>
            <a:r>
              <a:rPr lang="en-US" dirty="0">
                <a:effectLst/>
                <a:ea typeface="Times New Roman" panose="02020603050405020304" pitchFamily="18" charset="0"/>
              </a:rPr>
              <a:t>if this could be hacked, does this mean that the PMO isn’t the only place being bugged, and thus more confidential conversations could be hacked and then leaked?</a:t>
            </a:r>
          </a:p>
          <a:p>
            <a:pPr>
              <a:lnSpc>
                <a:spcPct val="100000"/>
              </a:lnSpc>
            </a:pPr>
            <a:endParaRPr lang="en-US" dirty="0"/>
          </a:p>
        </p:txBody>
      </p:sp>
      <p:sp>
        <p:nvSpPr>
          <p:cNvPr id="4" name="Slide Number Placeholder 3">
            <a:extLst>
              <a:ext uri="{FF2B5EF4-FFF2-40B4-BE49-F238E27FC236}">
                <a16:creationId xmlns:a16="http://schemas.microsoft.com/office/drawing/2014/main" id="{4BE8BEE7-A195-4426-84B4-620D11970FCB}"/>
              </a:ext>
            </a:extLst>
          </p:cNvPr>
          <p:cNvSpPr>
            <a:spLocks noGrp="1"/>
          </p:cNvSpPr>
          <p:nvPr>
            <p:ph type="sldNum" sz="quarter" idx="12"/>
          </p:nvPr>
        </p:nvSpPr>
        <p:spPr/>
        <p:txBody>
          <a:bodyPr/>
          <a:lstStyle/>
          <a:p>
            <a:fld id="{6D22F896-40B5-4ADD-8801-0D06FADFA095}" type="slidenum">
              <a:rPr lang="en-US" smtClean="0"/>
              <a:pPr/>
              <a:t>24</a:t>
            </a:fld>
            <a:endParaRPr lang="en-US" dirty="0"/>
          </a:p>
        </p:txBody>
      </p:sp>
      <p:sp>
        <p:nvSpPr>
          <p:cNvPr id="5" name="Footer Placeholder 4">
            <a:extLst>
              <a:ext uri="{FF2B5EF4-FFF2-40B4-BE49-F238E27FC236}">
                <a16:creationId xmlns:a16="http://schemas.microsoft.com/office/drawing/2014/main" id="{B53ADC4C-746D-46E2-9146-1B4B8BBFC8E4}"/>
              </a:ext>
            </a:extLst>
          </p:cNvPr>
          <p:cNvSpPr>
            <a:spLocks noGrp="1"/>
          </p:cNvSpPr>
          <p:nvPr>
            <p:ph type="ftr" sz="quarter" idx="11"/>
          </p:nvPr>
        </p:nvSpPr>
        <p:spPr>
          <a:xfrm>
            <a:off x="1591985" y="6234112"/>
            <a:ext cx="6239309" cy="365125"/>
          </a:xfrm>
        </p:spPr>
        <p:txBody>
          <a:bodyPr/>
          <a:lstStyle/>
          <a:p>
            <a:r>
              <a:rPr lang="en-US" dirty="0"/>
              <a:t>https://dailythepatriot.com/security-audio-leak/</a:t>
            </a:r>
          </a:p>
        </p:txBody>
      </p:sp>
    </p:spTree>
    <p:extLst>
      <p:ext uri="{BB962C8B-B14F-4D97-AF65-F5344CB8AC3E}">
        <p14:creationId xmlns:p14="http://schemas.microsoft.com/office/powerpoint/2010/main" val="2029002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A91-C7A2-4BEC-98B9-A2976B3B14D9}"/>
              </a:ext>
            </a:extLst>
          </p:cNvPr>
          <p:cNvSpPr>
            <a:spLocks noGrp="1"/>
          </p:cNvSpPr>
          <p:nvPr>
            <p:ph type="title"/>
          </p:nvPr>
        </p:nvSpPr>
        <p:spPr/>
        <p:txBody>
          <a:bodyPr/>
          <a:lstStyle/>
          <a:p>
            <a:r>
              <a:rPr lang="en-US"/>
              <a:t>Security Dimensions</a:t>
            </a:r>
            <a:endParaRPr lang="en-US" dirty="0"/>
          </a:p>
        </p:txBody>
      </p:sp>
      <p:sp>
        <p:nvSpPr>
          <p:cNvPr id="3" name="Content Placeholder 2">
            <a:extLst>
              <a:ext uri="{FF2B5EF4-FFF2-40B4-BE49-F238E27FC236}">
                <a16:creationId xmlns:a16="http://schemas.microsoft.com/office/drawing/2014/main" id="{AADA65A9-5B41-43BD-BC29-811F160FB956}"/>
              </a:ext>
            </a:extLst>
          </p:cNvPr>
          <p:cNvSpPr>
            <a:spLocks noGrp="1"/>
          </p:cNvSpPr>
          <p:nvPr>
            <p:ph idx="1"/>
          </p:nvPr>
        </p:nvSpPr>
        <p:spPr>
          <a:xfrm>
            <a:off x="1141412" y="1285460"/>
            <a:ext cx="10237788" cy="5496339"/>
          </a:xfrm>
        </p:spPr>
        <p:txBody>
          <a:bodyPr>
            <a:normAutofit/>
          </a:bodyPr>
          <a:lstStyle/>
          <a:p>
            <a:pPr>
              <a:lnSpc>
                <a:spcPct val="100000"/>
              </a:lnSpc>
            </a:pPr>
            <a:r>
              <a:rPr lang="en-US" dirty="0">
                <a:effectLst/>
                <a:ea typeface="Calibri" panose="020F0502020204030204" pitchFamily="34" charset="0"/>
              </a:rPr>
              <a:t>the PMO audio leaks are one step ahead of the age-old phone tapping issue</a:t>
            </a:r>
          </a:p>
          <a:p>
            <a:pPr>
              <a:lnSpc>
                <a:spcPct val="100000"/>
              </a:lnSpc>
            </a:pPr>
            <a:endParaRPr lang="en-US" dirty="0"/>
          </a:p>
          <a:p>
            <a:pPr>
              <a:lnSpc>
                <a:spcPct val="100000"/>
              </a:lnSpc>
            </a:pPr>
            <a:r>
              <a:rPr lang="en-US" dirty="0"/>
              <a:t>Who will now come to Pakistan to meet the PM in the PM House? Be it a friend or a sympathizer, they will think twice about it </a:t>
            </a:r>
          </a:p>
          <a:p>
            <a:pPr marL="0" indent="0">
              <a:lnSpc>
                <a:spcPct val="100000"/>
              </a:lnSpc>
              <a:buNone/>
            </a:pPr>
            <a:endParaRPr lang="en-US" dirty="0"/>
          </a:p>
          <a:p>
            <a:pPr>
              <a:lnSpc>
                <a:spcPct val="100000"/>
              </a:lnSpc>
            </a:pPr>
            <a:r>
              <a:rPr lang="en-US" dirty="0"/>
              <a:t>our security armor exposed- Where does our country’s security stand if even the most sensitive information is being recorded somewhere and can be leaked due to greed or incompetence</a:t>
            </a:r>
          </a:p>
          <a:p>
            <a:pPr>
              <a:lnSpc>
                <a:spcPct val="120000"/>
              </a:lnSpc>
            </a:pPr>
            <a:endParaRPr lang="en-US" dirty="0"/>
          </a:p>
        </p:txBody>
      </p:sp>
      <p:sp>
        <p:nvSpPr>
          <p:cNvPr id="4" name="Slide Number Placeholder 3">
            <a:extLst>
              <a:ext uri="{FF2B5EF4-FFF2-40B4-BE49-F238E27FC236}">
                <a16:creationId xmlns:a16="http://schemas.microsoft.com/office/drawing/2014/main" id="{4BE8BEE7-A195-4426-84B4-620D11970FCB}"/>
              </a:ext>
            </a:extLst>
          </p:cNvPr>
          <p:cNvSpPr>
            <a:spLocks noGrp="1"/>
          </p:cNvSpPr>
          <p:nvPr>
            <p:ph type="sldNum" sz="quarter" idx="12"/>
          </p:nvPr>
        </p:nvSpPr>
        <p:spPr/>
        <p:txBody>
          <a:bodyPr/>
          <a:lstStyle/>
          <a:p>
            <a:fld id="{6D22F896-40B5-4ADD-8801-0D06FADFA095}" type="slidenum">
              <a:rPr lang="en-US" smtClean="0"/>
              <a:pPr/>
              <a:t>25</a:t>
            </a:fld>
            <a:endParaRPr lang="en-US" dirty="0"/>
          </a:p>
        </p:txBody>
      </p:sp>
    </p:spTree>
    <p:extLst>
      <p:ext uri="{BB962C8B-B14F-4D97-AF65-F5344CB8AC3E}">
        <p14:creationId xmlns:p14="http://schemas.microsoft.com/office/powerpoint/2010/main" val="3316230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7FFE4-0717-42F5-A014-0143F3D3B52E}"/>
              </a:ext>
            </a:extLst>
          </p:cNvPr>
          <p:cNvSpPr>
            <a:spLocks noGrp="1"/>
          </p:cNvSpPr>
          <p:nvPr>
            <p:ph type="title"/>
          </p:nvPr>
        </p:nvSpPr>
        <p:spPr/>
        <p:txBody>
          <a:bodyPr/>
          <a:lstStyle/>
          <a:p>
            <a:r>
              <a:rPr lang="en-US"/>
              <a:t>Why Clandestine Leaks ?</a:t>
            </a:r>
            <a:endParaRPr lang="en-US" dirty="0"/>
          </a:p>
        </p:txBody>
      </p:sp>
      <p:sp>
        <p:nvSpPr>
          <p:cNvPr id="3" name="Content Placeholder 2">
            <a:extLst>
              <a:ext uri="{FF2B5EF4-FFF2-40B4-BE49-F238E27FC236}">
                <a16:creationId xmlns:a16="http://schemas.microsoft.com/office/drawing/2014/main" id="{1075E125-F8F8-45D2-A745-71220DE7A525}"/>
              </a:ext>
            </a:extLst>
          </p:cNvPr>
          <p:cNvSpPr>
            <a:spLocks noGrp="1"/>
          </p:cNvSpPr>
          <p:nvPr>
            <p:ph idx="1"/>
          </p:nvPr>
        </p:nvSpPr>
        <p:spPr/>
        <p:txBody>
          <a:bodyPr/>
          <a:lstStyle/>
          <a:p>
            <a:r>
              <a:rPr lang="en-US"/>
              <a:t>To achieve illicit objectives</a:t>
            </a:r>
          </a:p>
          <a:p>
            <a:r>
              <a:rPr lang="en-US"/>
              <a:t>To make up the mind of people for certain thought</a:t>
            </a:r>
          </a:p>
          <a:p>
            <a:r>
              <a:rPr lang="en-US"/>
              <a:t>To bypass the legal/ moral and security restrictions</a:t>
            </a:r>
          </a:p>
          <a:p>
            <a:r>
              <a:rPr lang="en-US"/>
              <a:t>To lure someone into dealing with</a:t>
            </a:r>
          </a:p>
          <a:p>
            <a:r>
              <a:rPr lang="en-US"/>
              <a:t>To malign some political figure</a:t>
            </a:r>
          </a:p>
          <a:p>
            <a:r>
              <a:rPr lang="en-US"/>
              <a:t>To bring into socio- cultural change</a:t>
            </a:r>
          </a:p>
          <a:p>
            <a:r>
              <a:rPr lang="en-US"/>
              <a:t>To secure financial gains</a:t>
            </a:r>
          </a:p>
          <a:p>
            <a:r>
              <a:rPr lang="en-US"/>
              <a:t>To secure justice when normal legal remedies are denied</a:t>
            </a:r>
            <a:endParaRPr lang="en-US" dirty="0"/>
          </a:p>
        </p:txBody>
      </p:sp>
      <p:sp>
        <p:nvSpPr>
          <p:cNvPr id="6" name="Slide Number Placeholder 5">
            <a:extLst>
              <a:ext uri="{FF2B5EF4-FFF2-40B4-BE49-F238E27FC236}">
                <a16:creationId xmlns:a16="http://schemas.microsoft.com/office/drawing/2014/main" id="{D3CCDE48-79F3-48EF-A2A9-15A23D57CF41}"/>
              </a:ext>
            </a:extLst>
          </p:cNvPr>
          <p:cNvSpPr>
            <a:spLocks noGrp="1"/>
          </p:cNvSpPr>
          <p:nvPr>
            <p:ph type="sldNum" sz="quarter" idx="12"/>
          </p:nvPr>
        </p:nvSpPr>
        <p:spPr/>
        <p:txBody>
          <a:bodyPr/>
          <a:lstStyle/>
          <a:p>
            <a:fld id="{6D22F896-40B5-4ADD-8801-0D06FADFA095}" type="slidenum">
              <a:rPr lang="en-US" smtClean="0"/>
              <a:pPr/>
              <a:t>26</a:t>
            </a:fld>
            <a:endParaRPr lang="en-US" dirty="0"/>
          </a:p>
        </p:txBody>
      </p:sp>
      <p:sp>
        <p:nvSpPr>
          <p:cNvPr id="4" name="TextBox 3">
            <a:extLst>
              <a:ext uri="{FF2B5EF4-FFF2-40B4-BE49-F238E27FC236}">
                <a16:creationId xmlns:a16="http://schemas.microsoft.com/office/drawing/2014/main" id="{89496A6A-B4D3-4099-9439-1C082EF7FE3D}"/>
              </a:ext>
            </a:extLst>
          </p:cNvPr>
          <p:cNvSpPr txBox="1"/>
          <p:nvPr/>
        </p:nvSpPr>
        <p:spPr>
          <a:xfrm>
            <a:off x="5632174" y="2975113"/>
            <a:ext cx="914400" cy="9144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6143E52E-1DC8-40FF-BD99-65484E2813A5}"/>
              </a:ext>
            </a:extLst>
          </p:cNvPr>
          <p:cNvSpPr txBox="1"/>
          <p:nvPr/>
        </p:nvSpPr>
        <p:spPr>
          <a:xfrm>
            <a:off x="-1073426" y="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27265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594F-5F47-496E-BE55-E058E1B63943}"/>
              </a:ext>
            </a:extLst>
          </p:cNvPr>
          <p:cNvSpPr>
            <a:spLocks noGrp="1"/>
          </p:cNvSpPr>
          <p:nvPr>
            <p:ph type="title"/>
          </p:nvPr>
        </p:nvSpPr>
        <p:spPr/>
        <p:txBody>
          <a:bodyPr/>
          <a:lstStyle/>
          <a:p>
            <a:r>
              <a:rPr lang="en-US" dirty="0"/>
              <a:t>A Campaign to Malign Politicians?</a:t>
            </a:r>
          </a:p>
        </p:txBody>
      </p:sp>
      <p:sp>
        <p:nvSpPr>
          <p:cNvPr id="3" name="Content Placeholder 2">
            <a:extLst>
              <a:ext uri="{FF2B5EF4-FFF2-40B4-BE49-F238E27FC236}">
                <a16:creationId xmlns:a16="http://schemas.microsoft.com/office/drawing/2014/main" id="{2BFFF100-0C99-4A7F-8BBF-6828F634B2E0}"/>
              </a:ext>
            </a:extLst>
          </p:cNvPr>
          <p:cNvSpPr>
            <a:spLocks noGrp="1"/>
          </p:cNvSpPr>
          <p:nvPr>
            <p:ph idx="1"/>
          </p:nvPr>
        </p:nvSpPr>
        <p:spPr>
          <a:xfrm>
            <a:off x="1141412" y="1155094"/>
            <a:ext cx="10237788" cy="5626705"/>
          </a:xfrm>
        </p:spPr>
        <p:txBody>
          <a:bodyPr>
            <a:normAutofit/>
          </a:bodyPr>
          <a:lstStyle/>
          <a:p>
            <a:r>
              <a:rPr lang="en-US" dirty="0"/>
              <a:t>Equally discredited both the opposition and the government</a:t>
            </a:r>
          </a:p>
          <a:p>
            <a:r>
              <a:rPr lang="en-US" dirty="0"/>
              <a:t>There is a perception that politicians are only interested in gaining power by hook or crook, and they can go to any length.</a:t>
            </a:r>
          </a:p>
          <a:p>
            <a:pPr lvl="1"/>
            <a:r>
              <a:rPr lang="en-US" dirty="0"/>
              <a:t>The "audio leak" scandal has somewhat reinforced this idea.</a:t>
            </a:r>
          </a:p>
          <a:p>
            <a:r>
              <a:rPr lang="en-US" dirty="0"/>
              <a:t>Done by those who are "afraid of the popularity of elected leaders.“</a:t>
            </a:r>
          </a:p>
          <a:p>
            <a:pPr lvl="1"/>
            <a:r>
              <a:rPr lang="en-US" dirty="0"/>
              <a:t>No investigations and apprehending the perpetrators of these leaks is enough evidence to suggest that…</a:t>
            </a:r>
          </a:p>
          <a:p>
            <a:endParaRPr lang="en-US" dirty="0"/>
          </a:p>
          <a:p>
            <a:endParaRPr lang="en-US" dirty="0"/>
          </a:p>
        </p:txBody>
      </p:sp>
      <p:sp>
        <p:nvSpPr>
          <p:cNvPr id="4" name="Slide Number Placeholder 3">
            <a:extLst>
              <a:ext uri="{FF2B5EF4-FFF2-40B4-BE49-F238E27FC236}">
                <a16:creationId xmlns:a16="http://schemas.microsoft.com/office/drawing/2014/main" id="{923AB20D-5C7D-429D-A379-9E15F6FA472E}"/>
              </a:ext>
            </a:extLst>
          </p:cNvPr>
          <p:cNvSpPr>
            <a:spLocks noGrp="1"/>
          </p:cNvSpPr>
          <p:nvPr>
            <p:ph type="sldNum" sz="quarter" idx="12"/>
          </p:nvPr>
        </p:nvSpPr>
        <p:spPr/>
        <p:txBody>
          <a:bodyPr/>
          <a:lstStyle/>
          <a:p>
            <a:fld id="{6D22F896-40B5-4ADD-8801-0D06FADFA095}" type="slidenum">
              <a:rPr lang="en-US" smtClean="0"/>
              <a:pPr/>
              <a:t>27</a:t>
            </a:fld>
            <a:endParaRPr lang="en-US" dirty="0"/>
          </a:p>
        </p:txBody>
      </p:sp>
      <p:sp>
        <p:nvSpPr>
          <p:cNvPr id="5" name="Footer Placeholder 4">
            <a:extLst>
              <a:ext uri="{FF2B5EF4-FFF2-40B4-BE49-F238E27FC236}">
                <a16:creationId xmlns:a16="http://schemas.microsoft.com/office/drawing/2014/main" id="{44EBE67F-F3A9-42D8-A10F-07C6C086257C}"/>
              </a:ext>
            </a:extLst>
          </p:cNvPr>
          <p:cNvSpPr>
            <a:spLocks noGrp="1"/>
          </p:cNvSpPr>
          <p:nvPr>
            <p:ph type="ftr" sz="quarter" idx="11"/>
          </p:nvPr>
        </p:nvSpPr>
        <p:spPr>
          <a:xfrm>
            <a:off x="1472715" y="6416674"/>
            <a:ext cx="7512259" cy="365125"/>
          </a:xfrm>
        </p:spPr>
        <p:txBody>
          <a:bodyPr/>
          <a:lstStyle/>
          <a:p>
            <a:r>
              <a:rPr lang="en-US" dirty="0"/>
              <a:t>https://www.dw.com/en/pakistan-how-the-audio-leaks-scandal-has-discredited-politicians/a-63321679</a:t>
            </a:r>
          </a:p>
        </p:txBody>
      </p:sp>
    </p:spTree>
    <p:extLst>
      <p:ext uri="{BB962C8B-B14F-4D97-AF65-F5344CB8AC3E}">
        <p14:creationId xmlns:p14="http://schemas.microsoft.com/office/powerpoint/2010/main" val="1266307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EC3A-E7A4-46D1-ADCC-BDB0FB3E4DBC}"/>
              </a:ext>
            </a:extLst>
          </p:cNvPr>
          <p:cNvSpPr>
            <a:spLocks noGrp="1"/>
          </p:cNvSpPr>
          <p:nvPr>
            <p:ph type="title"/>
          </p:nvPr>
        </p:nvSpPr>
        <p:spPr/>
        <p:txBody>
          <a:bodyPr/>
          <a:lstStyle/>
          <a:p>
            <a:r>
              <a:rPr lang="en-US" dirty="0"/>
              <a:t>Seek Alternate Justice Remedies</a:t>
            </a:r>
          </a:p>
        </p:txBody>
      </p:sp>
      <p:sp>
        <p:nvSpPr>
          <p:cNvPr id="3" name="Content Placeholder 2">
            <a:extLst>
              <a:ext uri="{FF2B5EF4-FFF2-40B4-BE49-F238E27FC236}">
                <a16:creationId xmlns:a16="http://schemas.microsoft.com/office/drawing/2014/main" id="{DF7273EA-F1E2-4F0C-A8DE-B85C4EA2BE0A}"/>
              </a:ext>
            </a:extLst>
          </p:cNvPr>
          <p:cNvSpPr>
            <a:spLocks noGrp="1"/>
          </p:cNvSpPr>
          <p:nvPr>
            <p:ph idx="1"/>
          </p:nvPr>
        </p:nvSpPr>
        <p:spPr>
          <a:xfrm>
            <a:off x="1141411" y="1155094"/>
            <a:ext cx="7499005" cy="5626706"/>
          </a:xfrm>
        </p:spPr>
        <p:txBody>
          <a:bodyPr>
            <a:normAutofit/>
          </a:bodyPr>
          <a:lstStyle/>
          <a:p>
            <a:r>
              <a:rPr lang="en-US" dirty="0"/>
              <a:t>Critics argue that apart from achieving illicit objectives like political manipulations, such info leaks are done to seek justice in an environment where victim or its sympathizers find it hard to recourse the legal solution</a:t>
            </a:r>
          </a:p>
          <a:p>
            <a:r>
              <a:rPr lang="en-US" dirty="0" err="1"/>
              <a:t>Tayyaba</a:t>
            </a:r>
            <a:r>
              <a:rPr lang="en-US" dirty="0"/>
              <a:t> </a:t>
            </a:r>
            <a:r>
              <a:rPr lang="en-US" dirty="0" err="1"/>
              <a:t>Gul</a:t>
            </a:r>
            <a:r>
              <a:rPr lang="en-US" dirty="0"/>
              <a:t> case against NAB Chairman is one such example</a:t>
            </a:r>
          </a:p>
        </p:txBody>
      </p:sp>
      <p:sp>
        <p:nvSpPr>
          <p:cNvPr id="4" name="Slide Number Placeholder 3">
            <a:extLst>
              <a:ext uri="{FF2B5EF4-FFF2-40B4-BE49-F238E27FC236}">
                <a16:creationId xmlns:a16="http://schemas.microsoft.com/office/drawing/2014/main" id="{562C549B-518B-4C9B-BC6C-BEB4B3D50FF9}"/>
              </a:ext>
            </a:extLst>
          </p:cNvPr>
          <p:cNvSpPr>
            <a:spLocks noGrp="1"/>
          </p:cNvSpPr>
          <p:nvPr>
            <p:ph type="sldNum" sz="quarter" idx="12"/>
          </p:nvPr>
        </p:nvSpPr>
        <p:spPr/>
        <p:txBody>
          <a:bodyPr/>
          <a:lstStyle/>
          <a:p>
            <a:fld id="{6D22F896-40B5-4ADD-8801-0D06FADFA095}" type="slidenum">
              <a:rPr lang="en-US" smtClean="0"/>
              <a:pPr/>
              <a:t>28</a:t>
            </a:fld>
            <a:endParaRPr lang="en-US" dirty="0"/>
          </a:p>
        </p:txBody>
      </p:sp>
      <p:pic>
        <p:nvPicPr>
          <p:cNvPr id="1026" name="Picture 2" descr="Tayyaba Gul breaks down in tears while recording statement">
            <a:extLst>
              <a:ext uri="{FF2B5EF4-FFF2-40B4-BE49-F238E27FC236}">
                <a16:creationId xmlns:a16="http://schemas.microsoft.com/office/drawing/2014/main" id="{5A4A94E6-6FDD-461F-8186-3F87241B97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1" y="1802297"/>
            <a:ext cx="3365499" cy="333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512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8E0C-3876-4349-A2ED-036457938E56}"/>
              </a:ext>
            </a:extLst>
          </p:cNvPr>
          <p:cNvSpPr>
            <a:spLocks noGrp="1"/>
          </p:cNvSpPr>
          <p:nvPr>
            <p:ph type="title"/>
          </p:nvPr>
        </p:nvSpPr>
        <p:spPr/>
        <p:txBody>
          <a:bodyPr/>
          <a:lstStyle/>
          <a:p>
            <a:r>
              <a:rPr lang="en-US"/>
              <a:t> Investigations</a:t>
            </a:r>
            <a:endParaRPr lang="en-US" dirty="0"/>
          </a:p>
        </p:txBody>
      </p:sp>
      <p:sp>
        <p:nvSpPr>
          <p:cNvPr id="3" name="Content Placeholder 2">
            <a:extLst>
              <a:ext uri="{FF2B5EF4-FFF2-40B4-BE49-F238E27FC236}">
                <a16:creationId xmlns:a16="http://schemas.microsoft.com/office/drawing/2014/main" id="{94E5554C-2E7D-4017-9053-F781E8842B8F}"/>
              </a:ext>
            </a:extLst>
          </p:cNvPr>
          <p:cNvSpPr>
            <a:spLocks noGrp="1"/>
          </p:cNvSpPr>
          <p:nvPr>
            <p:ph idx="1"/>
          </p:nvPr>
        </p:nvSpPr>
        <p:spPr>
          <a:xfrm>
            <a:off x="1127124" y="972531"/>
            <a:ext cx="10237788" cy="5626706"/>
          </a:xfrm>
        </p:spPr>
        <p:txBody>
          <a:bodyPr>
            <a:normAutofit fontScale="85000" lnSpcReduction="10000"/>
          </a:bodyPr>
          <a:lstStyle/>
          <a:p>
            <a:r>
              <a:rPr lang="en-US" dirty="0"/>
              <a:t>Prime Minister (Oct 05.2022) constituted a high-powered committee to investigate into recent breach at the PMO &amp; House and to suggest measure to secure the cyber space &amp; security of offices of strategic importance</a:t>
            </a:r>
          </a:p>
          <a:p>
            <a:pPr lvl="1"/>
            <a:r>
              <a:rPr lang="en-US" dirty="0"/>
              <a:t>However no headway so far</a:t>
            </a:r>
          </a:p>
          <a:p>
            <a:r>
              <a:rPr lang="en-US" dirty="0"/>
              <a:t>If something like this happened in any other country, with what appears to be high-level state officials not only being bugged but then allegedly selling the audio files, investigations would be held, security protocols would be rethought, and heads would roll</a:t>
            </a:r>
          </a:p>
          <a:p>
            <a:r>
              <a:rPr lang="en-US" dirty="0"/>
              <a:t>No investigations and apprehending the perpetrators of it is enough evidence that It is done by the people,  running the state behind the door</a:t>
            </a:r>
          </a:p>
        </p:txBody>
      </p:sp>
      <p:sp>
        <p:nvSpPr>
          <p:cNvPr id="4" name="Slide Number Placeholder 3">
            <a:extLst>
              <a:ext uri="{FF2B5EF4-FFF2-40B4-BE49-F238E27FC236}">
                <a16:creationId xmlns:a16="http://schemas.microsoft.com/office/drawing/2014/main" id="{23DEAF02-D5D9-4751-9E97-2EBD21BB3654}"/>
              </a:ext>
            </a:extLst>
          </p:cNvPr>
          <p:cNvSpPr>
            <a:spLocks noGrp="1"/>
          </p:cNvSpPr>
          <p:nvPr>
            <p:ph type="sldNum" sz="quarter" idx="12"/>
          </p:nvPr>
        </p:nvSpPr>
        <p:spPr/>
        <p:txBody>
          <a:bodyPr/>
          <a:lstStyle/>
          <a:p>
            <a:fld id="{6D22F896-40B5-4ADD-8801-0D06FADFA095}" type="slidenum">
              <a:rPr lang="en-US" smtClean="0"/>
              <a:pPr/>
              <a:t>29</a:t>
            </a:fld>
            <a:endParaRPr lang="en-US" dirty="0"/>
          </a:p>
        </p:txBody>
      </p:sp>
      <p:sp>
        <p:nvSpPr>
          <p:cNvPr id="5" name="Footer Placeholder 4">
            <a:extLst>
              <a:ext uri="{FF2B5EF4-FFF2-40B4-BE49-F238E27FC236}">
                <a16:creationId xmlns:a16="http://schemas.microsoft.com/office/drawing/2014/main" id="{5DA01F84-5FEF-450C-91D7-08D0A6B6A378}"/>
              </a:ext>
            </a:extLst>
          </p:cNvPr>
          <p:cNvSpPr>
            <a:spLocks noGrp="1"/>
          </p:cNvSpPr>
          <p:nvPr>
            <p:ph type="ftr" sz="quarter" idx="11"/>
          </p:nvPr>
        </p:nvSpPr>
        <p:spPr>
          <a:xfrm>
            <a:off x="1499220" y="6325393"/>
            <a:ext cx="6239309" cy="365125"/>
          </a:xfrm>
        </p:spPr>
        <p:txBody>
          <a:bodyPr/>
          <a:lstStyle/>
          <a:p>
            <a:r>
              <a:rPr lang="en-US" dirty="0"/>
              <a:t>https://tribune.com.pk/story/2380194/high-powered-panel-to-probe-audio-leaks</a:t>
            </a:r>
          </a:p>
        </p:txBody>
      </p:sp>
    </p:spTree>
    <p:extLst>
      <p:ext uri="{BB962C8B-B14F-4D97-AF65-F5344CB8AC3E}">
        <p14:creationId xmlns:p14="http://schemas.microsoft.com/office/powerpoint/2010/main" val="42482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5742-F046-4E6F-84B8-D10BA42AA2AC}"/>
              </a:ext>
            </a:extLst>
          </p:cNvPr>
          <p:cNvSpPr>
            <a:spLocks noGrp="1"/>
          </p:cNvSpPr>
          <p:nvPr>
            <p:ph type="title"/>
          </p:nvPr>
        </p:nvSpPr>
        <p:spPr/>
        <p:txBody>
          <a:bodyPr/>
          <a:lstStyle/>
          <a:p>
            <a:r>
              <a:rPr lang="en-US"/>
              <a:t>Sequence of Presentation</a:t>
            </a:r>
            <a:endParaRPr lang="en-US" dirty="0"/>
          </a:p>
        </p:txBody>
      </p:sp>
      <p:sp>
        <p:nvSpPr>
          <p:cNvPr id="3" name="Content Placeholder 2">
            <a:extLst>
              <a:ext uri="{FF2B5EF4-FFF2-40B4-BE49-F238E27FC236}">
                <a16:creationId xmlns:a16="http://schemas.microsoft.com/office/drawing/2014/main" id="{5CFF7CD1-2E8E-441B-9AFA-E60CB1C900C0}"/>
              </a:ext>
            </a:extLst>
          </p:cNvPr>
          <p:cNvSpPr>
            <a:spLocks noGrp="1"/>
          </p:cNvSpPr>
          <p:nvPr>
            <p:ph idx="1"/>
          </p:nvPr>
        </p:nvSpPr>
        <p:spPr/>
        <p:txBody>
          <a:bodyPr/>
          <a:lstStyle/>
          <a:p>
            <a:r>
              <a:rPr lang="en-US"/>
              <a:t>Problem Statement</a:t>
            </a:r>
          </a:p>
          <a:p>
            <a:r>
              <a:rPr lang="en-US"/>
              <a:t>Key Question</a:t>
            </a:r>
          </a:p>
          <a:p>
            <a:r>
              <a:rPr lang="en-US"/>
              <a:t>Scope</a:t>
            </a:r>
          </a:p>
          <a:p>
            <a:r>
              <a:rPr lang="en-US"/>
              <a:t>Introduction</a:t>
            </a:r>
          </a:p>
          <a:p>
            <a:r>
              <a:rPr lang="en-US"/>
              <a:t>Analysis</a:t>
            </a:r>
          </a:p>
          <a:p>
            <a:r>
              <a:rPr lang="en-US"/>
              <a:t>Conclusion</a:t>
            </a:r>
          </a:p>
          <a:p>
            <a:r>
              <a:rPr lang="en-US"/>
              <a:t>Recommendations</a:t>
            </a:r>
            <a:endParaRPr lang="en-US" dirty="0"/>
          </a:p>
        </p:txBody>
      </p:sp>
      <p:sp>
        <p:nvSpPr>
          <p:cNvPr id="4" name="Slide Number Placeholder 3">
            <a:extLst>
              <a:ext uri="{FF2B5EF4-FFF2-40B4-BE49-F238E27FC236}">
                <a16:creationId xmlns:a16="http://schemas.microsoft.com/office/drawing/2014/main" id="{C26E53F6-DE9A-4B3E-BD58-2A47DC0277CF}"/>
              </a:ext>
            </a:extLst>
          </p:cNvPr>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val="637960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8568-2A1F-458F-976A-D49B2D2C4B45}"/>
              </a:ext>
            </a:extLst>
          </p:cNvPr>
          <p:cNvSpPr>
            <a:spLocks noGrp="1"/>
          </p:cNvSpPr>
          <p:nvPr>
            <p:ph type="title"/>
          </p:nvPr>
        </p:nvSpPr>
        <p:spPr/>
        <p:txBody>
          <a:bodyPr/>
          <a:lstStyle/>
          <a:p>
            <a:r>
              <a:rPr lang="en-US"/>
              <a:t>Conclusion</a:t>
            </a:r>
            <a:endParaRPr lang="en-US" dirty="0"/>
          </a:p>
        </p:txBody>
      </p:sp>
      <p:sp>
        <p:nvSpPr>
          <p:cNvPr id="3" name="Content Placeholder 2">
            <a:extLst>
              <a:ext uri="{FF2B5EF4-FFF2-40B4-BE49-F238E27FC236}">
                <a16:creationId xmlns:a16="http://schemas.microsoft.com/office/drawing/2014/main" id="{9806C409-7E12-4746-923A-098B14F30D34}"/>
              </a:ext>
            </a:extLst>
          </p:cNvPr>
          <p:cNvSpPr>
            <a:spLocks noGrp="1"/>
          </p:cNvSpPr>
          <p:nvPr>
            <p:ph idx="1"/>
          </p:nvPr>
        </p:nvSpPr>
        <p:spPr/>
        <p:txBody>
          <a:bodyPr anchor="t">
            <a:normAutofit/>
          </a:bodyPr>
          <a:lstStyle/>
          <a:p>
            <a:pPr marL="0" indent="0">
              <a:buNone/>
            </a:pPr>
            <a:r>
              <a:rPr lang="en-US" dirty="0"/>
              <a:t>The recent Audio/ Video leaks has seriously damaged the moral and ethical fabric of the society , as new generation would considers such unethical acts as norm of society. It has also made people in position insecure and vulnerable. </a:t>
            </a:r>
          </a:p>
          <a:p>
            <a:pPr marL="0" indent="0">
              <a:buNone/>
            </a:pPr>
            <a:r>
              <a:rPr lang="en-US" dirty="0"/>
              <a:t>It has also been observed that the audios / videos are not leaked just for one purpose; these are being used for Political manipulations, defame personalities and a recourse by helpless to seek justice where normal means of access to justice is restricted</a:t>
            </a:r>
          </a:p>
        </p:txBody>
      </p:sp>
      <p:sp>
        <p:nvSpPr>
          <p:cNvPr id="4" name="Slide Number Placeholder 3">
            <a:extLst>
              <a:ext uri="{FF2B5EF4-FFF2-40B4-BE49-F238E27FC236}">
                <a16:creationId xmlns:a16="http://schemas.microsoft.com/office/drawing/2014/main" id="{D2E95A70-BA32-48E9-BAB4-B5B81866EBA0}"/>
              </a:ext>
            </a:extLst>
          </p:cNvPr>
          <p:cNvSpPr>
            <a:spLocks noGrp="1"/>
          </p:cNvSpPr>
          <p:nvPr>
            <p:ph type="sldNum" sz="quarter" idx="12"/>
          </p:nvPr>
        </p:nvSpPr>
        <p:spPr/>
        <p:txBody>
          <a:bodyPr/>
          <a:lstStyle/>
          <a:p>
            <a:fld id="{6D22F896-40B5-4ADD-8801-0D06FADFA095}" type="slidenum">
              <a:rPr lang="en-US" smtClean="0"/>
              <a:pPr/>
              <a:t>30</a:t>
            </a:fld>
            <a:endParaRPr lang="en-US" dirty="0"/>
          </a:p>
        </p:txBody>
      </p:sp>
    </p:spTree>
    <p:extLst>
      <p:ext uri="{BB962C8B-B14F-4D97-AF65-F5344CB8AC3E}">
        <p14:creationId xmlns:p14="http://schemas.microsoft.com/office/powerpoint/2010/main" val="3280126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5794-4EF0-48BA-84E4-98940B76B1FB}"/>
              </a:ext>
            </a:extLst>
          </p:cNvPr>
          <p:cNvSpPr>
            <a:spLocks noGrp="1"/>
          </p:cNvSpPr>
          <p:nvPr>
            <p:ph type="title"/>
          </p:nvPr>
        </p:nvSpPr>
        <p:spPr/>
        <p:txBody>
          <a:bodyPr/>
          <a:lstStyle/>
          <a:p>
            <a:r>
              <a:rPr lang="en-US"/>
              <a:t>Recommendations</a:t>
            </a:r>
            <a:endParaRPr lang="en-US" dirty="0"/>
          </a:p>
        </p:txBody>
      </p:sp>
      <p:sp>
        <p:nvSpPr>
          <p:cNvPr id="3" name="Content Placeholder 2">
            <a:extLst>
              <a:ext uri="{FF2B5EF4-FFF2-40B4-BE49-F238E27FC236}">
                <a16:creationId xmlns:a16="http://schemas.microsoft.com/office/drawing/2014/main" id="{1DBDBCED-9278-4AFF-8095-045BD073FE38}"/>
              </a:ext>
            </a:extLst>
          </p:cNvPr>
          <p:cNvSpPr>
            <a:spLocks noGrp="1"/>
          </p:cNvSpPr>
          <p:nvPr>
            <p:ph idx="1"/>
          </p:nvPr>
        </p:nvSpPr>
        <p:spPr/>
        <p:txBody>
          <a:bodyPr>
            <a:normAutofit fontScale="92500"/>
          </a:bodyPr>
          <a:lstStyle/>
          <a:p>
            <a:r>
              <a:rPr lang="en-US" dirty="0"/>
              <a:t>Strict implementation of existing laws / protocols covering aspects of recording audio / video and their leakage to media by relevant agencies</a:t>
            </a:r>
          </a:p>
          <a:p>
            <a:r>
              <a:rPr lang="en-US" dirty="0"/>
              <a:t>New legislation and amend exercising laws / protocols where necessary</a:t>
            </a:r>
          </a:p>
          <a:p>
            <a:r>
              <a:rPr lang="en-US" dirty="0"/>
              <a:t>Study global models in this regard for legislation / its implementation</a:t>
            </a:r>
          </a:p>
          <a:p>
            <a:r>
              <a:rPr lang="en-US" dirty="0"/>
              <a:t>Use technology / digital tools to trace the origin of such breaches to fix responsibility as well as undertake legal processing</a:t>
            </a:r>
          </a:p>
          <a:p>
            <a:r>
              <a:rPr lang="en-US" dirty="0"/>
              <a:t>Regulate content on social media / print &amp; electronic media through regulatory authorities</a:t>
            </a:r>
          </a:p>
          <a:p>
            <a:endParaRPr lang="en-US" dirty="0"/>
          </a:p>
        </p:txBody>
      </p:sp>
      <p:sp>
        <p:nvSpPr>
          <p:cNvPr id="4" name="Slide Number Placeholder 3">
            <a:extLst>
              <a:ext uri="{FF2B5EF4-FFF2-40B4-BE49-F238E27FC236}">
                <a16:creationId xmlns:a16="http://schemas.microsoft.com/office/drawing/2014/main" id="{ABC0108D-E4BF-4274-BB5E-206AB9763C63}"/>
              </a:ext>
            </a:extLst>
          </p:cNvPr>
          <p:cNvSpPr>
            <a:spLocks noGrp="1"/>
          </p:cNvSpPr>
          <p:nvPr>
            <p:ph type="sldNum" sz="quarter" idx="12"/>
          </p:nvPr>
        </p:nvSpPr>
        <p:spPr/>
        <p:txBody>
          <a:bodyPr/>
          <a:lstStyle/>
          <a:p>
            <a:fld id="{6D22F896-40B5-4ADD-8801-0D06FADFA095}" type="slidenum">
              <a:rPr lang="en-US" smtClean="0"/>
              <a:pPr/>
              <a:t>31</a:t>
            </a:fld>
            <a:endParaRPr lang="en-US" dirty="0"/>
          </a:p>
        </p:txBody>
      </p:sp>
    </p:spTree>
    <p:extLst>
      <p:ext uri="{BB962C8B-B14F-4D97-AF65-F5344CB8AC3E}">
        <p14:creationId xmlns:p14="http://schemas.microsoft.com/office/powerpoint/2010/main" val="904103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4C4B-591B-41BE-8841-587F5587DF97}"/>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17654AF3-EBA4-4FA6-B10C-215483C206E3}"/>
              </a:ext>
            </a:extLst>
          </p:cNvPr>
          <p:cNvSpPr>
            <a:spLocks noGrp="1"/>
          </p:cNvSpPr>
          <p:nvPr>
            <p:ph idx="1"/>
          </p:nvPr>
        </p:nvSpPr>
        <p:spPr/>
        <p:txBody>
          <a:bodyPr/>
          <a:lstStyle/>
          <a:p>
            <a:r>
              <a:rPr lang="en-US" dirty="0"/>
              <a:t>Capacity building of law enforcing agencies to deal with such incidents</a:t>
            </a:r>
          </a:p>
          <a:p>
            <a:r>
              <a:rPr lang="en-US" dirty="0"/>
              <a:t>Take immediate note of such incidents and materialize the requisite inquiry or action once the act has been committed</a:t>
            </a:r>
          </a:p>
          <a:p>
            <a:r>
              <a:rPr lang="en-US" dirty="0"/>
              <a:t>General Public may be sensitize to save them from such manipulations</a:t>
            </a:r>
          </a:p>
          <a:p>
            <a:r>
              <a:rPr lang="en-US" dirty="0"/>
              <a:t>The people at position- Politicians </a:t>
            </a:r>
            <a:r>
              <a:rPr lang="en-US"/>
              <a:t>and others- </a:t>
            </a:r>
            <a:r>
              <a:rPr lang="en-US" dirty="0"/>
              <a:t>may also advised to be careful and always taking notice of such surveillances</a:t>
            </a:r>
          </a:p>
          <a:p>
            <a:endParaRPr lang="en-US" dirty="0"/>
          </a:p>
        </p:txBody>
      </p:sp>
      <p:sp>
        <p:nvSpPr>
          <p:cNvPr id="4" name="Slide Number Placeholder 3">
            <a:extLst>
              <a:ext uri="{FF2B5EF4-FFF2-40B4-BE49-F238E27FC236}">
                <a16:creationId xmlns:a16="http://schemas.microsoft.com/office/drawing/2014/main" id="{7230C93B-05A4-40E1-A484-6D29E1FA2817}"/>
              </a:ext>
            </a:extLst>
          </p:cNvPr>
          <p:cNvSpPr>
            <a:spLocks noGrp="1"/>
          </p:cNvSpPr>
          <p:nvPr>
            <p:ph type="sldNum" sz="quarter" idx="12"/>
          </p:nvPr>
        </p:nvSpPr>
        <p:spPr/>
        <p:txBody>
          <a:bodyPr/>
          <a:lstStyle/>
          <a:p>
            <a:fld id="{6D22F896-40B5-4ADD-8801-0D06FADFA095}" type="slidenum">
              <a:rPr lang="en-US" smtClean="0"/>
              <a:pPr/>
              <a:t>32</a:t>
            </a:fld>
            <a:endParaRPr lang="en-US" dirty="0"/>
          </a:p>
        </p:txBody>
      </p:sp>
    </p:spTree>
    <p:extLst>
      <p:ext uri="{BB962C8B-B14F-4D97-AF65-F5344CB8AC3E}">
        <p14:creationId xmlns:p14="http://schemas.microsoft.com/office/powerpoint/2010/main" val="1423289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FA998-7793-4FA6-A664-97EA405E07B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93055C7-3C0D-4E15-9ADA-F8EE0CD3AD44}"/>
              </a:ext>
            </a:extLst>
          </p:cNvPr>
          <p:cNvSpPr>
            <a:spLocks noGrp="1"/>
          </p:cNvSpPr>
          <p:nvPr>
            <p:ph idx="1"/>
          </p:nvPr>
        </p:nvSpPr>
        <p:spPr/>
        <p:txBody>
          <a:bodyPr>
            <a:normAutofit fontScale="62500" lnSpcReduction="20000"/>
          </a:bodyPr>
          <a:lstStyle/>
          <a:p>
            <a:r>
              <a:rPr lang="en-US" dirty="0">
                <a:hlinkClick r:id="rId2"/>
              </a:rPr>
              <a:t>https://dictionary.cambridge.org/dictionary/english/leak</a:t>
            </a:r>
            <a:endParaRPr lang="en-US" dirty="0"/>
          </a:p>
          <a:p>
            <a:r>
              <a:rPr lang="en-US" dirty="0">
                <a:hlinkClick r:id="rId3"/>
              </a:rPr>
              <a:t>https://www.esotericltd.com/2020/09/11/what-are-the-different-types-of-surveillance/</a:t>
            </a:r>
            <a:endParaRPr lang="en-US" dirty="0"/>
          </a:p>
          <a:p>
            <a:r>
              <a:rPr lang="en-US" dirty="0">
                <a:hlinkClick r:id="rId4"/>
              </a:rPr>
              <a:t>https://www.techtarget.com/iotagenda/definition/Internet-of-Things-IoT</a:t>
            </a:r>
            <a:endParaRPr lang="en-US" dirty="0"/>
          </a:p>
          <a:p>
            <a:r>
              <a:rPr lang="en-US" dirty="0">
                <a:hlinkClick r:id="rId5"/>
              </a:rPr>
              <a:t>https://www.trendmicro.com/vinfo/fr/security/news/internet-of-things/exposed-video-streams-how-hackers-abuse-surveillance-cameras</a:t>
            </a:r>
            <a:endParaRPr lang="en-US" dirty="0"/>
          </a:p>
          <a:p>
            <a:r>
              <a:rPr lang="en-US" dirty="0">
                <a:hlinkClick r:id="rId6"/>
              </a:rPr>
              <a:t>https://www.aljazeera.com/news/2022/9/29/why-is-pakistan-investigating-several-audio-leaks-from-pm-office</a:t>
            </a:r>
            <a:endParaRPr lang="en-US" dirty="0"/>
          </a:p>
          <a:p>
            <a:r>
              <a:rPr lang="en-US" dirty="0">
                <a:hlinkClick r:id="rId7"/>
              </a:rPr>
              <a:t>https://tribune.com.pk/story/2379768/audio-video-leaks-not-in-countrys-interest-ashrafi</a:t>
            </a:r>
            <a:endParaRPr lang="en-US" dirty="0"/>
          </a:p>
          <a:p>
            <a:r>
              <a:rPr lang="en-US" dirty="0">
                <a:solidFill>
                  <a:schemeClr val="accent1"/>
                </a:solidFill>
              </a:rPr>
              <a:t>The Prevention of Electronic Crimes Act 2016</a:t>
            </a:r>
          </a:p>
          <a:p>
            <a:r>
              <a:rPr lang="en-US" dirty="0">
                <a:hlinkClick r:id="rId8"/>
              </a:rPr>
              <a:t>https://www.globalvillagespace.com/hamid-mir-warns-about-several-audio-video-leaks-of-pti-leaders/</a:t>
            </a:r>
            <a:endParaRPr lang="en-US" dirty="0"/>
          </a:p>
          <a:p>
            <a:r>
              <a:rPr lang="en-US" dirty="0">
                <a:hlinkClick r:id="rId8"/>
              </a:rPr>
              <a:t>https://www.globalvillagespace.com/hamid-mir-warns-about-several-audio-video-leaks-of-pti-leaders/</a:t>
            </a:r>
            <a:endParaRPr lang="en-US" dirty="0"/>
          </a:p>
          <a:p>
            <a:r>
              <a:rPr lang="en-US" dirty="0">
                <a:hlinkClick r:id="rId9"/>
              </a:rPr>
              <a:t>https://dailythepatriot.com/security-audio-leak/</a:t>
            </a:r>
            <a:endParaRPr lang="en-US" dirty="0"/>
          </a:p>
          <a:p>
            <a:r>
              <a:rPr lang="en-US" dirty="0">
                <a:hlinkClick r:id="rId10"/>
              </a:rPr>
              <a:t>https://www.dw.com/en/pakistan-how-the-audio-leaks-scandal-has-discredited-politicians/a-63321679</a:t>
            </a:r>
            <a:endParaRPr lang="en-US" dirty="0"/>
          </a:p>
          <a:p>
            <a:r>
              <a:rPr lang="en-US" dirty="0">
                <a:hlinkClick r:id="rId11"/>
              </a:rPr>
              <a:t>https://tribune.com.pk/story/2380194/high-powered-panel-to-probe-audio-leaks</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7D6B765-ACFD-4425-8782-C1B413FC853A}"/>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859132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720C59-2613-4D1F-A44F-E31220555FD8}"/>
              </a:ext>
            </a:extLst>
          </p:cNvPr>
          <p:cNvSpPr>
            <a:spLocks noGrp="1"/>
          </p:cNvSpPr>
          <p:nvPr>
            <p:ph type="sldNum" sz="quarter" idx="12"/>
          </p:nvPr>
        </p:nvSpPr>
        <p:spPr/>
        <p:txBody>
          <a:bodyPr/>
          <a:lstStyle/>
          <a:p>
            <a:fld id="{6D22F896-40B5-4ADD-8801-0D06FADFA095}" type="slidenum">
              <a:rPr lang="en-US" smtClean="0"/>
              <a:t>34</a:t>
            </a:fld>
            <a:endParaRPr lang="en-US" dirty="0"/>
          </a:p>
        </p:txBody>
      </p:sp>
      <p:pic>
        <p:nvPicPr>
          <p:cNvPr id="1026" name="Picture 2" descr="Happy National Thank You Day! - Inventionland">
            <a:extLst>
              <a:ext uri="{FF2B5EF4-FFF2-40B4-BE49-F238E27FC236}">
                <a16:creationId xmlns:a16="http://schemas.microsoft.com/office/drawing/2014/main" id="{9D5FDB46-1A44-4375-A4FE-1E4F365E14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762125"/>
            <a:ext cx="7620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34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E5DAE-31AB-4031-BFD8-025718E8F3E2}"/>
              </a:ext>
            </a:extLst>
          </p:cNvPr>
          <p:cNvSpPr>
            <a:spLocks noGrp="1"/>
          </p:cNvSpPr>
          <p:nvPr>
            <p:ph type="title"/>
          </p:nvPr>
        </p:nvSpPr>
        <p:spPr/>
        <p:txBody>
          <a:bodyPr/>
          <a:lstStyle/>
          <a:p>
            <a:r>
              <a:rPr lang="en-US"/>
              <a:t>Problem Statement</a:t>
            </a:r>
            <a:endParaRPr lang="en-US" dirty="0"/>
          </a:p>
        </p:txBody>
      </p:sp>
      <p:sp>
        <p:nvSpPr>
          <p:cNvPr id="3" name="Content Placeholder 2">
            <a:extLst>
              <a:ext uri="{FF2B5EF4-FFF2-40B4-BE49-F238E27FC236}">
                <a16:creationId xmlns:a16="http://schemas.microsoft.com/office/drawing/2014/main" id="{AFA466A6-8C86-4AE7-8801-D0BC0394541D}"/>
              </a:ext>
            </a:extLst>
          </p:cNvPr>
          <p:cNvSpPr>
            <a:spLocks noGrp="1"/>
          </p:cNvSpPr>
          <p:nvPr>
            <p:ph idx="1"/>
          </p:nvPr>
        </p:nvSpPr>
        <p:spPr/>
        <p:txBody>
          <a:bodyPr anchor="ctr"/>
          <a:lstStyle/>
          <a:p>
            <a:pPr marL="0" indent="0" algn="just">
              <a:buNone/>
            </a:pPr>
            <a:r>
              <a:rPr lang="en-US" dirty="0"/>
              <a:t>The incidences of Audios and Videos leaks in the world has given rise to many new fears and threats to citizens in general and Politicians in particular. This has shattered social ethics, moral values and security perception in Pakistan. It also caused people to doubt the security measures in place at various meeting places.</a:t>
            </a:r>
          </a:p>
          <a:p>
            <a:pPr marL="0" indent="0" algn="just">
              <a:buNone/>
            </a:pPr>
            <a:endParaRPr lang="en-US" dirty="0"/>
          </a:p>
        </p:txBody>
      </p:sp>
      <p:sp>
        <p:nvSpPr>
          <p:cNvPr id="4" name="Slide Number Placeholder 3">
            <a:extLst>
              <a:ext uri="{FF2B5EF4-FFF2-40B4-BE49-F238E27FC236}">
                <a16:creationId xmlns:a16="http://schemas.microsoft.com/office/drawing/2014/main" id="{130E91F9-28A0-4703-BBEB-BF54CC0F1711}"/>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val="291950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9675-1A68-4763-A83F-E65F63CADFF8}"/>
              </a:ext>
            </a:extLst>
          </p:cNvPr>
          <p:cNvSpPr>
            <a:spLocks noGrp="1"/>
          </p:cNvSpPr>
          <p:nvPr>
            <p:ph type="title"/>
          </p:nvPr>
        </p:nvSpPr>
        <p:spPr/>
        <p:txBody>
          <a:bodyPr/>
          <a:lstStyle/>
          <a:p>
            <a:r>
              <a:rPr lang="en-US"/>
              <a:t>Key Question</a:t>
            </a:r>
            <a:endParaRPr lang="en-US" dirty="0"/>
          </a:p>
        </p:txBody>
      </p:sp>
      <p:sp>
        <p:nvSpPr>
          <p:cNvPr id="3" name="Content Placeholder 2">
            <a:extLst>
              <a:ext uri="{FF2B5EF4-FFF2-40B4-BE49-F238E27FC236}">
                <a16:creationId xmlns:a16="http://schemas.microsoft.com/office/drawing/2014/main" id="{5FCF7767-0C00-40D5-95B1-331108998A8D}"/>
              </a:ext>
            </a:extLst>
          </p:cNvPr>
          <p:cNvSpPr>
            <a:spLocks noGrp="1"/>
          </p:cNvSpPr>
          <p:nvPr>
            <p:ph idx="1"/>
          </p:nvPr>
        </p:nvSpPr>
        <p:spPr/>
        <p:txBody>
          <a:bodyPr anchor="ctr"/>
          <a:lstStyle/>
          <a:p>
            <a:pPr marL="0" indent="0">
              <a:buNone/>
            </a:pPr>
            <a:r>
              <a:rPr lang="en-US" dirty="0"/>
              <a:t>Are the Audio/ Video leaks destroying moral values and creating insecurity in society ?</a:t>
            </a:r>
          </a:p>
          <a:p>
            <a:pPr marL="0" indent="0">
              <a:buNone/>
            </a:pPr>
            <a:endParaRPr lang="en-US" dirty="0"/>
          </a:p>
          <a:p>
            <a:pPr marL="0" indent="0">
              <a:buNone/>
            </a:pPr>
            <a:r>
              <a:rPr lang="en-US" dirty="0"/>
              <a:t>Are the Audio/ Video leaks a tool for exposing reality  OR for political manipulations / bargains ?</a:t>
            </a:r>
          </a:p>
          <a:p>
            <a:pPr marL="0" indent="0">
              <a:buNone/>
            </a:pPr>
            <a:endParaRPr lang="en-US" dirty="0"/>
          </a:p>
        </p:txBody>
      </p:sp>
      <p:sp>
        <p:nvSpPr>
          <p:cNvPr id="4" name="Slide Number Placeholder 3">
            <a:extLst>
              <a:ext uri="{FF2B5EF4-FFF2-40B4-BE49-F238E27FC236}">
                <a16:creationId xmlns:a16="http://schemas.microsoft.com/office/drawing/2014/main" id="{FFCC5ABA-23FF-47ED-A5B7-A55D475C2FF4}"/>
              </a:ext>
            </a:extLst>
          </p:cNvPr>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p14="http://schemas.microsoft.com/office/powerpoint/2010/main" val="413674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9620-01F8-4426-8C1E-E0334EDC3CAD}"/>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05F7D564-EF35-4D8D-8B5F-A428FE2290FE}"/>
              </a:ext>
            </a:extLst>
          </p:cNvPr>
          <p:cNvSpPr>
            <a:spLocks noGrp="1"/>
          </p:cNvSpPr>
          <p:nvPr>
            <p:ph idx="1"/>
          </p:nvPr>
        </p:nvSpPr>
        <p:spPr>
          <a:xfrm>
            <a:off x="1141412" y="1155094"/>
            <a:ext cx="10237788" cy="4384315"/>
          </a:xfrm>
        </p:spPr>
        <p:txBody>
          <a:bodyPr anchor="ctr"/>
          <a:lstStyle/>
          <a:p>
            <a:pPr marL="0" indent="0">
              <a:buNone/>
            </a:pPr>
            <a:r>
              <a:rPr lang="en-US" dirty="0"/>
              <a:t>The spate of Audio/ Video and paper leaks is occurred internationally, but this presentation is focused/ confined to the incidences of recent  leaks in Pakistan.</a:t>
            </a:r>
          </a:p>
        </p:txBody>
      </p:sp>
      <p:sp>
        <p:nvSpPr>
          <p:cNvPr id="4" name="Slide Number Placeholder 3">
            <a:extLst>
              <a:ext uri="{FF2B5EF4-FFF2-40B4-BE49-F238E27FC236}">
                <a16:creationId xmlns:a16="http://schemas.microsoft.com/office/drawing/2014/main" id="{5E3B9BB2-5B94-4A8B-B425-29F8F7D67DA4}"/>
              </a:ext>
            </a:extLst>
          </p:cNvPr>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val="355789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B25D-290C-4E3C-B607-A492A5C7EFA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A348473-B0CE-4202-B2F7-3975BFF36E4A}"/>
              </a:ext>
            </a:extLst>
          </p:cNvPr>
          <p:cNvSpPr>
            <a:spLocks noGrp="1"/>
          </p:cNvSpPr>
          <p:nvPr>
            <p:ph idx="1"/>
          </p:nvPr>
        </p:nvSpPr>
        <p:spPr/>
        <p:txBody>
          <a:bodyPr>
            <a:normAutofit/>
          </a:bodyPr>
          <a:lstStyle/>
          <a:p>
            <a:r>
              <a:rPr lang="en-US" dirty="0">
                <a:solidFill>
                  <a:srgbClr val="FFFF00"/>
                </a:solidFill>
              </a:rPr>
              <a:t>The audio/ video leaks means </a:t>
            </a:r>
          </a:p>
          <a:p>
            <a:pPr lvl="1"/>
            <a:r>
              <a:rPr lang="en-US" dirty="0"/>
              <a:t>to allow secret information to become generally known or  the act of making it known</a:t>
            </a:r>
          </a:p>
          <a:p>
            <a:pPr lvl="1"/>
            <a:r>
              <a:rPr lang="en-US" dirty="0"/>
              <a:t>to give out information privately, especially when people in authority do not want it to be known</a:t>
            </a:r>
          </a:p>
          <a:p>
            <a:r>
              <a:rPr lang="en-US" dirty="0"/>
              <a:t>Mostly Audios/ Videos  are leaked of the people or places or events which are already under </a:t>
            </a:r>
            <a:r>
              <a:rPr lang="en-US" dirty="0">
                <a:solidFill>
                  <a:srgbClr val="FFFF00"/>
                </a:solidFill>
              </a:rPr>
              <a:t>surveillance</a:t>
            </a:r>
          </a:p>
        </p:txBody>
      </p:sp>
      <p:sp>
        <p:nvSpPr>
          <p:cNvPr id="4" name="Slide Number Placeholder 3">
            <a:extLst>
              <a:ext uri="{FF2B5EF4-FFF2-40B4-BE49-F238E27FC236}">
                <a16:creationId xmlns:a16="http://schemas.microsoft.com/office/drawing/2014/main" id="{0E36B56E-7A59-40A0-8E39-FEC909DB3E64}"/>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5" name="Footer Placeholder 4">
            <a:extLst>
              <a:ext uri="{FF2B5EF4-FFF2-40B4-BE49-F238E27FC236}">
                <a16:creationId xmlns:a16="http://schemas.microsoft.com/office/drawing/2014/main" id="{30018AB9-F846-4F89-BB65-340BCFD31C9E}"/>
              </a:ext>
            </a:extLst>
          </p:cNvPr>
          <p:cNvSpPr>
            <a:spLocks noGrp="1"/>
          </p:cNvSpPr>
          <p:nvPr>
            <p:ph type="ftr" sz="quarter" idx="11"/>
          </p:nvPr>
        </p:nvSpPr>
        <p:spPr>
          <a:xfrm>
            <a:off x="1618489" y="6234112"/>
            <a:ext cx="6239309" cy="365125"/>
          </a:xfrm>
        </p:spPr>
        <p:txBody>
          <a:bodyPr/>
          <a:lstStyle/>
          <a:p>
            <a:r>
              <a:rPr lang="en-US" dirty="0"/>
              <a:t>https://dictionary.cambridge.org/dictionary/english/leak</a:t>
            </a:r>
          </a:p>
        </p:txBody>
      </p:sp>
    </p:spTree>
    <p:extLst>
      <p:ext uri="{BB962C8B-B14F-4D97-AF65-F5344CB8AC3E}">
        <p14:creationId xmlns:p14="http://schemas.microsoft.com/office/powerpoint/2010/main" val="238659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5592-42C0-4340-9D3E-0FBC19E5914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C304D8C-9407-4FBC-B3E8-BF5BBD895012}"/>
              </a:ext>
            </a:extLst>
          </p:cNvPr>
          <p:cNvSpPr>
            <a:spLocks noGrp="1"/>
          </p:cNvSpPr>
          <p:nvPr>
            <p:ph idx="1"/>
          </p:nvPr>
        </p:nvSpPr>
        <p:spPr>
          <a:xfrm>
            <a:off x="1127124" y="972531"/>
            <a:ext cx="10237788" cy="5626706"/>
          </a:xfrm>
        </p:spPr>
        <p:txBody>
          <a:bodyPr>
            <a:normAutofit lnSpcReduction="10000"/>
          </a:bodyPr>
          <a:lstStyle/>
          <a:p>
            <a:r>
              <a:rPr lang="en-US" b="1" dirty="0">
                <a:solidFill>
                  <a:srgbClr val="FFFF00"/>
                </a:solidFill>
              </a:rPr>
              <a:t>Surveillance</a:t>
            </a:r>
            <a:r>
              <a:rPr lang="en-US" dirty="0"/>
              <a:t> is the close monitoring of a person’s </a:t>
            </a:r>
            <a:r>
              <a:rPr lang="en-US" dirty="0" err="1"/>
              <a:t>behaviour</a:t>
            </a:r>
            <a:r>
              <a:rPr lang="en-US" dirty="0"/>
              <a:t> or activities to gather information about them which can be used to influence or manage decision making</a:t>
            </a:r>
          </a:p>
          <a:p>
            <a:r>
              <a:rPr lang="en-US" b="1" dirty="0">
                <a:solidFill>
                  <a:srgbClr val="FFFF00"/>
                </a:solidFill>
              </a:rPr>
              <a:t>Covert </a:t>
            </a:r>
            <a:r>
              <a:rPr lang="en-US" b="1" dirty="0" err="1">
                <a:solidFill>
                  <a:srgbClr val="FFFF00"/>
                </a:solidFill>
              </a:rPr>
              <a:t>vs</a:t>
            </a:r>
            <a:r>
              <a:rPr lang="en-US" b="1" dirty="0">
                <a:solidFill>
                  <a:srgbClr val="FFFF00"/>
                </a:solidFill>
              </a:rPr>
              <a:t> Overt Surveillance</a:t>
            </a:r>
          </a:p>
          <a:p>
            <a:pPr lvl="1"/>
            <a:r>
              <a:rPr lang="en-US" dirty="0"/>
              <a:t>Covert surveillance refers to techniques used which are hidden or disguised so that the subject does not know they are being monitored or watched </a:t>
            </a:r>
          </a:p>
          <a:p>
            <a:pPr lvl="1"/>
            <a:r>
              <a:rPr lang="en-US" dirty="0"/>
              <a:t>Overt surveillance refers to the use of devices which are visible and recognisable such as a signposted CCTV system</a:t>
            </a:r>
          </a:p>
          <a:p>
            <a:endParaRPr lang="en-US" dirty="0"/>
          </a:p>
        </p:txBody>
      </p:sp>
      <p:sp>
        <p:nvSpPr>
          <p:cNvPr id="4" name="Slide Number Placeholder 3">
            <a:extLst>
              <a:ext uri="{FF2B5EF4-FFF2-40B4-BE49-F238E27FC236}">
                <a16:creationId xmlns:a16="http://schemas.microsoft.com/office/drawing/2014/main" id="{1329C74C-B67C-432F-A3F0-120DDA132943}"/>
              </a:ext>
            </a:extLst>
          </p:cNvPr>
          <p:cNvSpPr>
            <a:spLocks noGrp="1"/>
          </p:cNvSpPr>
          <p:nvPr>
            <p:ph type="sldNum" sz="quarter" idx="12"/>
          </p:nvPr>
        </p:nvSpPr>
        <p:spPr/>
        <p:txBody>
          <a:bodyPr/>
          <a:lstStyle/>
          <a:p>
            <a:fld id="{6D22F896-40B5-4ADD-8801-0D06FADFA095}" type="slidenum">
              <a:rPr lang="en-US" smtClean="0"/>
              <a:pPr/>
              <a:t>8</a:t>
            </a:fld>
            <a:endParaRPr lang="en-US" dirty="0"/>
          </a:p>
        </p:txBody>
      </p:sp>
      <p:sp>
        <p:nvSpPr>
          <p:cNvPr id="5" name="Footer Placeholder 4">
            <a:extLst>
              <a:ext uri="{FF2B5EF4-FFF2-40B4-BE49-F238E27FC236}">
                <a16:creationId xmlns:a16="http://schemas.microsoft.com/office/drawing/2014/main" id="{593F63F4-B5A1-44BE-AD96-CFE3B00A576F}"/>
              </a:ext>
            </a:extLst>
          </p:cNvPr>
          <p:cNvSpPr>
            <a:spLocks noGrp="1"/>
          </p:cNvSpPr>
          <p:nvPr>
            <p:ph type="ftr" sz="quarter" idx="11"/>
          </p:nvPr>
        </p:nvSpPr>
        <p:spPr>
          <a:xfrm>
            <a:off x="1459463" y="6416674"/>
            <a:ext cx="6239309" cy="365125"/>
          </a:xfrm>
        </p:spPr>
        <p:txBody>
          <a:bodyPr/>
          <a:lstStyle/>
          <a:p>
            <a:r>
              <a:rPr lang="en-US" dirty="0"/>
              <a:t>https://www.esotericltd.com/2020/09/11/what-are-the-different-types-of-surveillance/</a:t>
            </a:r>
          </a:p>
        </p:txBody>
      </p:sp>
    </p:spTree>
    <p:extLst>
      <p:ext uri="{BB962C8B-B14F-4D97-AF65-F5344CB8AC3E}">
        <p14:creationId xmlns:p14="http://schemas.microsoft.com/office/powerpoint/2010/main" val="277870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771C-AC43-49D1-A1E0-C59F0F0EA800}"/>
              </a:ext>
            </a:extLst>
          </p:cNvPr>
          <p:cNvSpPr>
            <a:spLocks noGrp="1"/>
          </p:cNvSpPr>
          <p:nvPr>
            <p:ph type="title"/>
          </p:nvPr>
        </p:nvSpPr>
        <p:spPr/>
        <p:txBody>
          <a:bodyPr/>
          <a:lstStyle/>
          <a:p>
            <a:r>
              <a:rPr lang="en-US" dirty="0"/>
              <a:t>Types of Surveillance</a:t>
            </a:r>
          </a:p>
        </p:txBody>
      </p:sp>
      <p:sp>
        <p:nvSpPr>
          <p:cNvPr id="3" name="Content Placeholder 2">
            <a:extLst>
              <a:ext uri="{FF2B5EF4-FFF2-40B4-BE49-F238E27FC236}">
                <a16:creationId xmlns:a16="http://schemas.microsoft.com/office/drawing/2014/main" id="{99138C8F-CF40-4AD1-98CD-7B0A660239CB}"/>
              </a:ext>
            </a:extLst>
          </p:cNvPr>
          <p:cNvSpPr>
            <a:spLocks noGrp="1"/>
          </p:cNvSpPr>
          <p:nvPr>
            <p:ph idx="1"/>
          </p:nvPr>
        </p:nvSpPr>
        <p:spPr/>
        <p:txBody>
          <a:bodyPr>
            <a:normAutofit/>
          </a:bodyPr>
          <a:lstStyle/>
          <a:p>
            <a:r>
              <a:rPr lang="en-US" b="1" dirty="0">
                <a:solidFill>
                  <a:srgbClr val="FFFF00"/>
                </a:solidFill>
              </a:rPr>
              <a:t>Human surveillance -  </a:t>
            </a:r>
            <a:r>
              <a:rPr lang="en-US" dirty="0"/>
              <a:t>a tool for the private investigator or spy</a:t>
            </a:r>
          </a:p>
          <a:p>
            <a:r>
              <a:rPr lang="en-US" b="1" dirty="0">
                <a:solidFill>
                  <a:srgbClr val="FFFF00"/>
                </a:solidFill>
              </a:rPr>
              <a:t>Video-</a:t>
            </a:r>
            <a:r>
              <a:rPr lang="en-US" dirty="0"/>
              <a:t>  The use of cameras, for monitoring &amp; surveillance </a:t>
            </a:r>
          </a:p>
          <a:p>
            <a:pPr lvl="1"/>
            <a:r>
              <a:rPr lang="en-US" dirty="0"/>
              <a:t>They are often connected to a recording device or IP network</a:t>
            </a:r>
          </a:p>
          <a:p>
            <a:pPr lvl="1"/>
            <a:r>
              <a:rPr lang="en-US" dirty="0"/>
              <a:t>Cameras have become increasingly smaller and higher quality,</a:t>
            </a:r>
          </a:p>
          <a:p>
            <a:r>
              <a:rPr lang="en-US" b="1" dirty="0">
                <a:solidFill>
                  <a:srgbClr val="FFFF00"/>
                </a:solidFill>
              </a:rPr>
              <a:t>Audio-</a:t>
            </a:r>
            <a:r>
              <a:rPr lang="en-US" dirty="0"/>
              <a:t>   Listening devices, commonly known as ‘bugs’ or ‘wires</a:t>
            </a:r>
          </a:p>
          <a:p>
            <a:pPr lvl="1"/>
            <a:r>
              <a:rPr lang="en-US" dirty="0"/>
              <a:t>Earlier -- with a microphone and remote receiver,</a:t>
            </a:r>
          </a:p>
          <a:p>
            <a:pPr lvl="1"/>
            <a:r>
              <a:rPr lang="en-US" dirty="0"/>
              <a:t>Consist of a miniature RF radio transmitter and receiver</a:t>
            </a:r>
          </a:p>
          <a:p>
            <a:endParaRPr lang="en-US" dirty="0"/>
          </a:p>
          <a:p>
            <a:pPr lvl="1"/>
            <a:endParaRPr lang="en-US" dirty="0"/>
          </a:p>
        </p:txBody>
      </p:sp>
      <p:sp>
        <p:nvSpPr>
          <p:cNvPr id="4" name="Slide Number Placeholder 3">
            <a:extLst>
              <a:ext uri="{FF2B5EF4-FFF2-40B4-BE49-F238E27FC236}">
                <a16:creationId xmlns:a16="http://schemas.microsoft.com/office/drawing/2014/main" id="{F2ED9204-3804-4B74-9272-2CE73EF88CF7}"/>
              </a:ext>
            </a:extLst>
          </p:cNvPr>
          <p:cNvSpPr>
            <a:spLocks noGrp="1"/>
          </p:cNvSpPr>
          <p:nvPr>
            <p:ph type="sldNum" sz="quarter" idx="12"/>
          </p:nvPr>
        </p:nvSpPr>
        <p:spPr/>
        <p:txBody>
          <a:bodyPr/>
          <a:lstStyle/>
          <a:p>
            <a:fld id="{6D22F896-40B5-4ADD-8801-0D06FADFA095}" type="slidenum">
              <a:rPr lang="en-US" smtClean="0"/>
              <a:pPr/>
              <a:t>9</a:t>
            </a:fld>
            <a:endParaRPr lang="en-US" dirty="0"/>
          </a:p>
        </p:txBody>
      </p:sp>
      <p:sp>
        <p:nvSpPr>
          <p:cNvPr id="5" name="Footer Placeholder 4">
            <a:extLst>
              <a:ext uri="{FF2B5EF4-FFF2-40B4-BE49-F238E27FC236}">
                <a16:creationId xmlns:a16="http://schemas.microsoft.com/office/drawing/2014/main" id="{4BCBA433-7CDB-4B47-83E3-86F880001E53}"/>
              </a:ext>
            </a:extLst>
          </p:cNvPr>
          <p:cNvSpPr>
            <a:spLocks noGrp="1"/>
          </p:cNvSpPr>
          <p:nvPr>
            <p:ph type="ftr" sz="quarter" idx="11"/>
          </p:nvPr>
        </p:nvSpPr>
        <p:spPr>
          <a:xfrm>
            <a:off x="1182687" y="6234112"/>
            <a:ext cx="6239309" cy="365125"/>
          </a:xfrm>
        </p:spPr>
        <p:txBody>
          <a:bodyPr/>
          <a:lstStyle/>
          <a:p>
            <a:r>
              <a:rPr lang="en-US" dirty="0"/>
              <a:t>https://www.esotericltd.com/2020/09/11/what-are-the-different-types-of-surveillance/</a:t>
            </a:r>
          </a:p>
        </p:txBody>
      </p:sp>
    </p:spTree>
    <p:extLst>
      <p:ext uri="{BB962C8B-B14F-4D97-AF65-F5344CB8AC3E}">
        <p14:creationId xmlns:p14="http://schemas.microsoft.com/office/powerpoint/2010/main" val="183808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The Recent spate of Audio" id="{EEC75BF4-C348-4074-AF61-9BC8FAF4521F}" vid="{CE573F4A-1CC1-487F-BDE3-5366562B38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Recent spate of Audio</Template>
  <TotalTime>1106</TotalTime>
  <Words>2292</Words>
  <Application>Microsoft Office PowerPoint</Application>
  <PresentationFormat>Widescreen</PresentationFormat>
  <Paragraphs>226</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Times New Roman</vt:lpstr>
      <vt:lpstr>Tw Cen MT</vt:lpstr>
      <vt:lpstr>Wingdings</vt:lpstr>
      <vt:lpstr>Circuit</vt:lpstr>
      <vt:lpstr>PowerPoint Presentation</vt:lpstr>
      <vt:lpstr>NATIONAL MANAGEMENT COLLEGE  117th National Management Course </vt:lpstr>
      <vt:lpstr>Sequence of Presentation</vt:lpstr>
      <vt:lpstr>Problem Statement</vt:lpstr>
      <vt:lpstr>Key Question</vt:lpstr>
      <vt:lpstr>Scope</vt:lpstr>
      <vt:lpstr>Introduction</vt:lpstr>
      <vt:lpstr>Introduction</vt:lpstr>
      <vt:lpstr>Types of Surveillance</vt:lpstr>
      <vt:lpstr>Types of Surveillance</vt:lpstr>
      <vt:lpstr>Introduction</vt:lpstr>
      <vt:lpstr>Introduction</vt:lpstr>
      <vt:lpstr>Historical Perspective</vt:lpstr>
      <vt:lpstr>Objective</vt:lpstr>
      <vt:lpstr>Recent Audio/ Video leaks</vt:lpstr>
      <vt:lpstr>ANALYSIS</vt:lpstr>
      <vt:lpstr>Moral dimensions</vt:lpstr>
      <vt:lpstr>Moral dimensions</vt:lpstr>
      <vt:lpstr>Legal Dimensions</vt:lpstr>
      <vt:lpstr>Is Recording Secret Audio/ Video Crime</vt:lpstr>
      <vt:lpstr>Can You Record Videos of Others ?</vt:lpstr>
      <vt:lpstr>Recordings Concerning A Dignity of A Person</vt:lpstr>
      <vt:lpstr>Are Recordings Admissible in Court?</vt:lpstr>
      <vt:lpstr>Security Dimensions</vt:lpstr>
      <vt:lpstr>Security Dimensions</vt:lpstr>
      <vt:lpstr>Why Clandestine Leaks ?</vt:lpstr>
      <vt:lpstr>A Campaign to Malign Politicians?</vt:lpstr>
      <vt:lpstr>Seek Alternate Justice Remedies</vt:lpstr>
      <vt:lpstr> Investigations</vt:lpstr>
      <vt:lpstr>Conclusion</vt:lpstr>
      <vt:lpstr>Recommendations</vt:lpstr>
      <vt:lpstr>Recommendations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Recent spate of Audio/ video leaks- What are its moral, legal and security dimensions? What way forward?</dc:title>
  <dc:creator>HP</dc:creator>
  <cp:lastModifiedBy>HP</cp:lastModifiedBy>
  <cp:revision>306</cp:revision>
  <dcterms:created xsi:type="dcterms:W3CDTF">2022-11-09T07:30:19Z</dcterms:created>
  <dcterms:modified xsi:type="dcterms:W3CDTF">2022-11-16T03:39:52Z</dcterms:modified>
</cp:coreProperties>
</file>