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20" r:id="rId1"/>
  </p:sldMasterIdLst>
  <p:notesMasterIdLst>
    <p:notesMasterId r:id="rId28"/>
  </p:notesMasterIdLst>
  <p:handoutMasterIdLst>
    <p:handoutMasterId r:id="rId29"/>
  </p:handoutMasterIdLst>
  <p:sldIdLst>
    <p:sldId id="275" r:id="rId2"/>
    <p:sldId id="357" r:id="rId3"/>
    <p:sldId id="327" r:id="rId4"/>
    <p:sldId id="271" r:id="rId5"/>
    <p:sldId id="289" r:id="rId6"/>
    <p:sldId id="258" r:id="rId7"/>
    <p:sldId id="292" r:id="rId8"/>
    <p:sldId id="361" r:id="rId9"/>
    <p:sldId id="373" r:id="rId10"/>
    <p:sldId id="374" r:id="rId11"/>
    <p:sldId id="375" r:id="rId12"/>
    <p:sldId id="353" r:id="rId13"/>
    <p:sldId id="352" r:id="rId14"/>
    <p:sldId id="368" r:id="rId15"/>
    <p:sldId id="354" r:id="rId16"/>
    <p:sldId id="350" r:id="rId17"/>
    <p:sldId id="346" r:id="rId18"/>
    <p:sldId id="362" r:id="rId19"/>
    <p:sldId id="260" r:id="rId20"/>
    <p:sldId id="284" r:id="rId21"/>
    <p:sldId id="371" r:id="rId22"/>
    <p:sldId id="372" r:id="rId23"/>
    <p:sldId id="280" r:id="rId24"/>
    <p:sldId id="356" r:id="rId25"/>
    <p:sldId id="274" r:id="rId26"/>
    <p:sldId id="256" r:id="rId27"/>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90055" autoAdjust="0"/>
  </p:normalViewPr>
  <p:slideViewPr>
    <p:cSldViewPr snapToGrid="0">
      <p:cViewPr varScale="1">
        <p:scale>
          <a:sx n="57" d="100"/>
          <a:sy n="57" d="100"/>
        </p:scale>
        <p:origin x="78"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NODC%2020\Desktop\Graph.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Rural</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Sheet1!$A$2:$A$11</c:f>
              <c:strCache>
                <c:ptCount val="10"/>
                <c:pt idx="0">
                  <c:v>1998-99</c:v>
                </c:pt>
                <c:pt idx="1">
                  <c:v>2001-02</c:v>
                </c:pt>
                <c:pt idx="2">
                  <c:v>2004-05</c:v>
                </c:pt>
                <c:pt idx="3">
                  <c:v>2005-06</c:v>
                </c:pt>
                <c:pt idx="4">
                  <c:v>2007-08</c:v>
                </c:pt>
                <c:pt idx="5">
                  <c:v>2010-11</c:v>
                </c:pt>
                <c:pt idx="6">
                  <c:v>2011-12</c:v>
                </c:pt>
                <c:pt idx="7">
                  <c:v>2013-14</c:v>
                </c:pt>
                <c:pt idx="8">
                  <c:v>2015-16</c:v>
                </c:pt>
                <c:pt idx="9">
                  <c:v>2018-19</c:v>
                </c:pt>
              </c:strCache>
            </c:strRef>
          </c:cat>
          <c:val>
            <c:numRef>
              <c:f>Sheet1!$B$2:$B$11</c:f>
              <c:numCache>
                <c:formatCode>General</c:formatCode>
                <c:ptCount val="10"/>
                <c:pt idx="0">
                  <c:v>66</c:v>
                </c:pt>
                <c:pt idx="1">
                  <c:v>70</c:v>
                </c:pt>
                <c:pt idx="2">
                  <c:v>60</c:v>
                </c:pt>
                <c:pt idx="3">
                  <c:v>65</c:v>
                </c:pt>
                <c:pt idx="4">
                  <c:v>55</c:v>
                </c:pt>
                <c:pt idx="5">
                  <c:v>50</c:v>
                </c:pt>
                <c:pt idx="6">
                  <c:v>48</c:v>
                </c:pt>
                <c:pt idx="7">
                  <c:v>40</c:v>
                </c:pt>
                <c:pt idx="8">
                  <c:v>35</c:v>
                </c:pt>
                <c:pt idx="9">
                  <c:v>30</c:v>
                </c:pt>
              </c:numCache>
            </c:numRef>
          </c:val>
          <c:smooth val="0"/>
          <c:extLst>
            <c:ext xmlns:c16="http://schemas.microsoft.com/office/drawing/2014/chart" uri="{C3380CC4-5D6E-409C-BE32-E72D297353CC}">
              <c16:uniqueId val="{00000000-1879-4248-8B52-ABD7F4BC4E24}"/>
            </c:ext>
          </c:extLst>
        </c:ser>
        <c:ser>
          <c:idx val="1"/>
          <c:order val="1"/>
          <c:tx>
            <c:strRef>
              <c:f>Sheet1!$C$1</c:f>
              <c:strCache>
                <c:ptCount val="1"/>
                <c:pt idx="0">
                  <c:v>Urban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Sheet1!$A$2:$A$11</c:f>
              <c:strCache>
                <c:ptCount val="10"/>
                <c:pt idx="0">
                  <c:v>1998-99</c:v>
                </c:pt>
                <c:pt idx="1">
                  <c:v>2001-02</c:v>
                </c:pt>
                <c:pt idx="2">
                  <c:v>2004-05</c:v>
                </c:pt>
                <c:pt idx="3">
                  <c:v>2005-06</c:v>
                </c:pt>
                <c:pt idx="4">
                  <c:v>2007-08</c:v>
                </c:pt>
                <c:pt idx="5">
                  <c:v>2010-11</c:v>
                </c:pt>
                <c:pt idx="6">
                  <c:v>2011-12</c:v>
                </c:pt>
                <c:pt idx="7">
                  <c:v>2013-14</c:v>
                </c:pt>
                <c:pt idx="8">
                  <c:v>2015-16</c:v>
                </c:pt>
                <c:pt idx="9">
                  <c:v>2018-19</c:v>
                </c:pt>
              </c:strCache>
            </c:strRef>
          </c:cat>
          <c:val>
            <c:numRef>
              <c:f>Sheet1!$C$2:$C$11</c:f>
              <c:numCache>
                <c:formatCode>General</c:formatCode>
                <c:ptCount val="10"/>
                <c:pt idx="0">
                  <c:v>50</c:v>
                </c:pt>
                <c:pt idx="1">
                  <c:v>55</c:v>
                </c:pt>
                <c:pt idx="2">
                  <c:v>40</c:v>
                </c:pt>
                <c:pt idx="3">
                  <c:v>42</c:v>
                </c:pt>
                <c:pt idx="4">
                  <c:v>35</c:v>
                </c:pt>
                <c:pt idx="5">
                  <c:v>28</c:v>
                </c:pt>
                <c:pt idx="6">
                  <c:v>24</c:v>
                </c:pt>
                <c:pt idx="7">
                  <c:v>18</c:v>
                </c:pt>
                <c:pt idx="8">
                  <c:v>13</c:v>
                </c:pt>
                <c:pt idx="9">
                  <c:v>10</c:v>
                </c:pt>
              </c:numCache>
            </c:numRef>
          </c:val>
          <c:smooth val="0"/>
          <c:extLst>
            <c:ext xmlns:c16="http://schemas.microsoft.com/office/drawing/2014/chart" uri="{C3380CC4-5D6E-409C-BE32-E72D297353CC}">
              <c16:uniqueId val="{00000001-1879-4248-8B52-ABD7F4BC4E24}"/>
            </c:ext>
          </c:extLst>
        </c:ser>
        <c:ser>
          <c:idx val="2"/>
          <c:order val="2"/>
          <c:tx>
            <c:strRef>
              <c:f>Sheet1!$D$1</c:f>
              <c:strCache>
                <c:ptCount val="1"/>
                <c:pt idx="0">
                  <c:v>Pakistan</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Sheet1!$A$2:$A$11</c:f>
              <c:strCache>
                <c:ptCount val="10"/>
                <c:pt idx="0">
                  <c:v>1998-99</c:v>
                </c:pt>
                <c:pt idx="1">
                  <c:v>2001-02</c:v>
                </c:pt>
                <c:pt idx="2">
                  <c:v>2004-05</c:v>
                </c:pt>
                <c:pt idx="3">
                  <c:v>2005-06</c:v>
                </c:pt>
                <c:pt idx="4">
                  <c:v>2007-08</c:v>
                </c:pt>
                <c:pt idx="5">
                  <c:v>2010-11</c:v>
                </c:pt>
                <c:pt idx="6">
                  <c:v>2011-12</c:v>
                </c:pt>
                <c:pt idx="7">
                  <c:v>2013-14</c:v>
                </c:pt>
                <c:pt idx="8">
                  <c:v>2015-16</c:v>
                </c:pt>
                <c:pt idx="9">
                  <c:v>2018-19</c:v>
                </c:pt>
              </c:strCache>
            </c:strRef>
          </c:cat>
          <c:val>
            <c:numRef>
              <c:f>Sheet1!$D$2:$D$11</c:f>
              <c:numCache>
                <c:formatCode>General</c:formatCode>
                <c:ptCount val="10"/>
                <c:pt idx="0">
                  <c:v>60</c:v>
                </c:pt>
                <c:pt idx="1">
                  <c:v>65</c:v>
                </c:pt>
                <c:pt idx="2">
                  <c:v>55</c:v>
                </c:pt>
                <c:pt idx="3">
                  <c:v>60</c:v>
                </c:pt>
                <c:pt idx="4">
                  <c:v>50</c:v>
                </c:pt>
                <c:pt idx="5">
                  <c:v>45</c:v>
                </c:pt>
                <c:pt idx="6">
                  <c:v>40</c:v>
                </c:pt>
                <c:pt idx="7">
                  <c:v>35</c:v>
                </c:pt>
                <c:pt idx="8">
                  <c:v>30</c:v>
                </c:pt>
                <c:pt idx="9">
                  <c:v>25</c:v>
                </c:pt>
              </c:numCache>
            </c:numRef>
          </c:val>
          <c:smooth val="0"/>
          <c:extLst>
            <c:ext xmlns:c16="http://schemas.microsoft.com/office/drawing/2014/chart" uri="{C3380CC4-5D6E-409C-BE32-E72D297353CC}">
              <c16:uniqueId val="{00000002-1879-4248-8B52-ABD7F4BC4E24}"/>
            </c:ext>
          </c:extLst>
        </c:ser>
        <c:dLbls>
          <c:showLegendKey val="0"/>
          <c:showVal val="0"/>
          <c:showCatName val="0"/>
          <c:showSerName val="0"/>
          <c:showPercent val="0"/>
          <c:showBubbleSize val="0"/>
        </c:dLbls>
        <c:marker val="1"/>
        <c:smooth val="0"/>
        <c:axId val="455280000"/>
        <c:axId val="497336368"/>
      </c:lineChart>
      <c:catAx>
        <c:axId val="455280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497336368"/>
        <c:crosses val="autoZero"/>
        <c:auto val="1"/>
        <c:lblAlgn val="ctr"/>
        <c:lblOffset val="100"/>
        <c:noMultiLvlLbl val="0"/>
      </c:catAx>
      <c:valAx>
        <c:axId val="497336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5280000"/>
        <c:crosses val="autoZero"/>
        <c:crossBetween val="between"/>
      </c:valAx>
      <c:spPr>
        <a:noFill/>
        <a:ln>
          <a:noFill/>
        </a:ln>
        <a:effectLst/>
      </c:spPr>
    </c:plotArea>
    <c:legend>
      <c:legendPos val="b"/>
      <c:layout>
        <c:manualLayout>
          <c:xMode val="edge"/>
          <c:yMode val="edge"/>
          <c:x val="0.47278247651450728"/>
          <c:y val="0.122136591333163"/>
          <c:w val="0.48723950131233595"/>
          <c:h val="0.13831073199183433"/>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28575">
      <a:solidFill>
        <a:srgbClr val="FF0000"/>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88B140-2EE5-4D85-9522-8A4746E6C5C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373CFAE8-EF4B-484F-AA4F-7443CD26F8B6}">
      <dgm:prSet/>
      <dgm:spPr/>
      <dgm:t>
        <a:bodyPr/>
        <a:lstStyle/>
        <a:p>
          <a:r>
            <a:rPr lang="en-US"/>
            <a:t>Perspective setting : Introduction</a:t>
          </a:r>
        </a:p>
      </dgm:t>
    </dgm:pt>
    <dgm:pt modelId="{D602D30B-F90E-4A0E-B10E-1A1F6B689766}" type="parTrans" cxnId="{CE76FFBE-E29B-4233-81FD-9D1AD0559FB9}">
      <dgm:prSet/>
      <dgm:spPr/>
      <dgm:t>
        <a:bodyPr/>
        <a:lstStyle/>
        <a:p>
          <a:endParaRPr lang="en-US"/>
        </a:p>
      </dgm:t>
    </dgm:pt>
    <dgm:pt modelId="{78B9C04C-D9DE-46A9-8D6B-F47FD5FBB1CE}" type="sibTrans" cxnId="{CE76FFBE-E29B-4233-81FD-9D1AD0559FB9}">
      <dgm:prSet/>
      <dgm:spPr/>
      <dgm:t>
        <a:bodyPr/>
        <a:lstStyle/>
        <a:p>
          <a:endParaRPr lang="en-US"/>
        </a:p>
      </dgm:t>
    </dgm:pt>
    <dgm:pt modelId="{83ACE603-27B6-4C83-8DA9-A7336A269E7E}">
      <dgm:prSet/>
      <dgm:spPr/>
      <dgm:t>
        <a:bodyPr/>
        <a:lstStyle/>
        <a:p>
          <a:r>
            <a:rPr lang="en-US"/>
            <a:t>Statement of Problem</a:t>
          </a:r>
        </a:p>
      </dgm:t>
    </dgm:pt>
    <dgm:pt modelId="{1B342CB0-9FEE-4B25-99B0-3690E76C15EF}" type="parTrans" cxnId="{2A3CF79A-98E3-4B14-9151-30BF78588A8D}">
      <dgm:prSet/>
      <dgm:spPr/>
      <dgm:t>
        <a:bodyPr/>
        <a:lstStyle/>
        <a:p>
          <a:endParaRPr lang="en-US"/>
        </a:p>
      </dgm:t>
    </dgm:pt>
    <dgm:pt modelId="{5E34317D-D6B7-4F80-B6D8-3638E46DF79C}" type="sibTrans" cxnId="{2A3CF79A-98E3-4B14-9151-30BF78588A8D}">
      <dgm:prSet/>
      <dgm:spPr/>
      <dgm:t>
        <a:bodyPr/>
        <a:lstStyle/>
        <a:p>
          <a:endParaRPr lang="en-US"/>
        </a:p>
      </dgm:t>
    </dgm:pt>
    <dgm:pt modelId="{9E82EF3A-A4DE-40F1-8276-DD43B96CBDA7}">
      <dgm:prSet/>
      <dgm:spPr/>
      <dgm:t>
        <a:bodyPr/>
        <a:lstStyle/>
        <a:p>
          <a:r>
            <a:rPr lang="en-US"/>
            <a:t>Research Questions</a:t>
          </a:r>
        </a:p>
      </dgm:t>
    </dgm:pt>
    <dgm:pt modelId="{A7A7F698-44DD-485D-9A6F-7D09F75B47F4}" type="parTrans" cxnId="{97334D88-0F03-4D85-B3BD-8F7C57F3E5BC}">
      <dgm:prSet/>
      <dgm:spPr/>
      <dgm:t>
        <a:bodyPr/>
        <a:lstStyle/>
        <a:p>
          <a:endParaRPr lang="en-US"/>
        </a:p>
      </dgm:t>
    </dgm:pt>
    <dgm:pt modelId="{07FAEBD2-1944-4D08-A7B7-E10A997DDAD1}" type="sibTrans" cxnId="{97334D88-0F03-4D85-B3BD-8F7C57F3E5BC}">
      <dgm:prSet/>
      <dgm:spPr/>
      <dgm:t>
        <a:bodyPr/>
        <a:lstStyle/>
        <a:p>
          <a:endParaRPr lang="en-US"/>
        </a:p>
      </dgm:t>
    </dgm:pt>
    <dgm:pt modelId="{49948D0A-9DB1-4D96-BB1A-E910EC68952D}">
      <dgm:prSet/>
      <dgm:spPr/>
      <dgm:t>
        <a:bodyPr/>
        <a:lstStyle/>
        <a:p>
          <a:r>
            <a:rPr lang="en-US"/>
            <a:t>Rural development in Pakistan  </a:t>
          </a:r>
        </a:p>
      </dgm:t>
    </dgm:pt>
    <dgm:pt modelId="{FEEF8FA0-8F2F-4473-BD09-79951963AE92}" type="parTrans" cxnId="{272C0AF0-6602-4B73-9338-F237EB3BF8D1}">
      <dgm:prSet/>
      <dgm:spPr/>
      <dgm:t>
        <a:bodyPr/>
        <a:lstStyle/>
        <a:p>
          <a:endParaRPr lang="en-US"/>
        </a:p>
      </dgm:t>
    </dgm:pt>
    <dgm:pt modelId="{6F0C0CF2-F225-46B6-A015-4F056654FD08}" type="sibTrans" cxnId="{272C0AF0-6602-4B73-9338-F237EB3BF8D1}">
      <dgm:prSet/>
      <dgm:spPr/>
      <dgm:t>
        <a:bodyPr/>
        <a:lstStyle/>
        <a:p>
          <a:endParaRPr lang="en-US"/>
        </a:p>
      </dgm:t>
    </dgm:pt>
    <dgm:pt modelId="{521137FC-F7A5-4B14-991D-5B7773503633}">
      <dgm:prSet/>
      <dgm:spPr/>
      <dgm:t>
        <a:bodyPr/>
        <a:lstStyle/>
        <a:p>
          <a:r>
            <a:rPr lang="en-US" dirty="0"/>
            <a:t>SWOT analysis of rural agricultural Pakistan</a:t>
          </a:r>
        </a:p>
      </dgm:t>
    </dgm:pt>
    <dgm:pt modelId="{D6AF1C32-78E5-49EE-AA7B-48E7A1D6343A}" type="parTrans" cxnId="{612A5282-D73B-408B-B645-82D6415378D4}">
      <dgm:prSet/>
      <dgm:spPr/>
      <dgm:t>
        <a:bodyPr/>
        <a:lstStyle/>
        <a:p>
          <a:endParaRPr lang="en-US"/>
        </a:p>
      </dgm:t>
    </dgm:pt>
    <dgm:pt modelId="{AADC42DE-1E39-4DCE-8FE7-3A82363CDA29}" type="sibTrans" cxnId="{612A5282-D73B-408B-B645-82D6415378D4}">
      <dgm:prSet/>
      <dgm:spPr/>
      <dgm:t>
        <a:bodyPr/>
        <a:lstStyle/>
        <a:p>
          <a:endParaRPr lang="en-US"/>
        </a:p>
      </dgm:t>
    </dgm:pt>
    <dgm:pt modelId="{1E8E7FCE-901B-4E3B-B6AC-F92C4D88C0FB}">
      <dgm:prSet/>
      <dgm:spPr/>
      <dgm:t>
        <a:bodyPr/>
        <a:lstStyle/>
        <a:p>
          <a:r>
            <a:rPr lang="en-US"/>
            <a:t>China: Plans, Programs and Policies for Rural Development</a:t>
          </a:r>
        </a:p>
      </dgm:t>
    </dgm:pt>
    <dgm:pt modelId="{C49CEBB8-6CAE-4464-AAA5-B39B59A30941}" type="parTrans" cxnId="{D4730B12-498C-41E7-B72F-42DD4CC08563}">
      <dgm:prSet/>
      <dgm:spPr/>
      <dgm:t>
        <a:bodyPr/>
        <a:lstStyle/>
        <a:p>
          <a:endParaRPr lang="en-US"/>
        </a:p>
      </dgm:t>
    </dgm:pt>
    <dgm:pt modelId="{AE15C0F2-65C3-4848-BC1D-4D3070B1E281}" type="sibTrans" cxnId="{D4730B12-498C-41E7-B72F-42DD4CC08563}">
      <dgm:prSet/>
      <dgm:spPr/>
      <dgm:t>
        <a:bodyPr/>
        <a:lstStyle/>
        <a:p>
          <a:endParaRPr lang="en-US"/>
        </a:p>
      </dgm:t>
    </dgm:pt>
    <dgm:pt modelId="{A2C0AB25-A840-47E7-A61D-342BF8781567}">
      <dgm:prSet/>
      <dgm:spPr/>
      <dgm:t>
        <a:bodyPr/>
        <a:lstStyle/>
        <a:p>
          <a:r>
            <a:rPr lang="en-US"/>
            <a:t>Impact of RD interventions in China</a:t>
          </a:r>
        </a:p>
      </dgm:t>
    </dgm:pt>
    <dgm:pt modelId="{0440E71B-3E2E-46E1-934D-80D0CA145C0E}" type="parTrans" cxnId="{9BDAEDD0-13B5-4DAE-B70C-772BBE2E1C22}">
      <dgm:prSet/>
      <dgm:spPr/>
      <dgm:t>
        <a:bodyPr/>
        <a:lstStyle/>
        <a:p>
          <a:endParaRPr lang="en-US"/>
        </a:p>
      </dgm:t>
    </dgm:pt>
    <dgm:pt modelId="{C9F1764A-785A-4ED9-A450-04531A9C0044}" type="sibTrans" cxnId="{9BDAEDD0-13B5-4DAE-B70C-772BBE2E1C22}">
      <dgm:prSet/>
      <dgm:spPr/>
      <dgm:t>
        <a:bodyPr/>
        <a:lstStyle/>
        <a:p>
          <a:endParaRPr lang="en-US"/>
        </a:p>
      </dgm:t>
    </dgm:pt>
    <dgm:pt modelId="{D9D354CE-7D0D-4961-99E3-F84EA793BDDB}">
      <dgm:prSet/>
      <dgm:spPr/>
      <dgm:t>
        <a:bodyPr/>
        <a:lstStyle/>
        <a:p>
          <a:r>
            <a:rPr lang="en-US"/>
            <a:t>Lessons from China</a:t>
          </a:r>
        </a:p>
      </dgm:t>
    </dgm:pt>
    <dgm:pt modelId="{415EF663-29DC-4B2F-9522-508FCC85C6C3}" type="parTrans" cxnId="{3F9F931A-ECED-435C-A7D3-4E465728CB94}">
      <dgm:prSet/>
      <dgm:spPr/>
      <dgm:t>
        <a:bodyPr/>
        <a:lstStyle/>
        <a:p>
          <a:endParaRPr lang="en-US"/>
        </a:p>
      </dgm:t>
    </dgm:pt>
    <dgm:pt modelId="{7F5664D3-12E7-469E-A683-F0C0A91C5998}" type="sibTrans" cxnId="{3F9F931A-ECED-435C-A7D3-4E465728CB94}">
      <dgm:prSet/>
      <dgm:spPr/>
      <dgm:t>
        <a:bodyPr/>
        <a:lstStyle/>
        <a:p>
          <a:endParaRPr lang="en-US"/>
        </a:p>
      </dgm:t>
    </dgm:pt>
    <dgm:pt modelId="{AA52BC16-E332-4CE4-AA56-8060CF174EDD}">
      <dgm:prSet/>
      <dgm:spPr/>
      <dgm:t>
        <a:bodyPr/>
        <a:lstStyle/>
        <a:p>
          <a:r>
            <a:rPr lang="en-US"/>
            <a:t>Pakistan: Enigma of Rural Development</a:t>
          </a:r>
        </a:p>
      </dgm:t>
    </dgm:pt>
    <dgm:pt modelId="{CCEB1856-9E9B-4748-81A6-9ACC3B582FE2}" type="parTrans" cxnId="{82A15D60-C01D-4977-BB3E-04C8FB1D8E58}">
      <dgm:prSet/>
      <dgm:spPr/>
      <dgm:t>
        <a:bodyPr/>
        <a:lstStyle/>
        <a:p>
          <a:endParaRPr lang="en-US"/>
        </a:p>
      </dgm:t>
    </dgm:pt>
    <dgm:pt modelId="{584EA1BA-6CB8-447C-AC35-A79292C97184}" type="sibTrans" cxnId="{82A15D60-C01D-4977-BB3E-04C8FB1D8E58}">
      <dgm:prSet/>
      <dgm:spPr/>
      <dgm:t>
        <a:bodyPr/>
        <a:lstStyle/>
        <a:p>
          <a:endParaRPr lang="en-US"/>
        </a:p>
      </dgm:t>
    </dgm:pt>
    <dgm:pt modelId="{0D6FE748-97C8-40F7-9F37-A8AE0B903678}">
      <dgm:prSet/>
      <dgm:spPr/>
      <dgm:t>
        <a:bodyPr/>
        <a:lstStyle/>
        <a:p>
          <a:r>
            <a:rPr lang="en-US"/>
            <a:t>Conclusion</a:t>
          </a:r>
        </a:p>
      </dgm:t>
    </dgm:pt>
    <dgm:pt modelId="{BAB7A63F-A392-499E-96E9-D4A7817129BE}" type="parTrans" cxnId="{5F6AD8D1-AD80-4A7E-98D0-9383E71B9232}">
      <dgm:prSet/>
      <dgm:spPr/>
      <dgm:t>
        <a:bodyPr/>
        <a:lstStyle/>
        <a:p>
          <a:endParaRPr lang="en-US"/>
        </a:p>
      </dgm:t>
    </dgm:pt>
    <dgm:pt modelId="{D1472B49-4053-4D06-8B8E-3763BEA5D122}" type="sibTrans" cxnId="{5F6AD8D1-AD80-4A7E-98D0-9383E71B9232}">
      <dgm:prSet/>
      <dgm:spPr/>
      <dgm:t>
        <a:bodyPr/>
        <a:lstStyle/>
        <a:p>
          <a:endParaRPr lang="en-US"/>
        </a:p>
      </dgm:t>
    </dgm:pt>
    <dgm:pt modelId="{AC6DEE3F-E653-4ABD-8478-6FF3C7C0FD15}">
      <dgm:prSet/>
      <dgm:spPr/>
      <dgm:t>
        <a:bodyPr/>
        <a:lstStyle/>
        <a:p>
          <a:r>
            <a:rPr lang="en-US"/>
            <a:t>Way forward</a:t>
          </a:r>
        </a:p>
      </dgm:t>
    </dgm:pt>
    <dgm:pt modelId="{28974CBB-4EC4-40B6-A18F-A8E699A665C8}" type="parTrans" cxnId="{16FF331E-D2E9-4086-A96A-72B43217C8E0}">
      <dgm:prSet/>
      <dgm:spPr/>
      <dgm:t>
        <a:bodyPr/>
        <a:lstStyle/>
        <a:p>
          <a:endParaRPr lang="en-US"/>
        </a:p>
      </dgm:t>
    </dgm:pt>
    <dgm:pt modelId="{0110AF56-B0C0-46D9-A897-90A26BFB62A0}" type="sibTrans" cxnId="{16FF331E-D2E9-4086-A96A-72B43217C8E0}">
      <dgm:prSet/>
      <dgm:spPr/>
      <dgm:t>
        <a:bodyPr/>
        <a:lstStyle/>
        <a:p>
          <a:endParaRPr lang="en-US"/>
        </a:p>
      </dgm:t>
    </dgm:pt>
    <dgm:pt modelId="{87CC13CB-0910-4477-A6F9-958CD291EC3E}" type="pres">
      <dgm:prSet presAssocID="{2088B140-2EE5-4D85-9522-8A4746E6C5CA}" presName="vert0" presStyleCnt="0">
        <dgm:presLayoutVars>
          <dgm:dir/>
          <dgm:animOne val="branch"/>
          <dgm:animLvl val="lvl"/>
        </dgm:presLayoutVars>
      </dgm:prSet>
      <dgm:spPr/>
    </dgm:pt>
    <dgm:pt modelId="{A7A13A6B-E9F0-4B3B-B012-9FEE56537047}" type="pres">
      <dgm:prSet presAssocID="{373CFAE8-EF4B-484F-AA4F-7443CD26F8B6}" presName="thickLine" presStyleLbl="alignNode1" presStyleIdx="0" presStyleCnt="11"/>
      <dgm:spPr/>
    </dgm:pt>
    <dgm:pt modelId="{A80B854C-FAF2-436F-A2D9-E2D8F74B868C}" type="pres">
      <dgm:prSet presAssocID="{373CFAE8-EF4B-484F-AA4F-7443CD26F8B6}" presName="horz1" presStyleCnt="0"/>
      <dgm:spPr/>
    </dgm:pt>
    <dgm:pt modelId="{6D4E1813-0E8F-4D94-A265-9E0270D4ED84}" type="pres">
      <dgm:prSet presAssocID="{373CFAE8-EF4B-484F-AA4F-7443CD26F8B6}" presName="tx1" presStyleLbl="revTx" presStyleIdx="0" presStyleCnt="11"/>
      <dgm:spPr/>
    </dgm:pt>
    <dgm:pt modelId="{DF449423-2E26-43DF-94CD-A9C493E84A33}" type="pres">
      <dgm:prSet presAssocID="{373CFAE8-EF4B-484F-AA4F-7443CD26F8B6}" presName="vert1" presStyleCnt="0"/>
      <dgm:spPr/>
    </dgm:pt>
    <dgm:pt modelId="{374414D2-9B5A-4DAD-9291-2643AA77485A}" type="pres">
      <dgm:prSet presAssocID="{83ACE603-27B6-4C83-8DA9-A7336A269E7E}" presName="thickLine" presStyleLbl="alignNode1" presStyleIdx="1" presStyleCnt="11"/>
      <dgm:spPr/>
    </dgm:pt>
    <dgm:pt modelId="{6E73B3F2-DE8A-4AE2-918D-E65CE5B58F98}" type="pres">
      <dgm:prSet presAssocID="{83ACE603-27B6-4C83-8DA9-A7336A269E7E}" presName="horz1" presStyleCnt="0"/>
      <dgm:spPr/>
    </dgm:pt>
    <dgm:pt modelId="{02CEC5EF-9C6E-4DA2-ABC0-02DEFDCDEC80}" type="pres">
      <dgm:prSet presAssocID="{83ACE603-27B6-4C83-8DA9-A7336A269E7E}" presName="tx1" presStyleLbl="revTx" presStyleIdx="1" presStyleCnt="11"/>
      <dgm:spPr/>
    </dgm:pt>
    <dgm:pt modelId="{F24A984E-85B8-43B5-8363-02FB90D4A5C9}" type="pres">
      <dgm:prSet presAssocID="{83ACE603-27B6-4C83-8DA9-A7336A269E7E}" presName="vert1" presStyleCnt="0"/>
      <dgm:spPr/>
    </dgm:pt>
    <dgm:pt modelId="{FB79B4FF-972F-4B0E-A075-52F8FD1F3039}" type="pres">
      <dgm:prSet presAssocID="{9E82EF3A-A4DE-40F1-8276-DD43B96CBDA7}" presName="thickLine" presStyleLbl="alignNode1" presStyleIdx="2" presStyleCnt="11"/>
      <dgm:spPr/>
    </dgm:pt>
    <dgm:pt modelId="{578CB4FB-DC6A-4C28-A9DD-26F9B06F6F5E}" type="pres">
      <dgm:prSet presAssocID="{9E82EF3A-A4DE-40F1-8276-DD43B96CBDA7}" presName="horz1" presStyleCnt="0"/>
      <dgm:spPr/>
    </dgm:pt>
    <dgm:pt modelId="{A844EEE0-BEE2-4C16-BD98-6ABD33E7FA28}" type="pres">
      <dgm:prSet presAssocID="{9E82EF3A-A4DE-40F1-8276-DD43B96CBDA7}" presName="tx1" presStyleLbl="revTx" presStyleIdx="2" presStyleCnt="11"/>
      <dgm:spPr/>
    </dgm:pt>
    <dgm:pt modelId="{0AC75EF1-45B8-4BC9-B63D-2FC49A05E527}" type="pres">
      <dgm:prSet presAssocID="{9E82EF3A-A4DE-40F1-8276-DD43B96CBDA7}" presName="vert1" presStyleCnt="0"/>
      <dgm:spPr/>
    </dgm:pt>
    <dgm:pt modelId="{8FB006D4-1EF1-4758-8B8E-442C02857436}" type="pres">
      <dgm:prSet presAssocID="{49948D0A-9DB1-4D96-BB1A-E910EC68952D}" presName="thickLine" presStyleLbl="alignNode1" presStyleIdx="3" presStyleCnt="11"/>
      <dgm:spPr/>
    </dgm:pt>
    <dgm:pt modelId="{FB0872EB-4AFF-4465-808F-6659DD43752A}" type="pres">
      <dgm:prSet presAssocID="{49948D0A-9DB1-4D96-BB1A-E910EC68952D}" presName="horz1" presStyleCnt="0"/>
      <dgm:spPr/>
    </dgm:pt>
    <dgm:pt modelId="{95AE1F2F-3BB5-44E3-A3BE-CF858562305D}" type="pres">
      <dgm:prSet presAssocID="{49948D0A-9DB1-4D96-BB1A-E910EC68952D}" presName="tx1" presStyleLbl="revTx" presStyleIdx="3" presStyleCnt="11"/>
      <dgm:spPr/>
    </dgm:pt>
    <dgm:pt modelId="{621C5EC4-601F-446C-8FE5-BAE985F34E73}" type="pres">
      <dgm:prSet presAssocID="{49948D0A-9DB1-4D96-BB1A-E910EC68952D}" presName="vert1" presStyleCnt="0"/>
      <dgm:spPr/>
    </dgm:pt>
    <dgm:pt modelId="{41491372-D7B3-4886-9B04-CFF48BC22751}" type="pres">
      <dgm:prSet presAssocID="{521137FC-F7A5-4B14-991D-5B7773503633}" presName="thickLine" presStyleLbl="alignNode1" presStyleIdx="4" presStyleCnt="11"/>
      <dgm:spPr/>
    </dgm:pt>
    <dgm:pt modelId="{8E23056E-0187-476A-AE75-7069B2A42745}" type="pres">
      <dgm:prSet presAssocID="{521137FC-F7A5-4B14-991D-5B7773503633}" presName="horz1" presStyleCnt="0"/>
      <dgm:spPr/>
    </dgm:pt>
    <dgm:pt modelId="{ACC87EC4-2203-4551-9746-447CC6CA824B}" type="pres">
      <dgm:prSet presAssocID="{521137FC-F7A5-4B14-991D-5B7773503633}" presName="tx1" presStyleLbl="revTx" presStyleIdx="4" presStyleCnt="11"/>
      <dgm:spPr/>
    </dgm:pt>
    <dgm:pt modelId="{FDBB6FAA-EBCE-4D62-8DD6-0C763CFF57AF}" type="pres">
      <dgm:prSet presAssocID="{521137FC-F7A5-4B14-991D-5B7773503633}" presName="vert1" presStyleCnt="0"/>
      <dgm:spPr/>
    </dgm:pt>
    <dgm:pt modelId="{E6F5E89C-1CC2-40AC-8619-C9C3CC401DE7}" type="pres">
      <dgm:prSet presAssocID="{1E8E7FCE-901B-4E3B-B6AC-F92C4D88C0FB}" presName="thickLine" presStyleLbl="alignNode1" presStyleIdx="5" presStyleCnt="11"/>
      <dgm:spPr/>
    </dgm:pt>
    <dgm:pt modelId="{1B2E92E8-425A-4F17-9558-D53997FF8350}" type="pres">
      <dgm:prSet presAssocID="{1E8E7FCE-901B-4E3B-B6AC-F92C4D88C0FB}" presName="horz1" presStyleCnt="0"/>
      <dgm:spPr/>
    </dgm:pt>
    <dgm:pt modelId="{907FEDCD-7D51-40AB-AA38-9FBA48E499A1}" type="pres">
      <dgm:prSet presAssocID="{1E8E7FCE-901B-4E3B-B6AC-F92C4D88C0FB}" presName="tx1" presStyleLbl="revTx" presStyleIdx="5" presStyleCnt="11"/>
      <dgm:spPr/>
    </dgm:pt>
    <dgm:pt modelId="{6E96CB75-E632-4BE4-ADDA-6348E4A9A2BA}" type="pres">
      <dgm:prSet presAssocID="{1E8E7FCE-901B-4E3B-B6AC-F92C4D88C0FB}" presName="vert1" presStyleCnt="0"/>
      <dgm:spPr/>
    </dgm:pt>
    <dgm:pt modelId="{4DCACEA6-EB15-4159-B046-1CA86107EF31}" type="pres">
      <dgm:prSet presAssocID="{A2C0AB25-A840-47E7-A61D-342BF8781567}" presName="thickLine" presStyleLbl="alignNode1" presStyleIdx="6" presStyleCnt="11"/>
      <dgm:spPr/>
    </dgm:pt>
    <dgm:pt modelId="{5437D6CE-06C2-41BD-BC79-B2727A1258F7}" type="pres">
      <dgm:prSet presAssocID="{A2C0AB25-A840-47E7-A61D-342BF8781567}" presName="horz1" presStyleCnt="0"/>
      <dgm:spPr/>
    </dgm:pt>
    <dgm:pt modelId="{D6673574-8804-488A-BD52-D58C509CD47E}" type="pres">
      <dgm:prSet presAssocID="{A2C0AB25-A840-47E7-A61D-342BF8781567}" presName="tx1" presStyleLbl="revTx" presStyleIdx="6" presStyleCnt="11"/>
      <dgm:spPr/>
    </dgm:pt>
    <dgm:pt modelId="{D604A6B6-32DF-41C7-9E89-A676F0956EEE}" type="pres">
      <dgm:prSet presAssocID="{A2C0AB25-A840-47E7-A61D-342BF8781567}" presName="vert1" presStyleCnt="0"/>
      <dgm:spPr/>
    </dgm:pt>
    <dgm:pt modelId="{04168003-F810-4064-9008-66764C752583}" type="pres">
      <dgm:prSet presAssocID="{D9D354CE-7D0D-4961-99E3-F84EA793BDDB}" presName="thickLine" presStyleLbl="alignNode1" presStyleIdx="7" presStyleCnt="11"/>
      <dgm:spPr/>
    </dgm:pt>
    <dgm:pt modelId="{C9D0116D-D6F0-40ED-BCCD-4AB36C58F2AE}" type="pres">
      <dgm:prSet presAssocID="{D9D354CE-7D0D-4961-99E3-F84EA793BDDB}" presName="horz1" presStyleCnt="0"/>
      <dgm:spPr/>
    </dgm:pt>
    <dgm:pt modelId="{1ADD536F-CB7C-4EA4-B598-C7EA17A82399}" type="pres">
      <dgm:prSet presAssocID="{D9D354CE-7D0D-4961-99E3-F84EA793BDDB}" presName="tx1" presStyleLbl="revTx" presStyleIdx="7" presStyleCnt="11"/>
      <dgm:spPr/>
    </dgm:pt>
    <dgm:pt modelId="{8976B42E-E85C-4094-AF58-F72A9BCF8C87}" type="pres">
      <dgm:prSet presAssocID="{D9D354CE-7D0D-4961-99E3-F84EA793BDDB}" presName="vert1" presStyleCnt="0"/>
      <dgm:spPr/>
    </dgm:pt>
    <dgm:pt modelId="{C2A853DA-64FC-4674-A3A5-B9F7B20D5F0A}" type="pres">
      <dgm:prSet presAssocID="{AA52BC16-E332-4CE4-AA56-8060CF174EDD}" presName="thickLine" presStyleLbl="alignNode1" presStyleIdx="8" presStyleCnt="11"/>
      <dgm:spPr/>
    </dgm:pt>
    <dgm:pt modelId="{96ECC333-5990-417B-861B-465677FFFBB5}" type="pres">
      <dgm:prSet presAssocID="{AA52BC16-E332-4CE4-AA56-8060CF174EDD}" presName="horz1" presStyleCnt="0"/>
      <dgm:spPr/>
    </dgm:pt>
    <dgm:pt modelId="{CC07962E-6A0C-4BA4-B917-D0FACEE1657E}" type="pres">
      <dgm:prSet presAssocID="{AA52BC16-E332-4CE4-AA56-8060CF174EDD}" presName="tx1" presStyleLbl="revTx" presStyleIdx="8" presStyleCnt="11"/>
      <dgm:spPr/>
    </dgm:pt>
    <dgm:pt modelId="{C59D5397-1097-45CC-AF73-1FF20A0BA794}" type="pres">
      <dgm:prSet presAssocID="{AA52BC16-E332-4CE4-AA56-8060CF174EDD}" presName="vert1" presStyleCnt="0"/>
      <dgm:spPr/>
    </dgm:pt>
    <dgm:pt modelId="{67744AB8-E4BF-40D9-BF66-9C5DDFA4C375}" type="pres">
      <dgm:prSet presAssocID="{0D6FE748-97C8-40F7-9F37-A8AE0B903678}" presName="thickLine" presStyleLbl="alignNode1" presStyleIdx="9" presStyleCnt="11"/>
      <dgm:spPr/>
    </dgm:pt>
    <dgm:pt modelId="{80AF97A3-D2E7-4B03-B160-7B3D1A2C4B8E}" type="pres">
      <dgm:prSet presAssocID="{0D6FE748-97C8-40F7-9F37-A8AE0B903678}" presName="horz1" presStyleCnt="0"/>
      <dgm:spPr/>
    </dgm:pt>
    <dgm:pt modelId="{282DB355-B826-491A-BBDB-379DA1577000}" type="pres">
      <dgm:prSet presAssocID="{0D6FE748-97C8-40F7-9F37-A8AE0B903678}" presName="tx1" presStyleLbl="revTx" presStyleIdx="9" presStyleCnt="11"/>
      <dgm:spPr/>
    </dgm:pt>
    <dgm:pt modelId="{F4264C15-E822-4A18-AD41-066781173D5E}" type="pres">
      <dgm:prSet presAssocID="{0D6FE748-97C8-40F7-9F37-A8AE0B903678}" presName="vert1" presStyleCnt="0"/>
      <dgm:spPr/>
    </dgm:pt>
    <dgm:pt modelId="{44374285-1F52-4650-A159-9792495A03B2}" type="pres">
      <dgm:prSet presAssocID="{AC6DEE3F-E653-4ABD-8478-6FF3C7C0FD15}" presName="thickLine" presStyleLbl="alignNode1" presStyleIdx="10" presStyleCnt="11"/>
      <dgm:spPr/>
    </dgm:pt>
    <dgm:pt modelId="{ED700E85-228A-4939-A07A-C6FC292CFF87}" type="pres">
      <dgm:prSet presAssocID="{AC6DEE3F-E653-4ABD-8478-6FF3C7C0FD15}" presName="horz1" presStyleCnt="0"/>
      <dgm:spPr/>
    </dgm:pt>
    <dgm:pt modelId="{4419A119-5319-48A5-B835-D4F3321377FE}" type="pres">
      <dgm:prSet presAssocID="{AC6DEE3F-E653-4ABD-8478-6FF3C7C0FD15}" presName="tx1" presStyleLbl="revTx" presStyleIdx="10" presStyleCnt="11"/>
      <dgm:spPr/>
    </dgm:pt>
    <dgm:pt modelId="{CA9D59DB-0AD8-4BBB-A81C-D23296348058}" type="pres">
      <dgm:prSet presAssocID="{AC6DEE3F-E653-4ABD-8478-6FF3C7C0FD15}" presName="vert1" presStyleCnt="0"/>
      <dgm:spPr/>
    </dgm:pt>
  </dgm:ptLst>
  <dgm:cxnLst>
    <dgm:cxn modelId="{D4730B12-498C-41E7-B72F-42DD4CC08563}" srcId="{2088B140-2EE5-4D85-9522-8A4746E6C5CA}" destId="{1E8E7FCE-901B-4E3B-B6AC-F92C4D88C0FB}" srcOrd="5" destOrd="0" parTransId="{C49CEBB8-6CAE-4464-AAA5-B39B59A30941}" sibTransId="{AE15C0F2-65C3-4848-BC1D-4D3070B1E281}"/>
    <dgm:cxn modelId="{3F9F931A-ECED-435C-A7D3-4E465728CB94}" srcId="{2088B140-2EE5-4D85-9522-8A4746E6C5CA}" destId="{D9D354CE-7D0D-4961-99E3-F84EA793BDDB}" srcOrd="7" destOrd="0" parTransId="{415EF663-29DC-4B2F-9522-508FCC85C6C3}" sibTransId="{7F5664D3-12E7-469E-A683-F0C0A91C5998}"/>
    <dgm:cxn modelId="{BE5E0D1D-B8A5-4FAA-A5F0-0EF2EE97552E}" type="presOf" srcId="{83ACE603-27B6-4C83-8DA9-A7336A269E7E}" destId="{02CEC5EF-9C6E-4DA2-ABC0-02DEFDCDEC80}" srcOrd="0" destOrd="0" presId="urn:microsoft.com/office/officeart/2008/layout/LinedList"/>
    <dgm:cxn modelId="{16FF331E-D2E9-4086-A96A-72B43217C8E0}" srcId="{2088B140-2EE5-4D85-9522-8A4746E6C5CA}" destId="{AC6DEE3F-E653-4ABD-8478-6FF3C7C0FD15}" srcOrd="10" destOrd="0" parTransId="{28974CBB-4EC4-40B6-A18F-A8E699A665C8}" sibTransId="{0110AF56-B0C0-46D9-A897-90A26BFB62A0}"/>
    <dgm:cxn modelId="{82A15D60-C01D-4977-BB3E-04C8FB1D8E58}" srcId="{2088B140-2EE5-4D85-9522-8A4746E6C5CA}" destId="{AA52BC16-E332-4CE4-AA56-8060CF174EDD}" srcOrd="8" destOrd="0" parTransId="{CCEB1856-9E9B-4748-81A6-9ACC3B582FE2}" sibTransId="{584EA1BA-6CB8-447C-AC35-A79292C97184}"/>
    <dgm:cxn modelId="{516C5268-28E2-481F-B0C8-9C32263A57C2}" type="presOf" srcId="{1E8E7FCE-901B-4E3B-B6AC-F92C4D88C0FB}" destId="{907FEDCD-7D51-40AB-AA38-9FBA48E499A1}" srcOrd="0" destOrd="0" presId="urn:microsoft.com/office/officeart/2008/layout/LinedList"/>
    <dgm:cxn modelId="{612A5282-D73B-408B-B645-82D6415378D4}" srcId="{2088B140-2EE5-4D85-9522-8A4746E6C5CA}" destId="{521137FC-F7A5-4B14-991D-5B7773503633}" srcOrd="4" destOrd="0" parTransId="{D6AF1C32-78E5-49EE-AA7B-48E7A1D6343A}" sibTransId="{AADC42DE-1E39-4DCE-8FE7-3A82363CDA29}"/>
    <dgm:cxn modelId="{628BA486-2E60-4A2B-96BA-E3BE0FFA5F15}" type="presOf" srcId="{2088B140-2EE5-4D85-9522-8A4746E6C5CA}" destId="{87CC13CB-0910-4477-A6F9-958CD291EC3E}" srcOrd="0" destOrd="0" presId="urn:microsoft.com/office/officeart/2008/layout/LinedList"/>
    <dgm:cxn modelId="{97334D88-0F03-4D85-B3BD-8F7C57F3E5BC}" srcId="{2088B140-2EE5-4D85-9522-8A4746E6C5CA}" destId="{9E82EF3A-A4DE-40F1-8276-DD43B96CBDA7}" srcOrd="2" destOrd="0" parTransId="{A7A7F698-44DD-485D-9A6F-7D09F75B47F4}" sibTransId="{07FAEBD2-1944-4D08-A7B7-E10A997DDAD1}"/>
    <dgm:cxn modelId="{7EBFEA8B-44B8-4F66-AFD9-02A9F29B1A04}" type="presOf" srcId="{49948D0A-9DB1-4D96-BB1A-E910EC68952D}" destId="{95AE1F2F-3BB5-44E3-A3BE-CF858562305D}" srcOrd="0" destOrd="0" presId="urn:microsoft.com/office/officeart/2008/layout/LinedList"/>
    <dgm:cxn modelId="{C9EE9D9A-EF4C-4450-84AE-8EA0C52BA898}" type="presOf" srcId="{0D6FE748-97C8-40F7-9F37-A8AE0B903678}" destId="{282DB355-B826-491A-BBDB-379DA1577000}" srcOrd="0" destOrd="0" presId="urn:microsoft.com/office/officeart/2008/layout/LinedList"/>
    <dgm:cxn modelId="{2A3CF79A-98E3-4B14-9151-30BF78588A8D}" srcId="{2088B140-2EE5-4D85-9522-8A4746E6C5CA}" destId="{83ACE603-27B6-4C83-8DA9-A7336A269E7E}" srcOrd="1" destOrd="0" parTransId="{1B342CB0-9FEE-4B25-99B0-3690E76C15EF}" sibTransId="{5E34317D-D6B7-4F80-B6D8-3638E46DF79C}"/>
    <dgm:cxn modelId="{98A5209E-C8DA-4FDE-9B22-476C20A81893}" type="presOf" srcId="{373CFAE8-EF4B-484F-AA4F-7443CD26F8B6}" destId="{6D4E1813-0E8F-4D94-A265-9E0270D4ED84}" srcOrd="0" destOrd="0" presId="urn:microsoft.com/office/officeart/2008/layout/LinedList"/>
    <dgm:cxn modelId="{E41366A7-CF9A-4D0A-947B-85584713BE1C}" type="presOf" srcId="{521137FC-F7A5-4B14-991D-5B7773503633}" destId="{ACC87EC4-2203-4551-9746-447CC6CA824B}" srcOrd="0" destOrd="0" presId="urn:microsoft.com/office/officeart/2008/layout/LinedList"/>
    <dgm:cxn modelId="{D2FB1ABC-B8BD-4430-B2A3-94D5699B5F16}" type="presOf" srcId="{A2C0AB25-A840-47E7-A61D-342BF8781567}" destId="{D6673574-8804-488A-BD52-D58C509CD47E}" srcOrd="0" destOrd="0" presId="urn:microsoft.com/office/officeart/2008/layout/LinedList"/>
    <dgm:cxn modelId="{CE76FFBE-E29B-4233-81FD-9D1AD0559FB9}" srcId="{2088B140-2EE5-4D85-9522-8A4746E6C5CA}" destId="{373CFAE8-EF4B-484F-AA4F-7443CD26F8B6}" srcOrd="0" destOrd="0" parTransId="{D602D30B-F90E-4A0E-B10E-1A1F6B689766}" sibTransId="{78B9C04C-D9DE-46A9-8D6B-F47FD5FBB1CE}"/>
    <dgm:cxn modelId="{EA6EAECC-FABB-4BB0-A438-F8437BDF33E5}" type="presOf" srcId="{9E82EF3A-A4DE-40F1-8276-DD43B96CBDA7}" destId="{A844EEE0-BEE2-4C16-BD98-6ABD33E7FA28}" srcOrd="0" destOrd="0" presId="urn:microsoft.com/office/officeart/2008/layout/LinedList"/>
    <dgm:cxn modelId="{9BDAEDD0-13B5-4DAE-B70C-772BBE2E1C22}" srcId="{2088B140-2EE5-4D85-9522-8A4746E6C5CA}" destId="{A2C0AB25-A840-47E7-A61D-342BF8781567}" srcOrd="6" destOrd="0" parTransId="{0440E71B-3E2E-46E1-934D-80D0CA145C0E}" sibTransId="{C9F1764A-785A-4ED9-A450-04531A9C0044}"/>
    <dgm:cxn modelId="{5F6AD8D1-AD80-4A7E-98D0-9383E71B9232}" srcId="{2088B140-2EE5-4D85-9522-8A4746E6C5CA}" destId="{0D6FE748-97C8-40F7-9F37-A8AE0B903678}" srcOrd="9" destOrd="0" parTransId="{BAB7A63F-A392-499E-96E9-D4A7817129BE}" sibTransId="{D1472B49-4053-4D06-8B8E-3763BEA5D122}"/>
    <dgm:cxn modelId="{2E99C2DD-4A22-4F0C-AC9C-0CA65D700A6B}" type="presOf" srcId="{D9D354CE-7D0D-4961-99E3-F84EA793BDDB}" destId="{1ADD536F-CB7C-4EA4-B598-C7EA17A82399}" srcOrd="0" destOrd="0" presId="urn:microsoft.com/office/officeart/2008/layout/LinedList"/>
    <dgm:cxn modelId="{8976D3E0-7A2F-43F4-870A-63F66669ADF4}" type="presOf" srcId="{AC6DEE3F-E653-4ABD-8478-6FF3C7C0FD15}" destId="{4419A119-5319-48A5-B835-D4F3321377FE}" srcOrd="0" destOrd="0" presId="urn:microsoft.com/office/officeart/2008/layout/LinedList"/>
    <dgm:cxn modelId="{272C0AF0-6602-4B73-9338-F237EB3BF8D1}" srcId="{2088B140-2EE5-4D85-9522-8A4746E6C5CA}" destId="{49948D0A-9DB1-4D96-BB1A-E910EC68952D}" srcOrd="3" destOrd="0" parTransId="{FEEF8FA0-8F2F-4473-BD09-79951963AE92}" sibTransId="{6F0C0CF2-F225-46B6-A015-4F056654FD08}"/>
    <dgm:cxn modelId="{9C25A3FC-8D00-44D8-BE7F-6E43D5FA6538}" type="presOf" srcId="{AA52BC16-E332-4CE4-AA56-8060CF174EDD}" destId="{CC07962E-6A0C-4BA4-B917-D0FACEE1657E}" srcOrd="0" destOrd="0" presId="urn:microsoft.com/office/officeart/2008/layout/LinedList"/>
    <dgm:cxn modelId="{2FDDF59B-D7BB-4FC9-B24E-F617EF73B73A}" type="presParOf" srcId="{87CC13CB-0910-4477-A6F9-958CD291EC3E}" destId="{A7A13A6B-E9F0-4B3B-B012-9FEE56537047}" srcOrd="0" destOrd="0" presId="urn:microsoft.com/office/officeart/2008/layout/LinedList"/>
    <dgm:cxn modelId="{B3C95E47-4EAA-4617-ACBA-ED4E4228C61E}" type="presParOf" srcId="{87CC13CB-0910-4477-A6F9-958CD291EC3E}" destId="{A80B854C-FAF2-436F-A2D9-E2D8F74B868C}" srcOrd="1" destOrd="0" presId="urn:microsoft.com/office/officeart/2008/layout/LinedList"/>
    <dgm:cxn modelId="{EE7166F8-1E3B-4AE8-A97C-00A881747581}" type="presParOf" srcId="{A80B854C-FAF2-436F-A2D9-E2D8F74B868C}" destId="{6D4E1813-0E8F-4D94-A265-9E0270D4ED84}" srcOrd="0" destOrd="0" presId="urn:microsoft.com/office/officeart/2008/layout/LinedList"/>
    <dgm:cxn modelId="{65452DC5-92E5-445A-BF95-3BDF89EA36B7}" type="presParOf" srcId="{A80B854C-FAF2-436F-A2D9-E2D8F74B868C}" destId="{DF449423-2E26-43DF-94CD-A9C493E84A33}" srcOrd="1" destOrd="0" presId="urn:microsoft.com/office/officeart/2008/layout/LinedList"/>
    <dgm:cxn modelId="{BA614ECE-BAA9-4E26-9DC4-9FD1A24AF44C}" type="presParOf" srcId="{87CC13CB-0910-4477-A6F9-958CD291EC3E}" destId="{374414D2-9B5A-4DAD-9291-2643AA77485A}" srcOrd="2" destOrd="0" presId="urn:microsoft.com/office/officeart/2008/layout/LinedList"/>
    <dgm:cxn modelId="{4C84BFE0-DA0A-4D24-8933-EA5571DD8F1D}" type="presParOf" srcId="{87CC13CB-0910-4477-A6F9-958CD291EC3E}" destId="{6E73B3F2-DE8A-4AE2-918D-E65CE5B58F98}" srcOrd="3" destOrd="0" presId="urn:microsoft.com/office/officeart/2008/layout/LinedList"/>
    <dgm:cxn modelId="{1D4B231B-0DD2-4432-8A68-B1D7AB1569B9}" type="presParOf" srcId="{6E73B3F2-DE8A-4AE2-918D-E65CE5B58F98}" destId="{02CEC5EF-9C6E-4DA2-ABC0-02DEFDCDEC80}" srcOrd="0" destOrd="0" presId="urn:microsoft.com/office/officeart/2008/layout/LinedList"/>
    <dgm:cxn modelId="{056ABD64-82AE-4E8F-97DA-5DAA943EC78C}" type="presParOf" srcId="{6E73B3F2-DE8A-4AE2-918D-E65CE5B58F98}" destId="{F24A984E-85B8-43B5-8363-02FB90D4A5C9}" srcOrd="1" destOrd="0" presId="urn:microsoft.com/office/officeart/2008/layout/LinedList"/>
    <dgm:cxn modelId="{DC868354-6DD3-49B8-96DE-2D8875F18BF2}" type="presParOf" srcId="{87CC13CB-0910-4477-A6F9-958CD291EC3E}" destId="{FB79B4FF-972F-4B0E-A075-52F8FD1F3039}" srcOrd="4" destOrd="0" presId="urn:microsoft.com/office/officeart/2008/layout/LinedList"/>
    <dgm:cxn modelId="{E454C082-C6C6-4A18-8F1A-7B67DFC7CB70}" type="presParOf" srcId="{87CC13CB-0910-4477-A6F9-958CD291EC3E}" destId="{578CB4FB-DC6A-4C28-A9DD-26F9B06F6F5E}" srcOrd="5" destOrd="0" presId="urn:microsoft.com/office/officeart/2008/layout/LinedList"/>
    <dgm:cxn modelId="{65B1740F-C99D-46D0-BB4C-063CFFB0C39D}" type="presParOf" srcId="{578CB4FB-DC6A-4C28-A9DD-26F9B06F6F5E}" destId="{A844EEE0-BEE2-4C16-BD98-6ABD33E7FA28}" srcOrd="0" destOrd="0" presId="urn:microsoft.com/office/officeart/2008/layout/LinedList"/>
    <dgm:cxn modelId="{BD67E981-5F10-451B-A250-444E0AB65BF1}" type="presParOf" srcId="{578CB4FB-DC6A-4C28-A9DD-26F9B06F6F5E}" destId="{0AC75EF1-45B8-4BC9-B63D-2FC49A05E527}" srcOrd="1" destOrd="0" presId="urn:microsoft.com/office/officeart/2008/layout/LinedList"/>
    <dgm:cxn modelId="{6E52E74E-BB15-4A7C-9362-10042B314BED}" type="presParOf" srcId="{87CC13CB-0910-4477-A6F9-958CD291EC3E}" destId="{8FB006D4-1EF1-4758-8B8E-442C02857436}" srcOrd="6" destOrd="0" presId="urn:microsoft.com/office/officeart/2008/layout/LinedList"/>
    <dgm:cxn modelId="{A825B921-4116-4067-90EA-87F9E1DAC9D6}" type="presParOf" srcId="{87CC13CB-0910-4477-A6F9-958CD291EC3E}" destId="{FB0872EB-4AFF-4465-808F-6659DD43752A}" srcOrd="7" destOrd="0" presId="urn:microsoft.com/office/officeart/2008/layout/LinedList"/>
    <dgm:cxn modelId="{7A5E1FCC-E3ED-410C-BC84-A2DF0A234EBB}" type="presParOf" srcId="{FB0872EB-4AFF-4465-808F-6659DD43752A}" destId="{95AE1F2F-3BB5-44E3-A3BE-CF858562305D}" srcOrd="0" destOrd="0" presId="urn:microsoft.com/office/officeart/2008/layout/LinedList"/>
    <dgm:cxn modelId="{47EA6244-2115-4BAE-BF71-4510E664D116}" type="presParOf" srcId="{FB0872EB-4AFF-4465-808F-6659DD43752A}" destId="{621C5EC4-601F-446C-8FE5-BAE985F34E73}" srcOrd="1" destOrd="0" presId="urn:microsoft.com/office/officeart/2008/layout/LinedList"/>
    <dgm:cxn modelId="{EF8924AB-6218-4105-B6C4-04D1CB4114BA}" type="presParOf" srcId="{87CC13CB-0910-4477-A6F9-958CD291EC3E}" destId="{41491372-D7B3-4886-9B04-CFF48BC22751}" srcOrd="8" destOrd="0" presId="urn:microsoft.com/office/officeart/2008/layout/LinedList"/>
    <dgm:cxn modelId="{B7F47B64-7ADF-4EF0-8DAA-45C7D4A6E3A5}" type="presParOf" srcId="{87CC13CB-0910-4477-A6F9-958CD291EC3E}" destId="{8E23056E-0187-476A-AE75-7069B2A42745}" srcOrd="9" destOrd="0" presId="urn:microsoft.com/office/officeart/2008/layout/LinedList"/>
    <dgm:cxn modelId="{A98465B6-B746-4FE7-A56A-F43BB8CA61D2}" type="presParOf" srcId="{8E23056E-0187-476A-AE75-7069B2A42745}" destId="{ACC87EC4-2203-4551-9746-447CC6CA824B}" srcOrd="0" destOrd="0" presId="urn:microsoft.com/office/officeart/2008/layout/LinedList"/>
    <dgm:cxn modelId="{FF8BDEE1-7923-463A-B8BB-83FA81E3FF19}" type="presParOf" srcId="{8E23056E-0187-476A-AE75-7069B2A42745}" destId="{FDBB6FAA-EBCE-4D62-8DD6-0C763CFF57AF}" srcOrd="1" destOrd="0" presId="urn:microsoft.com/office/officeart/2008/layout/LinedList"/>
    <dgm:cxn modelId="{44E67ABB-31A8-4CDB-A10E-0F3102763111}" type="presParOf" srcId="{87CC13CB-0910-4477-A6F9-958CD291EC3E}" destId="{E6F5E89C-1CC2-40AC-8619-C9C3CC401DE7}" srcOrd="10" destOrd="0" presId="urn:microsoft.com/office/officeart/2008/layout/LinedList"/>
    <dgm:cxn modelId="{18D6D53F-1443-4919-97EE-B878AD91C78B}" type="presParOf" srcId="{87CC13CB-0910-4477-A6F9-958CD291EC3E}" destId="{1B2E92E8-425A-4F17-9558-D53997FF8350}" srcOrd="11" destOrd="0" presId="urn:microsoft.com/office/officeart/2008/layout/LinedList"/>
    <dgm:cxn modelId="{A6F6B73F-EF2B-4374-8CD4-BD449A033C81}" type="presParOf" srcId="{1B2E92E8-425A-4F17-9558-D53997FF8350}" destId="{907FEDCD-7D51-40AB-AA38-9FBA48E499A1}" srcOrd="0" destOrd="0" presId="urn:microsoft.com/office/officeart/2008/layout/LinedList"/>
    <dgm:cxn modelId="{82F4DBAE-BCA5-4830-8E62-B12F1B927781}" type="presParOf" srcId="{1B2E92E8-425A-4F17-9558-D53997FF8350}" destId="{6E96CB75-E632-4BE4-ADDA-6348E4A9A2BA}" srcOrd="1" destOrd="0" presId="urn:microsoft.com/office/officeart/2008/layout/LinedList"/>
    <dgm:cxn modelId="{B80273A5-6459-4A67-80A3-03057C994F8F}" type="presParOf" srcId="{87CC13CB-0910-4477-A6F9-958CD291EC3E}" destId="{4DCACEA6-EB15-4159-B046-1CA86107EF31}" srcOrd="12" destOrd="0" presId="urn:microsoft.com/office/officeart/2008/layout/LinedList"/>
    <dgm:cxn modelId="{4D0BF35D-903D-4E98-9A94-F42695472CA6}" type="presParOf" srcId="{87CC13CB-0910-4477-A6F9-958CD291EC3E}" destId="{5437D6CE-06C2-41BD-BC79-B2727A1258F7}" srcOrd="13" destOrd="0" presId="urn:microsoft.com/office/officeart/2008/layout/LinedList"/>
    <dgm:cxn modelId="{4793FF68-838A-4E73-AA32-C47EB18DA07E}" type="presParOf" srcId="{5437D6CE-06C2-41BD-BC79-B2727A1258F7}" destId="{D6673574-8804-488A-BD52-D58C509CD47E}" srcOrd="0" destOrd="0" presId="urn:microsoft.com/office/officeart/2008/layout/LinedList"/>
    <dgm:cxn modelId="{F0944C08-16B6-42E6-9119-3AAB97FD264E}" type="presParOf" srcId="{5437D6CE-06C2-41BD-BC79-B2727A1258F7}" destId="{D604A6B6-32DF-41C7-9E89-A676F0956EEE}" srcOrd="1" destOrd="0" presId="urn:microsoft.com/office/officeart/2008/layout/LinedList"/>
    <dgm:cxn modelId="{9DC25472-12FB-48CE-B5E6-FD47C9DCC803}" type="presParOf" srcId="{87CC13CB-0910-4477-A6F9-958CD291EC3E}" destId="{04168003-F810-4064-9008-66764C752583}" srcOrd="14" destOrd="0" presId="urn:microsoft.com/office/officeart/2008/layout/LinedList"/>
    <dgm:cxn modelId="{81CA6AE7-1A7D-4E2D-A6EB-3BE4B9C4A2B0}" type="presParOf" srcId="{87CC13CB-0910-4477-A6F9-958CD291EC3E}" destId="{C9D0116D-D6F0-40ED-BCCD-4AB36C58F2AE}" srcOrd="15" destOrd="0" presId="urn:microsoft.com/office/officeart/2008/layout/LinedList"/>
    <dgm:cxn modelId="{4323B98D-7DC3-431A-8F81-06E6F6A3343C}" type="presParOf" srcId="{C9D0116D-D6F0-40ED-BCCD-4AB36C58F2AE}" destId="{1ADD536F-CB7C-4EA4-B598-C7EA17A82399}" srcOrd="0" destOrd="0" presId="urn:microsoft.com/office/officeart/2008/layout/LinedList"/>
    <dgm:cxn modelId="{AE31C054-5873-45B7-A9AD-E95DF92B3337}" type="presParOf" srcId="{C9D0116D-D6F0-40ED-BCCD-4AB36C58F2AE}" destId="{8976B42E-E85C-4094-AF58-F72A9BCF8C87}" srcOrd="1" destOrd="0" presId="urn:microsoft.com/office/officeart/2008/layout/LinedList"/>
    <dgm:cxn modelId="{2D6B96FD-5B10-4D50-A331-05AC0DC6EBA6}" type="presParOf" srcId="{87CC13CB-0910-4477-A6F9-958CD291EC3E}" destId="{C2A853DA-64FC-4674-A3A5-B9F7B20D5F0A}" srcOrd="16" destOrd="0" presId="urn:microsoft.com/office/officeart/2008/layout/LinedList"/>
    <dgm:cxn modelId="{2EBCDF50-48B4-4AEC-B3D7-BE27FA155173}" type="presParOf" srcId="{87CC13CB-0910-4477-A6F9-958CD291EC3E}" destId="{96ECC333-5990-417B-861B-465677FFFBB5}" srcOrd="17" destOrd="0" presId="urn:microsoft.com/office/officeart/2008/layout/LinedList"/>
    <dgm:cxn modelId="{3E97985D-E398-4FBE-B66B-0385B752C119}" type="presParOf" srcId="{96ECC333-5990-417B-861B-465677FFFBB5}" destId="{CC07962E-6A0C-4BA4-B917-D0FACEE1657E}" srcOrd="0" destOrd="0" presId="urn:microsoft.com/office/officeart/2008/layout/LinedList"/>
    <dgm:cxn modelId="{870E80DF-0D1D-4917-99D2-8E6248AF1609}" type="presParOf" srcId="{96ECC333-5990-417B-861B-465677FFFBB5}" destId="{C59D5397-1097-45CC-AF73-1FF20A0BA794}" srcOrd="1" destOrd="0" presId="urn:microsoft.com/office/officeart/2008/layout/LinedList"/>
    <dgm:cxn modelId="{6AF24FC9-9BED-4034-842D-36107B50097B}" type="presParOf" srcId="{87CC13CB-0910-4477-A6F9-958CD291EC3E}" destId="{67744AB8-E4BF-40D9-BF66-9C5DDFA4C375}" srcOrd="18" destOrd="0" presId="urn:microsoft.com/office/officeart/2008/layout/LinedList"/>
    <dgm:cxn modelId="{AD9EE235-95DA-48A9-A763-DDF7A2F6F8AB}" type="presParOf" srcId="{87CC13CB-0910-4477-A6F9-958CD291EC3E}" destId="{80AF97A3-D2E7-4B03-B160-7B3D1A2C4B8E}" srcOrd="19" destOrd="0" presId="urn:microsoft.com/office/officeart/2008/layout/LinedList"/>
    <dgm:cxn modelId="{E455FDFA-8D62-46C8-8D53-BCBAF2288958}" type="presParOf" srcId="{80AF97A3-D2E7-4B03-B160-7B3D1A2C4B8E}" destId="{282DB355-B826-491A-BBDB-379DA1577000}" srcOrd="0" destOrd="0" presId="urn:microsoft.com/office/officeart/2008/layout/LinedList"/>
    <dgm:cxn modelId="{7CA81C56-1DA3-4EF4-A70A-C9B248E46714}" type="presParOf" srcId="{80AF97A3-D2E7-4B03-B160-7B3D1A2C4B8E}" destId="{F4264C15-E822-4A18-AD41-066781173D5E}" srcOrd="1" destOrd="0" presId="urn:microsoft.com/office/officeart/2008/layout/LinedList"/>
    <dgm:cxn modelId="{C766DE3F-1952-4365-B2D4-8F0C5CD1C089}" type="presParOf" srcId="{87CC13CB-0910-4477-A6F9-958CD291EC3E}" destId="{44374285-1F52-4650-A159-9792495A03B2}" srcOrd="20" destOrd="0" presId="urn:microsoft.com/office/officeart/2008/layout/LinedList"/>
    <dgm:cxn modelId="{FFA0C68F-3824-4442-9C3E-983A5B1083B6}" type="presParOf" srcId="{87CC13CB-0910-4477-A6F9-958CD291EC3E}" destId="{ED700E85-228A-4939-A07A-C6FC292CFF87}" srcOrd="21" destOrd="0" presId="urn:microsoft.com/office/officeart/2008/layout/LinedList"/>
    <dgm:cxn modelId="{F30BF22D-9800-4DDB-8C18-175124B94C19}" type="presParOf" srcId="{ED700E85-228A-4939-A07A-C6FC292CFF87}" destId="{4419A119-5319-48A5-B835-D4F3321377FE}" srcOrd="0" destOrd="0" presId="urn:microsoft.com/office/officeart/2008/layout/LinedList"/>
    <dgm:cxn modelId="{0A71E095-46D1-44B5-AE91-316BEFBF578E}" type="presParOf" srcId="{ED700E85-228A-4939-A07A-C6FC292CFF87}" destId="{CA9D59DB-0AD8-4BBB-A81C-D2329634805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DC129E-5D0D-4EC0-9791-2DB4768DBCEF}"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6F0A1B7B-4981-47AC-B713-7F73148500B4}">
      <dgm:prSet/>
      <dgm:spPr/>
      <dgm:t>
        <a:bodyPr/>
        <a:lstStyle/>
        <a:p>
          <a:r>
            <a:rPr lang="en-US" i="0"/>
            <a:t>More than two-thirds of Pakistanis live in rural areas and</a:t>
          </a:r>
          <a:r>
            <a:rPr lang="en-US"/>
            <a:t> 6</a:t>
          </a:r>
          <a:r>
            <a:rPr lang="en-US" i="0"/>
            <a:t>8 % of this in rural-agricultural Pakistan </a:t>
          </a:r>
          <a:endParaRPr lang="en-US"/>
        </a:p>
      </dgm:t>
    </dgm:pt>
    <dgm:pt modelId="{C56CA070-5ACE-4964-846E-425BB3449FE8}" type="parTrans" cxnId="{B70C3392-8D25-4B51-BC7A-E5C7810B45C5}">
      <dgm:prSet/>
      <dgm:spPr/>
      <dgm:t>
        <a:bodyPr/>
        <a:lstStyle/>
        <a:p>
          <a:endParaRPr lang="en-US"/>
        </a:p>
      </dgm:t>
    </dgm:pt>
    <dgm:pt modelId="{AE5F232A-EB80-497B-85F5-661CCF3EC025}" type="sibTrans" cxnId="{B70C3392-8D25-4B51-BC7A-E5C7810B45C5}">
      <dgm:prSet/>
      <dgm:spPr/>
      <dgm:t>
        <a:bodyPr/>
        <a:lstStyle/>
        <a:p>
          <a:endParaRPr lang="en-US"/>
        </a:p>
      </dgm:t>
    </dgm:pt>
    <dgm:pt modelId="{205EF7DB-07B7-4E29-BEED-493EEE510A7E}">
      <dgm:prSet/>
      <dgm:spPr/>
      <dgm:t>
        <a:bodyPr/>
        <a:lstStyle/>
        <a:p>
          <a:r>
            <a:rPr lang="en-US" i="0"/>
            <a:t>37% of Pakista</a:t>
          </a:r>
          <a:r>
            <a:rPr lang="en-US"/>
            <a:t>n’s population lives below poverty line (World Bank, 2021). Majority in rural and remote areas in about 48363 villages.</a:t>
          </a:r>
        </a:p>
      </dgm:t>
    </dgm:pt>
    <dgm:pt modelId="{23290548-2684-4C8C-BD69-752754A11048}" type="parTrans" cxnId="{E815ED7E-8A91-460C-B0E2-78E487B806C8}">
      <dgm:prSet/>
      <dgm:spPr/>
      <dgm:t>
        <a:bodyPr/>
        <a:lstStyle/>
        <a:p>
          <a:endParaRPr lang="en-US"/>
        </a:p>
      </dgm:t>
    </dgm:pt>
    <dgm:pt modelId="{FEBE7480-FF45-423D-B260-4469DDDAF4FD}" type="sibTrans" cxnId="{E815ED7E-8A91-460C-B0E2-78E487B806C8}">
      <dgm:prSet/>
      <dgm:spPr/>
      <dgm:t>
        <a:bodyPr/>
        <a:lstStyle/>
        <a:p>
          <a:endParaRPr lang="en-US"/>
        </a:p>
      </dgm:t>
    </dgm:pt>
    <dgm:pt modelId="{2D6C91F4-8377-4F70-A119-C5D69EBFE214}">
      <dgm:prSet/>
      <dgm:spPr/>
      <dgm:t>
        <a:bodyPr/>
        <a:lstStyle/>
        <a:p>
          <a:r>
            <a:rPr lang="en-US"/>
            <a:t>S</a:t>
          </a:r>
          <a:r>
            <a:rPr lang="en-US" b="0" i="0"/>
            <a:t>ustainable agriculture is the main vehicle for </a:t>
          </a:r>
          <a:r>
            <a:rPr lang="en-US"/>
            <a:t>R</a:t>
          </a:r>
          <a:r>
            <a:rPr lang="en-US" b="0" i="0"/>
            <a:t>ural Development</a:t>
          </a:r>
          <a:endParaRPr lang="en-US"/>
        </a:p>
      </dgm:t>
    </dgm:pt>
    <dgm:pt modelId="{11F26CE3-9441-4D1D-BD8F-2454FBC10F9B}" type="parTrans" cxnId="{03DB8746-1307-446E-8A38-C4AF768B3CEC}">
      <dgm:prSet/>
      <dgm:spPr/>
      <dgm:t>
        <a:bodyPr/>
        <a:lstStyle/>
        <a:p>
          <a:endParaRPr lang="en-US"/>
        </a:p>
      </dgm:t>
    </dgm:pt>
    <dgm:pt modelId="{C1FF73EF-4E21-48B7-91F9-DAECCE04D5AB}" type="sibTrans" cxnId="{03DB8746-1307-446E-8A38-C4AF768B3CEC}">
      <dgm:prSet/>
      <dgm:spPr/>
      <dgm:t>
        <a:bodyPr/>
        <a:lstStyle/>
        <a:p>
          <a:endParaRPr lang="en-US"/>
        </a:p>
      </dgm:t>
    </dgm:pt>
    <dgm:pt modelId="{CD9C61EA-4CB4-4A93-B869-C5D2EA3D9704}">
      <dgm:prSet/>
      <dgm:spPr/>
      <dgm:t>
        <a:bodyPr/>
        <a:lstStyle/>
        <a:p>
          <a:r>
            <a:rPr lang="en-US"/>
            <a:t>RD has traditionally centered on the exploitation of land-intensive natural resources:  agriculture and forestry</a:t>
          </a:r>
        </a:p>
      </dgm:t>
    </dgm:pt>
    <dgm:pt modelId="{E7611D37-42AB-43A6-B0A8-29C33640833F}" type="parTrans" cxnId="{C33491B5-E518-4A1C-93DE-7F9E0E027F02}">
      <dgm:prSet/>
      <dgm:spPr/>
      <dgm:t>
        <a:bodyPr/>
        <a:lstStyle/>
        <a:p>
          <a:endParaRPr lang="en-US"/>
        </a:p>
      </dgm:t>
    </dgm:pt>
    <dgm:pt modelId="{DBA3C4AE-F40E-40DC-AD69-913F590D1F3B}" type="sibTrans" cxnId="{C33491B5-E518-4A1C-93DE-7F9E0E027F02}">
      <dgm:prSet/>
      <dgm:spPr/>
      <dgm:t>
        <a:bodyPr/>
        <a:lstStyle/>
        <a:p>
          <a:endParaRPr lang="en-US"/>
        </a:p>
      </dgm:t>
    </dgm:pt>
    <dgm:pt modelId="{FC95F1A3-E5EC-4DDE-8A28-427710A84989}">
      <dgm:prSet/>
      <dgm:spPr/>
      <dgm:t>
        <a:bodyPr/>
        <a:lstStyle/>
        <a:p>
          <a:r>
            <a:rPr lang="en-US" b="0" i="0"/>
            <a:t>Need to value rural people as contributor to the  employment, manager of rural landscape and environmental steward in protecting and upgrading the ecosystem</a:t>
          </a:r>
          <a:endParaRPr lang="en-US"/>
        </a:p>
      </dgm:t>
    </dgm:pt>
    <dgm:pt modelId="{6C2E38B3-BB58-41FA-AC66-47F1DD735775}" type="parTrans" cxnId="{06096DE3-33B7-400C-9033-4C3C8B1D26B7}">
      <dgm:prSet/>
      <dgm:spPr/>
      <dgm:t>
        <a:bodyPr/>
        <a:lstStyle/>
        <a:p>
          <a:endParaRPr lang="en-US"/>
        </a:p>
      </dgm:t>
    </dgm:pt>
    <dgm:pt modelId="{6542F593-FC17-4314-9209-6B1CDE95B0BA}" type="sibTrans" cxnId="{06096DE3-33B7-400C-9033-4C3C8B1D26B7}">
      <dgm:prSet/>
      <dgm:spPr/>
      <dgm:t>
        <a:bodyPr/>
        <a:lstStyle/>
        <a:p>
          <a:endParaRPr lang="en-US"/>
        </a:p>
      </dgm:t>
    </dgm:pt>
    <dgm:pt modelId="{A927B306-8249-498C-962B-6A9C66527A33}" type="pres">
      <dgm:prSet presAssocID="{24DC129E-5D0D-4EC0-9791-2DB4768DBCEF}" presName="vert0" presStyleCnt="0">
        <dgm:presLayoutVars>
          <dgm:dir/>
          <dgm:animOne val="branch"/>
          <dgm:animLvl val="lvl"/>
        </dgm:presLayoutVars>
      </dgm:prSet>
      <dgm:spPr/>
    </dgm:pt>
    <dgm:pt modelId="{027AC28F-8477-4E42-B195-CA4FC42B1361}" type="pres">
      <dgm:prSet presAssocID="{6F0A1B7B-4981-47AC-B713-7F73148500B4}" presName="thickLine" presStyleLbl="alignNode1" presStyleIdx="0" presStyleCnt="5"/>
      <dgm:spPr/>
    </dgm:pt>
    <dgm:pt modelId="{B20F65D7-9BD2-407A-A3E2-3C5F03557F0F}" type="pres">
      <dgm:prSet presAssocID="{6F0A1B7B-4981-47AC-B713-7F73148500B4}" presName="horz1" presStyleCnt="0"/>
      <dgm:spPr/>
    </dgm:pt>
    <dgm:pt modelId="{14885EBC-AD89-4D18-A2A5-8398BD1CF9DC}" type="pres">
      <dgm:prSet presAssocID="{6F0A1B7B-4981-47AC-B713-7F73148500B4}" presName="tx1" presStyleLbl="revTx" presStyleIdx="0" presStyleCnt="5"/>
      <dgm:spPr/>
    </dgm:pt>
    <dgm:pt modelId="{F1CEEA3F-5526-4B5B-BE77-1DBD59B91AB3}" type="pres">
      <dgm:prSet presAssocID="{6F0A1B7B-4981-47AC-B713-7F73148500B4}" presName="vert1" presStyleCnt="0"/>
      <dgm:spPr/>
    </dgm:pt>
    <dgm:pt modelId="{671BEFF1-2968-46B0-AD1A-642F57809DBB}" type="pres">
      <dgm:prSet presAssocID="{205EF7DB-07B7-4E29-BEED-493EEE510A7E}" presName="thickLine" presStyleLbl="alignNode1" presStyleIdx="1" presStyleCnt="5"/>
      <dgm:spPr/>
    </dgm:pt>
    <dgm:pt modelId="{A20C3E16-30B4-4F0F-8B07-AD7C1BA2EF50}" type="pres">
      <dgm:prSet presAssocID="{205EF7DB-07B7-4E29-BEED-493EEE510A7E}" presName="horz1" presStyleCnt="0"/>
      <dgm:spPr/>
    </dgm:pt>
    <dgm:pt modelId="{4FA23274-88E0-4ACB-9B83-FE47303CF881}" type="pres">
      <dgm:prSet presAssocID="{205EF7DB-07B7-4E29-BEED-493EEE510A7E}" presName="tx1" presStyleLbl="revTx" presStyleIdx="1" presStyleCnt="5"/>
      <dgm:spPr/>
    </dgm:pt>
    <dgm:pt modelId="{A612122D-0CF2-46B3-BAE1-0423193AE6D7}" type="pres">
      <dgm:prSet presAssocID="{205EF7DB-07B7-4E29-BEED-493EEE510A7E}" presName="vert1" presStyleCnt="0"/>
      <dgm:spPr/>
    </dgm:pt>
    <dgm:pt modelId="{BB36C02C-9785-41C2-960F-8D370599C9CF}" type="pres">
      <dgm:prSet presAssocID="{2D6C91F4-8377-4F70-A119-C5D69EBFE214}" presName="thickLine" presStyleLbl="alignNode1" presStyleIdx="2" presStyleCnt="5"/>
      <dgm:spPr/>
    </dgm:pt>
    <dgm:pt modelId="{3E07A25B-0536-40AE-84FA-7355C29B3486}" type="pres">
      <dgm:prSet presAssocID="{2D6C91F4-8377-4F70-A119-C5D69EBFE214}" presName="horz1" presStyleCnt="0"/>
      <dgm:spPr/>
    </dgm:pt>
    <dgm:pt modelId="{D0E3D6C1-D640-43C5-BC15-EFD354898277}" type="pres">
      <dgm:prSet presAssocID="{2D6C91F4-8377-4F70-A119-C5D69EBFE214}" presName="tx1" presStyleLbl="revTx" presStyleIdx="2" presStyleCnt="5"/>
      <dgm:spPr/>
    </dgm:pt>
    <dgm:pt modelId="{CC3EB3E3-6A1B-4068-A837-547E40086267}" type="pres">
      <dgm:prSet presAssocID="{2D6C91F4-8377-4F70-A119-C5D69EBFE214}" presName="vert1" presStyleCnt="0"/>
      <dgm:spPr/>
    </dgm:pt>
    <dgm:pt modelId="{DF1FA758-FA74-456C-BC43-1447BCB1EC63}" type="pres">
      <dgm:prSet presAssocID="{CD9C61EA-4CB4-4A93-B869-C5D2EA3D9704}" presName="thickLine" presStyleLbl="alignNode1" presStyleIdx="3" presStyleCnt="5"/>
      <dgm:spPr/>
    </dgm:pt>
    <dgm:pt modelId="{B05C4843-4FDB-4B68-BDEE-3F42313E2F41}" type="pres">
      <dgm:prSet presAssocID="{CD9C61EA-4CB4-4A93-B869-C5D2EA3D9704}" presName="horz1" presStyleCnt="0"/>
      <dgm:spPr/>
    </dgm:pt>
    <dgm:pt modelId="{46109027-75A5-45FD-ACCD-999115E94B0B}" type="pres">
      <dgm:prSet presAssocID="{CD9C61EA-4CB4-4A93-B869-C5D2EA3D9704}" presName="tx1" presStyleLbl="revTx" presStyleIdx="3" presStyleCnt="5"/>
      <dgm:spPr/>
    </dgm:pt>
    <dgm:pt modelId="{791FAEFD-F21C-483F-9BCC-26FCBE0B4141}" type="pres">
      <dgm:prSet presAssocID="{CD9C61EA-4CB4-4A93-B869-C5D2EA3D9704}" presName="vert1" presStyleCnt="0"/>
      <dgm:spPr/>
    </dgm:pt>
    <dgm:pt modelId="{8A103557-DA2D-4228-904B-372405B7FE38}" type="pres">
      <dgm:prSet presAssocID="{FC95F1A3-E5EC-4DDE-8A28-427710A84989}" presName="thickLine" presStyleLbl="alignNode1" presStyleIdx="4" presStyleCnt="5"/>
      <dgm:spPr/>
    </dgm:pt>
    <dgm:pt modelId="{0CBC8DF3-199F-4569-8887-4753AF19EBB9}" type="pres">
      <dgm:prSet presAssocID="{FC95F1A3-E5EC-4DDE-8A28-427710A84989}" presName="horz1" presStyleCnt="0"/>
      <dgm:spPr/>
    </dgm:pt>
    <dgm:pt modelId="{5AC1D8FE-CC93-4866-859C-593DE6700658}" type="pres">
      <dgm:prSet presAssocID="{FC95F1A3-E5EC-4DDE-8A28-427710A84989}" presName="tx1" presStyleLbl="revTx" presStyleIdx="4" presStyleCnt="5"/>
      <dgm:spPr/>
    </dgm:pt>
    <dgm:pt modelId="{77DD9018-2853-40D3-BEFD-DA4035E63F80}" type="pres">
      <dgm:prSet presAssocID="{FC95F1A3-E5EC-4DDE-8A28-427710A84989}" presName="vert1" presStyleCnt="0"/>
      <dgm:spPr/>
    </dgm:pt>
  </dgm:ptLst>
  <dgm:cxnLst>
    <dgm:cxn modelId="{B6BCCD2D-6ECE-4112-BB6F-7561102D47B0}" type="presOf" srcId="{2D6C91F4-8377-4F70-A119-C5D69EBFE214}" destId="{D0E3D6C1-D640-43C5-BC15-EFD354898277}" srcOrd="0" destOrd="0" presId="urn:microsoft.com/office/officeart/2008/layout/LinedList"/>
    <dgm:cxn modelId="{03DB8746-1307-446E-8A38-C4AF768B3CEC}" srcId="{24DC129E-5D0D-4EC0-9791-2DB4768DBCEF}" destId="{2D6C91F4-8377-4F70-A119-C5D69EBFE214}" srcOrd="2" destOrd="0" parTransId="{11F26CE3-9441-4D1D-BD8F-2454FBC10F9B}" sibTransId="{C1FF73EF-4E21-48B7-91F9-DAECCE04D5AB}"/>
    <dgm:cxn modelId="{E815ED7E-8A91-460C-B0E2-78E487B806C8}" srcId="{24DC129E-5D0D-4EC0-9791-2DB4768DBCEF}" destId="{205EF7DB-07B7-4E29-BEED-493EEE510A7E}" srcOrd="1" destOrd="0" parTransId="{23290548-2684-4C8C-BD69-752754A11048}" sibTransId="{FEBE7480-FF45-423D-B260-4469DDDAF4FD}"/>
    <dgm:cxn modelId="{5828F08D-5A6A-44CC-9F00-99EC02C4C576}" type="presOf" srcId="{24DC129E-5D0D-4EC0-9791-2DB4768DBCEF}" destId="{A927B306-8249-498C-962B-6A9C66527A33}" srcOrd="0" destOrd="0" presId="urn:microsoft.com/office/officeart/2008/layout/LinedList"/>
    <dgm:cxn modelId="{B70C3392-8D25-4B51-BC7A-E5C7810B45C5}" srcId="{24DC129E-5D0D-4EC0-9791-2DB4768DBCEF}" destId="{6F0A1B7B-4981-47AC-B713-7F73148500B4}" srcOrd="0" destOrd="0" parTransId="{C56CA070-5ACE-4964-846E-425BB3449FE8}" sibTransId="{AE5F232A-EB80-497B-85F5-661CCF3EC025}"/>
    <dgm:cxn modelId="{977783AA-05BA-4CEA-8C14-BCDA386191CB}" type="presOf" srcId="{CD9C61EA-4CB4-4A93-B869-C5D2EA3D9704}" destId="{46109027-75A5-45FD-ACCD-999115E94B0B}" srcOrd="0" destOrd="0" presId="urn:microsoft.com/office/officeart/2008/layout/LinedList"/>
    <dgm:cxn modelId="{C33491B5-E518-4A1C-93DE-7F9E0E027F02}" srcId="{24DC129E-5D0D-4EC0-9791-2DB4768DBCEF}" destId="{CD9C61EA-4CB4-4A93-B869-C5D2EA3D9704}" srcOrd="3" destOrd="0" parTransId="{E7611D37-42AB-43A6-B0A8-29C33640833F}" sibTransId="{DBA3C4AE-F40E-40DC-AD69-913F590D1F3B}"/>
    <dgm:cxn modelId="{5F382AB8-F4F6-4F43-84B8-59C215381DA2}" type="presOf" srcId="{FC95F1A3-E5EC-4DDE-8A28-427710A84989}" destId="{5AC1D8FE-CC93-4866-859C-593DE6700658}" srcOrd="0" destOrd="0" presId="urn:microsoft.com/office/officeart/2008/layout/LinedList"/>
    <dgm:cxn modelId="{37E280D1-C20D-4275-8FBB-56A57BE44805}" type="presOf" srcId="{205EF7DB-07B7-4E29-BEED-493EEE510A7E}" destId="{4FA23274-88E0-4ACB-9B83-FE47303CF881}" srcOrd="0" destOrd="0" presId="urn:microsoft.com/office/officeart/2008/layout/LinedList"/>
    <dgm:cxn modelId="{06096DE3-33B7-400C-9033-4C3C8B1D26B7}" srcId="{24DC129E-5D0D-4EC0-9791-2DB4768DBCEF}" destId="{FC95F1A3-E5EC-4DDE-8A28-427710A84989}" srcOrd="4" destOrd="0" parTransId="{6C2E38B3-BB58-41FA-AC66-47F1DD735775}" sibTransId="{6542F593-FC17-4314-9209-6B1CDE95B0BA}"/>
    <dgm:cxn modelId="{CA8A26E5-7814-4C49-AE04-BE52B62280B2}" type="presOf" srcId="{6F0A1B7B-4981-47AC-B713-7F73148500B4}" destId="{14885EBC-AD89-4D18-A2A5-8398BD1CF9DC}" srcOrd="0" destOrd="0" presId="urn:microsoft.com/office/officeart/2008/layout/LinedList"/>
    <dgm:cxn modelId="{D76AA0FB-696A-4B9A-87D8-0C15AFDC5744}" type="presParOf" srcId="{A927B306-8249-498C-962B-6A9C66527A33}" destId="{027AC28F-8477-4E42-B195-CA4FC42B1361}" srcOrd="0" destOrd="0" presId="urn:microsoft.com/office/officeart/2008/layout/LinedList"/>
    <dgm:cxn modelId="{434389E9-E17D-4DC4-A744-123D3F9B6A50}" type="presParOf" srcId="{A927B306-8249-498C-962B-6A9C66527A33}" destId="{B20F65D7-9BD2-407A-A3E2-3C5F03557F0F}" srcOrd="1" destOrd="0" presId="urn:microsoft.com/office/officeart/2008/layout/LinedList"/>
    <dgm:cxn modelId="{7032E1CD-6137-45E7-8016-416E83EDC9D3}" type="presParOf" srcId="{B20F65D7-9BD2-407A-A3E2-3C5F03557F0F}" destId="{14885EBC-AD89-4D18-A2A5-8398BD1CF9DC}" srcOrd="0" destOrd="0" presId="urn:microsoft.com/office/officeart/2008/layout/LinedList"/>
    <dgm:cxn modelId="{3378C648-8233-4B2C-8F7A-9CE43EECAEB0}" type="presParOf" srcId="{B20F65D7-9BD2-407A-A3E2-3C5F03557F0F}" destId="{F1CEEA3F-5526-4B5B-BE77-1DBD59B91AB3}" srcOrd="1" destOrd="0" presId="urn:microsoft.com/office/officeart/2008/layout/LinedList"/>
    <dgm:cxn modelId="{A57683D7-EDE4-4997-ABF1-E9D4E87E80CE}" type="presParOf" srcId="{A927B306-8249-498C-962B-6A9C66527A33}" destId="{671BEFF1-2968-46B0-AD1A-642F57809DBB}" srcOrd="2" destOrd="0" presId="urn:microsoft.com/office/officeart/2008/layout/LinedList"/>
    <dgm:cxn modelId="{461ED899-7E41-4428-AF54-68FEB00FBA6D}" type="presParOf" srcId="{A927B306-8249-498C-962B-6A9C66527A33}" destId="{A20C3E16-30B4-4F0F-8B07-AD7C1BA2EF50}" srcOrd="3" destOrd="0" presId="urn:microsoft.com/office/officeart/2008/layout/LinedList"/>
    <dgm:cxn modelId="{BC6ED51F-4A8E-4BB1-80C9-79B50D53932D}" type="presParOf" srcId="{A20C3E16-30B4-4F0F-8B07-AD7C1BA2EF50}" destId="{4FA23274-88E0-4ACB-9B83-FE47303CF881}" srcOrd="0" destOrd="0" presId="urn:microsoft.com/office/officeart/2008/layout/LinedList"/>
    <dgm:cxn modelId="{99648765-BBB3-4826-8893-A9BE2251005A}" type="presParOf" srcId="{A20C3E16-30B4-4F0F-8B07-AD7C1BA2EF50}" destId="{A612122D-0CF2-46B3-BAE1-0423193AE6D7}" srcOrd="1" destOrd="0" presId="urn:microsoft.com/office/officeart/2008/layout/LinedList"/>
    <dgm:cxn modelId="{4A4D3FF8-B467-4716-A5F3-4CB06FD379ED}" type="presParOf" srcId="{A927B306-8249-498C-962B-6A9C66527A33}" destId="{BB36C02C-9785-41C2-960F-8D370599C9CF}" srcOrd="4" destOrd="0" presId="urn:microsoft.com/office/officeart/2008/layout/LinedList"/>
    <dgm:cxn modelId="{E8543538-0EB5-445D-9FCD-9FC3E24AE893}" type="presParOf" srcId="{A927B306-8249-498C-962B-6A9C66527A33}" destId="{3E07A25B-0536-40AE-84FA-7355C29B3486}" srcOrd="5" destOrd="0" presId="urn:microsoft.com/office/officeart/2008/layout/LinedList"/>
    <dgm:cxn modelId="{C4B694C1-63CF-48E8-9676-4839F539523D}" type="presParOf" srcId="{3E07A25B-0536-40AE-84FA-7355C29B3486}" destId="{D0E3D6C1-D640-43C5-BC15-EFD354898277}" srcOrd="0" destOrd="0" presId="urn:microsoft.com/office/officeart/2008/layout/LinedList"/>
    <dgm:cxn modelId="{E9FD26E2-0555-4507-BC0D-E9E59ED8A0C9}" type="presParOf" srcId="{3E07A25B-0536-40AE-84FA-7355C29B3486}" destId="{CC3EB3E3-6A1B-4068-A837-547E40086267}" srcOrd="1" destOrd="0" presId="urn:microsoft.com/office/officeart/2008/layout/LinedList"/>
    <dgm:cxn modelId="{02023503-B6A2-45C5-944D-5E44E840D399}" type="presParOf" srcId="{A927B306-8249-498C-962B-6A9C66527A33}" destId="{DF1FA758-FA74-456C-BC43-1447BCB1EC63}" srcOrd="6" destOrd="0" presId="urn:microsoft.com/office/officeart/2008/layout/LinedList"/>
    <dgm:cxn modelId="{02404C66-F0D3-479B-963B-B0239B11454F}" type="presParOf" srcId="{A927B306-8249-498C-962B-6A9C66527A33}" destId="{B05C4843-4FDB-4B68-BDEE-3F42313E2F41}" srcOrd="7" destOrd="0" presId="urn:microsoft.com/office/officeart/2008/layout/LinedList"/>
    <dgm:cxn modelId="{11B27C50-5A8C-42F2-B7BE-43E57307D18C}" type="presParOf" srcId="{B05C4843-4FDB-4B68-BDEE-3F42313E2F41}" destId="{46109027-75A5-45FD-ACCD-999115E94B0B}" srcOrd="0" destOrd="0" presId="urn:microsoft.com/office/officeart/2008/layout/LinedList"/>
    <dgm:cxn modelId="{E4BD0CD6-1A9E-41B7-B120-52BF16A664B4}" type="presParOf" srcId="{B05C4843-4FDB-4B68-BDEE-3F42313E2F41}" destId="{791FAEFD-F21C-483F-9BCC-26FCBE0B4141}" srcOrd="1" destOrd="0" presId="urn:microsoft.com/office/officeart/2008/layout/LinedList"/>
    <dgm:cxn modelId="{82F85F5E-C2C7-4426-BA0E-05C74C7A9C9F}" type="presParOf" srcId="{A927B306-8249-498C-962B-6A9C66527A33}" destId="{8A103557-DA2D-4228-904B-372405B7FE38}" srcOrd="8" destOrd="0" presId="urn:microsoft.com/office/officeart/2008/layout/LinedList"/>
    <dgm:cxn modelId="{A079A189-DC81-4075-A303-B3FE1DDFD827}" type="presParOf" srcId="{A927B306-8249-498C-962B-6A9C66527A33}" destId="{0CBC8DF3-199F-4569-8887-4753AF19EBB9}" srcOrd="9" destOrd="0" presId="urn:microsoft.com/office/officeart/2008/layout/LinedList"/>
    <dgm:cxn modelId="{98BAF217-F4D7-4C46-9278-34733D01E8F7}" type="presParOf" srcId="{0CBC8DF3-199F-4569-8887-4753AF19EBB9}" destId="{5AC1D8FE-CC93-4866-859C-593DE6700658}" srcOrd="0" destOrd="0" presId="urn:microsoft.com/office/officeart/2008/layout/LinedList"/>
    <dgm:cxn modelId="{8871A329-2C91-4371-837A-92A8E16D9680}" type="presParOf" srcId="{0CBC8DF3-199F-4569-8887-4753AF19EBB9}" destId="{77DD9018-2853-40D3-BEFD-DA4035E63F8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C9C77F-5C87-44CA-A974-2234CA401C74}" type="doc">
      <dgm:prSet loTypeId="urn:microsoft.com/office/officeart/2005/8/layout/hierarchy1" loCatId="hierarchy" qsTypeId="urn:microsoft.com/office/officeart/2005/8/quickstyle/simple1" qsCatId="simple" csTypeId="urn:microsoft.com/office/officeart/2005/8/colors/colorful5" csCatId="colorful"/>
      <dgm:spPr/>
      <dgm:t>
        <a:bodyPr/>
        <a:lstStyle/>
        <a:p>
          <a:endParaRPr lang="en-US"/>
        </a:p>
      </dgm:t>
    </dgm:pt>
    <dgm:pt modelId="{09E70131-4A69-44AD-B73C-E2F812D69479}">
      <dgm:prSet/>
      <dgm:spPr/>
      <dgm:t>
        <a:bodyPr/>
        <a:lstStyle/>
        <a:p>
          <a:r>
            <a:rPr lang="en-US"/>
            <a:t>Quality Education, entrepreneurship, physical and social infrastructure all play an important role in developing rural regions. </a:t>
          </a:r>
        </a:p>
      </dgm:t>
    </dgm:pt>
    <dgm:pt modelId="{687118C1-2F0D-479D-8B12-E63037210D3A}" type="parTrans" cxnId="{9A520DF4-3484-4823-9726-E326E5A3E001}">
      <dgm:prSet/>
      <dgm:spPr/>
      <dgm:t>
        <a:bodyPr/>
        <a:lstStyle/>
        <a:p>
          <a:endParaRPr lang="en-US"/>
        </a:p>
      </dgm:t>
    </dgm:pt>
    <dgm:pt modelId="{7D2D4BCD-7535-4541-888D-5A1AA702C9CE}" type="sibTrans" cxnId="{9A520DF4-3484-4823-9726-E326E5A3E001}">
      <dgm:prSet/>
      <dgm:spPr/>
      <dgm:t>
        <a:bodyPr/>
        <a:lstStyle/>
        <a:p>
          <a:endParaRPr lang="en-US"/>
        </a:p>
      </dgm:t>
    </dgm:pt>
    <dgm:pt modelId="{35839E19-226E-43B9-B4D3-668FD34BA579}">
      <dgm:prSet/>
      <dgm:spPr/>
      <dgm:t>
        <a:bodyPr/>
        <a:lstStyle/>
        <a:p>
          <a:r>
            <a:rPr lang="en-US"/>
            <a:t>RD is also characterized by its emphasis on locally produced economic development strategies taking holistic view. </a:t>
          </a:r>
        </a:p>
      </dgm:t>
    </dgm:pt>
    <dgm:pt modelId="{06C057CD-599C-4DB9-A51A-C6BC41E830CF}" type="parTrans" cxnId="{02313B41-2BEA-4E51-9CA1-32E24E19489A}">
      <dgm:prSet/>
      <dgm:spPr/>
      <dgm:t>
        <a:bodyPr/>
        <a:lstStyle/>
        <a:p>
          <a:endParaRPr lang="en-US"/>
        </a:p>
      </dgm:t>
    </dgm:pt>
    <dgm:pt modelId="{CDCA36C8-B95C-480D-A51F-07D18DBEFF35}" type="sibTrans" cxnId="{02313B41-2BEA-4E51-9CA1-32E24E19489A}">
      <dgm:prSet/>
      <dgm:spPr/>
      <dgm:t>
        <a:bodyPr/>
        <a:lstStyle/>
        <a:p>
          <a:endParaRPr lang="en-US"/>
        </a:p>
      </dgm:t>
    </dgm:pt>
    <dgm:pt modelId="{6561A283-C109-4B49-892C-2DB35AD93417}">
      <dgm:prSet/>
      <dgm:spPr/>
      <dgm:t>
        <a:bodyPr/>
        <a:lstStyle/>
        <a:p>
          <a:r>
            <a:rPr lang="en-US"/>
            <a:t>In contrast to urban regions, which have many similarities, rural areas are highly distinguishable in attributes from one another.</a:t>
          </a:r>
        </a:p>
      </dgm:t>
    </dgm:pt>
    <dgm:pt modelId="{DEE2443F-37ED-4460-8F7D-3C3FF7CFAC60}" type="parTrans" cxnId="{BB5BE85F-DD03-407C-B83A-2BBD6DF94B3D}">
      <dgm:prSet/>
      <dgm:spPr/>
      <dgm:t>
        <a:bodyPr/>
        <a:lstStyle/>
        <a:p>
          <a:endParaRPr lang="en-US"/>
        </a:p>
      </dgm:t>
    </dgm:pt>
    <dgm:pt modelId="{B88838DE-E858-48DA-AC87-B50AFB44589E}" type="sibTrans" cxnId="{BB5BE85F-DD03-407C-B83A-2BBD6DF94B3D}">
      <dgm:prSet/>
      <dgm:spPr/>
      <dgm:t>
        <a:bodyPr/>
        <a:lstStyle/>
        <a:p>
          <a:endParaRPr lang="en-US"/>
        </a:p>
      </dgm:t>
    </dgm:pt>
    <dgm:pt modelId="{C47E6F5C-B830-420A-A164-FEC90B97BBA9}" type="pres">
      <dgm:prSet presAssocID="{B4C9C77F-5C87-44CA-A974-2234CA401C74}" presName="hierChild1" presStyleCnt="0">
        <dgm:presLayoutVars>
          <dgm:chPref val="1"/>
          <dgm:dir/>
          <dgm:animOne val="branch"/>
          <dgm:animLvl val="lvl"/>
          <dgm:resizeHandles/>
        </dgm:presLayoutVars>
      </dgm:prSet>
      <dgm:spPr/>
    </dgm:pt>
    <dgm:pt modelId="{987EE9CE-E46E-48A2-9054-23D3585A9C3A}" type="pres">
      <dgm:prSet presAssocID="{09E70131-4A69-44AD-B73C-E2F812D69479}" presName="hierRoot1" presStyleCnt="0"/>
      <dgm:spPr/>
    </dgm:pt>
    <dgm:pt modelId="{6138BA5E-1E06-4149-8C02-2F4BFC1BC836}" type="pres">
      <dgm:prSet presAssocID="{09E70131-4A69-44AD-B73C-E2F812D69479}" presName="composite" presStyleCnt="0"/>
      <dgm:spPr/>
    </dgm:pt>
    <dgm:pt modelId="{D06DA66A-AD2F-49B8-AD1C-5D8A3A996D77}" type="pres">
      <dgm:prSet presAssocID="{09E70131-4A69-44AD-B73C-E2F812D69479}" presName="background" presStyleLbl="node0" presStyleIdx="0" presStyleCnt="3"/>
      <dgm:spPr/>
    </dgm:pt>
    <dgm:pt modelId="{4F764331-0BE2-49A6-9101-BF06B1E6F8FC}" type="pres">
      <dgm:prSet presAssocID="{09E70131-4A69-44AD-B73C-E2F812D69479}" presName="text" presStyleLbl="fgAcc0" presStyleIdx="0" presStyleCnt="3">
        <dgm:presLayoutVars>
          <dgm:chPref val="3"/>
        </dgm:presLayoutVars>
      </dgm:prSet>
      <dgm:spPr/>
    </dgm:pt>
    <dgm:pt modelId="{F8C0DD87-F786-43EF-8D1B-6A67687A86EB}" type="pres">
      <dgm:prSet presAssocID="{09E70131-4A69-44AD-B73C-E2F812D69479}" presName="hierChild2" presStyleCnt="0"/>
      <dgm:spPr/>
    </dgm:pt>
    <dgm:pt modelId="{7C3FAA94-37C0-48CC-9A12-257379779C73}" type="pres">
      <dgm:prSet presAssocID="{35839E19-226E-43B9-B4D3-668FD34BA579}" presName="hierRoot1" presStyleCnt="0"/>
      <dgm:spPr/>
    </dgm:pt>
    <dgm:pt modelId="{CE0288A4-76DF-4893-8A4B-B1E7618CBC99}" type="pres">
      <dgm:prSet presAssocID="{35839E19-226E-43B9-B4D3-668FD34BA579}" presName="composite" presStyleCnt="0"/>
      <dgm:spPr/>
    </dgm:pt>
    <dgm:pt modelId="{9E6AB63E-DA89-4C0E-BE80-1C7FC300F47C}" type="pres">
      <dgm:prSet presAssocID="{35839E19-226E-43B9-B4D3-668FD34BA579}" presName="background" presStyleLbl="node0" presStyleIdx="1" presStyleCnt="3"/>
      <dgm:spPr/>
    </dgm:pt>
    <dgm:pt modelId="{C8B55060-FBB4-4847-BF36-99F4BD4DD786}" type="pres">
      <dgm:prSet presAssocID="{35839E19-226E-43B9-B4D3-668FD34BA579}" presName="text" presStyleLbl="fgAcc0" presStyleIdx="1" presStyleCnt="3">
        <dgm:presLayoutVars>
          <dgm:chPref val="3"/>
        </dgm:presLayoutVars>
      </dgm:prSet>
      <dgm:spPr/>
    </dgm:pt>
    <dgm:pt modelId="{9774F7F3-B1EC-4D3A-B102-287F967BE24A}" type="pres">
      <dgm:prSet presAssocID="{35839E19-226E-43B9-B4D3-668FD34BA579}" presName="hierChild2" presStyleCnt="0"/>
      <dgm:spPr/>
    </dgm:pt>
    <dgm:pt modelId="{921EC325-0948-4857-9ED5-CEE3AD5FFC64}" type="pres">
      <dgm:prSet presAssocID="{6561A283-C109-4B49-892C-2DB35AD93417}" presName="hierRoot1" presStyleCnt="0"/>
      <dgm:spPr/>
    </dgm:pt>
    <dgm:pt modelId="{92736958-0BA2-4BCB-9A9E-17F7186851D2}" type="pres">
      <dgm:prSet presAssocID="{6561A283-C109-4B49-892C-2DB35AD93417}" presName="composite" presStyleCnt="0"/>
      <dgm:spPr/>
    </dgm:pt>
    <dgm:pt modelId="{06851B7C-CB7C-47AD-B3D7-808375FF4526}" type="pres">
      <dgm:prSet presAssocID="{6561A283-C109-4B49-892C-2DB35AD93417}" presName="background" presStyleLbl="node0" presStyleIdx="2" presStyleCnt="3"/>
      <dgm:spPr/>
    </dgm:pt>
    <dgm:pt modelId="{C47777B0-7385-43EB-BC34-4B92B8F96C83}" type="pres">
      <dgm:prSet presAssocID="{6561A283-C109-4B49-892C-2DB35AD93417}" presName="text" presStyleLbl="fgAcc0" presStyleIdx="2" presStyleCnt="3">
        <dgm:presLayoutVars>
          <dgm:chPref val="3"/>
        </dgm:presLayoutVars>
      </dgm:prSet>
      <dgm:spPr/>
    </dgm:pt>
    <dgm:pt modelId="{F99D289B-F303-43F9-BD0A-592E9F91CEDF}" type="pres">
      <dgm:prSet presAssocID="{6561A283-C109-4B49-892C-2DB35AD93417}" presName="hierChild2" presStyleCnt="0"/>
      <dgm:spPr/>
    </dgm:pt>
  </dgm:ptLst>
  <dgm:cxnLst>
    <dgm:cxn modelId="{B6EAB307-7F98-4176-9298-028C60B41454}" type="presOf" srcId="{09E70131-4A69-44AD-B73C-E2F812D69479}" destId="{4F764331-0BE2-49A6-9101-BF06B1E6F8FC}" srcOrd="0" destOrd="0" presId="urn:microsoft.com/office/officeart/2005/8/layout/hierarchy1"/>
    <dgm:cxn modelId="{98FD1120-A8A3-4E48-9F03-12A7D9A7AA61}" type="presOf" srcId="{B4C9C77F-5C87-44CA-A974-2234CA401C74}" destId="{C47E6F5C-B830-420A-A164-FEC90B97BBA9}" srcOrd="0" destOrd="0" presId="urn:microsoft.com/office/officeart/2005/8/layout/hierarchy1"/>
    <dgm:cxn modelId="{BB5BE85F-DD03-407C-B83A-2BBD6DF94B3D}" srcId="{B4C9C77F-5C87-44CA-A974-2234CA401C74}" destId="{6561A283-C109-4B49-892C-2DB35AD93417}" srcOrd="2" destOrd="0" parTransId="{DEE2443F-37ED-4460-8F7D-3C3FF7CFAC60}" sibTransId="{B88838DE-E858-48DA-AC87-B50AFB44589E}"/>
    <dgm:cxn modelId="{02313B41-2BEA-4E51-9CA1-32E24E19489A}" srcId="{B4C9C77F-5C87-44CA-A974-2234CA401C74}" destId="{35839E19-226E-43B9-B4D3-668FD34BA579}" srcOrd="1" destOrd="0" parTransId="{06C057CD-599C-4DB9-A51A-C6BC41E830CF}" sibTransId="{CDCA36C8-B95C-480D-A51F-07D18DBEFF35}"/>
    <dgm:cxn modelId="{47A39D43-F734-42A6-84BC-4C688995E421}" type="presOf" srcId="{35839E19-226E-43B9-B4D3-668FD34BA579}" destId="{C8B55060-FBB4-4847-BF36-99F4BD4DD786}" srcOrd="0" destOrd="0" presId="urn:microsoft.com/office/officeart/2005/8/layout/hierarchy1"/>
    <dgm:cxn modelId="{F6904DAE-E23C-41DE-A6A0-0E0E6530E178}" type="presOf" srcId="{6561A283-C109-4B49-892C-2DB35AD93417}" destId="{C47777B0-7385-43EB-BC34-4B92B8F96C83}" srcOrd="0" destOrd="0" presId="urn:microsoft.com/office/officeart/2005/8/layout/hierarchy1"/>
    <dgm:cxn modelId="{9A520DF4-3484-4823-9726-E326E5A3E001}" srcId="{B4C9C77F-5C87-44CA-A974-2234CA401C74}" destId="{09E70131-4A69-44AD-B73C-E2F812D69479}" srcOrd="0" destOrd="0" parTransId="{687118C1-2F0D-479D-8B12-E63037210D3A}" sibTransId="{7D2D4BCD-7535-4541-888D-5A1AA702C9CE}"/>
    <dgm:cxn modelId="{03E6F44B-D4F8-42D5-A590-7F5E917665DC}" type="presParOf" srcId="{C47E6F5C-B830-420A-A164-FEC90B97BBA9}" destId="{987EE9CE-E46E-48A2-9054-23D3585A9C3A}" srcOrd="0" destOrd="0" presId="urn:microsoft.com/office/officeart/2005/8/layout/hierarchy1"/>
    <dgm:cxn modelId="{CD61ED38-88E7-41EC-B314-211C5E59F02A}" type="presParOf" srcId="{987EE9CE-E46E-48A2-9054-23D3585A9C3A}" destId="{6138BA5E-1E06-4149-8C02-2F4BFC1BC836}" srcOrd="0" destOrd="0" presId="urn:microsoft.com/office/officeart/2005/8/layout/hierarchy1"/>
    <dgm:cxn modelId="{91B3AB63-9166-4D58-941C-82ABAA76B490}" type="presParOf" srcId="{6138BA5E-1E06-4149-8C02-2F4BFC1BC836}" destId="{D06DA66A-AD2F-49B8-AD1C-5D8A3A996D77}" srcOrd="0" destOrd="0" presId="urn:microsoft.com/office/officeart/2005/8/layout/hierarchy1"/>
    <dgm:cxn modelId="{9C7A42B5-5C38-48A0-A1C3-A71569613E06}" type="presParOf" srcId="{6138BA5E-1E06-4149-8C02-2F4BFC1BC836}" destId="{4F764331-0BE2-49A6-9101-BF06B1E6F8FC}" srcOrd="1" destOrd="0" presId="urn:microsoft.com/office/officeart/2005/8/layout/hierarchy1"/>
    <dgm:cxn modelId="{CBD0FDF6-B58F-483B-9C7D-11DC193A1DC0}" type="presParOf" srcId="{987EE9CE-E46E-48A2-9054-23D3585A9C3A}" destId="{F8C0DD87-F786-43EF-8D1B-6A67687A86EB}" srcOrd="1" destOrd="0" presId="urn:microsoft.com/office/officeart/2005/8/layout/hierarchy1"/>
    <dgm:cxn modelId="{85128DD0-6750-4A48-9A11-95D3BCA71E35}" type="presParOf" srcId="{C47E6F5C-B830-420A-A164-FEC90B97BBA9}" destId="{7C3FAA94-37C0-48CC-9A12-257379779C73}" srcOrd="1" destOrd="0" presId="urn:microsoft.com/office/officeart/2005/8/layout/hierarchy1"/>
    <dgm:cxn modelId="{4E295428-A803-4BA6-A4A8-23476B319CAE}" type="presParOf" srcId="{7C3FAA94-37C0-48CC-9A12-257379779C73}" destId="{CE0288A4-76DF-4893-8A4B-B1E7618CBC99}" srcOrd="0" destOrd="0" presId="urn:microsoft.com/office/officeart/2005/8/layout/hierarchy1"/>
    <dgm:cxn modelId="{366D86A2-912E-42DC-B3F0-05286B88693C}" type="presParOf" srcId="{CE0288A4-76DF-4893-8A4B-B1E7618CBC99}" destId="{9E6AB63E-DA89-4C0E-BE80-1C7FC300F47C}" srcOrd="0" destOrd="0" presId="urn:microsoft.com/office/officeart/2005/8/layout/hierarchy1"/>
    <dgm:cxn modelId="{22BF88E6-2CA0-4637-83F2-3AF28626B48C}" type="presParOf" srcId="{CE0288A4-76DF-4893-8A4B-B1E7618CBC99}" destId="{C8B55060-FBB4-4847-BF36-99F4BD4DD786}" srcOrd="1" destOrd="0" presId="urn:microsoft.com/office/officeart/2005/8/layout/hierarchy1"/>
    <dgm:cxn modelId="{C89E94AB-13B3-4754-A8F6-25FDB2C3C588}" type="presParOf" srcId="{7C3FAA94-37C0-48CC-9A12-257379779C73}" destId="{9774F7F3-B1EC-4D3A-B102-287F967BE24A}" srcOrd="1" destOrd="0" presId="urn:microsoft.com/office/officeart/2005/8/layout/hierarchy1"/>
    <dgm:cxn modelId="{690B6B54-BEA1-4DF2-B9EC-0A48B86B916F}" type="presParOf" srcId="{C47E6F5C-B830-420A-A164-FEC90B97BBA9}" destId="{921EC325-0948-4857-9ED5-CEE3AD5FFC64}" srcOrd="2" destOrd="0" presId="urn:microsoft.com/office/officeart/2005/8/layout/hierarchy1"/>
    <dgm:cxn modelId="{2CDE4172-A027-4873-B14C-0F5DC1DFE1F2}" type="presParOf" srcId="{921EC325-0948-4857-9ED5-CEE3AD5FFC64}" destId="{92736958-0BA2-4BCB-9A9E-17F7186851D2}" srcOrd="0" destOrd="0" presId="urn:microsoft.com/office/officeart/2005/8/layout/hierarchy1"/>
    <dgm:cxn modelId="{BF972384-DCA5-4C6C-95CD-663CB6B12734}" type="presParOf" srcId="{92736958-0BA2-4BCB-9A9E-17F7186851D2}" destId="{06851B7C-CB7C-47AD-B3D7-808375FF4526}" srcOrd="0" destOrd="0" presId="urn:microsoft.com/office/officeart/2005/8/layout/hierarchy1"/>
    <dgm:cxn modelId="{F2911198-7A2E-4A64-A593-E8D0F6524BB1}" type="presParOf" srcId="{92736958-0BA2-4BCB-9A9E-17F7186851D2}" destId="{C47777B0-7385-43EB-BC34-4B92B8F96C83}" srcOrd="1" destOrd="0" presId="urn:microsoft.com/office/officeart/2005/8/layout/hierarchy1"/>
    <dgm:cxn modelId="{AAD78641-7184-40DE-B9AB-3A3193F727C8}" type="presParOf" srcId="{921EC325-0948-4857-9ED5-CEE3AD5FFC64}" destId="{F99D289B-F303-43F9-BD0A-592E9F91CED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DCFE94-B39F-49D0-BD04-C34094BC0B0D}"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4A401BBD-1716-4EAA-B662-7E334309DD53}">
      <dgm:prSet/>
      <dgm:spPr/>
      <dgm:t>
        <a:bodyPr/>
        <a:lstStyle/>
        <a:p>
          <a:r>
            <a:rPr lang="en-US"/>
            <a:t>Why Pakistan is lagging behind in Rural Development?</a:t>
          </a:r>
        </a:p>
      </dgm:t>
    </dgm:pt>
    <dgm:pt modelId="{89C2CB45-DC58-48EA-8442-9EFF71D99391}" type="parTrans" cxnId="{888980B8-8431-45E9-9D65-51A31F05E833}">
      <dgm:prSet/>
      <dgm:spPr/>
      <dgm:t>
        <a:bodyPr/>
        <a:lstStyle/>
        <a:p>
          <a:endParaRPr lang="en-US"/>
        </a:p>
      </dgm:t>
    </dgm:pt>
    <dgm:pt modelId="{281FBB90-D8D1-47DF-A0E6-9DEB28F04EEC}" type="sibTrans" cxnId="{888980B8-8431-45E9-9D65-51A31F05E833}">
      <dgm:prSet/>
      <dgm:spPr/>
      <dgm:t>
        <a:bodyPr/>
        <a:lstStyle/>
        <a:p>
          <a:endParaRPr lang="en-US"/>
        </a:p>
      </dgm:t>
    </dgm:pt>
    <dgm:pt modelId="{76985182-4CD1-4841-9206-09E7A8A5F31A}">
      <dgm:prSet/>
      <dgm:spPr/>
      <dgm:t>
        <a:bodyPr/>
        <a:lstStyle/>
        <a:p>
          <a:r>
            <a:rPr lang="en-US"/>
            <a:t>What policies and strategies did China adopt to achieve stellar progress in the area of Rural Development and can Pakistan learn and benefit from Chinese experience?</a:t>
          </a:r>
        </a:p>
      </dgm:t>
    </dgm:pt>
    <dgm:pt modelId="{FCE52B84-6BEA-4D9F-8193-4D0A46176B9F}" type="parTrans" cxnId="{996FC941-0A97-4882-BA7B-050FBC23CBE3}">
      <dgm:prSet/>
      <dgm:spPr/>
      <dgm:t>
        <a:bodyPr/>
        <a:lstStyle/>
        <a:p>
          <a:endParaRPr lang="en-US"/>
        </a:p>
      </dgm:t>
    </dgm:pt>
    <dgm:pt modelId="{008ED7E9-ABBC-4E40-BFA2-977CEE2B81A8}" type="sibTrans" cxnId="{996FC941-0A97-4882-BA7B-050FBC23CBE3}">
      <dgm:prSet/>
      <dgm:spPr/>
      <dgm:t>
        <a:bodyPr/>
        <a:lstStyle/>
        <a:p>
          <a:endParaRPr lang="en-US"/>
        </a:p>
      </dgm:t>
    </dgm:pt>
    <dgm:pt modelId="{0EC9894F-42AA-4B5B-A191-282D5C8A89D1}" type="pres">
      <dgm:prSet presAssocID="{4EDCFE94-B39F-49D0-BD04-C34094BC0B0D}" presName="Name0" presStyleCnt="0">
        <dgm:presLayoutVars>
          <dgm:dir/>
          <dgm:animLvl val="lvl"/>
          <dgm:resizeHandles val="exact"/>
        </dgm:presLayoutVars>
      </dgm:prSet>
      <dgm:spPr/>
    </dgm:pt>
    <dgm:pt modelId="{5578AA1B-8009-4206-97DD-B5D24AB5920B}" type="pres">
      <dgm:prSet presAssocID="{76985182-4CD1-4841-9206-09E7A8A5F31A}" presName="boxAndChildren" presStyleCnt="0"/>
      <dgm:spPr/>
    </dgm:pt>
    <dgm:pt modelId="{D713CE53-0E81-4AA2-959E-76D86ECD3D1F}" type="pres">
      <dgm:prSet presAssocID="{76985182-4CD1-4841-9206-09E7A8A5F31A}" presName="parentTextBox" presStyleLbl="node1" presStyleIdx="0" presStyleCnt="2"/>
      <dgm:spPr/>
    </dgm:pt>
    <dgm:pt modelId="{F18FCD6E-75E9-4BD9-9E31-8F91833DD967}" type="pres">
      <dgm:prSet presAssocID="{281FBB90-D8D1-47DF-A0E6-9DEB28F04EEC}" presName="sp" presStyleCnt="0"/>
      <dgm:spPr/>
    </dgm:pt>
    <dgm:pt modelId="{D693C6F6-32F6-4A75-B79A-9614BE5DB198}" type="pres">
      <dgm:prSet presAssocID="{4A401BBD-1716-4EAA-B662-7E334309DD53}" presName="arrowAndChildren" presStyleCnt="0"/>
      <dgm:spPr/>
    </dgm:pt>
    <dgm:pt modelId="{C66960D7-9C7E-4991-B319-59783B8A02B4}" type="pres">
      <dgm:prSet presAssocID="{4A401BBD-1716-4EAA-B662-7E334309DD53}" presName="parentTextArrow" presStyleLbl="node1" presStyleIdx="1" presStyleCnt="2"/>
      <dgm:spPr/>
    </dgm:pt>
  </dgm:ptLst>
  <dgm:cxnLst>
    <dgm:cxn modelId="{996FC941-0A97-4882-BA7B-050FBC23CBE3}" srcId="{4EDCFE94-B39F-49D0-BD04-C34094BC0B0D}" destId="{76985182-4CD1-4841-9206-09E7A8A5F31A}" srcOrd="1" destOrd="0" parTransId="{FCE52B84-6BEA-4D9F-8193-4D0A46176B9F}" sibTransId="{008ED7E9-ABBC-4E40-BFA2-977CEE2B81A8}"/>
    <dgm:cxn modelId="{6A052992-E636-4207-9873-A280C84E1546}" type="presOf" srcId="{4EDCFE94-B39F-49D0-BD04-C34094BC0B0D}" destId="{0EC9894F-42AA-4B5B-A191-282D5C8A89D1}" srcOrd="0" destOrd="0" presId="urn:microsoft.com/office/officeart/2005/8/layout/process4"/>
    <dgm:cxn modelId="{E8E5D0B5-90BE-4EB9-9415-B458219BCFBE}" type="presOf" srcId="{4A401BBD-1716-4EAA-B662-7E334309DD53}" destId="{C66960D7-9C7E-4991-B319-59783B8A02B4}" srcOrd="0" destOrd="0" presId="urn:microsoft.com/office/officeart/2005/8/layout/process4"/>
    <dgm:cxn modelId="{888980B8-8431-45E9-9D65-51A31F05E833}" srcId="{4EDCFE94-B39F-49D0-BD04-C34094BC0B0D}" destId="{4A401BBD-1716-4EAA-B662-7E334309DD53}" srcOrd="0" destOrd="0" parTransId="{89C2CB45-DC58-48EA-8442-9EFF71D99391}" sibTransId="{281FBB90-D8D1-47DF-A0E6-9DEB28F04EEC}"/>
    <dgm:cxn modelId="{D81292E1-AE56-4701-BC5E-6404F916EA15}" type="presOf" srcId="{76985182-4CD1-4841-9206-09E7A8A5F31A}" destId="{D713CE53-0E81-4AA2-959E-76D86ECD3D1F}" srcOrd="0" destOrd="0" presId="urn:microsoft.com/office/officeart/2005/8/layout/process4"/>
    <dgm:cxn modelId="{FF389C8F-27CA-40A5-80EC-338109A7F2B2}" type="presParOf" srcId="{0EC9894F-42AA-4B5B-A191-282D5C8A89D1}" destId="{5578AA1B-8009-4206-97DD-B5D24AB5920B}" srcOrd="0" destOrd="0" presId="urn:microsoft.com/office/officeart/2005/8/layout/process4"/>
    <dgm:cxn modelId="{84E3735F-213A-447F-9EB4-8219E31E2B5C}" type="presParOf" srcId="{5578AA1B-8009-4206-97DD-B5D24AB5920B}" destId="{D713CE53-0E81-4AA2-959E-76D86ECD3D1F}" srcOrd="0" destOrd="0" presId="urn:microsoft.com/office/officeart/2005/8/layout/process4"/>
    <dgm:cxn modelId="{77321D3D-119E-4F91-B25B-1FBA731F7480}" type="presParOf" srcId="{0EC9894F-42AA-4B5B-A191-282D5C8A89D1}" destId="{F18FCD6E-75E9-4BD9-9E31-8F91833DD967}" srcOrd="1" destOrd="0" presId="urn:microsoft.com/office/officeart/2005/8/layout/process4"/>
    <dgm:cxn modelId="{AA340F25-A579-46E3-9AAE-3EC6F247D115}" type="presParOf" srcId="{0EC9894F-42AA-4B5B-A191-282D5C8A89D1}" destId="{D693C6F6-32F6-4A75-B79A-9614BE5DB198}" srcOrd="2" destOrd="0" presId="urn:microsoft.com/office/officeart/2005/8/layout/process4"/>
    <dgm:cxn modelId="{D3CE61B8-AF07-40FD-9ED3-C28385576E75}" type="presParOf" srcId="{D693C6F6-32F6-4A75-B79A-9614BE5DB198}" destId="{C66960D7-9C7E-4991-B319-59783B8A02B4}"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0216B01-D495-488F-B531-24CE565A8B4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A27E779-266E-4DC6-A3E4-09ADB75B0BF9}">
      <dgm:prSet/>
      <dgm:spPr/>
      <dgm:t>
        <a:bodyPr/>
        <a:lstStyle/>
        <a:p>
          <a:r>
            <a:rPr lang="en-US" dirty="0">
              <a:latin typeface="Times New Roman" panose="02020603050405020304" pitchFamily="18" charset="0"/>
              <a:cs typeface="Times New Roman" panose="02020603050405020304" pitchFamily="18" charset="0"/>
            </a:rPr>
            <a:t>Land Reforms 1949-1952 </a:t>
          </a:r>
        </a:p>
      </dgm:t>
    </dgm:pt>
    <dgm:pt modelId="{096271DE-2C7C-4283-802F-FD1F59967192}" type="parTrans" cxnId="{E1C011A6-3E61-4FE6-A162-9D237B636DBE}">
      <dgm:prSet/>
      <dgm:spPr/>
      <dgm:t>
        <a:bodyPr/>
        <a:lstStyle/>
        <a:p>
          <a:endParaRPr lang="en-US"/>
        </a:p>
      </dgm:t>
    </dgm:pt>
    <dgm:pt modelId="{77387F43-BC81-4B76-A5F1-E6B1242A1380}" type="sibTrans" cxnId="{E1C011A6-3E61-4FE6-A162-9D237B636DBE}">
      <dgm:prSet/>
      <dgm:spPr/>
      <dgm:t>
        <a:bodyPr/>
        <a:lstStyle/>
        <a:p>
          <a:endParaRPr lang="en-US"/>
        </a:p>
      </dgm:t>
    </dgm:pt>
    <dgm:pt modelId="{BC50CD46-4375-48A2-BD95-9667E9E4B339}">
      <dgm:prSet/>
      <dgm:spPr/>
      <dgm:t>
        <a:bodyPr/>
        <a:lstStyle/>
        <a:p>
          <a:r>
            <a:rPr lang="en-US" dirty="0">
              <a:latin typeface="Times New Roman" panose="02020603050405020304" pitchFamily="18" charset="0"/>
              <a:cs typeface="Times New Roman" panose="02020603050405020304" pitchFamily="18" charset="0"/>
            </a:rPr>
            <a:t>Since 1978, China launched targeted economic and land reforms</a:t>
          </a:r>
        </a:p>
      </dgm:t>
    </dgm:pt>
    <dgm:pt modelId="{385D11DD-4A21-492E-AA12-B685C8FD56F5}" type="parTrans" cxnId="{4B530813-6E58-4650-A6A0-4B04D508330C}">
      <dgm:prSet/>
      <dgm:spPr/>
      <dgm:t>
        <a:bodyPr/>
        <a:lstStyle/>
        <a:p>
          <a:endParaRPr lang="en-US"/>
        </a:p>
      </dgm:t>
    </dgm:pt>
    <dgm:pt modelId="{076D2E57-18D5-4552-96C1-A0B43D54CE08}" type="sibTrans" cxnId="{4B530813-6E58-4650-A6A0-4B04D508330C}">
      <dgm:prSet/>
      <dgm:spPr/>
      <dgm:t>
        <a:bodyPr/>
        <a:lstStyle/>
        <a:p>
          <a:endParaRPr lang="en-US"/>
        </a:p>
      </dgm:t>
    </dgm:pt>
    <dgm:pt modelId="{CCD94B86-403C-48CF-AFF0-2065CA617104}">
      <dgm:prSet/>
      <dgm:spPr/>
      <dgm:t>
        <a:bodyPr/>
        <a:lstStyle/>
        <a:p>
          <a:r>
            <a:rPr lang="en-US" dirty="0">
              <a:latin typeface="Times New Roman" panose="02020603050405020304" pitchFamily="18" charset="0"/>
              <a:cs typeface="Times New Roman" panose="02020603050405020304" pitchFamily="18" charset="0"/>
            </a:rPr>
            <a:t>Farmers’ professional cooperatives (FPCs)</a:t>
          </a:r>
        </a:p>
      </dgm:t>
    </dgm:pt>
    <dgm:pt modelId="{5FB6F5BA-2BDA-418A-B094-7E4C748F3569}" type="parTrans" cxnId="{19A739F1-E7EE-4055-A29F-2696C8056E3C}">
      <dgm:prSet/>
      <dgm:spPr/>
      <dgm:t>
        <a:bodyPr/>
        <a:lstStyle/>
        <a:p>
          <a:endParaRPr lang="en-US"/>
        </a:p>
      </dgm:t>
    </dgm:pt>
    <dgm:pt modelId="{933D6ECC-B967-409A-A622-9975BCD97A50}" type="sibTrans" cxnId="{19A739F1-E7EE-4055-A29F-2696C8056E3C}">
      <dgm:prSet/>
      <dgm:spPr/>
      <dgm:t>
        <a:bodyPr/>
        <a:lstStyle/>
        <a:p>
          <a:endParaRPr lang="en-US"/>
        </a:p>
      </dgm:t>
    </dgm:pt>
    <dgm:pt modelId="{5282704A-CB72-4713-861B-119D4A761C7F}">
      <dgm:prSet/>
      <dgm:spPr/>
      <dgm:t>
        <a:bodyPr/>
        <a:lstStyle/>
        <a:p>
          <a:r>
            <a:rPr lang="en-US" dirty="0">
              <a:latin typeface="Times New Roman" panose="02020603050405020304" pitchFamily="18" charset="0"/>
              <a:cs typeface="Times New Roman" panose="02020603050405020304" pitchFamily="18" charset="0"/>
            </a:rPr>
            <a:t>Family Planning(One child Policy 1980 to 2016)</a:t>
          </a:r>
        </a:p>
      </dgm:t>
    </dgm:pt>
    <dgm:pt modelId="{98B30696-D8D2-4A31-8DC0-58DCB08416E2}" type="parTrans" cxnId="{F1BA1EA4-9750-4FF0-BD98-3FD80A736E89}">
      <dgm:prSet/>
      <dgm:spPr/>
      <dgm:t>
        <a:bodyPr/>
        <a:lstStyle/>
        <a:p>
          <a:endParaRPr lang="en-US"/>
        </a:p>
      </dgm:t>
    </dgm:pt>
    <dgm:pt modelId="{EE1C4862-7C6A-49A3-B0FC-ED618A5BF6B4}" type="sibTrans" cxnId="{F1BA1EA4-9750-4FF0-BD98-3FD80A736E89}">
      <dgm:prSet/>
      <dgm:spPr/>
      <dgm:t>
        <a:bodyPr/>
        <a:lstStyle/>
        <a:p>
          <a:endParaRPr lang="en-US"/>
        </a:p>
      </dgm:t>
    </dgm:pt>
    <dgm:pt modelId="{5B9FE821-4FA4-4640-A36E-9870C7931028}">
      <dgm:prSet/>
      <dgm:spPr/>
      <dgm:t>
        <a:bodyPr/>
        <a:lstStyle/>
        <a:p>
          <a:r>
            <a:rPr lang="en-US" dirty="0">
              <a:latin typeface="Times New Roman" panose="02020603050405020304" pitchFamily="18" charset="0"/>
              <a:cs typeface="Times New Roman" panose="02020603050405020304" pitchFamily="18" charset="0"/>
            </a:rPr>
            <a:t>Putting limits to migration from rural to urban centers</a:t>
          </a:r>
        </a:p>
      </dgm:t>
    </dgm:pt>
    <dgm:pt modelId="{11B0AA50-1DAB-4469-BD1B-CF3C2096E44F}" type="parTrans" cxnId="{67D81E0A-F8D3-44A3-A04E-71A29C885392}">
      <dgm:prSet/>
      <dgm:spPr/>
      <dgm:t>
        <a:bodyPr/>
        <a:lstStyle/>
        <a:p>
          <a:endParaRPr lang="en-US"/>
        </a:p>
      </dgm:t>
    </dgm:pt>
    <dgm:pt modelId="{88C9EEB9-0AAA-47E1-BC07-657F5FE078D2}" type="sibTrans" cxnId="{67D81E0A-F8D3-44A3-A04E-71A29C885392}">
      <dgm:prSet/>
      <dgm:spPr/>
      <dgm:t>
        <a:bodyPr/>
        <a:lstStyle/>
        <a:p>
          <a:endParaRPr lang="en-US"/>
        </a:p>
      </dgm:t>
    </dgm:pt>
    <dgm:pt modelId="{AE60E466-A99C-4C35-BD98-0F250B6F7622}">
      <dgm:prSet/>
      <dgm:spPr/>
      <dgm:t>
        <a:bodyPr/>
        <a:lstStyle/>
        <a:p>
          <a:r>
            <a:rPr lang="en-US" dirty="0">
              <a:latin typeface="Times New Roman" panose="02020603050405020304" pitchFamily="18" charset="0"/>
              <a:cs typeface="Times New Roman" panose="02020603050405020304" pitchFamily="18" charset="0"/>
            </a:rPr>
            <a:t>Township and village enterprises in 1980s</a:t>
          </a:r>
        </a:p>
      </dgm:t>
    </dgm:pt>
    <dgm:pt modelId="{70DF36EF-0162-4A91-85E1-2A6B2773459A}" type="parTrans" cxnId="{DCB50983-B308-4557-972A-DA2366B91A75}">
      <dgm:prSet/>
      <dgm:spPr/>
      <dgm:t>
        <a:bodyPr/>
        <a:lstStyle/>
        <a:p>
          <a:endParaRPr lang="en-US"/>
        </a:p>
      </dgm:t>
    </dgm:pt>
    <dgm:pt modelId="{2B51F567-2BE0-4C13-A390-C034999FAD02}" type="sibTrans" cxnId="{DCB50983-B308-4557-972A-DA2366B91A75}">
      <dgm:prSet/>
      <dgm:spPr/>
      <dgm:t>
        <a:bodyPr/>
        <a:lstStyle/>
        <a:p>
          <a:endParaRPr lang="en-US"/>
        </a:p>
      </dgm:t>
    </dgm:pt>
    <dgm:pt modelId="{1982BEFA-C7C4-4435-8C6B-7A567A999D34}">
      <dgm:prSet/>
      <dgm:spPr/>
      <dgm:t>
        <a:bodyPr/>
        <a:lstStyle/>
        <a:p>
          <a:r>
            <a:rPr lang="en-US" dirty="0">
              <a:latin typeface="Times New Roman" panose="02020603050405020304" pitchFamily="18" charset="0"/>
              <a:cs typeface="Times New Roman" panose="02020603050405020304" pitchFamily="18" charset="0"/>
            </a:rPr>
            <a:t>Since 1986 government started investing heavily in rural infrastructure </a:t>
          </a:r>
        </a:p>
      </dgm:t>
    </dgm:pt>
    <dgm:pt modelId="{A27F1BAD-2331-429C-B250-EFDC4EF55C75}" type="parTrans" cxnId="{90200120-E2F6-46F3-A696-91320A8502FB}">
      <dgm:prSet/>
      <dgm:spPr/>
      <dgm:t>
        <a:bodyPr/>
        <a:lstStyle/>
        <a:p>
          <a:endParaRPr lang="en-US"/>
        </a:p>
      </dgm:t>
    </dgm:pt>
    <dgm:pt modelId="{C7CCC9C4-13AC-41EE-8A9B-FDC694FB1A86}" type="sibTrans" cxnId="{90200120-E2F6-46F3-A696-91320A8502FB}">
      <dgm:prSet/>
      <dgm:spPr/>
      <dgm:t>
        <a:bodyPr/>
        <a:lstStyle/>
        <a:p>
          <a:endParaRPr lang="en-US"/>
        </a:p>
      </dgm:t>
    </dgm:pt>
    <dgm:pt modelId="{653FB71A-20F7-476D-9B7F-45C0754C0A7D}">
      <dgm:prSet/>
      <dgm:spPr/>
      <dgm:t>
        <a:bodyPr/>
        <a:lstStyle/>
        <a:p>
          <a:r>
            <a:rPr lang="en-US" dirty="0">
              <a:latin typeface="Times New Roman" panose="02020603050405020304" pitchFamily="18" charset="0"/>
              <a:cs typeface="Times New Roman" panose="02020603050405020304" pitchFamily="18" charset="0"/>
            </a:rPr>
            <a:t>Rural Vitalization Policy 2018 </a:t>
          </a:r>
        </a:p>
      </dgm:t>
    </dgm:pt>
    <dgm:pt modelId="{71C41816-CEB1-4712-87F7-61A98DBC8E21}" type="parTrans" cxnId="{F81766E5-1243-4B7F-871E-879F918B87E5}">
      <dgm:prSet/>
      <dgm:spPr/>
      <dgm:t>
        <a:bodyPr/>
        <a:lstStyle/>
        <a:p>
          <a:endParaRPr lang="en-US"/>
        </a:p>
      </dgm:t>
    </dgm:pt>
    <dgm:pt modelId="{FF3C8D72-39C9-4DE7-AE06-3A37BF977034}" type="sibTrans" cxnId="{F81766E5-1243-4B7F-871E-879F918B87E5}">
      <dgm:prSet/>
      <dgm:spPr/>
      <dgm:t>
        <a:bodyPr/>
        <a:lstStyle/>
        <a:p>
          <a:endParaRPr lang="en-US"/>
        </a:p>
      </dgm:t>
    </dgm:pt>
    <dgm:pt modelId="{3266E491-3C11-4770-B851-EEC873C0BFD4}" type="pres">
      <dgm:prSet presAssocID="{D0216B01-D495-488F-B531-24CE565A8B4B}" presName="vert0" presStyleCnt="0">
        <dgm:presLayoutVars>
          <dgm:dir/>
          <dgm:animOne val="branch"/>
          <dgm:animLvl val="lvl"/>
        </dgm:presLayoutVars>
      </dgm:prSet>
      <dgm:spPr/>
    </dgm:pt>
    <dgm:pt modelId="{4A08E831-335C-4090-AB06-2B685E456820}" type="pres">
      <dgm:prSet presAssocID="{0A27E779-266E-4DC6-A3E4-09ADB75B0BF9}" presName="thickLine" presStyleLbl="alignNode1" presStyleIdx="0" presStyleCnt="8"/>
      <dgm:spPr/>
    </dgm:pt>
    <dgm:pt modelId="{B91EA198-0E1F-49E4-A5F2-66E86DA34516}" type="pres">
      <dgm:prSet presAssocID="{0A27E779-266E-4DC6-A3E4-09ADB75B0BF9}" presName="horz1" presStyleCnt="0"/>
      <dgm:spPr/>
    </dgm:pt>
    <dgm:pt modelId="{88A9550F-2A55-45E9-AF7A-77C8E2597490}" type="pres">
      <dgm:prSet presAssocID="{0A27E779-266E-4DC6-A3E4-09ADB75B0BF9}" presName="tx1" presStyleLbl="revTx" presStyleIdx="0" presStyleCnt="8"/>
      <dgm:spPr/>
    </dgm:pt>
    <dgm:pt modelId="{19F8B333-A43F-43DB-BEEA-2991E8F92F8D}" type="pres">
      <dgm:prSet presAssocID="{0A27E779-266E-4DC6-A3E4-09ADB75B0BF9}" presName="vert1" presStyleCnt="0"/>
      <dgm:spPr/>
    </dgm:pt>
    <dgm:pt modelId="{65D450A6-E79E-4811-94CF-A8B074ACFD45}" type="pres">
      <dgm:prSet presAssocID="{BC50CD46-4375-48A2-BD95-9667E9E4B339}" presName="thickLine" presStyleLbl="alignNode1" presStyleIdx="1" presStyleCnt="8"/>
      <dgm:spPr/>
    </dgm:pt>
    <dgm:pt modelId="{5569CC29-6349-45ED-A94A-76606704D4D5}" type="pres">
      <dgm:prSet presAssocID="{BC50CD46-4375-48A2-BD95-9667E9E4B339}" presName="horz1" presStyleCnt="0"/>
      <dgm:spPr/>
    </dgm:pt>
    <dgm:pt modelId="{B2EBAA92-EA98-4D4B-BD51-7406898BB9EB}" type="pres">
      <dgm:prSet presAssocID="{BC50CD46-4375-48A2-BD95-9667E9E4B339}" presName="tx1" presStyleLbl="revTx" presStyleIdx="1" presStyleCnt="8"/>
      <dgm:spPr/>
    </dgm:pt>
    <dgm:pt modelId="{1DF440D1-53D8-4E9A-8F0A-4B0519994E11}" type="pres">
      <dgm:prSet presAssocID="{BC50CD46-4375-48A2-BD95-9667E9E4B339}" presName="vert1" presStyleCnt="0"/>
      <dgm:spPr/>
    </dgm:pt>
    <dgm:pt modelId="{B3C55CC3-0787-4481-979A-45D5BE7FDD4F}" type="pres">
      <dgm:prSet presAssocID="{CCD94B86-403C-48CF-AFF0-2065CA617104}" presName="thickLine" presStyleLbl="alignNode1" presStyleIdx="2" presStyleCnt="8"/>
      <dgm:spPr/>
    </dgm:pt>
    <dgm:pt modelId="{66942B0A-3AE8-4274-9AE1-99176B544C50}" type="pres">
      <dgm:prSet presAssocID="{CCD94B86-403C-48CF-AFF0-2065CA617104}" presName="horz1" presStyleCnt="0"/>
      <dgm:spPr/>
    </dgm:pt>
    <dgm:pt modelId="{13D0925A-FB0E-4A60-8C2B-A9CD812C6E2C}" type="pres">
      <dgm:prSet presAssocID="{CCD94B86-403C-48CF-AFF0-2065CA617104}" presName="tx1" presStyleLbl="revTx" presStyleIdx="2" presStyleCnt="8"/>
      <dgm:spPr/>
    </dgm:pt>
    <dgm:pt modelId="{021A07B6-A651-4CE1-9BF0-AD1C5F7AB2D1}" type="pres">
      <dgm:prSet presAssocID="{CCD94B86-403C-48CF-AFF0-2065CA617104}" presName="vert1" presStyleCnt="0"/>
      <dgm:spPr/>
    </dgm:pt>
    <dgm:pt modelId="{EA8E30E2-9E96-499B-A94F-47DD1403E344}" type="pres">
      <dgm:prSet presAssocID="{5282704A-CB72-4713-861B-119D4A761C7F}" presName="thickLine" presStyleLbl="alignNode1" presStyleIdx="3" presStyleCnt="8"/>
      <dgm:spPr/>
    </dgm:pt>
    <dgm:pt modelId="{1AA5427E-5029-46DB-A3E4-466FB37FE9D7}" type="pres">
      <dgm:prSet presAssocID="{5282704A-CB72-4713-861B-119D4A761C7F}" presName="horz1" presStyleCnt="0"/>
      <dgm:spPr/>
    </dgm:pt>
    <dgm:pt modelId="{5E39CDD3-7147-4F8E-9C13-07FAD4038CCD}" type="pres">
      <dgm:prSet presAssocID="{5282704A-CB72-4713-861B-119D4A761C7F}" presName="tx1" presStyleLbl="revTx" presStyleIdx="3" presStyleCnt="8"/>
      <dgm:spPr/>
    </dgm:pt>
    <dgm:pt modelId="{5ADB4550-3E83-42B6-9EBF-316058113E20}" type="pres">
      <dgm:prSet presAssocID="{5282704A-CB72-4713-861B-119D4A761C7F}" presName="vert1" presStyleCnt="0"/>
      <dgm:spPr/>
    </dgm:pt>
    <dgm:pt modelId="{C1E132AF-2992-44AE-8842-6E1B6CACCFE7}" type="pres">
      <dgm:prSet presAssocID="{5B9FE821-4FA4-4640-A36E-9870C7931028}" presName="thickLine" presStyleLbl="alignNode1" presStyleIdx="4" presStyleCnt="8"/>
      <dgm:spPr/>
    </dgm:pt>
    <dgm:pt modelId="{83B56978-FD2A-4269-90EF-2451698500CB}" type="pres">
      <dgm:prSet presAssocID="{5B9FE821-4FA4-4640-A36E-9870C7931028}" presName="horz1" presStyleCnt="0"/>
      <dgm:spPr/>
    </dgm:pt>
    <dgm:pt modelId="{615666ED-B87C-4141-95CB-7656FC27B684}" type="pres">
      <dgm:prSet presAssocID="{5B9FE821-4FA4-4640-A36E-9870C7931028}" presName="tx1" presStyleLbl="revTx" presStyleIdx="4" presStyleCnt="8"/>
      <dgm:spPr/>
    </dgm:pt>
    <dgm:pt modelId="{80C28AF0-87DB-4966-895C-0AD02C3C8274}" type="pres">
      <dgm:prSet presAssocID="{5B9FE821-4FA4-4640-A36E-9870C7931028}" presName="vert1" presStyleCnt="0"/>
      <dgm:spPr/>
    </dgm:pt>
    <dgm:pt modelId="{D352E317-C020-4A31-B13B-31F79231CECD}" type="pres">
      <dgm:prSet presAssocID="{AE60E466-A99C-4C35-BD98-0F250B6F7622}" presName="thickLine" presStyleLbl="alignNode1" presStyleIdx="5" presStyleCnt="8"/>
      <dgm:spPr/>
    </dgm:pt>
    <dgm:pt modelId="{5E294356-B0AC-439E-B9A2-062E3BB5D36A}" type="pres">
      <dgm:prSet presAssocID="{AE60E466-A99C-4C35-BD98-0F250B6F7622}" presName="horz1" presStyleCnt="0"/>
      <dgm:spPr/>
    </dgm:pt>
    <dgm:pt modelId="{AAA3F5A5-ABFF-44CF-9BB2-1C9BA3540D46}" type="pres">
      <dgm:prSet presAssocID="{AE60E466-A99C-4C35-BD98-0F250B6F7622}" presName="tx1" presStyleLbl="revTx" presStyleIdx="5" presStyleCnt="8"/>
      <dgm:spPr/>
    </dgm:pt>
    <dgm:pt modelId="{890E8796-5860-4461-A8D3-4707A5EBAD6E}" type="pres">
      <dgm:prSet presAssocID="{AE60E466-A99C-4C35-BD98-0F250B6F7622}" presName="vert1" presStyleCnt="0"/>
      <dgm:spPr/>
    </dgm:pt>
    <dgm:pt modelId="{C342488C-5992-4C0D-AF73-3BE37744F80D}" type="pres">
      <dgm:prSet presAssocID="{1982BEFA-C7C4-4435-8C6B-7A567A999D34}" presName="thickLine" presStyleLbl="alignNode1" presStyleIdx="6" presStyleCnt="8"/>
      <dgm:spPr/>
    </dgm:pt>
    <dgm:pt modelId="{E5D45F6F-AF67-4167-BE5D-CD6D8324B94B}" type="pres">
      <dgm:prSet presAssocID="{1982BEFA-C7C4-4435-8C6B-7A567A999D34}" presName="horz1" presStyleCnt="0"/>
      <dgm:spPr/>
    </dgm:pt>
    <dgm:pt modelId="{B8E0D5C8-79FD-4728-9F04-98DA8474932A}" type="pres">
      <dgm:prSet presAssocID="{1982BEFA-C7C4-4435-8C6B-7A567A999D34}" presName="tx1" presStyleLbl="revTx" presStyleIdx="6" presStyleCnt="8"/>
      <dgm:spPr/>
    </dgm:pt>
    <dgm:pt modelId="{5FBAD163-9BBA-4FE6-B36E-E200B6F51EB9}" type="pres">
      <dgm:prSet presAssocID="{1982BEFA-C7C4-4435-8C6B-7A567A999D34}" presName="vert1" presStyleCnt="0"/>
      <dgm:spPr/>
    </dgm:pt>
    <dgm:pt modelId="{2CCE3496-D011-4F53-84DF-9D17DBB4111A}" type="pres">
      <dgm:prSet presAssocID="{653FB71A-20F7-476D-9B7F-45C0754C0A7D}" presName="thickLine" presStyleLbl="alignNode1" presStyleIdx="7" presStyleCnt="8"/>
      <dgm:spPr/>
    </dgm:pt>
    <dgm:pt modelId="{BD431316-F0DD-4FD0-B1FD-D18E6AB63140}" type="pres">
      <dgm:prSet presAssocID="{653FB71A-20F7-476D-9B7F-45C0754C0A7D}" presName="horz1" presStyleCnt="0"/>
      <dgm:spPr/>
    </dgm:pt>
    <dgm:pt modelId="{18E437F4-464A-4825-9E86-E596B9143470}" type="pres">
      <dgm:prSet presAssocID="{653FB71A-20F7-476D-9B7F-45C0754C0A7D}" presName="tx1" presStyleLbl="revTx" presStyleIdx="7" presStyleCnt="8"/>
      <dgm:spPr/>
    </dgm:pt>
    <dgm:pt modelId="{034D55FC-E046-4624-819D-1C96CF17402C}" type="pres">
      <dgm:prSet presAssocID="{653FB71A-20F7-476D-9B7F-45C0754C0A7D}" presName="vert1" presStyleCnt="0"/>
      <dgm:spPr/>
    </dgm:pt>
  </dgm:ptLst>
  <dgm:cxnLst>
    <dgm:cxn modelId="{496B4404-7F51-44EC-A3A0-E66A11F727FD}" type="presOf" srcId="{AE60E466-A99C-4C35-BD98-0F250B6F7622}" destId="{AAA3F5A5-ABFF-44CF-9BB2-1C9BA3540D46}" srcOrd="0" destOrd="0" presId="urn:microsoft.com/office/officeart/2008/layout/LinedList"/>
    <dgm:cxn modelId="{CB04E407-7282-41CF-A57D-95CA4880E7F2}" type="presOf" srcId="{0A27E779-266E-4DC6-A3E4-09ADB75B0BF9}" destId="{88A9550F-2A55-45E9-AF7A-77C8E2597490}" srcOrd="0" destOrd="0" presId="urn:microsoft.com/office/officeart/2008/layout/LinedList"/>
    <dgm:cxn modelId="{67D81E0A-F8D3-44A3-A04E-71A29C885392}" srcId="{D0216B01-D495-488F-B531-24CE565A8B4B}" destId="{5B9FE821-4FA4-4640-A36E-9870C7931028}" srcOrd="4" destOrd="0" parTransId="{11B0AA50-1DAB-4469-BD1B-CF3C2096E44F}" sibTransId="{88C9EEB9-0AAA-47E1-BC07-657F5FE078D2}"/>
    <dgm:cxn modelId="{4B530813-6E58-4650-A6A0-4B04D508330C}" srcId="{D0216B01-D495-488F-B531-24CE565A8B4B}" destId="{BC50CD46-4375-48A2-BD95-9667E9E4B339}" srcOrd="1" destOrd="0" parTransId="{385D11DD-4A21-492E-AA12-B685C8FD56F5}" sibTransId="{076D2E57-18D5-4552-96C1-A0B43D54CE08}"/>
    <dgm:cxn modelId="{EA19F714-AFA4-4FEE-AFE4-4D388CD36829}" type="presOf" srcId="{1982BEFA-C7C4-4435-8C6B-7A567A999D34}" destId="{B8E0D5C8-79FD-4728-9F04-98DA8474932A}" srcOrd="0" destOrd="0" presId="urn:microsoft.com/office/officeart/2008/layout/LinedList"/>
    <dgm:cxn modelId="{90200120-E2F6-46F3-A696-91320A8502FB}" srcId="{D0216B01-D495-488F-B531-24CE565A8B4B}" destId="{1982BEFA-C7C4-4435-8C6B-7A567A999D34}" srcOrd="6" destOrd="0" parTransId="{A27F1BAD-2331-429C-B250-EFDC4EF55C75}" sibTransId="{C7CCC9C4-13AC-41EE-8A9B-FDC694FB1A86}"/>
    <dgm:cxn modelId="{F6424144-D78D-4C3B-9B13-F6EE4429C736}" type="presOf" srcId="{5B9FE821-4FA4-4640-A36E-9870C7931028}" destId="{615666ED-B87C-4141-95CB-7656FC27B684}" srcOrd="0" destOrd="0" presId="urn:microsoft.com/office/officeart/2008/layout/LinedList"/>
    <dgm:cxn modelId="{9CA97546-7799-4FF1-B2E5-11BEB975265E}" type="presOf" srcId="{D0216B01-D495-488F-B531-24CE565A8B4B}" destId="{3266E491-3C11-4770-B851-EEC873C0BFD4}" srcOrd="0" destOrd="0" presId="urn:microsoft.com/office/officeart/2008/layout/LinedList"/>
    <dgm:cxn modelId="{58209477-FE80-4BDE-AB46-790578AFB4B8}" type="presOf" srcId="{653FB71A-20F7-476D-9B7F-45C0754C0A7D}" destId="{18E437F4-464A-4825-9E86-E596B9143470}" srcOrd="0" destOrd="0" presId="urn:microsoft.com/office/officeart/2008/layout/LinedList"/>
    <dgm:cxn modelId="{DCB50983-B308-4557-972A-DA2366B91A75}" srcId="{D0216B01-D495-488F-B531-24CE565A8B4B}" destId="{AE60E466-A99C-4C35-BD98-0F250B6F7622}" srcOrd="5" destOrd="0" parTransId="{70DF36EF-0162-4A91-85E1-2A6B2773459A}" sibTransId="{2B51F567-2BE0-4C13-A390-C034999FAD02}"/>
    <dgm:cxn modelId="{8FD04489-0408-4E95-B81B-703EA58DD9C8}" type="presOf" srcId="{BC50CD46-4375-48A2-BD95-9667E9E4B339}" destId="{B2EBAA92-EA98-4D4B-BD51-7406898BB9EB}" srcOrd="0" destOrd="0" presId="urn:microsoft.com/office/officeart/2008/layout/LinedList"/>
    <dgm:cxn modelId="{F1BA1EA4-9750-4FF0-BD98-3FD80A736E89}" srcId="{D0216B01-D495-488F-B531-24CE565A8B4B}" destId="{5282704A-CB72-4713-861B-119D4A761C7F}" srcOrd="3" destOrd="0" parTransId="{98B30696-D8D2-4A31-8DC0-58DCB08416E2}" sibTransId="{EE1C4862-7C6A-49A3-B0FC-ED618A5BF6B4}"/>
    <dgm:cxn modelId="{E1C011A6-3E61-4FE6-A162-9D237B636DBE}" srcId="{D0216B01-D495-488F-B531-24CE565A8B4B}" destId="{0A27E779-266E-4DC6-A3E4-09ADB75B0BF9}" srcOrd="0" destOrd="0" parTransId="{096271DE-2C7C-4283-802F-FD1F59967192}" sibTransId="{77387F43-BC81-4B76-A5F1-E6B1242A1380}"/>
    <dgm:cxn modelId="{BF389EBD-B0EB-4B12-8FFF-E70A4F25AB26}" type="presOf" srcId="{CCD94B86-403C-48CF-AFF0-2065CA617104}" destId="{13D0925A-FB0E-4A60-8C2B-A9CD812C6E2C}" srcOrd="0" destOrd="0" presId="urn:microsoft.com/office/officeart/2008/layout/LinedList"/>
    <dgm:cxn modelId="{F81766E5-1243-4B7F-871E-879F918B87E5}" srcId="{D0216B01-D495-488F-B531-24CE565A8B4B}" destId="{653FB71A-20F7-476D-9B7F-45C0754C0A7D}" srcOrd="7" destOrd="0" parTransId="{71C41816-CEB1-4712-87F7-61A98DBC8E21}" sibTransId="{FF3C8D72-39C9-4DE7-AE06-3A37BF977034}"/>
    <dgm:cxn modelId="{19A739F1-E7EE-4055-A29F-2696C8056E3C}" srcId="{D0216B01-D495-488F-B531-24CE565A8B4B}" destId="{CCD94B86-403C-48CF-AFF0-2065CA617104}" srcOrd="2" destOrd="0" parTransId="{5FB6F5BA-2BDA-418A-B094-7E4C748F3569}" sibTransId="{933D6ECC-B967-409A-A622-9975BCD97A50}"/>
    <dgm:cxn modelId="{B464A7F8-194E-414E-9D4D-77EE57AB2F1F}" type="presOf" srcId="{5282704A-CB72-4713-861B-119D4A761C7F}" destId="{5E39CDD3-7147-4F8E-9C13-07FAD4038CCD}" srcOrd="0" destOrd="0" presId="urn:microsoft.com/office/officeart/2008/layout/LinedList"/>
    <dgm:cxn modelId="{4E5535FF-9953-47B1-8052-7DA13666FBE8}" type="presParOf" srcId="{3266E491-3C11-4770-B851-EEC873C0BFD4}" destId="{4A08E831-335C-4090-AB06-2B685E456820}" srcOrd="0" destOrd="0" presId="urn:microsoft.com/office/officeart/2008/layout/LinedList"/>
    <dgm:cxn modelId="{FF44304E-FA47-42BB-95C2-36CE6316C2F3}" type="presParOf" srcId="{3266E491-3C11-4770-B851-EEC873C0BFD4}" destId="{B91EA198-0E1F-49E4-A5F2-66E86DA34516}" srcOrd="1" destOrd="0" presId="urn:microsoft.com/office/officeart/2008/layout/LinedList"/>
    <dgm:cxn modelId="{E59198DD-C8D7-4888-8EC8-10E14B6EF237}" type="presParOf" srcId="{B91EA198-0E1F-49E4-A5F2-66E86DA34516}" destId="{88A9550F-2A55-45E9-AF7A-77C8E2597490}" srcOrd="0" destOrd="0" presId="urn:microsoft.com/office/officeart/2008/layout/LinedList"/>
    <dgm:cxn modelId="{9BA93415-7B16-4F25-8127-974E41E6E42D}" type="presParOf" srcId="{B91EA198-0E1F-49E4-A5F2-66E86DA34516}" destId="{19F8B333-A43F-43DB-BEEA-2991E8F92F8D}" srcOrd="1" destOrd="0" presId="urn:microsoft.com/office/officeart/2008/layout/LinedList"/>
    <dgm:cxn modelId="{C7273551-DF7C-4763-B08A-FFC68A4B6A9A}" type="presParOf" srcId="{3266E491-3C11-4770-B851-EEC873C0BFD4}" destId="{65D450A6-E79E-4811-94CF-A8B074ACFD45}" srcOrd="2" destOrd="0" presId="urn:microsoft.com/office/officeart/2008/layout/LinedList"/>
    <dgm:cxn modelId="{0E8BA0BE-073B-4963-AA30-6DABEA9D60EB}" type="presParOf" srcId="{3266E491-3C11-4770-B851-EEC873C0BFD4}" destId="{5569CC29-6349-45ED-A94A-76606704D4D5}" srcOrd="3" destOrd="0" presId="urn:microsoft.com/office/officeart/2008/layout/LinedList"/>
    <dgm:cxn modelId="{8D199CA5-8529-4DA3-BA56-5D50167F8219}" type="presParOf" srcId="{5569CC29-6349-45ED-A94A-76606704D4D5}" destId="{B2EBAA92-EA98-4D4B-BD51-7406898BB9EB}" srcOrd="0" destOrd="0" presId="urn:microsoft.com/office/officeart/2008/layout/LinedList"/>
    <dgm:cxn modelId="{95578E5E-208C-40B4-BB68-4619D74C98BB}" type="presParOf" srcId="{5569CC29-6349-45ED-A94A-76606704D4D5}" destId="{1DF440D1-53D8-4E9A-8F0A-4B0519994E11}" srcOrd="1" destOrd="0" presId="urn:microsoft.com/office/officeart/2008/layout/LinedList"/>
    <dgm:cxn modelId="{6583EBA2-D874-4110-9FD5-E38A6D6D2F49}" type="presParOf" srcId="{3266E491-3C11-4770-B851-EEC873C0BFD4}" destId="{B3C55CC3-0787-4481-979A-45D5BE7FDD4F}" srcOrd="4" destOrd="0" presId="urn:microsoft.com/office/officeart/2008/layout/LinedList"/>
    <dgm:cxn modelId="{FF808075-BA79-4BB3-B980-0EB003A8D213}" type="presParOf" srcId="{3266E491-3C11-4770-B851-EEC873C0BFD4}" destId="{66942B0A-3AE8-4274-9AE1-99176B544C50}" srcOrd="5" destOrd="0" presId="urn:microsoft.com/office/officeart/2008/layout/LinedList"/>
    <dgm:cxn modelId="{1C92F953-7A04-4B3C-9640-337A5EF0C8DF}" type="presParOf" srcId="{66942B0A-3AE8-4274-9AE1-99176B544C50}" destId="{13D0925A-FB0E-4A60-8C2B-A9CD812C6E2C}" srcOrd="0" destOrd="0" presId="urn:microsoft.com/office/officeart/2008/layout/LinedList"/>
    <dgm:cxn modelId="{80C313B7-EE4B-4DD3-AA72-CDB0539028D3}" type="presParOf" srcId="{66942B0A-3AE8-4274-9AE1-99176B544C50}" destId="{021A07B6-A651-4CE1-9BF0-AD1C5F7AB2D1}" srcOrd="1" destOrd="0" presId="urn:microsoft.com/office/officeart/2008/layout/LinedList"/>
    <dgm:cxn modelId="{DB29EF7D-C8A4-4E89-B34C-DA5C4B64C01B}" type="presParOf" srcId="{3266E491-3C11-4770-B851-EEC873C0BFD4}" destId="{EA8E30E2-9E96-499B-A94F-47DD1403E344}" srcOrd="6" destOrd="0" presId="urn:microsoft.com/office/officeart/2008/layout/LinedList"/>
    <dgm:cxn modelId="{4E059F1A-02FE-4EEB-8CF6-6252620E074D}" type="presParOf" srcId="{3266E491-3C11-4770-B851-EEC873C0BFD4}" destId="{1AA5427E-5029-46DB-A3E4-466FB37FE9D7}" srcOrd="7" destOrd="0" presId="urn:microsoft.com/office/officeart/2008/layout/LinedList"/>
    <dgm:cxn modelId="{5F2D670F-64A5-4000-A4BB-192E7DFAA051}" type="presParOf" srcId="{1AA5427E-5029-46DB-A3E4-466FB37FE9D7}" destId="{5E39CDD3-7147-4F8E-9C13-07FAD4038CCD}" srcOrd="0" destOrd="0" presId="urn:microsoft.com/office/officeart/2008/layout/LinedList"/>
    <dgm:cxn modelId="{B4E3C133-C612-4D50-ACCA-102199D4226D}" type="presParOf" srcId="{1AA5427E-5029-46DB-A3E4-466FB37FE9D7}" destId="{5ADB4550-3E83-42B6-9EBF-316058113E20}" srcOrd="1" destOrd="0" presId="urn:microsoft.com/office/officeart/2008/layout/LinedList"/>
    <dgm:cxn modelId="{5C09144F-5284-46A8-8D0C-401571E3F555}" type="presParOf" srcId="{3266E491-3C11-4770-B851-EEC873C0BFD4}" destId="{C1E132AF-2992-44AE-8842-6E1B6CACCFE7}" srcOrd="8" destOrd="0" presId="urn:microsoft.com/office/officeart/2008/layout/LinedList"/>
    <dgm:cxn modelId="{DFDDCC9D-7AF6-48AD-ABFE-FF31507A1512}" type="presParOf" srcId="{3266E491-3C11-4770-B851-EEC873C0BFD4}" destId="{83B56978-FD2A-4269-90EF-2451698500CB}" srcOrd="9" destOrd="0" presId="urn:microsoft.com/office/officeart/2008/layout/LinedList"/>
    <dgm:cxn modelId="{5DB1F8AD-7D36-49D6-8D35-D8C44D67CA0C}" type="presParOf" srcId="{83B56978-FD2A-4269-90EF-2451698500CB}" destId="{615666ED-B87C-4141-95CB-7656FC27B684}" srcOrd="0" destOrd="0" presId="urn:microsoft.com/office/officeart/2008/layout/LinedList"/>
    <dgm:cxn modelId="{C8A2F2B3-6DB6-48C0-92D2-3D08309A5A17}" type="presParOf" srcId="{83B56978-FD2A-4269-90EF-2451698500CB}" destId="{80C28AF0-87DB-4966-895C-0AD02C3C8274}" srcOrd="1" destOrd="0" presId="urn:microsoft.com/office/officeart/2008/layout/LinedList"/>
    <dgm:cxn modelId="{B39EB1FE-44A5-48FD-B3F7-C4B8CB899C66}" type="presParOf" srcId="{3266E491-3C11-4770-B851-EEC873C0BFD4}" destId="{D352E317-C020-4A31-B13B-31F79231CECD}" srcOrd="10" destOrd="0" presId="urn:microsoft.com/office/officeart/2008/layout/LinedList"/>
    <dgm:cxn modelId="{2AB66A80-F3D0-49D5-B76D-573842960A24}" type="presParOf" srcId="{3266E491-3C11-4770-B851-EEC873C0BFD4}" destId="{5E294356-B0AC-439E-B9A2-062E3BB5D36A}" srcOrd="11" destOrd="0" presId="urn:microsoft.com/office/officeart/2008/layout/LinedList"/>
    <dgm:cxn modelId="{C1896E2D-6A99-4F76-A781-76A9DA1757CE}" type="presParOf" srcId="{5E294356-B0AC-439E-B9A2-062E3BB5D36A}" destId="{AAA3F5A5-ABFF-44CF-9BB2-1C9BA3540D46}" srcOrd="0" destOrd="0" presId="urn:microsoft.com/office/officeart/2008/layout/LinedList"/>
    <dgm:cxn modelId="{4337FDF7-179F-4CEF-B0C3-D43FE302D980}" type="presParOf" srcId="{5E294356-B0AC-439E-B9A2-062E3BB5D36A}" destId="{890E8796-5860-4461-A8D3-4707A5EBAD6E}" srcOrd="1" destOrd="0" presId="urn:microsoft.com/office/officeart/2008/layout/LinedList"/>
    <dgm:cxn modelId="{77550115-FD62-4365-A332-1DAD2B0BE12E}" type="presParOf" srcId="{3266E491-3C11-4770-B851-EEC873C0BFD4}" destId="{C342488C-5992-4C0D-AF73-3BE37744F80D}" srcOrd="12" destOrd="0" presId="urn:microsoft.com/office/officeart/2008/layout/LinedList"/>
    <dgm:cxn modelId="{54651B0B-E8E5-4CC6-8229-FBDC934A8FCF}" type="presParOf" srcId="{3266E491-3C11-4770-B851-EEC873C0BFD4}" destId="{E5D45F6F-AF67-4167-BE5D-CD6D8324B94B}" srcOrd="13" destOrd="0" presId="urn:microsoft.com/office/officeart/2008/layout/LinedList"/>
    <dgm:cxn modelId="{265E72F1-32CD-4078-9DB4-40CC03F75C9B}" type="presParOf" srcId="{E5D45F6F-AF67-4167-BE5D-CD6D8324B94B}" destId="{B8E0D5C8-79FD-4728-9F04-98DA8474932A}" srcOrd="0" destOrd="0" presId="urn:microsoft.com/office/officeart/2008/layout/LinedList"/>
    <dgm:cxn modelId="{1F176D8D-F20C-4D2E-82EA-CB9734348853}" type="presParOf" srcId="{E5D45F6F-AF67-4167-BE5D-CD6D8324B94B}" destId="{5FBAD163-9BBA-4FE6-B36E-E200B6F51EB9}" srcOrd="1" destOrd="0" presId="urn:microsoft.com/office/officeart/2008/layout/LinedList"/>
    <dgm:cxn modelId="{A25E392D-88A0-4CD6-8142-8A50444122F8}" type="presParOf" srcId="{3266E491-3C11-4770-B851-EEC873C0BFD4}" destId="{2CCE3496-D011-4F53-84DF-9D17DBB4111A}" srcOrd="14" destOrd="0" presId="urn:microsoft.com/office/officeart/2008/layout/LinedList"/>
    <dgm:cxn modelId="{52CE15DE-E5D1-4492-8333-29E97BEAD8B3}" type="presParOf" srcId="{3266E491-3C11-4770-B851-EEC873C0BFD4}" destId="{BD431316-F0DD-4FD0-B1FD-D18E6AB63140}" srcOrd="15" destOrd="0" presId="urn:microsoft.com/office/officeart/2008/layout/LinedList"/>
    <dgm:cxn modelId="{747A8950-67F6-4AD1-9316-6DCA7974B0AA}" type="presParOf" srcId="{BD431316-F0DD-4FD0-B1FD-D18E6AB63140}" destId="{18E437F4-464A-4825-9E86-E596B9143470}" srcOrd="0" destOrd="0" presId="urn:microsoft.com/office/officeart/2008/layout/LinedList"/>
    <dgm:cxn modelId="{4978EC22-8ED3-4BCB-9842-E469321713DE}" type="presParOf" srcId="{BD431316-F0DD-4FD0-B1FD-D18E6AB63140}" destId="{034D55FC-E046-4624-819D-1C96CF17402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331E9DB-6860-4073-A5D2-3AF387F623AA}" type="doc">
      <dgm:prSet loTypeId="urn:microsoft.com/office/officeart/2005/8/layout/process4" loCatId="process" qsTypeId="urn:microsoft.com/office/officeart/2005/8/quickstyle/simple4" qsCatId="simple" csTypeId="urn:microsoft.com/office/officeart/2005/8/colors/colorful5" csCatId="colorful" phldr="1"/>
      <dgm:spPr/>
      <dgm:t>
        <a:bodyPr/>
        <a:lstStyle/>
        <a:p>
          <a:endParaRPr lang="en-US"/>
        </a:p>
      </dgm:t>
    </dgm:pt>
    <dgm:pt modelId="{759E524D-59B7-4A59-9891-99F1BD7C595A}">
      <dgm:prSet custT="1"/>
      <dgm:spPr/>
      <dgm:t>
        <a:bodyPr/>
        <a:lstStyle/>
        <a:p>
          <a:pPr algn="ctr">
            <a:lnSpc>
              <a:spcPct val="110000"/>
            </a:lnSpc>
          </a:pPr>
          <a:r>
            <a:rPr lang="en-US" sz="1800" b="1" i="0" dirty="0">
              <a:solidFill>
                <a:schemeClr val="bg1"/>
              </a:solidFill>
              <a:latin typeface="Times New Roman" panose="02020603050405020304" pitchFamily="18" charset="0"/>
              <a:cs typeface="Times New Roman" panose="02020603050405020304" pitchFamily="18" charset="0"/>
            </a:rPr>
            <a:t>Farmers’ professional cooperatives </a:t>
          </a:r>
          <a:r>
            <a:rPr lang="en-US" sz="1800" i="0" dirty="0">
              <a:solidFill>
                <a:schemeClr val="bg1"/>
              </a:solidFill>
              <a:latin typeface="Times New Roman" panose="02020603050405020304" pitchFamily="18" charset="0"/>
              <a:cs typeface="Times New Roman" panose="02020603050405020304" pitchFamily="18" charset="0"/>
            </a:rPr>
            <a:t>(FPCs) have grown rapidly in rural China over the past 10 years. They have become an important institution in rural China in attempting to achieve the vertical integration of agricultural production, processing, and marketing. </a:t>
          </a:r>
        </a:p>
      </dgm:t>
    </dgm:pt>
    <dgm:pt modelId="{57DBA613-DE76-48BC-AF6C-DB9E80F371C3}" type="parTrans" cxnId="{D3019FC1-985C-4136-9706-9236E002D1CD}">
      <dgm:prSet/>
      <dgm:spPr/>
      <dgm:t>
        <a:bodyPr/>
        <a:lstStyle/>
        <a:p>
          <a:endParaRPr lang="en-US" sz="2400">
            <a:solidFill>
              <a:schemeClr val="bg1"/>
            </a:solidFill>
            <a:latin typeface="Times New Roman" panose="02020603050405020304" pitchFamily="18" charset="0"/>
            <a:cs typeface="Times New Roman" panose="02020603050405020304" pitchFamily="18" charset="0"/>
          </a:endParaRPr>
        </a:p>
      </dgm:t>
    </dgm:pt>
    <dgm:pt modelId="{BC3EDE0D-0808-45A4-BFA9-6FAB015F585F}" type="sibTrans" cxnId="{D3019FC1-985C-4136-9706-9236E002D1CD}">
      <dgm:prSet/>
      <dgm:spPr/>
      <dgm:t>
        <a:bodyPr/>
        <a:lstStyle/>
        <a:p>
          <a:endParaRPr lang="en-US" sz="2400">
            <a:solidFill>
              <a:schemeClr val="bg1"/>
            </a:solidFill>
            <a:latin typeface="Times New Roman" panose="02020603050405020304" pitchFamily="18" charset="0"/>
            <a:cs typeface="Times New Roman" panose="02020603050405020304" pitchFamily="18" charset="0"/>
          </a:endParaRPr>
        </a:p>
      </dgm:t>
    </dgm:pt>
    <dgm:pt modelId="{849A2CB3-C808-4A21-B5C7-6FA84336F0E2}">
      <dgm:prSet custT="1"/>
      <dgm:spPr/>
      <dgm:t>
        <a:bodyPr/>
        <a:lstStyle/>
        <a:p>
          <a:r>
            <a:rPr lang="en-US" sz="2400" b="1" dirty="0">
              <a:solidFill>
                <a:schemeClr val="bg1"/>
              </a:solidFill>
              <a:latin typeface="Times New Roman" panose="02020603050405020304" pitchFamily="18" charset="0"/>
              <a:cs typeface="Times New Roman" panose="02020603050405020304" pitchFamily="18" charset="0"/>
            </a:rPr>
            <a:t>An Advance cooperatives </a:t>
          </a:r>
          <a:r>
            <a:rPr lang="en-US" sz="2400" dirty="0">
              <a:solidFill>
                <a:schemeClr val="bg1"/>
              </a:solidFill>
              <a:latin typeface="Times New Roman" panose="02020603050405020304" pitchFamily="18" charset="0"/>
              <a:cs typeface="Times New Roman" panose="02020603050405020304" pitchFamily="18" charset="0"/>
            </a:rPr>
            <a:t>consist of 10 to 20 elementary cooperatives </a:t>
          </a:r>
        </a:p>
      </dgm:t>
    </dgm:pt>
    <dgm:pt modelId="{6F48EB7E-5F5F-4A98-8A90-B91EA8ED9F4E}" type="parTrans" cxnId="{5C3F1EBE-4D2E-4A7C-B7E1-B21CBB1C3BB6}">
      <dgm:prSet/>
      <dgm:spPr/>
      <dgm:t>
        <a:bodyPr/>
        <a:lstStyle/>
        <a:p>
          <a:endParaRPr lang="en-US" sz="2400">
            <a:solidFill>
              <a:schemeClr val="bg1"/>
            </a:solidFill>
            <a:latin typeface="Times New Roman" panose="02020603050405020304" pitchFamily="18" charset="0"/>
            <a:cs typeface="Times New Roman" panose="02020603050405020304" pitchFamily="18" charset="0"/>
          </a:endParaRPr>
        </a:p>
      </dgm:t>
    </dgm:pt>
    <dgm:pt modelId="{74E3E39C-2A1C-4972-B33A-FB0F5F75A8B5}" type="sibTrans" cxnId="{5C3F1EBE-4D2E-4A7C-B7E1-B21CBB1C3BB6}">
      <dgm:prSet/>
      <dgm:spPr/>
      <dgm:t>
        <a:bodyPr/>
        <a:lstStyle/>
        <a:p>
          <a:endParaRPr lang="en-US" sz="2400">
            <a:solidFill>
              <a:schemeClr val="bg1"/>
            </a:solidFill>
            <a:latin typeface="Times New Roman" panose="02020603050405020304" pitchFamily="18" charset="0"/>
            <a:cs typeface="Times New Roman" panose="02020603050405020304" pitchFamily="18" charset="0"/>
          </a:endParaRPr>
        </a:p>
      </dgm:t>
    </dgm:pt>
    <dgm:pt modelId="{B9BE6B09-468D-4F4F-A973-F3DBE57D205F}">
      <dgm:prSet custT="1"/>
      <dgm:spPr/>
      <dgm:t>
        <a:bodyPr/>
        <a:lstStyle/>
        <a:p>
          <a:pPr>
            <a:lnSpc>
              <a:spcPct val="120000"/>
            </a:lnSpc>
          </a:pPr>
          <a:r>
            <a:rPr lang="en-US" sz="2400" b="1" dirty="0">
              <a:solidFill>
                <a:schemeClr val="bg1"/>
              </a:solidFill>
              <a:latin typeface="Times New Roman" panose="02020603050405020304" pitchFamily="18" charset="0"/>
              <a:cs typeface="Times New Roman" panose="02020603050405020304" pitchFamily="18" charset="0"/>
            </a:rPr>
            <a:t>A cooperative family's income</a:t>
          </a:r>
          <a:r>
            <a:rPr lang="en-US" sz="2400" dirty="0">
              <a:solidFill>
                <a:schemeClr val="bg1"/>
              </a:solidFill>
              <a:latin typeface="Times New Roman" panose="02020603050405020304" pitchFamily="18" charset="0"/>
              <a:cs typeface="Times New Roman" panose="02020603050405020304" pitchFamily="18" charset="0"/>
            </a:rPr>
            <a:t>, therefore, depended on the number of work points earned by family members and on the average value of each work point</a:t>
          </a:r>
        </a:p>
      </dgm:t>
    </dgm:pt>
    <dgm:pt modelId="{982196DF-6CB6-4A1B-8F52-B2DD1F0B9260}" type="parTrans" cxnId="{9CD11B44-3505-44EF-9CF5-A35228189D2A}">
      <dgm:prSet/>
      <dgm:spPr/>
      <dgm:t>
        <a:bodyPr/>
        <a:lstStyle/>
        <a:p>
          <a:endParaRPr lang="en-US" sz="2400">
            <a:solidFill>
              <a:schemeClr val="bg1"/>
            </a:solidFill>
            <a:latin typeface="Times New Roman" panose="02020603050405020304" pitchFamily="18" charset="0"/>
            <a:cs typeface="Times New Roman" panose="02020603050405020304" pitchFamily="18" charset="0"/>
          </a:endParaRPr>
        </a:p>
      </dgm:t>
    </dgm:pt>
    <dgm:pt modelId="{2A87B947-4CD4-4B16-9DD5-2C7B416B1E03}" type="sibTrans" cxnId="{9CD11B44-3505-44EF-9CF5-A35228189D2A}">
      <dgm:prSet/>
      <dgm:spPr/>
      <dgm:t>
        <a:bodyPr/>
        <a:lstStyle/>
        <a:p>
          <a:endParaRPr lang="en-US" sz="2400">
            <a:solidFill>
              <a:schemeClr val="bg1"/>
            </a:solidFill>
            <a:latin typeface="Times New Roman" panose="02020603050405020304" pitchFamily="18" charset="0"/>
            <a:cs typeface="Times New Roman" panose="02020603050405020304" pitchFamily="18" charset="0"/>
          </a:endParaRPr>
        </a:p>
      </dgm:t>
    </dgm:pt>
    <dgm:pt modelId="{61A6BFA1-5CA9-4347-9597-85D6A1F793DD}">
      <dgm:prSet custT="1"/>
      <dgm:spPr/>
      <dgm:t>
        <a:bodyPr/>
        <a:lstStyle/>
        <a:p>
          <a:pPr>
            <a:lnSpc>
              <a:spcPct val="120000"/>
            </a:lnSpc>
          </a:pPr>
          <a:r>
            <a:rPr lang="en-US" sz="2000" b="1" dirty="0">
              <a:solidFill>
                <a:schemeClr val="bg1"/>
              </a:solidFill>
              <a:latin typeface="Times New Roman" panose="02020603050405020304" pitchFamily="18" charset="0"/>
              <a:cs typeface="Times New Roman" panose="02020603050405020304" pitchFamily="18" charset="0"/>
            </a:rPr>
            <a:t>Rural development to sustainable development</a:t>
          </a:r>
          <a:r>
            <a:rPr lang="en-US" sz="2000" dirty="0">
              <a:solidFill>
                <a:schemeClr val="bg1"/>
              </a:solidFill>
              <a:latin typeface="Times New Roman" panose="02020603050405020304" pitchFamily="18" charset="0"/>
              <a:cs typeface="Times New Roman" panose="02020603050405020304" pitchFamily="18" charset="0"/>
            </a:rPr>
            <a:t>: the </a:t>
          </a:r>
          <a:r>
            <a:rPr lang="en-US" sz="2000" dirty="0">
              <a:solidFill>
                <a:srgbClr val="FFFF00"/>
              </a:solidFill>
              <a:latin typeface="Times New Roman" panose="02020603050405020304" pitchFamily="18" charset="0"/>
              <a:cs typeface="Times New Roman" panose="02020603050405020304" pitchFamily="18" charset="0"/>
            </a:rPr>
            <a:t>“</a:t>
          </a:r>
          <a:r>
            <a:rPr lang="en-US" sz="2000" dirty="0" err="1">
              <a:solidFill>
                <a:srgbClr val="FFFF00"/>
              </a:solidFill>
              <a:latin typeface="Times New Roman" panose="02020603050405020304" pitchFamily="18" charset="0"/>
              <a:cs typeface="Times New Roman" panose="02020603050405020304" pitchFamily="18" charset="0"/>
            </a:rPr>
            <a:t>agro</a:t>
          </a:r>
          <a:r>
            <a:rPr lang="en-US" sz="2000" dirty="0">
              <a:solidFill>
                <a:srgbClr val="FFFF00"/>
              </a:solidFill>
              <a:latin typeface="Times New Roman" panose="02020603050405020304" pitchFamily="18" charset="0"/>
              <a:cs typeface="Times New Roman" panose="02020603050405020304" pitchFamily="18" charset="0"/>
            </a:rPr>
            <a:t>-industry paradigm,” </a:t>
          </a:r>
          <a:r>
            <a:rPr lang="en-US" sz="2000" dirty="0">
              <a:solidFill>
                <a:schemeClr val="bg1"/>
              </a:solidFill>
              <a:latin typeface="Times New Roman" panose="02020603050405020304" pitchFamily="18" charset="0"/>
              <a:cs typeface="Times New Roman" panose="02020603050405020304" pitchFamily="18" charset="0"/>
            </a:rPr>
            <a:t>the </a:t>
          </a:r>
          <a:r>
            <a:rPr lang="en-US" sz="2000" dirty="0">
              <a:solidFill>
                <a:srgbClr val="FFFF00"/>
              </a:solidFill>
              <a:latin typeface="Times New Roman" panose="02020603050405020304" pitchFamily="18" charset="0"/>
              <a:cs typeface="Times New Roman" panose="02020603050405020304" pitchFamily="18" charset="0"/>
            </a:rPr>
            <a:t>“post-</a:t>
          </a:r>
          <a:r>
            <a:rPr lang="en-US" sz="2000" dirty="0" err="1">
              <a:solidFill>
                <a:srgbClr val="FFFF00"/>
              </a:solidFill>
              <a:latin typeface="Times New Roman" panose="02020603050405020304" pitchFamily="18" charset="0"/>
              <a:cs typeface="Times New Roman" panose="02020603050405020304" pitchFamily="18" charset="0"/>
            </a:rPr>
            <a:t>productivist</a:t>
          </a:r>
          <a:r>
            <a:rPr lang="en-US" sz="2000" dirty="0">
              <a:solidFill>
                <a:srgbClr val="FFFF00"/>
              </a:solidFill>
              <a:latin typeface="Times New Roman" panose="02020603050405020304" pitchFamily="18" charset="0"/>
              <a:cs typeface="Times New Roman" panose="02020603050405020304" pitchFamily="18" charset="0"/>
            </a:rPr>
            <a:t> paradigm,” </a:t>
          </a:r>
          <a:r>
            <a:rPr lang="en-US" sz="2000" dirty="0">
              <a:solidFill>
                <a:schemeClr val="bg1"/>
              </a:solidFill>
              <a:latin typeface="Times New Roman" panose="02020603050405020304" pitchFamily="18" charset="0"/>
              <a:cs typeface="Times New Roman" panose="02020603050405020304" pitchFamily="18" charset="0"/>
            </a:rPr>
            <a:t>and the </a:t>
          </a:r>
          <a:r>
            <a:rPr lang="en-US" sz="2000" dirty="0">
              <a:solidFill>
                <a:srgbClr val="FFFF00"/>
              </a:solidFill>
              <a:latin typeface="Times New Roman" panose="02020603050405020304" pitchFamily="18" charset="0"/>
              <a:cs typeface="Times New Roman" panose="02020603050405020304" pitchFamily="18" charset="0"/>
            </a:rPr>
            <a:t>“sustainable rural development paradigm.”</a:t>
          </a:r>
        </a:p>
      </dgm:t>
    </dgm:pt>
    <dgm:pt modelId="{A494C0EF-E194-4CF0-B08A-5DF5FB8DC88D}" type="parTrans" cxnId="{BC5EB65D-7941-498D-9328-7137E169726D}">
      <dgm:prSet/>
      <dgm:spPr/>
      <dgm:t>
        <a:bodyPr/>
        <a:lstStyle/>
        <a:p>
          <a:endParaRPr lang="en-US" sz="2400">
            <a:solidFill>
              <a:schemeClr val="bg1"/>
            </a:solidFill>
            <a:latin typeface="Times New Roman" panose="02020603050405020304" pitchFamily="18" charset="0"/>
            <a:cs typeface="Times New Roman" panose="02020603050405020304" pitchFamily="18" charset="0"/>
          </a:endParaRPr>
        </a:p>
      </dgm:t>
    </dgm:pt>
    <dgm:pt modelId="{64A23E5C-23E6-4B28-9497-7BFDE5DDA265}" type="sibTrans" cxnId="{BC5EB65D-7941-498D-9328-7137E169726D}">
      <dgm:prSet/>
      <dgm:spPr/>
      <dgm:t>
        <a:bodyPr/>
        <a:lstStyle/>
        <a:p>
          <a:endParaRPr lang="en-US" sz="2400">
            <a:solidFill>
              <a:schemeClr val="bg1"/>
            </a:solidFill>
            <a:latin typeface="Times New Roman" panose="02020603050405020304" pitchFamily="18" charset="0"/>
            <a:cs typeface="Times New Roman" panose="02020603050405020304" pitchFamily="18" charset="0"/>
          </a:endParaRPr>
        </a:p>
      </dgm:t>
    </dgm:pt>
    <dgm:pt modelId="{54B93D74-7A25-4EB7-ABA0-A3E0154D0644}">
      <dgm:prSet custT="1"/>
      <dgm:spPr/>
      <dgm:t>
        <a:bodyPr/>
        <a:lstStyle/>
        <a:p>
          <a:pPr>
            <a:lnSpc>
              <a:spcPct val="120000"/>
            </a:lnSpc>
          </a:pPr>
          <a:r>
            <a:rPr lang="en-US" sz="2000" b="1" dirty="0">
              <a:solidFill>
                <a:schemeClr val="bg1"/>
              </a:solidFill>
              <a:latin typeface="Times New Roman" panose="02020603050405020304" pitchFamily="18" charset="0"/>
              <a:cs typeface="Times New Roman" panose="02020603050405020304" pitchFamily="18" charset="0"/>
            </a:rPr>
            <a:t>Ecological agriculture </a:t>
          </a:r>
          <a:r>
            <a:rPr lang="en-US" sz="2000" dirty="0">
              <a:solidFill>
                <a:schemeClr val="bg1"/>
              </a:solidFill>
              <a:latin typeface="Times New Roman" panose="02020603050405020304" pitchFamily="18" charset="0"/>
              <a:cs typeface="Times New Roman" panose="02020603050405020304" pitchFamily="18" charset="0"/>
            </a:rPr>
            <a:t>(green, hazard-free food and </a:t>
          </a:r>
          <a:r>
            <a:rPr lang="en-US" sz="2000">
              <a:solidFill>
                <a:schemeClr val="bg1"/>
              </a:solidFill>
              <a:latin typeface="Times New Roman" panose="02020603050405020304" pitchFamily="18" charset="0"/>
              <a:cs typeface="Times New Roman" panose="02020603050405020304" pitchFamily="18" charset="0"/>
            </a:rPr>
            <a:t>organic agriculture), </a:t>
          </a:r>
          <a:r>
            <a:rPr lang="en-US" sz="2000" dirty="0">
              <a:solidFill>
                <a:schemeClr val="bg1"/>
              </a:solidFill>
              <a:latin typeface="Times New Roman" panose="02020603050405020304" pitchFamily="18" charset="0"/>
              <a:cs typeface="Times New Roman" panose="02020603050405020304" pitchFamily="18" charset="0"/>
            </a:rPr>
            <a:t>which helps to build soil fertility and minimize environmental externalities</a:t>
          </a:r>
          <a:r>
            <a:rPr lang="en-US" sz="2400" dirty="0">
              <a:solidFill>
                <a:schemeClr val="bg1"/>
              </a:solidFill>
              <a:latin typeface="Times New Roman" panose="02020603050405020304" pitchFamily="18" charset="0"/>
              <a:cs typeface="Times New Roman" panose="02020603050405020304" pitchFamily="18" charset="0"/>
            </a:rPr>
            <a:t>.</a:t>
          </a:r>
        </a:p>
      </dgm:t>
    </dgm:pt>
    <dgm:pt modelId="{60F8E27A-592B-42CD-9ABC-D2ABF2EA0822}" type="parTrans" cxnId="{83A928EB-9CB7-446C-A384-3FDC2CD53C10}">
      <dgm:prSet/>
      <dgm:spPr/>
      <dgm:t>
        <a:bodyPr/>
        <a:lstStyle/>
        <a:p>
          <a:endParaRPr lang="en-US" sz="2400">
            <a:solidFill>
              <a:schemeClr val="bg1"/>
            </a:solidFill>
            <a:latin typeface="Times New Roman" panose="02020603050405020304" pitchFamily="18" charset="0"/>
            <a:cs typeface="Times New Roman" panose="02020603050405020304" pitchFamily="18" charset="0"/>
          </a:endParaRPr>
        </a:p>
      </dgm:t>
    </dgm:pt>
    <dgm:pt modelId="{BD312676-F43D-431C-850E-58512DAB75C5}" type="sibTrans" cxnId="{83A928EB-9CB7-446C-A384-3FDC2CD53C10}">
      <dgm:prSet/>
      <dgm:spPr/>
      <dgm:t>
        <a:bodyPr/>
        <a:lstStyle/>
        <a:p>
          <a:endParaRPr lang="en-US" sz="2400">
            <a:solidFill>
              <a:schemeClr val="bg1"/>
            </a:solidFill>
            <a:latin typeface="Times New Roman" panose="02020603050405020304" pitchFamily="18" charset="0"/>
            <a:cs typeface="Times New Roman" panose="02020603050405020304" pitchFamily="18" charset="0"/>
          </a:endParaRPr>
        </a:p>
      </dgm:t>
    </dgm:pt>
    <dgm:pt modelId="{A60166B0-E52D-412F-9616-A26FC7553996}" type="pres">
      <dgm:prSet presAssocID="{C331E9DB-6860-4073-A5D2-3AF387F623AA}" presName="Name0" presStyleCnt="0">
        <dgm:presLayoutVars>
          <dgm:dir/>
          <dgm:animLvl val="lvl"/>
          <dgm:resizeHandles val="exact"/>
        </dgm:presLayoutVars>
      </dgm:prSet>
      <dgm:spPr/>
    </dgm:pt>
    <dgm:pt modelId="{592B39C3-8037-4782-BF99-137006CEBB7E}" type="pres">
      <dgm:prSet presAssocID="{54B93D74-7A25-4EB7-ABA0-A3E0154D0644}" presName="boxAndChildren" presStyleCnt="0"/>
      <dgm:spPr/>
    </dgm:pt>
    <dgm:pt modelId="{1618B248-59BE-4E6B-9FAB-ACB7D4D09285}" type="pres">
      <dgm:prSet presAssocID="{54B93D74-7A25-4EB7-ABA0-A3E0154D0644}" presName="parentTextBox" presStyleLbl="node1" presStyleIdx="0" presStyleCnt="5"/>
      <dgm:spPr/>
    </dgm:pt>
    <dgm:pt modelId="{DC387004-88FC-4DFC-8C12-6F4034D54BD9}" type="pres">
      <dgm:prSet presAssocID="{64A23E5C-23E6-4B28-9497-7BFDE5DDA265}" presName="sp" presStyleCnt="0"/>
      <dgm:spPr/>
    </dgm:pt>
    <dgm:pt modelId="{EF354BD2-AF6D-4B45-8DF0-DA913610FB38}" type="pres">
      <dgm:prSet presAssocID="{61A6BFA1-5CA9-4347-9597-85D6A1F793DD}" presName="arrowAndChildren" presStyleCnt="0"/>
      <dgm:spPr/>
    </dgm:pt>
    <dgm:pt modelId="{24655777-19E0-4817-9B75-C603C84B0B62}" type="pres">
      <dgm:prSet presAssocID="{61A6BFA1-5CA9-4347-9597-85D6A1F793DD}" presName="parentTextArrow" presStyleLbl="node1" presStyleIdx="1" presStyleCnt="5"/>
      <dgm:spPr/>
    </dgm:pt>
    <dgm:pt modelId="{A6A28D9A-E3E9-4EB5-871C-6A838EED01B0}" type="pres">
      <dgm:prSet presAssocID="{2A87B947-4CD4-4B16-9DD5-2C7B416B1E03}" presName="sp" presStyleCnt="0"/>
      <dgm:spPr/>
    </dgm:pt>
    <dgm:pt modelId="{B2D086BB-BE92-4D8B-8FCD-B652B5C01080}" type="pres">
      <dgm:prSet presAssocID="{B9BE6B09-468D-4F4F-A973-F3DBE57D205F}" presName="arrowAndChildren" presStyleCnt="0"/>
      <dgm:spPr/>
    </dgm:pt>
    <dgm:pt modelId="{C8DA9AAF-7A43-49A8-95C8-3D93FCB19F08}" type="pres">
      <dgm:prSet presAssocID="{B9BE6B09-468D-4F4F-A973-F3DBE57D205F}" presName="parentTextArrow" presStyleLbl="node1" presStyleIdx="2" presStyleCnt="5"/>
      <dgm:spPr/>
    </dgm:pt>
    <dgm:pt modelId="{F0114BCA-8327-421D-B775-2EFD8C74BA1D}" type="pres">
      <dgm:prSet presAssocID="{74E3E39C-2A1C-4972-B33A-FB0F5F75A8B5}" presName="sp" presStyleCnt="0"/>
      <dgm:spPr/>
    </dgm:pt>
    <dgm:pt modelId="{CE97AC7B-EE1A-4698-8F73-44E99681453F}" type="pres">
      <dgm:prSet presAssocID="{849A2CB3-C808-4A21-B5C7-6FA84336F0E2}" presName="arrowAndChildren" presStyleCnt="0"/>
      <dgm:spPr/>
    </dgm:pt>
    <dgm:pt modelId="{5EE49A31-0162-4117-ACDD-4D78D7469BBC}" type="pres">
      <dgm:prSet presAssocID="{849A2CB3-C808-4A21-B5C7-6FA84336F0E2}" presName="parentTextArrow" presStyleLbl="node1" presStyleIdx="3" presStyleCnt="5"/>
      <dgm:spPr/>
    </dgm:pt>
    <dgm:pt modelId="{C54A1772-F87E-4827-899F-D2B2042078B8}" type="pres">
      <dgm:prSet presAssocID="{BC3EDE0D-0808-45A4-BFA9-6FAB015F585F}" presName="sp" presStyleCnt="0"/>
      <dgm:spPr/>
    </dgm:pt>
    <dgm:pt modelId="{DE5C2777-DE5A-48BF-AF39-76874FBB6081}" type="pres">
      <dgm:prSet presAssocID="{759E524D-59B7-4A59-9891-99F1BD7C595A}" presName="arrowAndChildren" presStyleCnt="0"/>
      <dgm:spPr/>
    </dgm:pt>
    <dgm:pt modelId="{7F2A0EEB-CCDC-4816-8AA5-915FB62FC582}" type="pres">
      <dgm:prSet presAssocID="{759E524D-59B7-4A59-9891-99F1BD7C595A}" presName="parentTextArrow" presStyleLbl="node1" presStyleIdx="4" presStyleCnt="5"/>
      <dgm:spPr/>
    </dgm:pt>
  </dgm:ptLst>
  <dgm:cxnLst>
    <dgm:cxn modelId="{B8012204-9E86-4622-A0E6-9156181FEE21}" type="presOf" srcId="{54B93D74-7A25-4EB7-ABA0-A3E0154D0644}" destId="{1618B248-59BE-4E6B-9FAB-ACB7D4D09285}" srcOrd="0" destOrd="0" presId="urn:microsoft.com/office/officeart/2005/8/layout/process4"/>
    <dgm:cxn modelId="{98A2D519-06F7-4978-8259-A3C3F78D59BA}" type="presOf" srcId="{61A6BFA1-5CA9-4347-9597-85D6A1F793DD}" destId="{24655777-19E0-4817-9B75-C603C84B0B62}" srcOrd="0" destOrd="0" presId="urn:microsoft.com/office/officeart/2005/8/layout/process4"/>
    <dgm:cxn modelId="{BC5EB65D-7941-498D-9328-7137E169726D}" srcId="{C331E9DB-6860-4073-A5D2-3AF387F623AA}" destId="{61A6BFA1-5CA9-4347-9597-85D6A1F793DD}" srcOrd="3" destOrd="0" parTransId="{A494C0EF-E194-4CF0-B08A-5DF5FB8DC88D}" sibTransId="{64A23E5C-23E6-4B28-9497-7BFDE5DDA265}"/>
    <dgm:cxn modelId="{9CD11B44-3505-44EF-9CF5-A35228189D2A}" srcId="{C331E9DB-6860-4073-A5D2-3AF387F623AA}" destId="{B9BE6B09-468D-4F4F-A973-F3DBE57D205F}" srcOrd="2" destOrd="0" parTransId="{982196DF-6CB6-4A1B-8F52-B2DD1F0B9260}" sibTransId="{2A87B947-4CD4-4B16-9DD5-2C7B416B1E03}"/>
    <dgm:cxn modelId="{B559914A-C7AA-4904-AAA3-52DB59ECD123}" type="presOf" srcId="{C331E9DB-6860-4073-A5D2-3AF387F623AA}" destId="{A60166B0-E52D-412F-9616-A26FC7553996}" srcOrd="0" destOrd="0" presId="urn:microsoft.com/office/officeart/2005/8/layout/process4"/>
    <dgm:cxn modelId="{4464D558-4A24-40EC-ADDB-5E2040CE67D8}" type="presOf" srcId="{759E524D-59B7-4A59-9891-99F1BD7C595A}" destId="{7F2A0EEB-CCDC-4816-8AA5-915FB62FC582}" srcOrd="0" destOrd="0" presId="urn:microsoft.com/office/officeart/2005/8/layout/process4"/>
    <dgm:cxn modelId="{C523C59C-F7D4-4356-8701-B2AEEBCFC611}" type="presOf" srcId="{849A2CB3-C808-4A21-B5C7-6FA84336F0E2}" destId="{5EE49A31-0162-4117-ACDD-4D78D7469BBC}" srcOrd="0" destOrd="0" presId="urn:microsoft.com/office/officeart/2005/8/layout/process4"/>
    <dgm:cxn modelId="{6F381AB1-40DD-4E82-93BC-1744587B2A89}" type="presOf" srcId="{B9BE6B09-468D-4F4F-A973-F3DBE57D205F}" destId="{C8DA9AAF-7A43-49A8-95C8-3D93FCB19F08}" srcOrd="0" destOrd="0" presId="urn:microsoft.com/office/officeart/2005/8/layout/process4"/>
    <dgm:cxn modelId="{5C3F1EBE-4D2E-4A7C-B7E1-B21CBB1C3BB6}" srcId="{C331E9DB-6860-4073-A5D2-3AF387F623AA}" destId="{849A2CB3-C808-4A21-B5C7-6FA84336F0E2}" srcOrd="1" destOrd="0" parTransId="{6F48EB7E-5F5F-4A98-8A90-B91EA8ED9F4E}" sibTransId="{74E3E39C-2A1C-4972-B33A-FB0F5F75A8B5}"/>
    <dgm:cxn modelId="{D3019FC1-985C-4136-9706-9236E002D1CD}" srcId="{C331E9DB-6860-4073-A5D2-3AF387F623AA}" destId="{759E524D-59B7-4A59-9891-99F1BD7C595A}" srcOrd="0" destOrd="0" parTransId="{57DBA613-DE76-48BC-AF6C-DB9E80F371C3}" sibTransId="{BC3EDE0D-0808-45A4-BFA9-6FAB015F585F}"/>
    <dgm:cxn modelId="{83A928EB-9CB7-446C-A384-3FDC2CD53C10}" srcId="{C331E9DB-6860-4073-A5D2-3AF387F623AA}" destId="{54B93D74-7A25-4EB7-ABA0-A3E0154D0644}" srcOrd="4" destOrd="0" parTransId="{60F8E27A-592B-42CD-9ABC-D2ABF2EA0822}" sibTransId="{BD312676-F43D-431C-850E-58512DAB75C5}"/>
    <dgm:cxn modelId="{E3768D84-C371-47A9-97ED-094AA1BBE835}" type="presParOf" srcId="{A60166B0-E52D-412F-9616-A26FC7553996}" destId="{592B39C3-8037-4782-BF99-137006CEBB7E}" srcOrd="0" destOrd="0" presId="urn:microsoft.com/office/officeart/2005/8/layout/process4"/>
    <dgm:cxn modelId="{5A40F5CC-1239-4748-A077-BD711C89E86D}" type="presParOf" srcId="{592B39C3-8037-4782-BF99-137006CEBB7E}" destId="{1618B248-59BE-4E6B-9FAB-ACB7D4D09285}" srcOrd="0" destOrd="0" presId="urn:microsoft.com/office/officeart/2005/8/layout/process4"/>
    <dgm:cxn modelId="{B7C8BCDC-3469-4E60-B369-89A5F10B6DEB}" type="presParOf" srcId="{A60166B0-E52D-412F-9616-A26FC7553996}" destId="{DC387004-88FC-4DFC-8C12-6F4034D54BD9}" srcOrd="1" destOrd="0" presId="urn:microsoft.com/office/officeart/2005/8/layout/process4"/>
    <dgm:cxn modelId="{6CA6AEA4-F238-4322-B8C0-39358DF34F1B}" type="presParOf" srcId="{A60166B0-E52D-412F-9616-A26FC7553996}" destId="{EF354BD2-AF6D-4B45-8DF0-DA913610FB38}" srcOrd="2" destOrd="0" presId="urn:microsoft.com/office/officeart/2005/8/layout/process4"/>
    <dgm:cxn modelId="{F583E5C6-6745-4110-803F-49A45CCBFAD6}" type="presParOf" srcId="{EF354BD2-AF6D-4B45-8DF0-DA913610FB38}" destId="{24655777-19E0-4817-9B75-C603C84B0B62}" srcOrd="0" destOrd="0" presId="urn:microsoft.com/office/officeart/2005/8/layout/process4"/>
    <dgm:cxn modelId="{5AF477A0-BA0A-439A-96F5-76F81A52D8AB}" type="presParOf" srcId="{A60166B0-E52D-412F-9616-A26FC7553996}" destId="{A6A28D9A-E3E9-4EB5-871C-6A838EED01B0}" srcOrd="3" destOrd="0" presId="urn:microsoft.com/office/officeart/2005/8/layout/process4"/>
    <dgm:cxn modelId="{817240D3-DC55-4A93-823C-021B1BCC4D3F}" type="presParOf" srcId="{A60166B0-E52D-412F-9616-A26FC7553996}" destId="{B2D086BB-BE92-4D8B-8FCD-B652B5C01080}" srcOrd="4" destOrd="0" presId="urn:microsoft.com/office/officeart/2005/8/layout/process4"/>
    <dgm:cxn modelId="{A3840251-8AC9-4FD2-AE6D-9376E7AA6283}" type="presParOf" srcId="{B2D086BB-BE92-4D8B-8FCD-B652B5C01080}" destId="{C8DA9AAF-7A43-49A8-95C8-3D93FCB19F08}" srcOrd="0" destOrd="0" presId="urn:microsoft.com/office/officeart/2005/8/layout/process4"/>
    <dgm:cxn modelId="{30E880C3-F9F2-4E51-85EA-0BD9F4F8F329}" type="presParOf" srcId="{A60166B0-E52D-412F-9616-A26FC7553996}" destId="{F0114BCA-8327-421D-B775-2EFD8C74BA1D}" srcOrd="5" destOrd="0" presId="urn:microsoft.com/office/officeart/2005/8/layout/process4"/>
    <dgm:cxn modelId="{C533731C-6DE8-4B15-8E45-CD4456C92DA5}" type="presParOf" srcId="{A60166B0-E52D-412F-9616-A26FC7553996}" destId="{CE97AC7B-EE1A-4698-8F73-44E99681453F}" srcOrd="6" destOrd="0" presId="urn:microsoft.com/office/officeart/2005/8/layout/process4"/>
    <dgm:cxn modelId="{D9F23520-F4C9-40D3-8785-3666232F6544}" type="presParOf" srcId="{CE97AC7B-EE1A-4698-8F73-44E99681453F}" destId="{5EE49A31-0162-4117-ACDD-4D78D7469BBC}" srcOrd="0" destOrd="0" presId="urn:microsoft.com/office/officeart/2005/8/layout/process4"/>
    <dgm:cxn modelId="{23FFF335-3E01-44E0-81D4-AFCF62BA2158}" type="presParOf" srcId="{A60166B0-E52D-412F-9616-A26FC7553996}" destId="{C54A1772-F87E-4827-899F-D2B2042078B8}" srcOrd="7" destOrd="0" presId="urn:microsoft.com/office/officeart/2005/8/layout/process4"/>
    <dgm:cxn modelId="{F2E699FA-7582-418E-943F-594AD283D23A}" type="presParOf" srcId="{A60166B0-E52D-412F-9616-A26FC7553996}" destId="{DE5C2777-DE5A-48BF-AF39-76874FBB6081}" srcOrd="8" destOrd="0" presId="urn:microsoft.com/office/officeart/2005/8/layout/process4"/>
    <dgm:cxn modelId="{44610877-1246-4BA4-A991-FD0A20A1B8CD}" type="presParOf" srcId="{DE5C2777-DE5A-48BF-AF39-76874FBB6081}" destId="{7F2A0EEB-CCDC-4816-8AA5-915FB62FC58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ED1EAE0-1C13-4751-AB6E-CA59893F4931}" type="doc">
      <dgm:prSet loTypeId="urn:microsoft.com/office/officeart/2005/8/layout/hList1" loCatId="list" qsTypeId="urn:microsoft.com/office/officeart/2005/8/quickstyle/simple1" qsCatId="simple" csTypeId="urn:microsoft.com/office/officeart/2005/8/colors/colorful2" csCatId="colorful"/>
      <dgm:spPr/>
      <dgm:t>
        <a:bodyPr/>
        <a:lstStyle/>
        <a:p>
          <a:endParaRPr lang="en-US"/>
        </a:p>
      </dgm:t>
    </dgm:pt>
    <dgm:pt modelId="{C80F8252-9369-4AC4-8D20-B7DE059B3BA2}">
      <dgm:prSet/>
      <dgm:spPr/>
      <dgm:t>
        <a:bodyPr/>
        <a:lstStyle/>
        <a:p>
          <a:r>
            <a:rPr lang="en-US"/>
            <a:t>Effective governance</a:t>
          </a:r>
        </a:p>
      </dgm:t>
    </dgm:pt>
    <dgm:pt modelId="{26BC6D6F-5740-440C-901A-27377DB948BE}" type="parTrans" cxnId="{B4A85419-71C5-4E3A-AD57-91817C879F22}">
      <dgm:prSet/>
      <dgm:spPr/>
      <dgm:t>
        <a:bodyPr/>
        <a:lstStyle/>
        <a:p>
          <a:endParaRPr lang="en-US"/>
        </a:p>
      </dgm:t>
    </dgm:pt>
    <dgm:pt modelId="{5B3BE56C-214A-4FB1-BBEE-FAB74935729F}" type="sibTrans" cxnId="{B4A85419-71C5-4E3A-AD57-91817C879F22}">
      <dgm:prSet/>
      <dgm:spPr/>
      <dgm:t>
        <a:bodyPr/>
        <a:lstStyle/>
        <a:p>
          <a:endParaRPr lang="en-US"/>
        </a:p>
      </dgm:t>
    </dgm:pt>
    <dgm:pt modelId="{999CD52C-D1FE-4F0B-A92D-E8887171E0EE}">
      <dgm:prSet/>
      <dgm:spPr/>
      <dgm:t>
        <a:bodyPr/>
        <a:lstStyle/>
        <a:p>
          <a:r>
            <a:rPr lang="en-US"/>
            <a:t>Party leadership</a:t>
          </a:r>
        </a:p>
      </dgm:t>
    </dgm:pt>
    <dgm:pt modelId="{C7AC1D1E-D7E4-4071-9959-107814C957A9}" type="parTrans" cxnId="{4D30846E-AADD-4E42-9490-F4B936F8E9DD}">
      <dgm:prSet/>
      <dgm:spPr/>
      <dgm:t>
        <a:bodyPr/>
        <a:lstStyle/>
        <a:p>
          <a:endParaRPr lang="en-US"/>
        </a:p>
      </dgm:t>
    </dgm:pt>
    <dgm:pt modelId="{52FD79C5-E2D7-4D68-9914-7FCDF4324066}" type="sibTrans" cxnId="{4D30846E-AADD-4E42-9490-F4B936F8E9DD}">
      <dgm:prSet/>
      <dgm:spPr/>
      <dgm:t>
        <a:bodyPr/>
        <a:lstStyle/>
        <a:p>
          <a:endParaRPr lang="en-US"/>
        </a:p>
      </dgm:t>
    </dgm:pt>
    <dgm:pt modelId="{EC9631D9-E985-4037-A770-94514A94FA44}">
      <dgm:prSet/>
      <dgm:spPr/>
      <dgm:t>
        <a:bodyPr/>
        <a:lstStyle/>
        <a:p>
          <a:r>
            <a:rPr lang="en-US"/>
            <a:t>Responsible government</a:t>
          </a:r>
        </a:p>
      </dgm:t>
    </dgm:pt>
    <dgm:pt modelId="{62EF07A9-A684-4D8E-9F70-1D2C33C98C7E}" type="parTrans" cxnId="{53AB2413-7032-4EE9-95C1-EB79375FC716}">
      <dgm:prSet/>
      <dgm:spPr/>
      <dgm:t>
        <a:bodyPr/>
        <a:lstStyle/>
        <a:p>
          <a:endParaRPr lang="en-US"/>
        </a:p>
      </dgm:t>
    </dgm:pt>
    <dgm:pt modelId="{11E9CA52-BBD5-47B9-991F-3B0FC3F15A84}" type="sibTrans" cxnId="{53AB2413-7032-4EE9-95C1-EB79375FC716}">
      <dgm:prSet/>
      <dgm:spPr/>
      <dgm:t>
        <a:bodyPr/>
        <a:lstStyle/>
        <a:p>
          <a:endParaRPr lang="en-US"/>
        </a:p>
      </dgm:t>
    </dgm:pt>
    <dgm:pt modelId="{19E50ED3-3D19-444C-B484-033EF32E0CAE}">
      <dgm:prSet/>
      <dgm:spPr/>
      <dgm:t>
        <a:bodyPr/>
        <a:lstStyle/>
        <a:p>
          <a:r>
            <a:rPr lang="en-US"/>
            <a:t>Social collaboration</a:t>
          </a:r>
        </a:p>
      </dgm:t>
    </dgm:pt>
    <dgm:pt modelId="{CAFFE204-E871-49A9-99CB-800225289D9B}" type="parTrans" cxnId="{9BA2C9AA-7ABA-4DED-8D5C-6E68BA7DFCEA}">
      <dgm:prSet/>
      <dgm:spPr/>
      <dgm:t>
        <a:bodyPr/>
        <a:lstStyle/>
        <a:p>
          <a:endParaRPr lang="en-US"/>
        </a:p>
      </dgm:t>
    </dgm:pt>
    <dgm:pt modelId="{18F4BCC6-A1C5-4A1B-8989-561F5EDD31E7}" type="sibTrans" cxnId="{9BA2C9AA-7ABA-4DED-8D5C-6E68BA7DFCEA}">
      <dgm:prSet/>
      <dgm:spPr/>
      <dgm:t>
        <a:bodyPr/>
        <a:lstStyle/>
        <a:p>
          <a:endParaRPr lang="en-US"/>
        </a:p>
      </dgm:t>
    </dgm:pt>
    <dgm:pt modelId="{BB42ECA5-1486-4EE4-A549-3D49485C8AFF}">
      <dgm:prSet/>
      <dgm:spPr/>
      <dgm:t>
        <a:bodyPr/>
        <a:lstStyle/>
        <a:p>
          <a:r>
            <a:rPr lang="en-US"/>
            <a:t>Public participation, </a:t>
          </a:r>
        </a:p>
      </dgm:t>
    </dgm:pt>
    <dgm:pt modelId="{6B9D2373-1B26-4D76-8A75-551B74EC34AC}" type="parTrans" cxnId="{D4E29512-6B11-4E51-90F3-7AE5BBFBC743}">
      <dgm:prSet/>
      <dgm:spPr/>
      <dgm:t>
        <a:bodyPr/>
        <a:lstStyle/>
        <a:p>
          <a:endParaRPr lang="en-US"/>
        </a:p>
      </dgm:t>
    </dgm:pt>
    <dgm:pt modelId="{DED58E54-6CFA-4207-92D9-C3A119396A74}" type="sibTrans" cxnId="{D4E29512-6B11-4E51-90F3-7AE5BBFBC743}">
      <dgm:prSet/>
      <dgm:spPr/>
      <dgm:t>
        <a:bodyPr/>
        <a:lstStyle/>
        <a:p>
          <a:endParaRPr lang="en-US"/>
        </a:p>
      </dgm:t>
    </dgm:pt>
    <dgm:pt modelId="{330AE659-F037-4704-9DD4-E3926CEF78D0}">
      <dgm:prSet/>
      <dgm:spPr/>
      <dgm:t>
        <a:bodyPr/>
        <a:lstStyle/>
        <a:p>
          <a:r>
            <a:rPr lang="en-US"/>
            <a:t>Guaranteed rule of law, ensuring the rural society of vitality, harmony and order. </a:t>
          </a:r>
        </a:p>
      </dgm:t>
    </dgm:pt>
    <dgm:pt modelId="{53B57F12-993A-419C-8299-336F07CCFD86}" type="parTrans" cxnId="{DBAE012B-D1FD-4815-8D11-21FFF9A5594C}">
      <dgm:prSet/>
      <dgm:spPr/>
      <dgm:t>
        <a:bodyPr/>
        <a:lstStyle/>
        <a:p>
          <a:endParaRPr lang="en-US"/>
        </a:p>
      </dgm:t>
    </dgm:pt>
    <dgm:pt modelId="{9EE0C7F1-88F8-4661-A3A4-D7D56C9925DC}" type="sibTrans" cxnId="{DBAE012B-D1FD-4815-8D11-21FFF9A5594C}">
      <dgm:prSet/>
      <dgm:spPr/>
      <dgm:t>
        <a:bodyPr/>
        <a:lstStyle/>
        <a:p>
          <a:endParaRPr lang="en-US"/>
        </a:p>
      </dgm:t>
    </dgm:pt>
    <dgm:pt modelId="{9F8D167B-4F29-4FCE-80FC-08C86F44DC3E}">
      <dgm:prSet/>
      <dgm:spPr/>
      <dgm:t>
        <a:bodyPr/>
        <a:lstStyle/>
        <a:p>
          <a:r>
            <a:rPr lang="en-US"/>
            <a:t>Prosperous life. </a:t>
          </a:r>
        </a:p>
      </dgm:t>
    </dgm:pt>
    <dgm:pt modelId="{B1BAF8FC-2CBB-4A0E-B657-7A07B905F4E2}" type="parTrans" cxnId="{33B475A9-7564-4C69-9357-23C0FF1451E2}">
      <dgm:prSet/>
      <dgm:spPr/>
      <dgm:t>
        <a:bodyPr/>
        <a:lstStyle/>
        <a:p>
          <a:endParaRPr lang="en-US"/>
        </a:p>
      </dgm:t>
    </dgm:pt>
    <dgm:pt modelId="{0F3C49B2-A0CB-45FC-9D52-6A04EECCFBB7}" type="sibTrans" cxnId="{33B475A9-7564-4C69-9357-23C0FF1451E2}">
      <dgm:prSet/>
      <dgm:spPr/>
      <dgm:t>
        <a:bodyPr/>
        <a:lstStyle/>
        <a:p>
          <a:endParaRPr lang="en-US"/>
        </a:p>
      </dgm:t>
    </dgm:pt>
    <dgm:pt modelId="{3A349710-9A8E-498B-809F-D905E8BC5DCF}">
      <dgm:prSet/>
      <dgm:spPr/>
      <dgm:t>
        <a:bodyPr/>
        <a:lstStyle/>
        <a:p>
          <a:r>
            <a:rPr lang="en-US"/>
            <a:t>High quality employment</a:t>
          </a:r>
        </a:p>
      </dgm:t>
    </dgm:pt>
    <dgm:pt modelId="{647CEBDA-33DB-4705-AA39-EAB5DF08A3CC}" type="parTrans" cxnId="{431399BD-BAE5-4CAD-9818-BEF643C0661C}">
      <dgm:prSet/>
      <dgm:spPr/>
      <dgm:t>
        <a:bodyPr/>
        <a:lstStyle/>
        <a:p>
          <a:endParaRPr lang="en-US"/>
        </a:p>
      </dgm:t>
    </dgm:pt>
    <dgm:pt modelId="{FEBB47A9-AF4D-46C3-B6F3-A55105F5D3D3}" type="sibTrans" cxnId="{431399BD-BAE5-4CAD-9818-BEF643C0661C}">
      <dgm:prSet/>
      <dgm:spPr/>
      <dgm:t>
        <a:bodyPr/>
        <a:lstStyle/>
        <a:p>
          <a:endParaRPr lang="en-US"/>
        </a:p>
      </dgm:t>
    </dgm:pt>
    <dgm:pt modelId="{C90B3603-A080-4DFB-B3EB-750365453202}">
      <dgm:prSet/>
      <dgm:spPr/>
      <dgm:t>
        <a:bodyPr/>
        <a:lstStyle/>
        <a:p>
          <a:r>
            <a:rPr lang="en-US"/>
            <a:t>Diversified income sources, </a:t>
          </a:r>
        </a:p>
      </dgm:t>
    </dgm:pt>
    <dgm:pt modelId="{A8B166FC-441B-4319-8337-01DA54E4E95A}" type="parTrans" cxnId="{99180D5B-94F2-4A09-8B80-D3D0E0F9CE02}">
      <dgm:prSet/>
      <dgm:spPr/>
      <dgm:t>
        <a:bodyPr/>
        <a:lstStyle/>
        <a:p>
          <a:endParaRPr lang="en-US"/>
        </a:p>
      </dgm:t>
    </dgm:pt>
    <dgm:pt modelId="{E6555952-DF40-40EC-8AC3-A659C6996AF3}" type="sibTrans" cxnId="{99180D5B-94F2-4A09-8B80-D3D0E0F9CE02}">
      <dgm:prSet/>
      <dgm:spPr/>
      <dgm:t>
        <a:bodyPr/>
        <a:lstStyle/>
        <a:p>
          <a:endParaRPr lang="en-US"/>
        </a:p>
      </dgm:t>
    </dgm:pt>
    <dgm:pt modelId="{5AA3C73F-02DD-49B9-BCAC-7D17E3F00C9F}">
      <dgm:prSet/>
      <dgm:spPr/>
      <dgm:t>
        <a:bodyPr/>
        <a:lstStyle/>
        <a:p>
          <a:r>
            <a:rPr lang="en-US"/>
            <a:t>Reduced urban–rural income gaps</a:t>
          </a:r>
        </a:p>
      </dgm:t>
    </dgm:pt>
    <dgm:pt modelId="{65E4A735-D2E5-4A5F-A405-8CF558A23787}" type="parTrans" cxnId="{7DFA6B22-137B-4207-856B-4BD20E98A448}">
      <dgm:prSet/>
      <dgm:spPr/>
      <dgm:t>
        <a:bodyPr/>
        <a:lstStyle/>
        <a:p>
          <a:endParaRPr lang="en-US"/>
        </a:p>
      </dgm:t>
    </dgm:pt>
    <dgm:pt modelId="{A619F23F-75DB-4125-8AB2-6C9F82580247}" type="sibTrans" cxnId="{7DFA6B22-137B-4207-856B-4BD20E98A448}">
      <dgm:prSet/>
      <dgm:spPr/>
      <dgm:t>
        <a:bodyPr/>
        <a:lstStyle/>
        <a:p>
          <a:endParaRPr lang="en-US"/>
        </a:p>
      </dgm:t>
    </dgm:pt>
    <dgm:pt modelId="{1E912D54-ABAD-4F90-8D38-1E92E95AF8E5}">
      <dgm:prSet/>
      <dgm:spPr/>
      <dgm:t>
        <a:bodyPr/>
        <a:lstStyle/>
        <a:p>
          <a:r>
            <a:rPr lang="en-US"/>
            <a:t>Rural civilization </a:t>
          </a:r>
        </a:p>
      </dgm:t>
    </dgm:pt>
    <dgm:pt modelId="{D7410CCD-DF6B-427B-9EB6-7EC9AC351769}" type="parTrans" cxnId="{C892C675-CA20-4014-81A0-509B5CCA0255}">
      <dgm:prSet/>
      <dgm:spPr/>
      <dgm:t>
        <a:bodyPr/>
        <a:lstStyle/>
        <a:p>
          <a:endParaRPr lang="en-US"/>
        </a:p>
      </dgm:t>
    </dgm:pt>
    <dgm:pt modelId="{C175FB73-74B3-4378-966A-0135EC66EB70}" type="sibTrans" cxnId="{C892C675-CA20-4014-81A0-509B5CCA0255}">
      <dgm:prSet/>
      <dgm:spPr/>
      <dgm:t>
        <a:bodyPr/>
        <a:lstStyle/>
        <a:p>
          <a:endParaRPr lang="en-US"/>
        </a:p>
      </dgm:t>
    </dgm:pt>
    <dgm:pt modelId="{E887E8A6-F85C-41E5-A98B-16091AD91941}">
      <dgm:prSet/>
      <dgm:spPr/>
      <dgm:t>
        <a:bodyPr/>
        <a:lstStyle/>
        <a:p>
          <a:r>
            <a:rPr lang="en-US"/>
            <a:t>High degree of civilization</a:t>
          </a:r>
        </a:p>
      </dgm:t>
    </dgm:pt>
    <dgm:pt modelId="{5F9C327A-820E-47E6-8968-D3E2BE4CFAF4}" type="parTrans" cxnId="{87A0A134-CD95-4323-995F-A4CAE413FF28}">
      <dgm:prSet/>
      <dgm:spPr/>
      <dgm:t>
        <a:bodyPr/>
        <a:lstStyle/>
        <a:p>
          <a:endParaRPr lang="en-US"/>
        </a:p>
      </dgm:t>
    </dgm:pt>
    <dgm:pt modelId="{D748C6C2-244B-4270-85FE-72FC7F133E9F}" type="sibTrans" cxnId="{87A0A134-CD95-4323-995F-A4CAE413FF28}">
      <dgm:prSet/>
      <dgm:spPr/>
      <dgm:t>
        <a:bodyPr/>
        <a:lstStyle/>
        <a:p>
          <a:endParaRPr lang="en-US"/>
        </a:p>
      </dgm:t>
    </dgm:pt>
    <dgm:pt modelId="{D48C3D25-1DC8-4EBA-8A3B-57E41440D9F2}">
      <dgm:prSet/>
      <dgm:spPr/>
      <dgm:t>
        <a:bodyPr/>
        <a:lstStyle/>
        <a:p>
          <a:r>
            <a:rPr lang="en-US"/>
            <a:t>Good spiritual well-being</a:t>
          </a:r>
        </a:p>
      </dgm:t>
    </dgm:pt>
    <dgm:pt modelId="{84067752-0410-4F16-8CB8-63E25FAAC867}" type="parTrans" cxnId="{75C6C1C7-D413-4BDB-80E1-6A75E344F7C0}">
      <dgm:prSet/>
      <dgm:spPr/>
      <dgm:t>
        <a:bodyPr/>
        <a:lstStyle/>
        <a:p>
          <a:endParaRPr lang="en-US"/>
        </a:p>
      </dgm:t>
    </dgm:pt>
    <dgm:pt modelId="{0B198C9C-C39E-4E55-8533-C21D8373785C}" type="sibTrans" cxnId="{75C6C1C7-D413-4BDB-80E1-6A75E344F7C0}">
      <dgm:prSet/>
      <dgm:spPr/>
      <dgm:t>
        <a:bodyPr/>
        <a:lstStyle/>
        <a:p>
          <a:endParaRPr lang="en-US"/>
        </a:p>
      </dgm:t>
    </dgm:pt>
    <dgm:pt modelId="{8B80ECB6-12AD-401C-81F3-5AFB201E93AF}">
      <dgm:prSet/>
      <dgm:spPr/>
      <dgm:t>
        <a:bodyPr/>
        <a:lstStyle/>
        <a:p>
          <a:r>
            <a:rPr lang="en-US"/>
            <a:t>Civilized rural social interactions</a:t>
          </a:r>
        </a:p>
      </dgm:t>
    </dgm:pt>
    <dgm:pt modelId="{F832A183-CEF4-4225-BAB0-9F7F13977574}" type="parTrans" cxnId="{F9B28A7B-3DAC-423F-9410-D64528FEE9E3}">
      <dgm:prSet/>
      <dgm:spPr/>
      <dgm:t>
        <a:bodyPr/>
        <a:lstStyle/>
        <a:p>
          <a:endParaRPr lang="en-US"/>
        </a:p>
      </dgm:t>
    </dgm:pt>
    <dgm:pt modelId="{CD2C6918-3A1E-4567-BEFA-8683DC50B245}" type="sibTrans" cxnId="{F9B28A7B-3DAC-423F-9410-D64528FEE9E3}">
      <dgm:prSet/>
      <dgm:spPr/>
      <dgm:t>
        <a:bodyPr/>
        <a:lstStyle/>
        <a:p>
          <a:endParaRPr lang="en-US"/>
        </a:p>
      </dgm:t>
    </dgm:pt>
    <dgm:pt modelId="{ABF22191-518E-4A08-B6EB-BE36C1AA14E6}">
      <dgm:prSet/>
      <dgm:spPr/>
      <dgm:t>
        <a:bodyPr/>
        <a:lstStyle/>
        <a:p>
          <a:r>
            <a:rPr lang="en-US"/>
            <a:t>Good family relationships</a:t>
          </a:r>
        </a:p>
      </dgm:t>
    </dgm:pt>
    <dgm:pt modelId="{C2A7813A-1F55-40C3-9CD2-F08E861323A7}" type="parTrans" cxnId="{59C0B667-A1CE-47AF-83F3-6FA64BEAB4FF}">
      <dgm:prSet/>
      <dgm:spPr/>
      <dgm:t>
        <a:bodyPr/>
        <a:lstStyle/>
        <a:p>
          <a:endParaRPr lang="en-US"/>
        </a:p>
      </dgm:t>
    </dgm:pt>
    <dgm:pt modelId="{123C63FF-649C-4F72-A433-B66D1453FF17}" type="sibTrans" cxnId="{59C0B667-A1CE-47AF-83F3-6FA64BEAB4FF}">
      <dgm:prSet/>
      <dgm:spPr/>
      <dgm:t>
        <a:bodyPr/>
        <a:lstStyle/>
        <a:p>
          <a:endParaRPr lang="en-US"/>
        </a:p>
      </dgm:t>
    </dgm:pt>
    <dgm:pt modelId="{B726F2BE-33DC-440B-A0C3-8D6CA6E8A86E}">
      <dgm:prSet/>
      <dgm:spPr/>
      <dgm:t>
        <a:bodyPr/>
        <a:lstStyle/>
        <a:p>
          <a:r>
            <a:rPr lang="en-US"/>
            <a:t>High morality</a:t>
          </a:r>
        </a:p>
      </dgm:t>
    </dgm:pt>
    <dgm:pt modelId="{16F56BD8-556E-46C2-B5AB-2D46B5CB0DAA}" type="parTrans" cxnId="{67F30D24-D051-4337-8E57-C9FB52FE2482}">
      <dgm:prSet/>
      <dgm:spPr/>
      <dgm:t>
        <a:bodyPr/>
        <a:lstStyle/>
        <a:p>
          <a:endParaRPr lang="en-US"/>
        </a:p>
      </dgm:t>
    </dgm:pt>
    <dgm:pt modelId="{6FFB0B35-836C-419B-9F01-BEB3412A9855}" type="sibTrans" cxnId="{67F30D24-D051-4337-8E57-C9FB52FE2482}">
      <dgm:prSet/>
      <dgm:spPr/>
      <dgm:t>
        <a:bodyPr/>
        <a:lstStyle/>
        <a:p>
          <a:endParaRPr lang="en-US"/>
        </a:p>
      </dgm:t>
    </dgm:pt>
    <dgm:pt modelId="{65F09B6C-B30B-40AB-B954-07E8E34F00BE}" type="pres">
      <dgm:prSet presAssocID="{EED1EAE0-1C13-4751-AB6E-CA59893F4931}" presName="Name0" presStyleCnt="0">
        <dgm:presLayoutVars>
          <dgm:dir/>
          <dgm:animLvl val="lvl"/>
          <dgm:resizeHandles val="exact"/>
        </dgm:presLayoutVars>
      </dgm:prSet>
      <dgm:spPr/>
    </dgm:pt>
    <dgm:pt modelId="{3C230A8A-1015-4EB2-91C1-ECD0385E97BA}" type="pres">
      <dgm:prSet presAssocID="{C80F8252-9369-4AC4-8D20-B7DE059B3BA2}" presName="composite" presStyleCnt="0"/>
      <dgm:spPr/>
    </dgm:pt>
    <dgm:pt modelId="{258020F3-01A0-44F6-9BC5-DA17E412EBBC}" type="pres">
      <dgm:prSet presAssocID="{C80F8252-9369-4AC4-8D20-B7DE059B3BA2}" presName="parTx" presStyleLbl="alignNode1" presStyleIdx="0" presStyleCnt="3">
        <dgm:presLayoutVars>
          <dgm:chMax val="0"/>
          <dgm:chPref val="0"/>
          <dgm:bulletEnabled val="1"/>
        </dgm:presLayoutVars>
      </dgm:prSet>
      <dgm:spPr/>
    </dgm:pt>
    <dgm:pt modelId="{90635E4D-6191-4702-AD0A-4C345803BA7B}" type="pres">
      <dgm:prSet presAssocID="{C80F8252-9369-4AC4-8D20-B7DE059B3BA2}" presName="desTx" presStyleLbl="alignAccFollowNode1" presStyleIdx="0" presStyleCnt="3">
        <dgm:presLayoutVars>
          <dgm:bulletEnabled val="1"/>
        </dgm:presLayoutVars>
      </dgm:prSet>
      <dgm:spPr/>
    </dgm:pt>
    <dgm:pt modelId="{A219E0A5-B7C0-47BF-BAA3-979C892E03A3}" type="pres">
      <dgm:prSet presAssocID="{5B3BE56C-214A-4FB1-BBEE-FAB74935729F}" presName="space" presStyleCnt="0"/>
      <dgm:spPr/>
    </dgm:pt>
    <dgm:pt modelId="{904C81C0-549D-42D6-AA54-3C2CF5A007C5}" type="pres">
      <dgm:prSet presAssocID="{9F8D167B-4F29-4FCE-80FC-08C86F44DC3E}" presName="composite" presStyleCnt="0"/>
      <dgm:spPr/>
    </dgm:pt>
    <dgm:pt modelId="{B3FE7F6D-474A-46D3-AFB9-1B8EAE39DC10}" type="pres">
      <dgm:prSet presAssocID="{9F8D167B-4F29-4FCE-80FC-08C86F44DC3E}" presName="parTx" presStyleLbl="alignNode1" presStyleIdx="1" presStyleCnt="3">
        <dgm:presLayoutVars>
          <dgm:chMax val="0"/>
          <dgm:chPref val="0"/>
          <dgm:bulletEnabled val="1"/>
        </dgm:presLayoutVars>
      </dgm:prSet>
      <dgm:spPr/>
    </dgm:pt>
    <dgm:pt modelId="{28AE15C7-EBAD-4D60-A244-B6EB30E5F199}" type="pres">
      <dgm:prSet presAssocID="{9F8D167B-4F29-4FCE-80FC-08C86F44DC3E}" presName="desTx" presStyleLbl="alignAccFollowNode1" presStyleIdx="1" presStyleCnt="3">
        <dgm:presLayoutVars>
          <dgm:bulletEnabled val="1"/>
        </dgm:presLayoutVars>
      </dgm:prSet>
      <dgm:spPr/>
    </dgm:pt>
    <dgm:pt modelId="{4AFF7ACD-4FBB-48AB-8EB7-0463B09922E1}" type="pres">
      <dgm:prSet presAssocID="{0F3C49B2-A0CB-45FC-9D52-6A04EECCFBB7}" presName="space" presStyleCnt="0"/>
      <dgm:spPr/>
    </dgm:pt>
    <dgm:pt modelId="{B9262D40-24F3-40BA-B208-10789DF7DB9A}" type="pres">
      <dgm:prSet presAssocID="{1E912D54-ABAD-4F90-8D38-1E92E95AF8E5}" presName="composite" presStyleCnt="0"/>
      <dgm:spPr/>
    </dgm:pt>
    <dgm:pt modelId="{59EE713C-01E3-4827-B38F-92EAC5810B9F}" type="pres">
      <dgm:prSet presAssocID="{1E912D54-ABAD-4F90-8D38-1E92E95AF8E5}" presName="parTx" presStyleLbl="alignNode1" presStyleIdx="2" presStyleCnt="3">
        <dgm:presLayoutVars>
          <dgm:chMax val="0"/>
          <dgm:chPref val="0"/>
          <dgm:bulletEnabled val="1"/>
        </dgm:presLayoutVars>
      </dgm:prSet>
      <dgm:spPr/>
    </dgm:pt>
    <dgm:pt modelId="{7DD28FC0-C6C8-4403-942C-77032B1E07F3}" type="pres">
      <dgm:prSet presAssocID="{1E912D54-ABAD-4F90-8D38-1E92E95AF8E5}" presName="desTx" presStyleLbl="alignAccFollowNode1" presStyleIdx="2" presStyleCnt="3">
        <dgm:presLayoutVars>
          <dgm:bulletEnabled val="1"/>
        </dgm:presLayoutVars>
      </dgm:prSet>
      <dgm:spPr/>
    </dgm:pt>
  </dgm:ptLst>
  <dgm:cxnLst>
    <dgm:cxn modelId="{D4E29512-6B11-4E51-90F3-7AE5BBFBC743}" srcId="{C80F8252-9369-4AC4-8D20-B7DE059B3BA2}" destId="{BB42ECA5-1486-4EE4-A549-3D49485C8AFF}" srcOrd="3" destOrd="0" parTransId="{6B9D2373-1B26-4D76-8A75-551B74EC34AC}" sibTransId="{DED58E54-6CFA-4207-92D9-C3A119396A74}"/>
    <dgm:cxn modelId="{53AB2413-7032-4EE9-95C1-EB79375FC716}" srcId="{C80F8252-9369-4AC4-8D20-B7DE059B3BA2}" destId="{EC9631D9-E985-4037-A770-94514A94FA44}" srcOrd="1" destOrd="0" parTransId="{62EF07A9-A684-4D8E-9F70-1D2C33C98C7E}" sibTransId="{11E9CA52-BBD5-47B9-991F-3B0FC3F15A84}"/>
    <dgm:cxn modelId="{B13D8717-F0E4-4B3D-9904-3F07833E9161}" type="presOf" srcId="{8B80ECB6-12AD-401C-81F3-5AFB201E93AF}" destId="{7DD28FC0-C6C8-4403-942C-77032B1E07F3}" srcOrd="0" destOrd="2" presId="urn:microsoft.com/office/officeart/2005/8/layout/hList1"/>
    <dgm:cxn modelId="{B4A85419-71C5-4E3A-AD57-91817C879F22}" srcId="{EED1EAE0-1C13-4751-AB6E-CA59893F4931}" destId="{C80F8252-9369-4AC4-8D20-B7DE059B3BA2}" srcOrd="0" destOrd="0" parTransId="{26BC6D6F-5740-440C-901A-27377DB948BE}" sibTransId="{5B3BE56C-214A-4FB1-BBEE-FAB74935729F}"/>
    <dgm:cxn modelId="{7DFA6B22-137B-4207-856B-4BD20E98A448}" srcId="{9F8D167B-4F29-4FCE-80FC-08C86F44DC3E}" destId="{5AA3C73F-02DD-49B9-BCAC-7D17E3F00C9F}" srcOrd="2" destOrd="0" parTransId="{65E4A735-D2E5-4A5F-A405-8CF558A23787}" sibTransId="{A619F23F-75DB-4125-8AB2-6C9F82580247}"/>
    <dgm:cxn modelId="{67F30D24-D051-4337-8E57-C9FB52FE2482}" srcId="{1E912D54-ABAD-4F90-8D38-1E92E95AF8E5}" destId="{B726F2BE-33DC-440B-A0C3-8D6CA6E8A86E}" srcOrd="4" destOrd="0" parTransId="{16F56BD8-556E-46C2-B5AB-2D46B5CB0DAA}" sibTransId="{6FFB0B35-836C-419B-9F01-BEB3412A9855}"/>
    <dgm:cxn modelId="{DBAE012B-D1FD-4815-8D11-21FFF9A5594C}" srcId="{C80F8252-9369-4AC4-8D20-B7DE059B3BA2}" destId="{330AE659-F037-4704-9DD4-E3926CEF78D0}" srcOrd="4" destOrd="0" parTransId="{53B57F12-993A-419C-8299-336F07CCFD86}" sibTransId="{9EE0C7F1-88F8-4661-A3A4-D7D56C9925DC}"/>
    <dgm:cxn modelId="{87A0A134-CD95-4323-995F-A4CAE413FF28}" srcId="{1E912D54-ABAD-4F90-8D38-1E92E95AF8E5}" destId="{E887E8A6-F85C-41E5-A98B-16091AD91941}" srcOrd="0" destOrd="0" parTransId="{5F9C327A-820E-47E6-8968-D3E2BE4CFAF4}" sibTransId="{D748C6C2-244B-4270-85FE-72FC7F133E9F}"/>
    <dgm:cxn modelId="{D8FF7B3F-FA67-4070-A480-DE0868416188}" type="presOf" srcId="{9F8D167B-4F29-4FCE-80FC-08C86F44DC3E}" destId="{B3FE7F6D-474A-46D3-AFB9-1B8EAE39DC10}" srcOrd="0" destOrd="0" presId="urn:microsoft.com/office/officeart/2005/8/layout/hList1"/>
    <dgm:cxn modelId="{99180D5B-94F2-4A09-8B80-D3D0E0F9CE02}" srcId="{9F8D167B-4F29-4FCE-80FC-08C86F44DC3E}" destId="{C90B3603-A080-4DFB-B3EB-750365453202}" srcOrd="1" destOrd="0" parTransId="{A8B166FC-441B-4319-8337-01DA54E4E95A}" sibTransId="{E6555952-DF40-40EC-8AC3-A659C6996AF3}"/>
    <dgm:cxn modelId="{59C0B667-A1CE-47AF-83F3-6FA64BEAB4FF}" srcId="{1E912D54-ABAD-4F90-8D38-1E92E95AF8E5}" destId="{ABF22191-518E-4A08-B6EB-BE36C1AA14E6}" srcOrd="3" destOrd="0" parTransId="{C2A7813A-1F55-40C3-9CD2-F08E861323A7}" sibTransId="{123C63FF-649C-4F72-A433-B66D1453FF17}"/>
    <dgm:cxn modelId="{4D30846E-AADD-4E42-9490-F4B936F8E9DD}" srcId="{C80F8252-9369-4AC4-8D20-B7DE059B3BA2}" destId="{999CD52C-D1FE-4F0B-A92D-E8887171E0EE}" srcOrd="0" destOrd="0" parTransId="{C7AC1D1E-D7E4-4071-9959-107814C957A9}" sibTransId="{52FD79C5-E2D7-4D68-9914-7FCDF4324066}"/>
    <dgm:cxn modelId="{7387A271-DCCB-4A2A-926A-3D548B52E1F8}" type="presOf" srcId="{3A349710-9A8E-498B-809F-D905E8BC5DCF}" destId="{28AE15C7-EBAD-4D60-A244-B6EB30E5F199}" srcOrd="0" destOrd="0" presId="urn:microsoft.com/office/officeart/2005/8/layout/hList1"/>
    <dgm:cxn modelId="{9F062575-5126-4ACC-AE6A-05E11E19F676}" type="presOf" srcId="{999CD52C-D1FE-4F0B-A92D-E8887171E0EE}" destId="{90635E4D-6191-4702-AD0A-4C345803BA7B}" srcOrd="0" destOrd="0" presId="urn:microsoft.com/office/officeart/2005/8/layout/hList1"/>
    <dgm:cxn modelId="{C892C675-CA20-4014-81A0-509B5CCA0255}" srcId="{EED1EAE0-1C13-4751-AB6E-CA59893F4931}" destId="{1E912D54-ABAD-4F90-8D38-1E92E95AF8E5}" srcOrd="2" destOrd="0" parTransId="{D7410CCD-DF6B-427B-9EB6-7EC9AC351769}" sibTransId="{C175FB73-74B3-4378-966A-0135EC66EB70}"/>
    <dgm:cxn modelId="{1C52135A-D3C5-46F1-B1DA-256CBEB5A4FB}" type="presOf" srcId="{330AE659-F037-4704-9DD4-E3926CEF78D0}" destId="{90635E4D-6191-4702-AD0A-4C345803BA7B}" srcOrd="0" destOrd="4" presId="urn:microsoft.com/office/officeart/2005/8/layout/hList1"/>
    <dgm:cxn modelId="{F9B28A7B-3DAC-423F-9410-D64528FEE9E3}" srcId="{1E912D54-ABAD-4F90-8D38-1E92E95AF8E5}" destId="{8B80ECB6-12AD-401C-81F3-5AFB201E93AF}" srcOrd="2" destOrd="0" parTransId="{F832A183-CEF4-4225-BAB0-9F7F13977574}" sibTransId="{CD2C6918-3A1E-4567-BEFA-8683DC50B245}"/>
    <dgm:cxn modelId="{A36EEA83-25BD-4397-BA7A-0BC6E1544A17}" type="presOf" srcId="{5AA3C73F-02DD-49B9-BCAC-7D17E3F00C9F}" destId="{28AE15C7-EBAD-4D60-A244-B6EB30E5F199}" srcOrd="0" destOrd="2" presId="urn:microsoft.com/office/officeart/2005/8/layout/hList1"/>
    <dgm:cxn modelId="{C9D5A088-0F66-418A-9788-68128CD2465E}" type="presOf" srcId="{EED1EAE0-1C13-4751-AB6E-CA59893F4931}" destId="{65F09B6C-B30B-40AB-B954-07E8E34F00BE}" srcOrd="0" destOrd="0" presId="urn:microsoft.com/office/officeart/2005/8/layout/hList1"/>
    <dgm:cxn modelId="{65179189-C85C-46CE-B638-E27C609DA53B}" type="presOf" srcId="{19E50ED3-3D19-444C-B484-033EF32E0CAE}" destId="{90635E4D-6191-4702-AD0A-4C345803BA7B}" srcOrd="0" destOrd="2" presId="urn:microsoft.com/office/officeart/2005/8/layout/hList1"/>
    <dgm:cxn modelId="{56F6968A-97E6-49DF-9111-53FBB6DA5646}" type="presOf" srcId="{EC9631D9-E985-4037-A770-94514A94FA44}" destId="{90635E4D-6191-4702-AD0A-4C345803BA7B}" srcOrd="0" destOrd="1" presId="urn:microsoft.com/office/officeart/2005/8/layout/hList1"/>
    <dgm:cxn modelId="{35D1489B-1F3E-493D-9C2B-86972817A359}" type="presOf" srcId="{ABF22191-518E-4A08-B6EB-BE36C1AA14E6}" destId="{7DD28FC0-C6C8-4403-942C-77032B1E07F3}" srcOrd="0" destOrd="3" presId="urn:microsoft.com/office/officeart/2005/8/layout/hList1"/>
    <dgm:cxn modelId="{33B475A9-7564-4C69-9357-23C0FF1451E2}" srcId="{EED1EAE0-1C13-4751-AB6E-CA59893F4931}" destId="{9F8D167B-4F29-4FCE-80FC-08C86F44DC3E}" srcOrd="1" destOrd="0" parTransId="{B1BAF8FC-2CBB-4A0E-B657-7A07B905F4E2}" sibTransId="{0F3C49B2-A0CB-45FC-9D52-6A04EECCFBB7}"/>
    <dgm:cxn modelId="{9BA2C9AA-7ABA-4DED-8D5C-6E68BA7DFCEA}" srcId="{C80F8252-9369-4AC4-8D20-B7DE059B3BA2}" destId="{19E50ED3-3D19-444C-B484-033EF32E0CAE}" srcOrd="2" destOrd="0" parTransId="{CAFFE204-E871-49A9-99CB-800225289D9B}" sibTransId="{18F4BCC6-A1C5-4A1B-8989-561F5EDD31E7}"/>
    <dgm:cxn modelId="{2A35A5AB-1A8B-4F86-8AE1-B8E9F0AE38ED}" type="presOf" srcId="{BB42ECA5-1486-4EE4-A549-3D49485C8AFF}" destId="{90635E4D-6191-4702-AD0A-4C345803BA7B}" srcOrd="0" destOrd="3" presId="urn:microsoft.com/office/officeart/2005/8/layout/hList1"/>
    <dgm:cxn modelId="{431399BD-BAE5-4CAD-9818-BEF643C0661C}" srcId="{9F8D167B-4F29-4FCE-80FC-08C86F44DC3E}" destId="{3A349710-9A8E-498B-809F-D905E8BC5DCF}" srcOrd="0" destOrd="0" parTransId="{647CEBDA-33DB-4705-AA39-EAB5DF08A3CC}" sibTransId="{FEBB47A9-AF4D-46C3-B6F3-A55105F5D3D3}"/>
    <dgm:cxn modelId="{75C6C1C7-D413-4BDB-80E1-6A75E344F7C0}" srcId="{1E912D54-ABAD-4F90-8D38-1E92E95AF8E5}" destId="{D48C3D25-1DC8-4EBA-8A3B-57E41440D9F2}" srcOrd="1" destOrd="0" parTransId="{84067752-0410-4F16-8CB8-63E25FAAC867}" sibTransId="{0B198C9C-C39E-4E55-8533-C21D8373785C}"/>
    <dgm:cxn modelId="{47150DDD-833E-41FB-AC43-F4DF4DBF7783}" type="presOf" srcId="{B726F2BE-33DC-440B-A0C3-8D6CA6E8A86E}" destId="{7DD28FC0-C6C8-4403-942C-77032B1E07F3}" srcOrd="0" destOrd="4" presId="urn:microsoft.com/office/officeart/2005/8/layout/hList1"/>
    <dgm:cxn modelId="{0EF871E0-D94F-406A-BD35-BC880A0C0942}" type="presOf" srcId="{C90B3603-A080-4DFB-B3EB-750365453202}" destId="{28AE15C7-EBAD-4D60-A244-B6EB30E5F199}" srcOrd="0" destOrd="1" presId="urn:microsoft.com/office/officeart/2005/8/layout/hList1"/>
    <dgm:cxn modelId="{461CA3E8-5E0F-4E65-B60B-9C0E26D087DA}" type="presOf" srcId="{E887E8A6-F85C-41E5-A98B-16091AD91941}" destId="{7DD28FC0-C6C8-4403-942C-77032B1E07F3}" srcOrd="0" destOrd="0" presId="urn:microsoft.com/office/officeart/2005/8/layout/hList1"/>
    <dgm:cxn modelId="{FAB462ED-9A7D-4A71-851C-BF67BE38BA10}" type="presOf" srcId="{1E912D54-ABAD-4F90-8D38-1E92E95AF8E5}" destId="{59EE713C-01E3-4827-B38F-92EAC5810B9F}" srcOrd="0" destOrd="0" presId="urn:microsoft.com/office/officeart/2005/8/layout/hList1"/>
    <dgm:cxn modelId="{650440EF-BDF9-4454-A271-C42D3FAE16B4}" type="presOf" srcId="{D48C3D25-1DC8-4EBA-8A3B-57E41440D9F2}" destId="{7DD28FC0-C6C8-4403-942C-77032B1E07F3}" srcOrd="0" destOrd="1" presId="urn:microsoft.com/office/officeart/2005/8/layout/hList1"/>
    <dgm:cxn modelId="{DC3ACDF4-19E4-4FED-8CB7-274C0F503A70}" type="presOf" srcId="{C80F8252-9369-4AC4-8D20-B7DE059B3BA2}" destId="{258020F3-01A0-44F6-9BC5-DA17E412EBBC}" srcOrd="0" destOrd="0" presId="urn:microsoft.com/office/officeart/2005/8/layout/hList1"/>
    <dgm:cxn modelId="{E7B093E7-32A1-4BAB-B20B-0068B2571943}" type="presParOf" srcId="{65F09B6C-B30B-40AB-B954-07E8E34F00BE}" destId="{3C230A8A-1015-4EB2-91C1-ECD0385E97BA}" srcOrd="0" destOrd="0" presId="urn:microsoft.com/office/officeart/2005/8/layout/hList1"/>
    <dgm:cxn modelId="{8CF1BDC4-EDD1-4E4D-8A15-2889831BC7D9}" type="presParOf" srcId="{3C230A8A-1015-4EB2-91C1-ECD0385E97BA}" destId="{258020F3-01A0-44F6-9BC5-DA17E412EBBC}" srcOrd="0" destOrd="0" presId="urn:microsoft.com/office/officeart/2005/8/layout/hList1"/>
    <dgm:cxn modelId="{AB87C053-7F1B-41C0-AE69-97374FE39095}" type="presParOf" srcId="{3C230A8A-1015-4EB2-91C1-ECD0385E97BA}" destId="{90635E4D-6191-4702-AD0A-4C345803BA7B}" srcOrd="1" destOrd="0" presId="urn:microsoft.com/office/officeart/2005/8/layout/hList1"/>
    <dgm:cxn modelId="{01DDCDCF-87B3-4DB1-9489-8932E2D9B552}" type="presParOf" srcId="{65F09B6C-B30B-40AB-B954-07E8E34F00BE}" destId="{A219E0A5-B7C0-47BF-BAA3-979C892E03A3}" srcOrd="1" destOrd="0" presId="urn:microsoft.com/office/officeart/2005/8/layout/hList1"/>
    <dgm:cxn modelId="{33BBAB15-2CD3-4055-AC72-76828C1FE012}" type="presParOf" srcId="{65F09B6C-B30B-40AB-B954-07E8E34F00BE}" destId="{904C81C0-549D-42D6-AA54-3C2CF5A007C5}" srcOrd="2" destOrd="0" presId="urn:microsoft.com/office/officeart/2005/8/layout/hList1"/>
    <dgm:cxn modelId="{5F209F9B-DCFC-4824-82EA-A635DC72FE09}" type="presParOf" srcId="{904C81C0-549D-42D6-AA54-3C2CF5A007C5}" destId="{B3FE7F6D-474A-46D3-AFB9-1B8EAE39DC10}" srcOrd="0" destOrd="0" presId="urn:microsoft.com/office/officeart/2005/8/layout/hList1"/>
    <dgm:cxn modelId="{B1927FD7-350B-41BE-A17D-F9EE273F03E1}" type="presParOf" srcId="{904C81C0-549D-42D6-AA54-3C2CF5A007C5}" destId="{28AE15C7-EBAD-4D60-A244-B6EB30E5F199}" srcOrd="1" destOrd="0" presId="urn:microsoft.com/office/officeart/2005/8/layout/hList1"/>
    <dgm:cxn modelId="{88D918B2-E324-430D-8556-CA14CC27D97E}" type="presParOf" srcId="{65F09B6C-B30B-40AB-B954-07E8E34F00BE}" destId="{4AFF7ACD-4FBB-48AB-8EB7-0463B09922E1}" srcOrd="3" destOrd="0" presId="urn:microsoft.com/office/officeart/2005/8/layout/hList1"/>
    <dgm:cxn modelId="{D423C27E-901D-407B-A609-178A407B7D76}" type="presParOf" srcId="{65F09B6C-B30B-40AB-B954-07E8E34F00BE}" destId="{B9262D40-24F3-40BA-B208-10789DF7DB9A}" srcOrd="4" destOrd="0" presId="urn:microsoft.com/office/officeart/2005/8/layout/hList1"/>
    <dgm:cxn modelId="{F4DF9BE4-EDC6-4B1C-8781-0C7D45309F27}" type="presParOf" srcId="{B9262D40-24F3-40BA-B208-10789DF7DB9A}" destId="{59EE713C-01E3-4827-B38F-92EAC5810B9F}" srcOrd="0" destOrd="0" presId="urn:microsoft.com/office/officeart/2005/8/layout/hList1"/>
    <dgm:cxn modelId="{1DA7363D-5BE3-4626-A74F-59E41B622F25}" type="presParOf" srcId="{B9262D40-24F3-40BA-B208-10789DF7DB9A}" destId="{7DD28FC0-C6C8-4403-942C-77032B1E07F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A13A6B-E9F0-4B3B-B012-9FEE56537047}">
      <dsp:nvSpPr>
        <dsp:cNvPr id="0" name=""/>
        <dsp:cNvSpPr/>
      </dsp:nvSpPr>
      <dsp:spPr>
        <a:xfrm>
          <a:off x="0" y="2686"/>
          <a:ext cx="1095703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4E1813-0E8F-4D94-A265-9E0270D4ED84}">
      <dsp:nvSpPr>
        <dsp:cNvPr id="0" name=""/>
        <dsp:cNvSpPr/>
      </dsp:nvSpPr>
      <dsp:spPr>
        <a:xfrm>
          <a:off x="0" y="2686"/>
          <a:ext cx="10957034" cy="499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Perspective setting : Introduction</a:t>
          </a:r>
        </a:p>
      </dsp:txBody>
      <dsp:txXfrm>
        <a:off x="0" y="2686"/>
        <a:ext cx="10957034" cy="499708"/>
      </dsp:txXfrm>
    </dsp:sp>
    <dsp:sp modelId="{374414D2-9B5A-4DAD-9291-2643AA77485A}">
      <dsp:nvSpPr>
        <dsp:cNvPr id="0" name=""/>
        <dsp:cNvSpPr/>
      </dsp:nvSpPr>
      <dsp:spPr>
        <a:xfrm>
          <a:off x="0" y="502395"/>
          <a:ext cx="1095703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CEC5EF-9C6E-4DA2-ABC0-02DEFDCDEC80}">
      <dsp:nvSpPr>
        <dsp:cNvPr id="0" name=""/>
        <dsp:cNvSpPr/>
      </dsp:nvSpPr>
      <dsp:spPr>
        <a:xfrm>
          <a:off x="0" y="502395"/>
          <a:ext cx="10957034" cy="499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Statement of Problem</a:t>
          </a:r>
        </a:p>
      </dsp:txBody>
      <dsp:txXfrm>
        <a:off x="0" y="502395"/>
        <a:ext cx="10957034" cy="499708"/>
      </dsp:txXfrm>
    </dsp:sp>
    <dsp:sp modelId="{FB79B4FF-972F-4B0E-A075-52F8FD1F3039}">
      <dsp:nvSpPr>
        <dsp:cNvPr id="0" name=""/>
        <dsp:cNvSpPr/>
      </dsp:nvSpPr>
      <dsp:spPr>
        <a:xfrm>
          <a:off x="0" y="1002103"/>
          <a:ext cx="1095703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44EEE0-BEE2-4C16-BD98-6ABD33E7FA28}">
      <dsp:nvSpPr>
        <dsp:cNvPr id="0" name=""/>
        <dsp:cNvSpPr/>
      </dsp:nvSpPr>
      <dsp:spPr>
        <a:xfrm>
          <a:off x="0" y="1002103"/>
          <a:ext cx="10957034" cy="499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Research Questions</a:t>
          </a:r>
        </a:p>
      </dsp:txBody>
      <dsp:txXfrm>
        <a:off x="0" y="1002103"/>
        <a:ext cx="10957034" cy="499708"/>
      </dsp:txXfrm>
    </dsp:sp>
    <dsp:sp modelId="{8FB006D4-1EF1-4758-8B8E-442C02857436}">
      <dsp:nvSpPr>
        <dsp:cNvPr id="0" name=""/>
        <dsp:cNvSpPr/>
      </dsp:nvSpPr>
      <dsp:spPr>
        <a:xfrm>
          <a:off x="0" y="1501811"/>
          <a:ext cx="1095703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AE1F2F-3BB5-44E3-A3BE-CF858562305D}">
      <dsp:nvSpPr>
        <dsp:cNvPr id="0" name=""/>
        <dsp:cNvSpPr/>
      </dsp:nvSpPr>
      <dsp:spPr>
        <a:xfrm>
          <a:off x="0" y="1501811"/>
          <a:ext cx="10957034" cy="499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Rural development in Pakistan  </a:t>
          </a:r>
        </a:p>
      </dsp:txBody>
      <dsp:txXfrm>
        <a:off x="0" y="1501811"/>
        <a:ext cx="10957034" cy="499708"/>
      </dsp:txXfrm>
    </dsp:sp>
    <dsp:sp modelId="{41491372-D7B3-4886-9B04-CFF48BC22751}">
      <dsp:nvSpPr>
        <dsp:cNvPr id="0" name=""/>
        <dsp:cNvSpPr/>
      </dsp:nvSpPr>
      <dsp:spPr>
        <a:xfrm>
          <a:off x="0" y="2001520"/>
          <a:ext cx="1095703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C87EC4-2203-4551-9746-447CC6CA824B}">
      <dsp:nvSpPr>
        <dsp:cNvPr id="0" name=""/>
        <dsp:cNvSpPr/>
      </dsp:nvSpPr>
      <dsp:spPr>
        <a:xfrm>
          <a:off x="0" y="2001520"/>
          <a:ext cx="10957034" cy="499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SWOT analysis of rural agricultural Pakistan</a:t>
          </a:r>
        </a:p>
      </dsp:txBody>
      <dsp:txXfrm>
        <a:off x="0" y="2001520"/>
        <a:ext cx="10957034" cy="499708"/>
      </dsp:txXfrm>
    </dsp:sp>
    <dsp:sp modelId="{E6F5E89C-1CC2-40AC-8619-C9C3CC401DE7}">
      <dsp:nvSpPr>
        <dsp:cNvPr id="0" name=""/>
        <dsp:cNvSpPr/>
      </dsp:nvSpPr>
      <dsp:spPr>
        <a:xfrm>
          <a:off x="0" y="2501228"/>
          <a:ext cx="1095703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7FEDCD-7D51-40AB-AA38-9FBA48E499A1}">
      <dsp:nvSpPr>
        <dsp:cNvPr id="0" name=""/>
        <dsp:cNvSpPr/>
      </dsp:nvSpPr>
      <dsp:spPr>
        <a:xfrm>
          <a:off x="0" y="2501228"/>
          <a:ext cx="10957034" cy="499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China: Plans, Programs and Policies for Rural Development</a:t>
          </a:r>
        </a:p>
      </dsp:txBody>
      <dsp:txXfrm>
        <a:off x="0" y="2501228"/>
        <a:ext cx="10957034" cy="499708"/>
      </dsp:txXfrm>
    </dsp:sp>
    <dsp:sp modelId="{4DCACEA6-EB15-4159-B046-1CA86107EF31}">
      <dsp:nvSpPr>
        <dsp:cNvPr id="0" name=""/>
        <dsp:cNvSpPr/>
      </dsp:nvSpPr>
      <dsp:spPr>
        <a:xfrm>
          <a:off x="0" y="3000937"/>
          <a:ext cx="1095703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673574-8804-488A-BD52-D58C509CD47E}">
      <dsp:nvSpPr>
        <dsp:cNvPr id="0" name=""/>
        <dsp:cNvSpPr/>
      </dsp:nvSpPr>
      <dsp:spPr>
        <a:xfrm>
          <a:off x="0" y="3000937"/>
          <a:ext cx="10957034" cy="499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Impact of RD interventions in China</a:t>
          </a:r>
        </a:p>
      </dsp:txBody>
      <dsp:txXfrm>
        <a:off x="0" y="3000937"/>
        <a:ext cx="10957034" cy="499708"/>
      </dsp:txXfrm>
    </dsp:sp>
    <dsp:sp modelId="{04168003-F810-4064-9008-66764C752583}">
      <dsp:nvSpPr>
        <dsp:cNvPr id="0" name=""/>
        <dsp:cNvSpPr/>
      </dsp:nvSpPr>
      <dsp:spPr>
        <a:xfrm>
          <a:off x="0" y="3500645"/>
          <a:ext cx="1095703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DD536F-CB7C-4EA4-B598-C7EA17A82399}">
      <dsp:nvSpPr>
        <dsp:cNvPr id="0" name=""/>
        <dsp:cNvSpPr/>
      </dsp:nvSpPr>
      <dsp:spPr>
        <a:xfrm>
          <a:off x="0" y="3500645"/>
          <a:ext cx="10957034" cy="499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Lessons from China</a:t>
          </a:r>
        </a:p>
      </dsp:txBody>
      <dsp:txXfrm>
        <a:off x="0" y="3500645"/>
        <a:ext cx="10957034" cy="499708"/>
      </dsp:txXfrm>
    </dsp:sp>
    <dsp:sp modelId="{C2A853DA-64FC-4674-A3A5-B9F7B20D5F0A}">
      <dsp:nvSpPr>
        <dsp:cNvPr id="0" name=""/>
        <dsp:cNvSpPr/>
      </dsp:nvSpPr>
      <dsp:spPr>
        <a:xfrm>
          <a:off x="0" y="4000354"/>
          <a:ext cx="1095703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07962E-6A0C-4BA4-B917-D0FACEE1657E}">
      <dsp:nvSpPr>
        <dsp:cNvPr id="0" name=""/>
        <dsp:cNvSpPr/>
      </dsp:nvSpPr>
      <dsp:spPr>
        <a:xfrm>
          <a:off x="0" y="4000354"/>
          <a:ext cx="10957034" cy="499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Pakistan: Enigma of Rural Development</a:t>
          </a:r>
        </a:p>
      </dsp:txBody>
      <dsp:txXfrm>
        <a:off x="0" y="4000354"/>
        <a:ext cx="10957034" cy="499708"/>
      </dsp:txXfrm>
    </dsp:sp>
    <dsp:sp modelId="{67744AB8-E4BF-40D9-BF66-9C5DDFA4C375}">
      <dsp:nvSpPr>
        <dsp:cNvPr id="0" name=""/>
        <dsp:cNvSpPr/>
      </dsp:nvSpPr>
      <dsp:spPr>
        <a:xfrm>
          <a:off x="0" y="4500062"/>
          <a:ext cx="1095703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2DB355-B826-491A-BBDB-379DA1577000}">
      <dsp:nvSpPr>
        <dsp:cNvPr id="0" name=""/>
        <dsp:cNvSpPr/>
      </dsp:nvSpPr>
      <dsp:spPr>
        <a:xfrm>
          <a:off x="0" y="4500062"/>
          <a:ext cx="10957034" cy="499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Conclusion</a:t>
          </a:r>
        </a:p>
      </dsp:txBody>
      <dsp:txXfrm>
        <a:off x="0" y="4500062"/>
        <a:ext cx="10957034" cy="499708"/>
      </dsp:txXfrm>
    </dsp:sp>
    <dsp:sp modelId="{44374285-1F52-4650-A159-9792495A03B2}">
      <dsp:nvSpPr>
        <dsp:cNvPr id="0" name=""/>
        <dsp:cNvSpPr/>
      </dsp:nvSpPr>
      <dsp:spPr>
        <a:xfrm>
          <a:off x="0" y="4999770"/>
          <a:ext cx="1095703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19A119-5319-48A5-B835-D4F3321377FE}">
      <dsp:nvSpPr>
        <dsp:cNvPr id="0" name=""/>
        <dsp:cNvSpPr/>
      </dsp:nvSpPr>
      <dsp:spPr>
        <a:xfrm>
          <a:off x="0" y="4999770"/>
          <a:ext cx="10957034" cy="499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Way forward</a:t>
          </a:r>
        </a:p>
      </dsp:txBody>
      <dsp:txXfrm>
        <a:off x="0" y="4999770"/>
        <a:ext cx="10957034" cy="4997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AC28F-8477-4E42-B195-CA4FC42B1361}">
      <dsp:nvSpPr>
        <dsp:cNvPr id="0" name=""/>
        <dsp:cNvSpPr/>
      </dsp:nvSpPr>
      <dsp:spPr>
        <a:xfrm>
          <a:off x="0" y="617"/>
          <a:ext cx="1095703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885EBC-AD89-4D18-A2A5-8398BD1CF9DC}">
      <dsp:nvSpPr>
        <dsp:cNvPr id="0" name=""/>
        <dsp:cNvSpPr/>
      </dsp:nvSpPr>
      <dsp:spPr>
        <a:xfrm>
          <a:off x="0" y="617"/>
          <a:ext cx="10957034" cy="1011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i="0" kern="1200"/>
            <a:t>More than two-thirds of Pakistanis live in rural areas and</a:t>
          </a:r>
          <a:r>
            <a:rPr lang="en-US" sz="2500" kern="1200"/>
            <a:t> 6</a:t>
          </a:r>
          <a:r>
            <a:rPr lang="en-US" sz="2500" i="0" kern="1200"/>
            <a:t>8 % of this in rural-agricultural Pakistan </a:t>
          </a:r>
          <a:endParaRPr lang="en-US" sz="2500" kern="1200"/>
        </a:p>
      </dsp:txBody>
      <dsp:txXfrm>
        <a:off x="0" y="617"/>
        <a:ext cx="10957034" cy="1011921"/>
      </dsp:txXfrm>
    </dsp:sp>
    <dsp:sp modelId="{671BEFF1-2968-46B0-AD1A-642F57809DBB}">
      <dsp:nvSpPr>
        <dsp:cNvPr id="0" name=""/>
        <dsp:cNvSpPr/>
      </dsp:nvSpPr>
      <dsp:spPr>
        <a:xfrm>
          <a:off x="0" y="1012539"/>
          <a:ext cx="1095703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A23274-88E0-4ACB-9B83-FE47303CF881}">
      <dsp:nvSpPr>
        <dsp:cNvPr id="0" name=""/>
        <dsp:cNvSpPr/>
      </dsp:nvSpPr>
      <dsp:spPr>
        <a:xfrm>
          <a:off x="0" y="1012539"/>
          <a:ext cx="10957034" cy="1011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i="0" kern="1200"/>
            <a:t>37% of Pakista</a:t>
          </a:r>
          <a:r>
            <a:rPr lang="en-US" sz="2500" kern="1200"/>
            <a:t>n’s population lives below poverty line (World Bank, 2021). Majority in rural and remote areas in about 48363 villages.</a:t>
          </a:r>
        </a:p>
      </dsp:txBody>
      <dsp:txXfrm>
        <a:off x="0" y="1012539"/>
        <a:ext cx="10957034" cy="1011921"/>
      </dsp:txXfrm>
    </dsp:sp>
    <dsp:sp modelId="{BB36C02C-9785-41C2-960F-8D370599C9CF}">
      <dsp:nvSpPr>
        <dsp:cNvPr id="0" name=""/>
        <dsp:cNvSpPr/>
      </dsp:nvSpPr>
      <dsp:spPr>
        <a:xfrm>
          <a:off x="0" y="2024461"/>
          <a:ext cx="1095703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E3D6C1-D640-43C5-BC15-EFD354898277}">
      <dsp:nvSpPr>
        <dsp:cNvPr id="0" name=""/>
        <dsp:cNvSpPr/>
      </dsp:nvSpPr>
      <dsp:spPr>
        <a:xfrm>
          <a:off x="0" y="2024461"/>
          <a:ext cx="10957034" cy="1011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S</a:t>
          </a:r>
          <a:r>
            <a:rPr lang="en-US" sz="2500" b="0" i="0" kern="1200"/>
            <a:t>ustainable agriculture is the main vehicle for </a:t>
          </a:r>
          <a:r>
            <a:rPr lang="en-US" sz="2500" kern="1200"/>
            <a:t>R</a:t>
          </a:r>
          <a:r>
            <a:rPr lang="en-US" sz="2500" b="0" i="0" kern="1200"/>
            <a:t>ural Development</a:t>
          </a:r>
          <a:endParaRPr lang="en-US" sz="2500" kern="1200"/>
        </a:p>
      </dsp:txBody>
      <dsp:txXfrm>
        <a:off x="0" y="2024461"/>
        <a:ext cx="10957034" cy="1011921"/>
      </dsp:txXfrm>
    </dsp:sp>
    <dsp:sp modelId="{DF1FA758-FA74-456C-BC43-1447BCB1EC63}">
      <dsp:nvSpPr>
        <dsp:cNvPr id="0" name=""/>
        <dsp:cNvSpPr/>
      </dsp:nvSpPr>
      <dsp:spPr>
        <a:xfrm>
          <a:off x="0" y="3036383"/>
          <a:ext cx="1095703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109027-75A5-45FD-ACCD-999115E94B0B}">
      <dsp:nvSpPr>
        <dsp:cNvPr id="0" name=""/>
        <dsp:cNvSpPr/>
      </dsp:nvSpPr>
      <dsp:spPr>
        <a:xfrm>
          <a:off x="0" y="3036383"/>
          <a:ext cx="10957034" cy="1011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RD has traditionally centered on the exploitation of land-intensive natural resources:  agriculture and forestry</a:t>
          </a:r>
        </a:p>
      </dsp:txBody>
      <dsp:txXfrm>
        <a:off x="0" y="3036383"/>
        <a:ext cx="10957034" cy="1011921"/>
      </dsp:txXfrm>
    </dsp:sp>
    <dsp:sp modelId="{8A103557-DA2D-4228-904B-372405B7FE38}">
      <dsp:nvSpPr>
        <dsp:cNvPr id="0" name=""/>
        <dsp:cNvSpPr/>
      </dsp:nvSpPr>
      <dsp:spPr>
        <a:xfrm>
          <a:off x="0" y="4048305"/>
          <a:ext cx="1095703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C1D8FE-CC93-4866-859C-593DE6700658}">
      <dsp:nvSpPr>
        <dsp:cNvPr id="0" name=""/>
        <dsp:cNvSpPr/>
      </dsp:nvSpPr>
      <dsp:spPr>
        <a:xfrm>
          <a:off x="0" y="4048305"/>
          <a:ext cx="10957034" cy="1011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a:t>Need to value rural people as contributor to the  employment, manager of rural landscape and environmental steward in protecting and upgrading the ecosystem</a:t>
          </a:r>
          <a:endParaRPr lang="en-US" sz="2500" kern="1200"/>
        </a:p>
      </dsp:txBody>
      <dsp:txXfrm>
        <a:off x="0" y="4048305"/>
        <a:ext cx="10957034" cy="10119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6DA66A-AD2F-49B8-AD1C-5D8A3A996D77}">
      <dsp:nvSpPr>
        <dsp:cNvPr id="0" name=""/>
        <dsp:cNvSpPr/>
      </dsp:nvSpPr>
      <dsp:spPr>
        <a:xfrm>
          <a:off x="0" y="2346880"/>
          <a:ext cx="3218669" cy="204385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764331-0BE2-49A6-9101-BF06B1E6F8FC}">
      <dsp:nvSpPr>
        <dsp:cNvPr id="0" name=""/>
        <dsp:cNvSpPr/>
      </dsp:nvSpPr>
      <dsp:spPr>
        <a:xfrm>
          <a:off x="357629" y="2686628"/>
          <a:ext cx="3218669" cy="2043854"/>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Quality Education, entrepreneurship, physical and social infrastructure all play an important role in developing rural regions. </a:t>
          </a:r>
        </a:p>
      </dsp:txBody>
      <dsp:txXfrm>
        <a:off x="417491" y="2746490"/>
        <a:ext cx="3098945" cy="1924130"/>
      </dsp:txXfrm>
    </dsp:sp>
    <dsp:sp modelId="{9E6AB63E-DA89-4C0E-BE80-1C7FC300F47C}">
      <dsp:nvSpPr>
        <dsp:cNvPr id="0" name=""/>
        <dsp:cNvSpPr/>
      </dsp:nvSpPr>
      <dsp:spPr>
        <a:xfrm>
          <a:off x="3933928" y="2346880"/>
          <a:ext cx="3218669" cy="204385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B55060-FBB4-4847-BF36-99F4BD4DD786}">
      <dsp:nvSpPr>
        <dsp:cNvPr id="0" name=""/>
        <dsp:cNvSpPr/>
      </dsp:nvSpPr>
      <dsp:spPr>
        <a:xfrm>
          <a:off x="4291558" y="2686628"/>
          <a:ext cx="3218669" cy="2043854"/>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RD is also characterized by its emphasis on locally produced economic development strategies taking holistic view. </a:t>
          </a:r>
        </a:p>
      </dsp:txBody>
      <dsp:txXfrm>
        <a:off x="4351420" y="2746490"/>
        <a:ext cx="3098945" cy="1924130"/>
      </dsp:txXfrm>
    </dsp:sp>
    <dsp:sp modelId="{06851B7C-CB7C-47AD-B3D7-808375FF4526}">
      <dsp:nvSpPr>
        <dsp:cNvPr id="0" name=""/>
        <dsp:cNvSpPr/>
      </dsp:nvSpPr>
      <dsp:spPr>
        <a:xfrm>
          <a:off x="7867857" y="2346880"/>
          <a:ext cx="3218669" cy="204385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7777B0-7385-43EB-BC34-4B92B8F96C83}">
      <dsp:nvSpPr>
        <dsp:cNvPr id="0" name=""/>
        <dsp:cNvSpPr/>
      </dsp:nvSpPr>
      <dsp:spPr>
        <a:xfrm>
          <a:off x="8225487" y="2686628"/>
          <a:ext cx="3218669" cy="2043854"/>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In contrast to urban regions, which have many similarities, rural areas are highly distinguishable in attributes from one another.</a:t>
          </a:r>
        </a:p>
      </dsp:txBody>
      <dsp:txXfrm>
        <a:off x="8285349" y="2746490"/>
        <a:ext cx="3098945" cy="19241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3CE53-0E81-4AA2-959E-76D86ECD3D1F}">
      <dsp:nvSpPr>
        <dsp:cNvPr id="0" name=""/>
        <dsp:cNvSpPr/>
      </dsp:nvSpPr>
      <dsp:spPr>
        <a:xfrm>
          <a:off x="0" y="1495405"/>
          <a:ext cx="11345380" cy="9811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a:t>What policies and strategies did China adopt to achieve stellar progress in the area of Rural Development and can Pakistan learn and benefit from Chinese experience?</a:t>
          </a:r>
        </a:p>
      </dsp:txBody>
      <dsp:txXfrm>
        <a:off x="0" y="1495405"/>
        <a:ext cx="11345380" cy="981147"/>
      </dsp:txXfrm>
    </dsp:sp>
    <dsp:sp modelId="{C66960D7-9C7E-4991-B319-59783B8A02B4}">
      <dsp:nvSpPr>
        <dsp:cNvPr id="0" name=""/>
        <dsp:cNvSpPr/>
      </dsp:nvSpPr>
      <dsp:spPr>
        <a:xfrm rot="10800000">
          <a:off x="0" y="1117"/>
          <a:ext cx="11345380" cy="150900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a:t>Why Pakistan is lagging behind in Rural Development?</a:t>
          </a:r>
        </a:p>
      </dsp:txBody>
      <dsp:txXfrm rot="10800000">
        <a:off x="0" y="1117"/>
        <a:ext cx="11345380" cy="9805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08E831-335C-4090-AB06-2B685E456820}">
      <dsp:nvSpPr>
        <dsp:cNvPr id="0" name=""/>
        <dsp:cNvSpPr/>
      </dsp:nvSpPr>
      <dsp:spPr>
        <a:xfrm>
          <a:off x="0" y="0"/>
          <a:ext cx="1120071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A9550F-2A55-45E9-AF7A-77C8E2597490}">
      <dsp:nvSpPr>
        <dsp:cNvPr id="0" name=""/>
        <dsp:cNvSpPr/>
      </dsp:nvSpPr>
      <dsp:spPr>
        <a:xfrm>
          <a:off x="0" y="0"/>
          <a:ext cx="11200710" cy="66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latin typeface="Times New Roman" panose="02020603050405020304" pitchFamily="18" charset="0"/>
              <a:cs typeface="Times New Roman" panose="02020603050405020304" pitchFamily="18" charset="0"/>
            </a:rPr>
            <a:t>Land Reforms 1949-1952 </a:t>
          </a:r>
        </a:p>
      </dsp:txBody>
      <dsp:txXfrm>
        <a:off x="0" y="0"/>
        <a:ext cx="11200710" cy="668857"/>
      </dsp:txXfrm>
    </dsp:sp>
    <dsp:sp modelId="{65D450A6-E79E-4811-94CF-A8B074ACFD45}">
      <dsp:nvSpPr>
        <dsp:cNvPr id="0" name=""/>
        <dsp:cNvSpPr/>
      </dsp:nvSpPr>
      <dsp:spPr>
        <a:xfrm>
          <a:off x="0" y="668857"/>
          <a:ext cx="1120071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EBAA92-EA98-4D4B-BD51-7406898BB9EB}">
      <dsp:nvSpPr>
        <dsp:cNvPr id="0" name=""/>
        <dsp:cNvSpPr/>
      </dsp:nvSpPr>
      <dsp:spPr>
        <a:xfrm>
          <a:off x="0" y="668857"/>
          <a:ext cx="11200710" cy="66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latin typeface="Times New Roman" panose="02020603050405020304" pitchFamily="18" charset="0"/>
              <a:cs typeface="Times New Roman" panose="02020603050405020304" pitchFamily="18" charset="0"/>
            </a:rPr>
            <a:t>Since 1978, China launched targeted economic and land reforms</a:t>
          </a:r>
        </a:p>
      </dsp:txBody>
      <dsp:txXfrm>
        <a:off x="0" y="668857"/>
        <a:ext cx="11200710" cy="668857"/>
      </dsp:txXfrm>
    </dsp:sp>
    <dsp:sp modelId="{B3C55CC3-0787-4481-979A-45D5BE7FDD4F}">
      <dsp:nvSpPr>
        <dsp:cNvPr id="0" name=""/>
        <dsp:cNvSpPr/>
      </dsp:nvSpPr>
      <dsp:spPr>
        <a:xfrm>
          <a:off x="0" y="1337715"/>
          <a:ext cx="1120071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D0925A-FB0E-4A60-8C2B-A9CD812C6E2C}">
      <dsp:nvSpPr>
        <dsp:cNvPr id="0" name=""/>
        <dsp:cNvSpPr/>
      </dsp:nvSpPr>
      <dsp:spPr>
        <a:xfrm>
          <a:off x="0" y="1337715"/>
          <a:ext cx="11200710" cy="66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latin typeface="Times New Roman" panose="02020603050405020304" pitchFamily="18" charset="0"/>
              <a:cs typeface="Times New Roman" panose="02020603050405020304" pitchFamily="18" charset="0"/>
            </a:rPr>
            <a:t>Farmers’ professional cooperatives (FPCs)</a:t>
          </a:r>
        </a:p>
      </dsp:txBody>
      <dsp:txXfrm>
        <a:off x="0" y="1337715"/>
        <a:ext cx="11200710" cy="668857"/>
      </dsp:txXfrm>
    </dsp:sp>
    <dsp:sp modelId="{EA8E30E2-9E96-499B-A94F-47DD1403E344}">
      <dsp:nvSpPr>
        <dsp:cNvPr id="0" name=""/>
        <dsp:cNvSpPr/>
      </dsp:nvSpPr>
      <dsp:spPr>
        <a:xfrm>
          <a:off x="0" y="2006573"/>
          <a:ext cx="1120071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39CDD3-7147-4F8E-9C13-07FAD4038CCD}">
      <dsp:nvSpPr>
        <dsp:cNvPr id="0" name=""/>
        <dsp:cNvSpPr/>
      </dsp:nvSpPr>
      <dsp:spPr>
        <a:xfrm>
          <a:off x="0" y="2006573"/>
          <a:ext cx="11200710" cy="66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latin typeface="Times New Roman" panose="02020603050405020304" pitchFamily="18" charset="0"/>
              <a:cs typeface="Times New Roman" panose="02020603050405020304" pitchFamily="18" charset="0"/>
            </a:rPr>
            <a:t>Family Planning(One child Policy 1980 to 2016)</a:t>
          </a:r>
        </a:p>
      </dsp:txBody>
      <dsp:txXfrm>
        <a:off x="0" y="2006573"/>
        <a:ext cx="11200710" cy="668857"/>
      </dsp:txXfrm>
    </dsp:sp>
    <dsp:sp modelId="{C1E132AF-2992-44AE-8842-6E1B6CACCFE7}">
      <dsp:nvSpPr>
        <dsp:cNvPr id="0" name=""/>
        <dsp:cNvSpPr/>
      </dsp:nvSpPr>
      <dsp:spPr>
        <a:xfrm>
          <a:off x="0" y="2675431"/>
          <a:ext cx="1120071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5666ED-B87C-4141-95CB-7656FC27B684}">
      <dsp:nvSpPr>
        <dsp:cNvPr id="0" name=""/>
        <dsp:cNvSpPr/>
      </dsp:nvSpPr>
      <dsp:spPr>
        <a:xfrm>
          <a:off x="0" y="2675431"/>
          <a:ext cx="11200710" cy="66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latin typeface="Times New Roman" panose="02020603050405020304" pitchFamily="18" charset="0"/>
              <a:cs typeface="Times New Roman" panose="02020603050405020304" pitchFamily="18" charset="0"/>
            </a:rPr>
            <a:t>Putting limits to migration from rural to urban centers</a:t>
          </a:r>
        </a:p>
      </dsp:txBody>
      <dsp:txXfrm>
        <a:off x="0" y="2675431"/>
        <a:ext cx="11200710" cy="668857"/>
      </dsp:txXfrm>
    </dsp:sp>
    <dsp:sp modelId="{D352E317-C020-4A31-B13B-31F79231CECD}">
      <dsp:nvSpPr>
        <dsp:cNvPr id="0" name=""/>
        <dsp:cNvSpPr/>
      </dsp:nvSpPr>
      <dsp:spPr>
        <a:xfrm>
          <a:off x="0" y="3344289"/>
          <a:ext cx="1120071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A3F5A5-ABFF-44CF-9BB2-1C9BA3540D46}">
      <dsp:nvSpPr>
        <dsp:cNvPr id="0" name=""/>
        <dsp:cNvSpPr/>
      </dsp:nvSpPr>
      <dsp:spPr>
        <a:xfrm>
          <a:off x="0" y="3344289"/>
          <a:ext cx="11200710" cy="66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latin typeface="Times New Roman" panose="02020603050405020304" pitchFamily="18" charset="0"/>
              <a:cs typeface="Times New Roman" panose="02020603050405020304" pitchFamily="18" charset="0"/>
            </a:rPr>
            <a:t>Township and village enterprises in 1980s</a:t>
          </a:r>
        </a:p>
      </dsp:txBody>
      <dsp:txXfrm>
        <a:off x="0" y="3344289"/>
        <a:ext cx="11200710" cy="668857"/>
      </dsp:txXfrm>
    </dsp:sp>
    <dsp:sp modelId="{C342488C-5992-4C0D-AF73-3BE37744F80D}">
      <dsp:nvSpPr>
        <dsp:cNvPr id="0" name=""/>
        <dsp:cNvSpPr/>
      </dsp:nvSpPr>
      <dsp:spPr>
        <a:xfrm>
          <a:off x="0" y="4013147"/>
          <a:ext cx="1120071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E0D5C8-79FD-4728-9F04-98DA8474932A}">
      <dsp:nvSpPr>
        <dsp:cNvPr id="0" name=""/>
        <dsp:cNvSpPr/>
      </dsp:nvSpPr>
      <dsp:spPr>
        <a:xfrm>
          <a:off x="0" y="4013147"/>
          <a:ext cx="11200710" cy="66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latin typeface="Times New Roman" panose="02020603050405020304" pitchFamily="18" charset="0"/>
              <a:cs typeface="Times New Roman" panose="02020603050405020304" pitchFamily="18" charset="0"/>
            </a:rPr>
            <a:t>Since 1986 government started investing heavily in rural infrastructure </a:t>
          </a:r>
        </a:p>
      </dsp:txBody>
      <dsp:txXfrm>
        <a:off x="0" y="4013147"/>
        <a:ext cx="11200710" cy="668857"/>
      </dsp:txXfrm>
    </dsp:sp>
    <dsp:sp modelId="{2CCE3496-D011-4F53-84DF-9D17DBB4111A}">
      <dsp:nvSpPr>
        <dsp:cNvPr id="0" name=""/>
        <dsp:cNvSpPr/>
      </dsp:nvSpPr>
      <dsp:spPr>
        <a:xfrm>
          <a:off x="0" y="4682005"/>
          <a:ext cx="1120071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E437F4-464A-4825-9E86-E596B9143470}">
      <dsp:nvSpPr>
        <dsp:cNvPr id="0" name=""/>
        <dsp:cNvSpPr/>
      </dsp:nvSpPr>
      <dsp:spPr>
        <a:xfrm>
          <a:off x="0" y="4682005"/>
          <a:ext cx="11200710" cy="66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latin typeface="Times New Roman" panose="02020603050405020304" pitchFamily="18" charset="0"/>
              <a:cs typeface="Times New Roman" panose="02020603050405020304" pitchFamily="18" charset="0"/>
            </a:rPr>
            <a:t>Rural Vitalization Policy 2018 </a:t>
          </a:r>
        </a:p>
      </dsp:txBody>
      <dsp:txXfrm>
        <a:off x="0" y="4682005"/>
        <a:ext cx="11200710" cy="6688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8B248-59BE-4E6B-9FAB-ACB7D4D09285}">
      <dsp:nvSpPr>
        <dsp:cNvPr id="0" name=""/>
        <dsp:cNvSpPr/>
      </dsp:nvSpPr>
      <dsp:spPr>
        <a:xfrm>
          <a:off x="0" y="4917987"/>
          <a:ext cx="10117517" cy="806836"/>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120000"/>
            </a:lnSpc>
            <a:spcBef>
              <a:spcPct val="0"/>
            </a:spcBef>
            <a:spcAft>
              <a:spcPct val="35000"/>
            </a:spcAft>
            <a:buNone/>
          </a:pPr>
          <a:r>
            <a:rPr lang="en-US" sz="2000" b="1" kern="1200" dirty="0">
              <a:solidFill>
                <a:schemeClr val="bg1"/>
              </a:solidFill>
              <a:latin typeface="Times New Roman" panose="02020603050405020304" pitchFamily="18" charset="0"/>
              <a:cs typeface="Times New Roman" panose="02020603050405020304" pitchFamily="18" charset="0"/>
            </a:rPr>
            <a:t>Ecological agriculture </a:t>
          </a:r>
          <a:r>
            <a:rPr lang="en-US" sz="2000" kern="1200" dirty="0">
              <a:solidFill>
                <a:schemeClr val="bg1"/>
              </a:solidFill>
              <a:latin typeface="Times New Roman" panose="02020603050405020304" pitchFamily="18" charset="0"/>
              <a:cs typeface="Times New Roman" panose="02020603050405020304" pitchFamily="18" charset="0"/>
            </a:rPr>
            <a:t>(green, hazard-free food and </a:t>
          </a:r>
          <a:r>
            <a:rPr lang="en-US" sz="2000" kern="1200">
              <a:solidFill>
                <a:schemeClr val="bg1"/>
              </a:solidFill>
              <a:latin typeface="Times New Roman" panose="02020603050405020304" pitchFamily="18" charset="0"/>
              <a:cs typeface="Times New Roman" panose="02020603050405020304" pitchFamily="18" charset="0"/>
            </a:rPr>
            <a:t>organic agriculture), </a:t>
          </a:r>
          <a:r>
            <a:rPr lang="en-US" sz="2000" kern="1200" dirty="0">
              <a:solidFill>
                <a:schemeClr val="bg1"/>
              </a:solidFill>
              <a:latin typeface="Times New Roman" panose="02020603050405020304" pitchFamily="18" charset="0"/>
              <a:cs typeface="Times New Roman" panose="02020603050405020304" pitchFamily="18" charset="0"/>
            </a:rPr>
            <a:t>which helps to build soil fertility and minimize environmental externalities</a:t>
          </a:r>
          <a:r>
            <a:rPr lang="en-US" sz="2400" kern="1200" dirty="0">
              <a:solidFill>
                <a:schemeClr val="bg1"/>
              </a:solidFill>
              <a:latin typeface="Times New Roman" panose="02020603050405020304" pitchFamily="18" charset="0"/>
              <a:cs typeface="Times New Roman" panose="02020603050405020304" pitchFamily="18" charset="0"/>
            </a:rPr>
            <a:t>.</a:t>
          </a:r>
        </a:p>
      </dsp:txBody>
      <dsp:txXfrm>
        <a:off x="0" y="4917987"/>
        <a:ext cx="10117517" cy="806836"/>
      </dsp:txXfrm>
    </dsp:sp>
    <dsp:sp modelId="{24655777-19E0-4817-9B75-C603C84B0B62}">
      <dsp:nvSpPr>
        <dsp:cNvPr id="0" name=""/>
        <dsp:cNvSpPr/>
      </dsp:nvSpPr>
      <dsp:spPr>
        <a:xfrm rot="10800000">
          <a:off x="0" y="3689174"/>
          <a:ext cx="10117517" cy="1240914"/>
        </a:xfrm>
        <a:prstGeom prst="upArrowCallout">
          <a:avLst/>
        </a:prstGeom>
        <a:gradFill rotWithShape="0">
          <a:gsLst>
            <a:gs pos="0">
              <a:schemeClr val="accent5">
                <a:hueOff val="-1689636"/>
                <a:satOff val="-4355"/>
                <a:lumOff val="-2941"/>
                <a:alphaOff val="0"/>
                <a:satMod val="103000"/>
                <a:lumMod val="102000"/>
                <a:tint val="94000"/>
              </a:schemeClr>
            </a:gs>
            <a:gs pos="50000">
              <a:schemeClr val="accent5">
                <a:hueOff val="-1689636"/>
                <a:satOff val="-4355"/>
                <a:lumOff val="-2941"/>
                <a:alphaOff val="0"/>
                <a:satMod val="110000"/>
                <a:lumMod val="100000"/>
                <a:shade val="100000"/>
              </a:schemeClr>
            </a:gs>
            <a:gs pos="100000">
              <a:schemeClr val="accent5">
                <a:hueOff val="-1689636"/>
                <a:satOff val="-4355"/>
                <a:lumOff val="-294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120000"/>
            </a:lnSpc>
            <a:spcBef>
              <a:spcPct val="0"/>
            </a:spcBef>
            <a:spcAft>
              <a:spcPct val="35000"/>
            </a:spcAft>
            <a:buNone/>
          </a:pPr>
          <a:r>
            <a:rPr lang="en-US" sz="2000" b="1" kern="1200" dirty="0">
              <a:solidFill>
                <a:schemeClr val="bg1"/>
              </a:solidFill>
              <a:latin typeface="Times New Roman" panose="02020603050405020304" pitchFamily="18" charset="0"/>
              <a:cs typeface="Times New Roman" panose="02020603050405020304" pitchFamily="18" charset="0"/>
            </a:rPr>
            <a:t>Rural development to sustainable development</a:t>
          </a:r>
          <a:r>
            <a:rPr lang="en-US" sz="2000" kern="1200" dirty="0">
              <a:solidFill>
                <a:schemeClr val="bg1"/>
              </a:solidFill>
              <a:latin typeface="Times New Roman" panose="02020603050405020304" pitchFamily="18" charset="0"/>
              <a:cs typeface="Times New Roman" panose="02020603050405020304" pitchFamily="18" charset="0"/>
            </a:rPr>
            <a:t>: the </a:t>
          </a:r>
          <a:r>
            <a:rPr lang="en-US" sz="2000" kern="1200" dirty="0">
              <a:solidFill>
                <a:srgbClr val="FFFF00"/>
              </a:solidFill>
              <a:latin typeface="Times New Roman" panose="02020603050405020304" pitchFamily="18" charset="0"/>
              <a:cs typeface="Times New Roman" panose="02020603050405020304" pitchFamily="18" charset="0"/>
            </a:rPr>
            <a:t>“</a:t>
          </a:r>
          <a:r>
            <a:rPr lang="en-US" sz="2000" kern="1200" dirty="0" err="1">
              <a:solidFill>
                <a:srgbClr val="FFFF00"/>
              </a:solidFill>
              <a:latin typeface="Times New Roman" panose="02020603050405020304" pitchFamily="18" charset="0"/>
              <a:cs typeface="Times New Roman" panose="02020603050405020304" pitchFamily="18" charset="0"/>
            </a:rPr>
            <a:t>agro</a:t>
          </a:r>
          <a:r>
            <a:rPr lang="en-US" sz="2000" kern="1200" dirty="0">
              <a:solidFill>
                <a:srgbClr val="FFFF00"/>
              </a:solidFill>
              <a:latin typeface="Times New Roman" panose="02020603050405020304" pitchFamily="18" charset="0"/>
              <a:cs typeface="Times New Roman" panose="02020603050405020304" pitchFamily="18" charset="0"/>
            </a:rPr>
            <a:t>-industry paradigm,” </a:t>
          </a:r>
          <a:r>
            <a:rPr lang="en-US" sz="2000" kern="1200" dirty="0">
              <a:solidFill>
                <a:schemeClr val="bg1"/>
              </a:solidFill>
              <a:latin typeface="Times New Roman" panose="02020603050405020304" pitchFamily="18" charset="0"/>
              <a:cs typeface="Times New Roman" panose="02020603050405020304" pitchFamily="18" charset="0"/>
            </a:rPr>
            <a:t>the </a:t>
          </a:r>
          <a:r>
            <a:rPr lang="en-US" sz="2000" kern="1200" dirty="0">
              <a:solidFill>
                <a:srgbClr val="FFFF00"/>
              </a:solidFill>
              <a:latin typeface="Times New Roman" panose="02020603050405020304" pitchFamily="18" charset="0"/>
              <a:cs typeface="Times New Roman" panose="02020603050405020304" pitchFamily="18" charset="0"/>
            </a:rPr>
            <a:t>“post-</a:t>
          </a:r>
          <a:r>
            <a:rPr lang="en-US" sz="2000" kern="1200" dirty="0" err="1">
              <a:solidFill>
                <a:srgbClr val="FFFF00"/>
              </a:solidFill>
              <a:latin typeface="Times New Roman" panose="02020603050405020304" pitchFamily="18" charset="0"/>
              <a:cs typeface="Times New Roman" panose="02020603050405020304" pitchFamily="18" charset="0"/>
            </a:rPr>
            <a:t>productivist</a:t>
          </a:r>
          <a:r>
            <a:rPr lang="en-US" sz="2000" kern="1200" dirty="0">
              <a:solidFill>
                <a:srgbClr val="FFFF00"/>
              </a:solidFill>
              <a:latin typeface="Times New Roman" panose="02020603050405020304" pitchFamily="18" charset="0"/>
              <a:cs typeface="Times New Roman" panose="02020603050405020304" pitchFamily="18" charset="0"/>
            </a:rPr>
            <a:t> paradigm,” </a:t>
          </a:r>
          <a:r>
            <a:rPr lang="en-US" sz="2000" kern="1200" dirty="0">
              <a:solidFill>
                <a:schemeClr val="bg1"/>
              </a:solidFill>
              <a:latin typeface="Times New Roman" panose="02020603050405020304" pitchFamily="18" charset="0"/>
              <a:cs typeface="Times New Roman" panose="02020603050405020304" pitchFamily="18" charset="0"/>
            </a:rPr>
            <a:t>and the </a:t>
          </a:r>
          <a:r>
            <a:rPr lang="en-US" sz="2000" kern="1200" dirty="0">
              <a:solidFill>
                <a:srgbClr val="FFFF00"/>
              </a:solidFill>
              <a:latin typeface="Times New Roman" panose="02020603050405020304" pitchFamily="18" charset="0"/>
              <a:cs typeface="Times New Roman" panose="02020603050405020304" pitchFamily="18" charset="0"/>
            </a:rPr>
            <a:t>“sustainable rural development paradigm.”</a:t>
          </a:r>
        </a:p>
      </dsp:txBody>
      <dsp:txXfrm rot="10800000">
        <a:off x="0" y="3689174"/>
        <a:ext cx="10117517" cy="806309"/>
      </dsp:txXfrm>
    </dsp:sp>
    <dsp:sp modelId="{C8DA9AAF-7A43-49A8-95C8-3D93FCB19F08}">
      <dsp:nvSpPr>
        <dsp:cNvPr id="0" name=""/>
        <dsp:cNvSpPr/>
      </dsp:nvSpPr>
      <dsp:spPr>
        <a:xfrm rot="10800000">
          <a:off x="0" y="2460362"/>
          <a:ext cx="10117517" cy="1240914"/>
        </a:xfrm>
        <a:prstGeom prst="upArrowCallou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120000"/>
            </a:lnSpc>
            <a:spcBef>
              <a:spcPct val="0"/>
            </a:spcBef>
            <a:spcAft>
              <a:spcPct val="35000"/>
            </a:spcAft>
            <a:buNone/>
          </a:pPr>
          <a:r>
            <a:rPr lang="en-US" sz="2400" b="1" kern="1200" dirty="0">
              <a:solidFill>
                <a:schemeClr val="bg1"/>
              </a:solidFill>
              <a:latin typeface="Times New Roman" panose="02020603050405020304" pitchFamily="18" charset="0"/>
              <a:cs typeface="Times New Roman" panose="02020603050405020304" pitchFamily="18" charset="0"/>
            </a:rPr>
            <a:t>A cooperative family's income</a:t>
          </a:r>
          <a:r>
            <a:rPr lang="en-US" sz="2400" kern="1200" dirty="0">
              <a:solidFill>
                <a:schemeClr val="bg1"/>
              </a:solidFill>
              <a:latin typeface="Times New Roman" panose="02020603050405020304" pitchFamily="18" charset="0"/>
              <a:cs typeface="Times New Roman" panose="02020603050405020304" pitchFamily="18" charset="0"/>
            </a:rPr>
            <a:t>, therefore, depended on the number of work points earned by family members and on the average value of each work point</a:t>
          </a:r>
        </a:p>
      </dsp:txBody>
      <dsp:txXfrm rot="10800000">
        <a:off x="0" y="2460362"/>
        <a:ext cx="10117517" cy="806309"/>
      </dsp:txXfrm>
    </dsp:sp>
    <dsp:sp modelId="{5EE49A31-0162-4117-ACDD-4D78D7469BBC}">
      <dsp:nvSpPr>
        <dsp:cNvPr id="0" name=""/>
        <dsp:cNvSpPr/>
      </dsp:nvSpPr>
      <dsp:spPr>
        <a:xfrm rot="10800000">
          <a:off x="0" y="1231550"/>
          <a:ext cx="10117517" cy="1240914"/>
        </a:xfrm>
        <a:prstGeom prst="upArrowCallout">
          <a:avLst/>
        </a:prstGeom>
        <a:gradFill rotWithShape="0">
          <a:gsLst>
            <a:gs pos="0">
              <a:schemeClr val="accent5">
                <a:hueOff val="-5068907"/>
                <a:satOff val="-13064"/>
                <a:lumOff val="-8824"/>
                <a:alphaOff val="0"/>
                <a:satMod val="103000"/>
                <a:lumMod val="102000"/>
                <a:tint val="94000"/>
              </a:schemeClr>
            </a:gs>
            <a:gs pos="50000">
              <a:schemeClr val="accent5">
                <a:hueOff val="-5068907"/>
                <a:satOff val="-13064"/>
                <a:lumOff val="-8824"/>
                <a:alphaOff val="0"/>
                <a:satMod val="110000"/>
                <a:lumMod val="100000"/>
                <a:shade val="100000"/>
              </a:schemeClr>
            </a:gs>
            <a:gs pos="100000">
              <a:schemeClr val="accent5">
                <a:hueOff val="-5068907"/>
                <a:satOff val="-13064"/>
                <a:lumOff val="-882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1"/>
              </a:solidFill>
              <a:latin typeface="Times New Roman" panose="02020603050405020304" pitchFamily="18" charset="0"/>
              <a:cs typeface="Times New Roman" panose="02020603050405020304" pitchFamily="18" charset="0"/>
            </a:rPr>
            <a:t>An Advance cooperatives </a:t>
          </a:r>
          <a:r>
            <a:rPr lang="en-US" sz="2400" kern="1200" dirty="0">
              <a:solidFill>
                <a:schemeClr val="bg1"/>
              </a:solidFill>
              <a:latin typeface="Times New Roman" panose="02020603050405020304" pitchFamily="18" charset="0"/>
              <a:cs typeface="Times New Roman" panose="02020603050405020304" pitchFamily="18" charset="0"/>
            </a:rPr>
            <a:t>consist of 10 to 20 elementary cooperatives </a:t>
          </a:r>
        </a:p>
      </dsp:txBody>
      <dsp:txXfrm rot="10800000">
        <a:off x="0" y="1231550"/>
        <a:ext cx="10117517" cy="806309"/>
      </dsp:txXfrm>
    </dsp:sp>
    <dsp:sp modelId="{7F2A0EEB-CCDC-4816-8AA5-915FB62FC582}">
      <dsp:nvSpPr>
        <dsp:cNvPr id="0" name=""/>
        <dsp:cNvSpPr/>
      </dsp:nvSpPr>
      <dsp:spPr>
        <a:xfrm rot="10800000">
          <a:off x="0" y="2737"/>
          <a:ext cx="10117517" cy="1240914"/>
        </a:xfrm>
        <a:prstGeom prst="upArrowCallou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110000"/>
            </a:lnSpc>
            <a:spcBef>
              <a:spcPct val="0"/>
            </a:spcBef>
            <a:spcAft>
              <a:spcPct val="35000"/>
            </a:spcAft>
            <a:buNone/>
          </a:pPr>
          <a:r>
            <a:rPr lang="en-US" sz="1800" b="1" i="0" kern="1200" dirty="0">
              <a:solidFill>
                <a:schemeClr val="bg1"/>
              </a:solidFill>
              <a:latin typeface="Times New Roman" panose="02020603050405020304" pitchFamily="18" charset="0"/>
              <a:cs typeface="Times New Roman" panose="02020603050405020304" pitchFamily="18" charset="0"/>
            </a:rPr>
            <a:t>Farmers’ professional cooperatives </a:t>
          </a:r>
          <a:r>
            <a:rPr lang="en-US" sz="1800" i="0" kern="1200" dirty="0">
              <a:solidFill>
                <a:schemeClr val="bg1"/>
              </a:solidFill>
              <a:latin typeface="Times New Roman" panose="02020603050405020304" pitchFamily="18" charset="0"/>
              <a:cs typeface="Times New Roman" panose="02020603050405020304" pitchFamily="18" charset="0"/>
            </a:rPr>
            <a:t>(FPCs) have grown rapidly in rural China over the past 10 years. They have become an important institution in rural China in attempting to achieve the vertical integration of agricultural production, processing, and marketing. </a:t>
          </a:r>
        </a:p>
      </dsp:txBody>
      <dsp:txXfrm rot="10800000">
        <a:off x="0" y="2737"/>
        <a:ext cx="10117517" cy="80630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8020F3-01A0-44F6-9BC5-DA17E412EBBC}">
      <dsp:nvSpPr>
        <dsp:cNvPr id="0" name=""/>
        <dsp:cNvSpPr/>
      </dsp:nvSpPr>
      <dsp:spPr>
        <a:xfrm>
          <a:off x="3414" y="149072"/>
          <a:ext cx="3329572" cy="6336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a:t>Effective governance</a:t>
          </a:r>
        </a:p>
      </dsp:txBody>
      <dsp:txXfrm>
        <a:off x="3414" y="149072"/>
        <a:ext cx="3329572" cy="633600"/>
      </dsp:txXfrm>
    </dsp:sp>
    <dsp:sp modelId="{90635E4D-6191-4702-AD0A-4C345803BA7B}">
      <dsp:nvSpPr>
        <dsp:cNvPr id="0" name=""/>
        <dsp:cNvSpPr/>
      </dsp:nvSpPr>
      <dsp:spPr>
        <a:xfrm>
          <a:off x="3414" y="782672"/>
          <a:ext cx="3329572" cy="326106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a:t>Party leadership</a:t>
          </a:r>
        </a:p>
        <a:p>
          <a:pPr marL="228600" lvl="1" indent="-228600" algn="l" defTabSz="977900">
            <a:lnSpc>
              <a:spcPct val="90000"/>
            </a:lnSpc>
            <a:spcBef>
              <a:spcPct val="0"/>
            </a:spcBef>
            <a:spcAft>
              <a:spcPct val="15000"/>
            </a:spcAft>
            <a:buChar char="•"/>
          </a:pPr>
          <a:r>
            <a:rPr lang="en-US" sz="2200" kern="1200"/>
            <a:t>Responsible government</a:t>
          </a:r>
        </a:p>
        <a:p>
          <a:pPr marL="228600" lvl="1" indent="-228600" algn="l" defTabSz="977900">
            <a:lnSpc>
              <a:spcPct val="90000"/>
            </a:lnSpc>
            <a:spcBef>
              <a:spcPct val="0"/>
            </a:spcBef>
            <a:spcAft>
              <a:spcPct val="15000"/>
            </a:spcAft>
            <a:buChar char="•"/>
          </a:pPr>
          <a:r>
            <a:rPr lang="en-US" sz="2200" kern="1200"/>
            <a:t>Social collaboration</a:t>
          </a:r>
        </a:p>
        <a:p>
          <a:pPr marL="228600" lvl="1" indent="-228600" algn="l" defTabSz="977900">
            <a:lnSpc>
              <a:spcPct val="90000"/>
            </a:lnSpc>
            <a:spcBef>
              <a:spcPct val="0"/>
            </a:spcBef>
            <a:spcAft>
              <a:spcPct val="15000"/>
            </a:spcAft>
            <a:buChar char="•"/>
          </a:pPr>
          <a:r>
            <a:rPr lang="en-US" sz="2200" kern="1200"/>
            <a:t>Public participation, </a:t>
          </a:r>
        </a:p>
        <a:p>
          <a:pPr marL="228600" lvl="1" indent="-228600" algn="l" defTabSz="977900">
            <a:lnSpc>
              <a:spcPct val="90000"/>
            </a:lnSpc>
            <a:spcBef>
              <a:spcPct val="0"/>
            </a:spcBef>
            <a:spcAft>
              <a:spcPct val="15000"/>
            </a:spcAft>
            <a:buChar char="•"/>
          </a:pPr>
          <a:r>
            <a:rPr lang="en-US" sz="2200" kern="1200"/>
            <a:t>Guaranteed rule of law, ensuring the rural society of vitality, harmony and order. </a:t>
          </a:r>
        </a:p>
      </dsp:txBody>
      <dsp:txXfrm>
        <a:off x="3414" y="782672"/>
        <a:ext cx="3329572" cy="3261060"/>
      </dsp:txXfrm>
    </dsp:sp>
    <dsp:sp modelId="{B3FE7F6D-474A-46D3-AFB9-1B8EAE39DC10}">
      <dsp:nvSpPr>
        <dsp:cNvPr id="0" name=""/>
        <dsp:cNvSpPr/>
      </dsp:nvSpPr>
      <dsp:spPr>
        <a:xfrm>
          <a:off x="3799128" y="149072"/>
          <a:ext cx="3329572" cy="633600"/>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a:t>Prosperous life. </a:t>
          </a:r>
        </a:p>
      </dsp:txBody>
      <dsp:txXfrm>
        <a:off x="3799128" y="149072"/>
        <a:ext cx="3329572" cy="633600"/>
      </dsp:txXfrm>
    </dsp:sp>
    <dsp:sp modelId="{28AE15C7-EBAD-4D60-A244-B6EB30E5F199}">
      <dsp:nvSpPr>
        <dsp:cNvPr id="0" name=""/>
        <dsp:cNvSpPr/>
      </dsp:nvSpPr>
      <dsp:spPr>
        <a:xfrm>
          <a:off x="3799128" y="782672"/>
          <a:ext cx="3329572" cy="3261060"/>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a:t>High quality employment</a:t>
          </a:r>
        </a:p>
        <a:p>
          <a:pPr marL="228600" lvl="1" indent="-228600" algn="l" defTabSz="977900">
            <a:lnSpc>
              <a:spcPct val="90000"/>
            </a:lnSpc>
            <a:spcBef>
              <a:spcPct val="0"/>
            </a:spcBef>
            <a:spcAft>
              <a:spcPct val="15000"/>
            </a:spcAft>
            <a:buChar char="•"/>
          </a:pPr>
          <a:r>
            <a:rPr lang="en-US" sz="2200" kern="1200"/>
            <a:t>Diversified income sources, </a:t>
          </a:r>
        </a:p>
        <a:p>
          <a:pPr marL="228600" lvl="1" indent="-228600" algn="l" defTabSz="977900">
            <a:lnSpc>
              <a:spcPct val="90000"/>
            </a:lnSpc>
            <a:spcBef>
              <a:spcPct val="0"/>
            </a:spcBef>
            <a:spcAft>
              <a:spcPct val="15000"/>
            </a:spcAft>
            <a:buChar char="•"/>
          </a:pPr>
          <a:r>
            <a:rPr lang="en-US" sz="2200" kern="1200"/>
            <a:t>Reduced urban–rural income gaps</a:t>
          </a:r>
        </a:p>
      </dsp:txBody>
      <dsp:txXfrm>
        <a:off x="3799128" y="782672"/>
        <a:ext cx="3329572" cy="3261060"/>
      </dsp:txXfrm>
    </dsp:sp>
    <dsp:sp modelId="{59EE713C-01E3-4827-B38F-92EAC5810B9F}">
      <dsp:nvSpPr>
        <dsp:cNvPr id="0" name=""/>
        <dsp:cNvSpPr/>
      </dsp:nvSpPr>
      <dsp:spPr>
        <a:xfrm>
          <a:off x="7594841" y="149072"/>
          <a:ext cx="3329572" cy="63360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a:t>Rural civilization </a:t>
          </a:r>
        </a:p>
      </dsp:txBody>
      <dsp:txXfrm>
        <a:off x="7594841" y="149072"/>
        <a:ext cx="3329572" cy="633600"/>
      </dsp:txXfrm>
    </dsp:sp>
    <dsp:sp modelId="{7DD28FC0-C6C8-4403-942C-77032B1E07F3}">
      <dsp:nvSpPr>
        <dsp:cNvPr id="0" name=""/>
        <dsp:cNvSpPr/>
      </dsp:nvSpPr>
      <dsp:spPr>
        <a:xfrm>
          <a:off x="7594841" y="782672"/>
          <a:ext cx="3329572" cy="326106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a:t>High degree of civilization</a:t>
          </a:r>
        </a:p>
        <a:p>
          <a:pPr marL="228600" lvl="1" indent="-228600" algn="l" defTabSz="977900">
            <a:lnSpc>
              <a:spcPct val="90000"/>
            </a:lnSpc>
            <a:spcBef>
              <a:spcPct val="0"/>
            </a:spcBef>
            <a:spcAft>
              <a:spcPct val="15000"/>
            </a:spcAft>
            <a:buChar char="•"/>
          </a:pPr>
          <a:r>
            <a:rPr lang="en-US" sz="2200" kern="1200"/>
            <a:t>Good spiritual well-being</a:t>
          </a:r>
        </a:p>
        <a:p>
          <a:pPr marL="228600" lvl="1" indent="-228600" algn="l" defTabSz="977900">
            <a:lnSpc>
              <a:spcPct val="90000"/>
            </a:lnSpc>
            <a:spcBef>
              <a:spcPct val="0"/>
            </a:spcBef>
            <a:spcAft>
              <a:spcPct val="15000"/>
            </a:spcAft>
            <a:buChar char="•"/>
          </a:pPr>
          <a:r>
            <a:rPr lang="en-US" sz="2200" kern="1200"/>
            <a:t>Civilized rural social interactions</a:t>
          </a:r>
        </a:p>
        <a:p>
          <a:pPr marL="228600" lvl="1" indent="-228600" algn="l" defTabSz="977900">
            <a:lnSpc>
              <a:spcPct val="90000"/>
            </a:lnSpc>
            <a:spcBef>
              <a:spcPct val="0"/>
            </a:spcBef>
            <a:spcAft>
              <a:spcPct val="15000"/>
            </a:spcAft>
            <a:buChar char="•"/>
          </a:pPr>
          <a:r>
            <a:rPr lang="en-US" sz="2200" kern="1200"/>
            <a:t>Good family relationships</a:t>
          </a:r>
        </a:p>
        <a:p>
          <a:pPr marL="228600" lvl="1" indent="-228600" algn="l" defTabSz="977900">
            <a:lnSpc>
              <a:spcPct val="90000"/>
            </a:lnSpc>
            <a:spcBef>
              <a:spcPct val="0"/>
            </a:spcBef>
            <a:spcAft>
              <a:spcPct val="15000"/>
            </a:spcAft>
            <a:buChar char="•"/>
          </a:pPr>
          <a:r>
            <a:rPr lang="en-US" sz="2200" kern="1200"/>
            <a:t>High morality</a:t>
          </a:r>
        </a:p>
      </dsp:txBody>
      <dsp:txXfrm>
        <a:off x="7594841" y="782672"/>
        <a:ext cx="3329572" cy="326106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3294E6-9F53-FD36-BD42-25C693BEE2CC}"/>
              </a:ext>
            </a:extLst>
          </p:cNvPr>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a:extLst>
              <a:ext uri="{FF2B5EF4-FFF2-40B4-BE49-F238E27FC236}">
                <a16:creationId xmlns:a16="http://schemas.microsoft.com/office/drawing/2014/main" id="{E24A9761-3FF6-89EC-C3AC-7A516BC0E8E8}"/>
              </a:ext>
            </a:extLst>
          </p:cNvPr>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D3FE443B-1666-4D37-9C8E-B914FB31CB46}" type="datetimeFigureOut">
              <a:rPr lang="en-US" smtClean="0"/>
              <a:t>11/25/2022</a:t>
            </a:fld>
            <a:endParaRPr lang="en-US"/>
          </a:p>
        </p:txBody>
      </p:sp>
      <p:sp>
        <p:nvSpPr>
          <p:cNvPr id="4" name="Footer Placeholder 3">
            <a:extLst>
              <a:ext uri="{FF2B5EF4-FFF2-40B4-BE49-F238E27FC236}">
                <a16:creationId xmlns:a16="http://schemas.microsoft.com/office/drawing/2014/main" id="{01A65CD9-39E7-4E37-8577-80A3F76ED921}"/>
              </a:ext>
            </a:extLst>
          </p:cNvPr>
          <p:cNvSpPr>
            <a:spLocks noGrp="1"/>
          </p:cNvSpPr>
          <p:nvPr>
            <p:ph type="ftr" sz="quarter" idx="2"/>
          </p:nvPr>
        </p:nvSpPr>
        <p:spPr>
          <a:xfrm>
            <a:off x="0" y="8842030"/>
            <a:ext cx="3056414" cy="467072"/>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7F93D9-5065-723F-17EB-124B051757A2}"/>
              </a:ext>
            </a:extLst>
          </p:cNvPr>
          <p:cNvSpPr>
            <a:spLocks noGrp="1"/>
          </p:cNvSpPr>
          <p:nvPr>
            <p:ph type="sldNum" sz="quarter" idx="3"/>
          </p:nvPr>
        </p:nvSpPr>
        <p:spPr>
          <a:xfrm>
            <a:off x="3995217" y="8842030"/>
            <a:ext cx="3056414" cy="467072"/>
          </a:xfrm>
          <a:prstGeom prst="rect">
            <a:avLst/>
          </a:prstGeom>
        </p:spPr>
        <p:txBody>
          <a:bodyPr vert="horz" lIns="93497" tIns="46749" rIns="93497" bIns="46749" rtlCol="0" anchor="b"/>
          <a:lstStyle>
            <a:lvl1pPr algn="r">
              <a:defRPr sz="1200"/>
            </a:lvl1pPr>
          </a:lstStyle>
          <a:p>
            <a:fld id="{FA6B844E-4938-4295-81D5-AD2F401D1826}" type="slidenum">
              <a:rPr lang="en-US" smtClean="0"/>
              <a:t>‹#›</a:t>
            </a:fld>
            <a:endParaRPr lang="en-US"/>
          </a:p>
        </p:txBody>
      </p:sp>
    </p:spTree>
    <p:extLst>
      <p:ext uri="{BB962C8B-B14F-4D97-AF65-F5344CB8AC3E}">
        <p14:creationId xmlns:p14="http://schemas.microsoft.com/office/powerpoint/2010/main" val="19661829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F0B11530-1881-4654-BB86-4CA1010C3B69}" type="datetimeFigureOut">
              <a:rPr lang="en-US" smtClean="0"/>
              <a:t>11/25/2022</a:t>
            </a:fld>
            <a:endParaRPr lang="en-US"/>
          </a:p>
        </p:txBody>
      </p:sp>
      <p:sp>
        <p:nvSpPr>
          <p:cNvPr id="4" name="Slide Image Placeholder 3"/>
          <p:cNvSpPr>
            <a:spLocks noGrp="1" noRot="1" noChangeAspect="1"/>
          </p:cNvSpPr>
          <p:nvPr>
            <p:ph type="sldImg" idx="2"/>
          </p:nvPr>
        </p:nvSpPr>
        <p:spPr>
          <a:xfrm>
            <a:off x="735013" y="1163638"/>
            <a:ext cx="5583237"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2"/>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2"/>
          </a:xfrm>
          <a:prstGeom prst="rect">
            <a:avLst/>
          </a:prstGeom>
        </p:spPr>
        <p:txBody>
          <a:bodyPr vert="horz" lIns="93497" tIns="46749" rIns="93497" bIns="46749" rtlCol="0" anchor="b"/>
          <a:lstStyle>
            <a:lvl1pPr algn="r">
              <a:defRPr sz="1200"/>
            </a:lvl1pPr>
          </a:lstStyle>
          <a:p>
            <a:fld id="{AEA3E5A9-7E04-412E-A72E-EE7687220CC3}" type="slidenum">
              <a:rPr lang="en-US" smtClean="0"/>
              <a:t>‹#›</a:t>
            </a:fld>
            <a:endParaRPr lang="en-US"/>
          </a:p>
        </p:txBody>
      </p:sp>
    </p:spTree>
    <p:extLst>
      <p:ext uri="{BB962C8B-B14F-4D97-AF65-F5344CB8AC3E}">
        <p14:creationId xmlns:p14="http://schemas.microsoft.com/office/powerpoint/2010/main" val="167168239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A3E5A9-7E04-412E-A72E-EE7687220CC3}" type="slidenum">
              <a:rPr lang="en-US" smtClean="0"/>
              <a:t>12</a:t>
            </a:fld>
            <a:endParaRPr lang="en-US"/>
          </a:p>
        </p:txBody>
      </p:sp>
    </p:spTree>
    <p:extLst>
      <p:ext uri="{BB962C8B-B14F-4D97-AF65-F5344CB8AC3E}">
        <p14:creationId xmlns:p14="http://schemas.microsoft.com/office/powerpoint/2010/main" val="3311560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BD4ACB3-FC2D-45AB-9F4D-163D1472CF87}" type="datetime1">
              <a:rPr lang="en-US" smtClean="0"/>
              <a:t>11/25/2022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75023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88210B0-9E45-4D46-A054-318FA04E89D1}" type="datetime1">
              <a:rPr lang="en-US" smtClean="0"/>
              <a:t>11/25/2022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91856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520D388-858A-4553-810E-0B34323670CA}" type="datetime1">
              <a:rPr lang="en-US" smtClean="0"/>
              <a:t>11/25/2022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66058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2141A78-B38D-43ED-A5AF-E6DFA69E3B15}" type="datetime1">
              <a:rPr lang="en-US" smtClean="0"/>
              <a:t>11/25/2022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21337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18BC54D-2D72-433A-A834-D1139ADB527F}" type="datetime1">
              <a:rPr lang="en-US" smtClean="0"/>
              <a:t>11/25/2022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14551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CEAEFBF-AABE-4387-8AC8-D8F773817125}" type="datetime1">
              <a:rPr lang="en-US" smtClean="0"/>
              <a:t>11/25/2022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99653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6A60921-52BD-4DEB-B4EC-14493658A813}" type="datetime1">
              <a:rPr lang="en-US" smtClean="0"/>
              <a:t>11/25/2022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19525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6254C71F-4FC2-4883-B6AE-C87049F5D586}" type="datetime1">
              <a:rPr lang="en-US" smtClean="0"/>
              <a:t>11/25/2022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70645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49659-A2CA-4AC1-BF48-BC963294C561}" type="datetime1">
              <a:rPr lang="en-US" smtClean="0"/>
              <a:t>11/25/2022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0777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52A5E92-F9B1-40FF-B147-F66520C111FD}" type="datetime1">
              <a:rPr lang="en-US" smtClean="0"/>
              <a:t>11/25/2022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4278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7D4EAD6-583F-4F18-ABB0-6EECA4630CB0}" type="datetime1">
              <a:rPr lang="en-US" smtClean="0"/>
              <a:t>11/25/2022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46908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8CF05-B63D-4342-A0B3-B48379A8B565}" type="datetime1">
              <a:rPr lang="en-US" smtClean="0"/>
              <a:t>11/25/2022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34076483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slide" Target="slide25.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file:///C:\Documents%20and%20Settings\Administrator\Desktop\LOGO%20NMC%20GREEN.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descr="Arabic calligraphy of bismillah Royalty Free Vector Image">
            <a:extLst>
              <a:ext uri="{FF2B5EF4-FFF2-40B4-BE49-F238E27FC236}">
                <a16:creationId xmlns:a16="http://schemas.microsoft.com/office/drawing/2014/main" id="{788CB10B-245C-4B8C-9211-7C7FCD31DB35}"/>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tretch/>
        </p:blipFill>
        <p:spPr bwMode="auto">
          <a:xfrm>
            <a:off x="643467" y="893572"/>
            <a:ext cx="10905066" cy="5070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6735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686EEBB0-7D3A-485C-9F05-043F08131779}"/>
              </a:ext>
            </a:extLst>
          </p:cNvPr>
          <p:cNvGraphicFramePr>
            <a:graphicFrameLocks noGrp="1"/>
          </p:cNvGraphicFramePr>
          <p:nvPr>
            <p:ph idx="1"/>
            <p:extLst>
              <p:ext uri="{D42A27DB-BD31-4B8C-83A1-F6EECF244321}">
                <p14:modId xmlns:p14="http://schemas.microsoft.com/office/powerpoint/2010/main" val="2664545205"/>
              </p:ext>
            </p:extLst>
          </p:nvPr>
        </p:nvGraphicFramePr>
        <p:xfrm>
          <a:off x="838200" y="136525"/>
          <a:ext cx="10515600" cy="6610473"/>
        </p:xfrm>
        <a:graphic>
          <a:graphicData uri="http://schemas.openxmlformats.org/drawingml/2006/table">
            <a:tbl>
              <a:tblPr firstRow="1" bandRow="1">
                <a:tableStyleId>{073A0DAA-6AF3-43AB-8588-CEC1D06C72B9}</a:tableStyleId>
              </a:tblPr>
              <a:tblGrid>
                <a:gridCol w="5257800">
                  <a:extLst>
                    <a:ext uri="{9D8B030D-6E8A-4147-A177-3AD203B41FA5}">
                      <a16:colId xmlns:a16="http://schemas.microsoft.com/office/drawing/2014/main" val="3383949011"/>
                    </a:ext>
                  </a:extLst>
                </a:gridCol>
                <a:gridCol w="5257800">
                  <a:extLst>
                    <a:ext uri="{9D8B030D-6E8A-4147-A177-3AD203B41FA5}">
                      <a16:colId xmlns:a16="http://schemas.microsoft.com/office/drawing/2014/main" val="1970309781"/>
                    </a:ext>
                  </a:extLst>
                </a:gridCol>
              </a:tblGrid>
              <a:tr h="880233">
                <a:tc>
                  <a:txBody>
                    <a:bodyPr/>
                    <a:lstStyle/>
                    <a:p>
                      <a:pPr algn="ctr"/>
                      <a:r>
                        <a:rPr lang="en-US" sz="2800" dirty="0">
                          <a:latin typeface="Times New Roman" panose="02020603050405020304" pitchFamily="18" charset="0"/>
                          <a:cs typeface="Times New Roman" panose="02020603050405020304" pitchFamily="18" charset="0"/>
                        </a:rPr>
                        <a:t>STRENGTHS</a:t>
                      </a:r>
                    </a:p>
                  </a:txBody>
                  <a:tcPr anchor="ctr"/>
                </a:tc>
                <a:tc>
                  <a:txBody>
                    <a:bodyPr/>
                    <a:lstStyle/>
                    <a:p>
                      <a:pPr algn="ctr"/>
                      <a:r>
                        <a:rPr lang="en-US" sz="2800" dirty="0">
                          <a:latin typeface="Times New Roman" panose="02020603050405020304" pitchFamily="18" charset="0"/>
                          <a:cs typeface="Times New Roman" panose="02020603050405020304" pitchFamily="18" charset="0"/>
                        </a:rPr>
                        <a:t>WEAKNESSES</a:t>
                      </a:r>
                    </a:p>
                  </a:txBody>
                  <a:tcPr anchor="ctr"/>
                </a:tc>
                <a:extLst>
                  <a:ext uri="{0D108BD9-81ED-4DB2-BD59-A6C34878D82A}">
                    <a16:rowId xmlns:a16="http://schemas.microsoft.com/office/drawing/2014/main" val="2812415744"/>
                  </a:ext>
                </a:extLst>
              </a:tr>
              <a:tr h="8443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Availability of  enormous Human Capital 59% youth bulge (Economic Survey of Pakistan, 2021-22)</a:t>
                      </a:r>
                    </a:p>
                    <a:p>
                      <a:endParaRPr lang="en-US"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dirty="0">
                          <a:effectLst/>
                          <a:latin typeface="Times New Roman" panose="02020603050405020304" pitchFamily="18" charset="0"/>
                          <a:cs typeface="Times New Roman" panose="02020603050405020304" pitchFamily="18" charset="0"/>
                        </a:rPr>
                        <a:t>Water resources scarcity</a:t>
                      </a:r>
                    </a:p>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54791379"/>
                  </a:ext>
                </a:extLst>
              </a:tr>
              <a:tr h="665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GDP contribution 24% (Bureau of Statistics Pakistan, 2021, </a:t>
                      </a:r>
                      <a:r>
                        <a:rPr lang="en-US" sz="2000" dirty="0" err="1">
                          <a:latin typeface="Times New Roman" panose="02020603050405020304" pitchFamily="18" charset="0"/>
                          <a:cs typeface="Times New Roman" panose="02020603050405020304" pitchFamily="18" charset="0"/>
                        </a:rPr>
                        <a:t>n.d</a:t>
                      </a:r>
                      <a:r>
                        <a:rPr lang="en-US" sz="2000" dirty="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dirty="0">
                          <a:effectLst/>
                          <a:latin typeface="Times New Roman" panose="02020603050405020304" pitchFamily="18" charset="0"/>
                          <a:cs typeface="Times New Roman" panose="02020603050405020304" pitchFamily="18" charset="0"/>
                        </a:rPr>
                        <a:t>Limited acces</a:t>
                      </a:r>
                      <a:r>
                        <a:rPr lang="en-US" sz="2000" dirty="0">
                          <a:latin typeface="Times New Roman" panose="02020603050405020304" pitchFamily="18" charset="0"/>
                          <a:cs typeface="Times New Roman" panose="02020603050405020304" pitchFamily="18" charset="0"/>
                        </a:rPr>
                        <a:t>s to electric power</a:t>
                      </a:r>
                      <a:endParaRPr lang="en-US" sz="2000" b="0" i="0" dirty="0">
                        <a:effectLst/>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21306078"/>
                  </a:ext>
                </a:extLst>
              </a:tr>
              <a:tr h="8417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Subsistence farming of livestock</a:t>
                      </a:r>
                    </a:p>
                    <a:p>
                      <a:endParaRPr lang="en-US"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dirty="0">
                          <a:effectLst/>
                          <a:latin typeface="Times New Roman" panose="02020603050405020304" pitchFamily="18" charset="0"/>
                          <a:cs typeface="Times New Roman" panose="02020603050405020304" pitchFamily="18" charset="0"/>
                        </a:rPr>
                        <a:t>Lack of adoption and availability of modern farming techniques</a:t>
                      </a:r>
                    </a:p>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10407997"/>
                  </a:ext>
                </a:extLst>
              </a:tr>
              <a:tr h="6193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Food security</a:t>
                      </a:r>
                    </a:p>
                    <a:p>
                      <a:endParaRPr lang="en-US"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S</a:t>
                      </a:r>
                      <a:r>
                        <a:rPr lang="en-US" sz="2000" b="0" i="0" dirty="0">
                          <a:effectLst/>
                          <a:latin typeface="Times New Roman" panose="02020603050405020304" pitchFamily="18" charset="0"/>
                          <a:cs typeface="Times New Roman" panose="02020603050405020304" pitchFamily="18" charset="0"/>
                        </a:rPr>
                        <a:t>carce arable land, low in agriculture potential </a:t>
                      </a:r>
                    </a:p>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52904339"/>
                  </a:ext>
                </a:extLst>
              </a:tr>
              <a:tr h="860031">
                <a:tc>
                  <a:txBody>
                    <a:bodyPr/>
                    <a:lstStyle/>
                    <a:p>
                      <a:r>
                        <a:rPr lang="en-US" sz="2000" dirty="0">
                          <a:latin typeface="Times New Roman" panose="02020603050405020304" pitchFamily="18" charset="0"/>
                          <a:cs typeface="Times New Roman" panose="02020603050405020304" pitchFamily="18" charset="0"/>
                        </a:rPr>
                        <a:t>Female farm workers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dirty="0">
                          <a:effectLst/>
                          <a:latin typeface="Times New Roman" panose="02020603050405020304" pitchFamily="18" charset="0"/>
                          <a:cs typeface="Times New Roman" panose="02020603050405020304" pitchFamily="18" charset="0"/>
                        </a:rPr>
                        <a:t>Less access to basic human needs i.e. potable water, sanitation, education, healthcare</a:t>
                      </a:r>
                    </a:p>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52200615"/>
                  </a:ext>
                </a:extLst>
              </a:tr>
              <a:tr h="357493">
                <a:tc>
                  <a:txBody>
                    <a:bodyPr/>
                    <a:lstStyle/>
                    <a:p>
                      <a:endParaRPr lang="en-US"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dirty="0">
                          <a:effectLst/>
                          <a:latin typeface="Times New Roman" panose="02020603050405020304" pitchFamily="18" charset="0"/>
                          <a:cs typeface="Times New Roman" panose="02020603050405020304" pitchFamily="18" charset="0"/>
                        </a:rPr>
                        <a:t>Limited off-farm employment opportunities</a:t>
                      </a:r>
                    </a:p>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02949034"/>
                  </a:ext>
                </a:extLst>
              </a:tr>
            </a:tbl>
          </a:graphicData>
        </a:graphic>
      </p:graphicFrame>
      <p:sp>
        <p:nvSpPr>
          <p:cNvPr id="4" name="Slide Number Placeholder 3">
            <a:extLst>
              <a:ext uri="{FF2B5EF4-FFF2-40B4-BE49-F238E27FC236}">
                <a16:creationId xmlns:a16="http://schemas.microsoft.com/office/drawing/2014/main" id="{C1084E6B-F2E8-41BF-93D4-28623DC9983B}"/>
              </a:ext>
            </a:extLst>
          </p:cNvPr>
          <p:cNvSpPr>
            <a:spLocks noGrp="1"/>
          </p:cNvSpPr>
          <p:nvPr>
            <p:ph type="sldNum" sz="quarter" idx="12"/>
          </p:nvPr>
        </p:nvSpPr>
        <p:spPr/>
        <p:txBody>
          <a:bodyPr/>
          <a:lstStyle/>
          <a:p>
            <a:fld id="{48F63A3B-78C7-47BE-AE5E-E10140E04643}" type="slidenum">
              <a:rPr lang="en-US" smtClean="0"/>
              <a:t>10</a:t>
            </a:fld>
            <a:endParaRPr lang="en-US" dirty="0"/>
          </a:p>
        </p:txBody>
      </p:sp>
    </p:spTree>
    <p:extLst>
      <p:ext uri="{BB962C8B-B14F-4D97-AF65-F5344CB8AC3E}">
        <p14:creationId xmlns:p14="http://schemas.microsoft.com/office/powerpoint/2010/main" val="3923782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686EEBB0-7D3A-485C-9F05-043F08131779}"/>
              </a:ext>
            </a:extLst>
          </p:cNvPr>
          <p:cNvGraphicFramePr>
            <a:graphicFrameLocks noGrp="1"/>
          </p:cNvGraphicFramePr>
          <p:nvPr>
            <p:ph idx="1"/>
            <p:extLst>
              <p:ext uri="{D42A27DB-BD31-4B8C-83A1-F6EECF244321}">
                <p14:modId xmlns:p14="http://schemas.microsoft.com/office/powerpoint/2010/main" val="217981893"/>
              </p:ext>
            </p:extLst>
          </p:nvPr>
        </p:nvGraphicFramePr>
        <p:xfrm>
          <a:off x="838200" y="136525"/>
          <a:ext cx="10515600" cy="6305673"/>
        </p:xfrm>
        <a:graphic>
          <a:graphicData uri="http://schemas.openxmlformats.org/drawingml/2006/table">
            <a:tbl>
              <a:tblPr firstRow="1" bandRow="1">
                <a:tableStyleId>{073A0DAA-6AF3-43AB-8588-CEC1D06C72B9}</a:tableStyleId>
              </a:tblPr>
              <a:tblGrid>
                <a:gridCol w="5257800">
                  <a:extLst>
                    <a:ext uri="{9D8B030D-6E8A-4147-A177-3AD203B41FA5}">
                      <a16:colId xmlns:a16="http://schemas.microsoft.com/office/drawing/2014/main" val="3383949011"/>
                    </a:ext>
                  </a:extLst>
                </a:gridCol>
                <a:gridCol w="5257800">
                  <a:extLst>
                    <a:ext uri="{9D8B030D-6E8A-4147-A177-3AD203B41FA5}">
                      <a16:colId xmlns:a16="http://schemas.microsoft.com/office/drawing/2014/main" val="1970309781"/>
                    </a:ext>
                  </a:extLst>
                </a:gridCol>
              </a:tblGrid>
              <a:tr h="880233">
                <a:tc>
                  <a:txBody>
                    <a:bodyPr/>
                    <a:lstStyle/>
                    <a:p>
                      <a:pPr algn="ctr"/>
                      <a:r>
                        <a:rPr lang="en-US" sz="2800" dirty="0">
                          <a:latin typeface="Times New Roman" panose="02020603050405020304" pitchFamily="18" charset="0"/>
                          <a:cs typeface="Times New Roman" panose="02020603050405020304" pitchFamily="18" charset="0"/>
                        </a:rPr>
                        <a:t>OPPORTUNITIES</a:t>
                      </a:r>
                    </a:p>
                  </a:txBody>
                  <a:tcPr anchor="ctr"/>
                </a:tc>
                <a:tc>
                  <a:txBody>
                    <a:bodyPr/>
                    <a:lstStyle/>
                    <a:p>
                      <a:pPr algn="ctr"/>
                      <a:r>
                        <a:rPr lang="en-US" sz="2800" dirty="0">
                          <a:latin typeface="Times New Roman" panose="02020603050405020304" pitchFamily="18" charset="0"/>
                          <a:cs typeface="Times New Roman" panose="02020603050405020304" pitchFamily="18" charset="0"/>
                        </a:rPr>
                        <a:t>THREATS</a:t>
                      </a:r>
                    </a:p>
                  </a:txBody>
                  <a:tcPr anchor="ctr"/>
                </a:tc>
                <a:extLst>
                  <a:ext uri="{0D108BD9-81ED-4DB2-BD59-A6C34878D82A}">
                    <a16:rowId xmlns:a16="http://schemas.microsoft.com/office/drawing/2014/main" val="2812415744"/>
                  </a:ext>
                </a:extLst>
              </a:tr>
              <a:tr h="6350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Skill development of unskilled </a:t>
                      </a:r>
                      <a:r>
                        <a:rPr lang="en-US" sz="2000" dirty="0" err="1">
                          <a:latin typeface="Times New Roman" panose="02020603050405020304" pitchFamily="18" charset="0"/>
                          <a:cs typeface="Times New Roman" panose="02020603050405020304" pitchFamily="18" charset="0"/>
                        </a:rPr>
                        <a:t>labour</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Law and Order</a:t>
                      </a:r>
                    </a:p>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5479137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Enhanced per acre yield of cash crops to balance out CAD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Feudalism, climate change</a:t>
                      </a:r>
                    </a:p>
                  </a:txBody>
                  <a:tcPr/>
                </a:tc>
                <a:extLst>
                  <a:ext uri="{0D108BD9-81ED-4DB2-BD59-A6C34878D82A}">
                    <a16:rowId xmlns:a16="http://schemas.microsoft.com/office/drawing/2014/main" val="3821306078"/>
                  </a:ext>
                </a:extLst>
              </a:tr>
              <a:tr h="5092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Availability of cultivable but still un-cultivated land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Low Literacy rate, malnutrition, high infant mortality, low life expectancy </a:t>
                      </a:r>
                    </a:p>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1040799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Organic farming can diversify export potential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Rigid Cropping Patterns (Maqbool A. &amp; Khalid M.B, 2009)</a:t>
                      </a:r>
                    </a:p>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52904339"/>
                  </a:ext>
                </a:extLst>
              </a:tr>
              <a:tr h="860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Untapped Halal Export Market</a:t>
                      </a:r>
                    </a:p>
                    <a:p>
                      <a:endParaRPr lang="en-US"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dirty="0">
                          <a:effectLst/>
                          <a:latin typeface="Times New Roman" panose="02020603050405020304" pitchFamily="18" charset="0"/>
                          <a:cs typeface="Times New Roman" panose="02020603050405020304" pitchFamily="18" charset="0"/>
                        </a:rPr>
                        <a:t>Less access to basic human needs i.e. potable water, sanitation, education, healthcare</a:t>
                      </a:r>
                    </a:p>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52200615"/>
                  </a:ext>
                </a:extLst>
              </a:tr>
              <a:tr h="3574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Extending Forest coverage to mitigate climate change</a:t>
                      </a:r>
                    </a:p>
                    <a:p>
                      <a:endParaRPr lang="en-US"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Low government priority in comparison to Urban Areas and rural urban migration</a:t>
                      </a:r>
                    </a:p>
                    <a:p>
                      <a:endParaRPr lang="en-US"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02949034"/>
                  </a:ext>
                </a:extLst>
              </a:tr>
            </a:tbl>
          </a:graphicData>
        </a:graphic>
      </p:graphicFrame>
      <p:sp>
        <p:nvSpPr>
          <p:cNvPr id="4" name="Slide Number Placeholder 3">
            <a:extLst>
              <a:ext uri="{FF2B5EF4-FFF2-40B4-BE49-F238E27FC236}">
                <a16:creationId xmlns:a16="http://schemas.microsoft.com/office/drawing/2014/main" id="{C1084E6B-F2E8-41BF-93D4-28623DC9983B}"/>
              </a:ext>
            </a:extLst>
          </p:cNvPr>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228274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F2A13-899B-4E12-8EEC-F8DC24D72FFD}"/>
              </a:ext>
            </a:extLst>
          </p:cNvPr>
          <p:cNvSpPr>
            <a:spLocks noGrp="1"/>
          </p:cNvSpPr>
          <p:nvPr>
            <p:ph type="title"/>
          </p:nvPr>
        </p:nvSpPr>
        <p:spPr>
          <a:xfrm>
            <a:off x="416249" y="274320"/>
            <a:ext cx="11382990" cy="1302026"/>
          </a:xfrm>
        </p:spPr>
        <p:txBody>
          <a:bodyPr>
            <a:noAutofit/>
          </a:bodyPr>
          <a:lstStyle/>
          <a:p>
            <a:r>
              <a:rPr lang="en-US" sz="3600" b="1" dirty="0">
                <a:latin typeface="Times New Roman" panose="02020603050405020304" pitchFamily="18" charset="0"/>
                <a:cs typeface="Times New Roman" panose="02020603050405020304" pitchFamily="18" charset="0"/>
              </a:rPr>
              <a:t>Historical Background of Rural Development in China</a:t>
            </a:r>
            <a:endParaRPr lang="en-US" sz="3600" b="1" dirty="0"/>
          </a:p>
        </p:txBody>
      </p:sp>
      <p:graphicFrame>
        <p:nvGraphicFramePr>
          <p:cNvPr id="6" name="Content Placeholder 2">
            <a:extLst>
              <a:ext uri="{FF2B5EF4-FFF2-40B4-BE49-F238E27FC236}">
                <a16:creationId xmlns:a16="http://schemas.microsoft.com/office/drawing/2014/main" id="{37D7FC07-EC1E-A845-F91C-495CD969FD52}"/>
              </a:ext>
            </a:extLst>
          </p:cNvPr>
          <p:cNvGraphicFramePr>
            <a:graphicFrameLocks noGrp="1"/>
          </p:cNvGraphicFramePr>
          <p:nvPr>
            <p:ph idx="1"/>
            <p:extLst>
              <p:ext uri="{D42A27DB-BD31-4B8C-83A1-F6EECF244321}">
                <p14:modId xmlns:p14="http://schemas.microsoft.com/office/powerpoint/2010/main" val="599019323"/>
              </p:ext>
            </p:extLst>
          </p:nvPr>
        </p:nvGraphicFramePr>
        <p:xfrm>
          <a:off x="478708" y="1504846"/>
          <a:ext cx="11200710" cy="5350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CC8118DE-5B2D-43C7-93D6-27E16EF832C9}"/>
              </a:ext>
            </a:extLst>
          </p:cNvPr>
          <p:cNvSpPr>
            <a:spLocks noGrp="1"/>
          </p:cNvSpPr>
          <p:nvPr>
            <p:ph type="sldNum" sz="quarter" idx="12"/>
          </p:nvPr>
        </p:nvSpPr>
        <p:spPr/>
        <p:txBody>
          <a:bodyPr/>
          <a:lstStyle/>
          <a:p>
            <a:fld id="{8A7A6979-0714-4377-B894-6BE4C2D6E202}" type="slidenum">
              <a:rPr lang="en-US" smtClean="0"/>
              <a:pPr/>
              <a:t>12</a:t>
            </a:fld>
            <a:endParaRPr lang="en-US" dirty="0"/>
          </a:p>
        </p:txBody>
      </p:sp>
      <p:sp>
        <p:nvSpPr>
          <p:cNvPr id="3" name="Arrow: Right 2">
            <a:hlinkClick r:id="rId8" action="ppaction://hlinksldjump"/>
            <a:extLst>
              <a:ext uri="{FF2B5EF4-FFF2-40B4-BE49-F238E27FC236}">
                <a16:creationId xmlns:a16="http://schemas.microsoft.com/office/drawing/2014/main" id="{FECFB5D9-9559-4CC2-91DF-879C09C70AEC}"/>
              </a:ext>
            </a:extLst>
          </p:cNvPr>
          <p:cNvSpPr/>
          <p:nvPr/>
        </p:nvSpPr>
        <p:spPr>
          <a:xfrm>
            <a:off x="6910924" y="6356350"/>
            <a:ext cx="1374058" cy="365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4784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C8AB2-AEDA-4CE7-BEAE-D84AECBA081F}"/>
              </a:ext>
            </a:extLst>
          </p:cNvPr>
          <p:cNvSpPr>
            <a:spLocks noGrp="1"/>
          </p:cNvSpPr>
          <p:nvPr>
            <p:ph type="title"/>
          </p:nvPr>
        </p:nvSpPr>
        <p:spPr>
          <a:xfrm>
            <a:off x="1007165" y="408101"/>
            <a:ext cx="10117517" cy="585812"/>
          </a:xfrm>
        </p:spPr>
        <p:txBody>
          <a:bodyPr>
            <a:noAutofit/>
          </a:bodyPr>
          <a:lstStyle/>
          <a:p>
            <a:r>
              <a:rPr lang="en-US" b="1" dirty="0">
                <a:latin typeface="Times New Roman" panose="02020603050405020304" pitchFamily="18" charset="0"/>
                <a:cs typeface="Times New Roman" panose="02020603050405020304" pitchFamily="18" charset="0"/>
              </a:rPr>
              <a:t>Agro-Industrial paradigm</a:t>
            </a:r>
            <a:endParaRPr lang="en-US" dirty="0"/>
          </a:p>
        </p:txBody>
      </p:sp>
      <p:sp>
        <p:nvSpPr>
          <p:cNvPr id="4" name="Slide Number Placeholder 3">
            <a:extLst>
              <a:ext uri="{FF2B5EF4-FFF2-40B4-BE49-F238E27FC236}">
                <a16:creationId xmlns:a16="http://schemas.microsoft.com/office/drawing/2014/main" id="{9DCF82C5-7B8F-4628-BA77-200060E290DE}"/>
              </a:ext>
            </a:extLst>
          </p:cNvPr>
          <p:cNvSpPr>
            <a:spLocks noGrp="1"/>
          </p:cNvSpPr>
          <p:nvPr>
            <p:ph type="sldNum" sz="quarter" idx="12"/>
          </p:nvPr>
        </p:nvSpPr>
        <p:spPr/>
        <p:txBody>
          <a:bodyPr/>
          <a:lstStyle/>
          <a:p>
            <a:fld id="{8A7A6979-0714-4377-B894-6BE4C2D6E202}" type="slidenum">
              <a:rPr lang="en-US" smtClean="0"/>
              <a:pPr/>
              <a:t>13</a:t>
            </a:fld>
            <a:endParaRPr lang="en-US" dirty="0"/>
          </a:p>
        </p:txBody>
      </p:sp>
      <p:graphicFrame>
        <p:nvGraphicFramePr>
          <p:cNvPr id="5" name="Content Placeholder 2">
            <a:extLst>
              <a:ext uri="{FF2B5EF4-FFF2-40B4-BE49-F238E27FC236}">
                <a16:creationId xmlns:a16="http://schemas.microsoft.com/office/drawing/2014/main" id="{53FA8363-EDBD-4A43-9D1E-D2D609735EF1}"/>
              </a:ext>
            </a:extLst>
          </p:cNvPr>
          <p:cNvGraphicFramePr>
            <a:graphicFrameLocks noGrp="1"/>
          </p:cNvGraphicFramePr>
          <p:nvPr>
            <p:ph idx="1"/>
            <p:extLst>
              <p:ext uri="{D42A27DB-BD31-4B8C-83A1-F6EECF244321}">
                <p14:modId xmlns:p14="http://schemas.microsoft.com/office/powerpoint/2010/main" val="3649924888"/>
              </p:ext>
            </p:extLst>
          </p:nvPr>
        </p:nvGraphicFramePr>
        <p:xfrm>
          <a:off x="1007165" y="993913"/>
          <a:ext cx="10117517" cy="5727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2559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2" name="Content Placeholder 28">
            <a:extLst>
              <a:ext uri="{FF2B5EF4-FFF2-40B4-BE49-F238E27FC236}">
                <a16:creationId xmlns:a16="http://schemas.microsoft.com/office/drawing/2014/main" id="{26158917-1AE8-87C2-7AE0-5D602EE20D15}"/>
              </a:ext>
            </a:extLst>
          </p:cNvPr>
          <p:cNvGraphicFramePr>
            <a:graphicFrameLocks noGrp="1"/>
          </p:cNvGraphicFramePr>
          <p:nvPr>
            <p:ph idx="1"/>
            <p:extLst>
              <p:ext uri="{D42A27DB-BD31-4B8C-83A1-F6EECF244321}">
                <p14:modId xmlns:p14="http://schemas.microsoft.com/office/powerpoint/2010/main" val="1362794436"/>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8" name="TextBox 97">
            <a:extLst>
              <a:ext uri="{FF2B5EF4-FFF2-40B4-BE49-F238E27FC236}">
                <a16:creationId xmlns:a16="http://schemas.microsoft.com/office/drawing/2014/main" id="{002951E0-5EAB-A66E-1080-283D64661BC3}"/>
              </a:ext>
            </a:extLst>
          </p:cNvPr>
          <p:cNvSpPr txBox="1"/>
          <p:nvPr/>
        </p:nvSpPr>
        <p:spPr>
          <a:xfrm>
            <a:off x="352269" y="389744"/>
            <a:ext cx="11325068"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b="1" dirty="0">
                <a:latin typeface="Times"/>
                <a:cs typeface="Times"/>
              </a:rPr>
              <a:t>RURAL VITALIZATION POLICY 2018</a:t>
            </a:r>
          </a:p>
          <a:p>
            <a:pPr algn="ctr"/>
            <a:r>
              <a:rPr lang="en-US" sz="3200" b="1" dirty="0">
                <a:latin typeface="Times"/>
                <a:cs typeface="Times"/>
              </a:rPr>
              <a:t>  “MODERATELY PROSPEROUS SOCIETY” (MPS)​</a:t>
            </a:r>
          </a:p>
        </p:txBody>
      </p:sp>
      <p:sp>
        <p:nvSpPr>
          <p:cNvPr id="2" name="Slide Number Placeholder 1">
            <a:extLst>
              <a:ext uri="{FF2B5EF4-FFF2-40B4-BE49-F238E27FC236}">
                <a16:creationId xmlns:a16="http://schemas.microsoft.com/office/drawing/2014/main" id="{17828566-FE5C-426F-BE43-FB51A1E2527E}"/>
              </a:ext>
            </a:extLst>
          </p:cNvPr>
          <p:cNvSpPr>
            <a:spLocks noGrp="1"/>
          </p:cNvSpPr>
          <p:nvPr>
            <p:ph type="sldNum" sz="quarter" idx="12"/>
          </p:nvPr>
        </p:nvSpPr>
        <p:spPr/>
        <p:txBody>
          <a:bodyPr/>
          <a:lstStyle/>
          <a:p>
            <a:fld id="{48F63A3B-78C7-47BE-AE5E-E10140E04643}" type="slidenum">
              <a:rPr lang="en-US" smtClean="0"/>
              <a:t>14</a:t>
            </a:fld>
            <a:endParaRPr lang="en-US" dirty="0"/>
          </a:p>
        </p:txBody>
      </p:sp>
    </p:spTree>
    <p:extLst>
      <p:ext uri="{BB962C8B-B14F-4D97-AF65-F5344CB8AC3E}">
        <p14:creationId xmlns:p14="http://schemas.microsoft.com/office/powerpoint/2010/main" val="904930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4ED-04A7-444C-9CE1-199BF6787631}"/>
              </a:ext>
            </a:extLst>
          </p:cNvPr>
          <p:cNvSpPr>
            <a:spLocks noGrp="1"/>
          </p:cNvSpPr>
          <p:nvPr>
            <p:ph type="title"/>
          </p:nvPr>
        </p:nvSpPr>
        <p:spPr>
          <a:xfrm>
            <a:off x="219890" y="198096"/>
            <a:ext cx="3058770" cy="806465"/>
          </a:xfrm>
        </p:spPr>
        <p:txBody>
          <a:bodyPr>
            <a:normAutofit/>
          </a:bodyPr>
          <a:lstStyle/>
          <a:p>
            <a:r>
              <a:rPr lang="en-US" sz="3800" b="1" dirty="0">
                <a:latin typeface="Times New Roman" panose="02020603050405020304" pitchFamily="18" charset="0"/>
                <a:cs typeface="Times New Roman" panose="02020603050405020304" pitchFamily="18" charset="0"/>
              </a:rPr>
              <a:t>China Today</a:t>
            </a:r>
            <a:endParaRPr lang="en-US" sz="3800" dirty="0"/>
          </a:p>
        </p:txBody>
      </p:sp>
      <p:sp>
        <p:nvSpPr>
          <p:cNvPr id="3" name="Content Placeholder 2">
            <a:extLst>
              <a:ext uri="{FF2B5EF4-FFF2-40B4-BE49-F238E27FC236}">
                <a16:creationId xmlns:a16="http://schemas.microsoft.com/office/drawing/2014/main" id="{0AA02077-15AA-4854-BB07-C77F560C92A9}"/>
              </a:ext>
            </a:extLst>
          </p:cNvPr>
          <p:cNvSpPr>
            <a:spLocks noGrp="1"/>
          </p:cNvSpPr>
          <p:nvPr>
            <p:ph idx="1"/>
          </p:nvPr>
        </p:nvSpPr>
        <p:spPr>
          <a:xfrm>
            <a:off x="219890" y="1201259"/>
            <a:ext cx="7195381" cy="5520216"/>
          </a:xfrm>
        </p:spPr>
        <p:txBody>
          <a:bodyPr vert="horz" lIns="91440" tIns="45720" rIns="91440" bIns="45720" rtlCol="0" anchor="t">
            <a:normAutofit fontScale="92500"/>
          </a:bodyPr>
          <a:lstStyle/>
          <a:p>
            <a:pPr>
              <a:lnSpc>
                <a:spcPct val="120000"/>
              </a:lnSpc>
            </a:pPr>
            <a:r>
              <a:rPr lang="en-US" sz="2400" dirty="0">
                <a:latin typeface="Times New Roman" panose="02020603050405020304" pitchFamily="18" charset="0"/>
                <a:cs typeface="Times New Roman" panose="02020603050405020304" pitchFamily="18" charset="0"/>
              </a:rPr>
              <a:t>Now China ranks first worldwide in farm output of rice, wheat, potatoes, sorghum, tomatoes, peanuts, tea, cotton, oil seed and soyabeans.</a:t>
            </a:r>
          </a:p>
          <a:p>
            <a:pPr>
              <a:lnSpc>
                <a:spcPct val="120000"/>
              </a:lnSpc>
            </a:pPr>
            <a:r>
              <a:rPr lang="en-US" sz="2400" dirty="0">
                <a:latin typeface="Times New Roman" panose="02020603050405020304" pitchFamily="18" charset="0"/>
                <a:cs typeface="Times New Roman" panose="02020603050405020304" pitchFamily="18" charset="0"/>
              </a:rPr>
              <a:t>China has 10% cultivated land but produces food for 20% worldwide population</a:t>
            </a:r>
          </a:p>
          <a:p>
            <a:pPr>
              <a:lnSpc>
                <a:spcPct val="120000"/>
              </a:lnSpc>
            </a:pPr>
            <a:r>
              <a:rPr lang="en-US" sz="2400" dirty="0">
                <a:latin typeface="Times New Roman" panose="02020603050405020304" pitchFamily="18" charset="0"/>
                <a:cs typeface="Times New Roman" panose="02020603050405020304" pitchFamily="18" charset="0"/>
              </a:rPr>
              <a:t>Decrease in poverty (0.6%) by shifting to more integrated and balanced approach to improve economic, social, and environmental welfare in rural areas.</a:t>
            </a:r>
          </a:p>
          <a:p>
            <a:pPr>
              <a:lnSpc>
                <a:spcPct val="120000"/>
              </a:lnSpc>
            </a:pPr>
            <a:r>
              <a:rPr lang="en-US" sz="2400" dirty="0">
                <a:latin typeface="Times New Roman" panose="02020603050405020304" pitchFamily="18" charset="0"/>
                <a:cs typeface="Times New Roman" panose="02020603050405020304" pitchFamily="18" charset="0"/>
              </a:rPr>
              <a:t> 330 million people got rid of poverty in China </a:t>
            </a:r>
          </a:p>
          <a:p>
            <a:pPr>
              <a:lnSpc>
                <a:spcPct val="120000"/>
              </a:lnSpc>
            </a:pPr>
            <a:r>
              <a:rPr lang="en-US" sz="2400" dirty="0">
                <a:latin typeface="Times New Roman" panose="02020603050405020304" pitchFamily="18" charset="0"/>
                <a:cs typeface="Times New Roman" panose="02020603050405020304" pitchFamily="18" charset="0"/>
              </a:rPr>
              <a:t>Agriculture growth rate remained 3.46% during 13</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5year plan and rural per capita income increase was higher than urban house hold</a:t>
            </a:r>
          </a:p>
        </p:txBody>
      </p:sp>
      <p:sp>
        <p:nvSpPr>
          <p:cNvPr id="4" name="Slide Number Placeholder 3">
            <a:extLst>
              <a:ext uri="{FF2B5EF4-FFF2-40B4-BE49-F238E27FC236}">
                <a16:creationId xmlns:a16="http://schemas.microsoft.com/office/drawing/2014/main" id="{92610B53-0DCE-40C1-91B6-1B21307214AA}"/>
              </a:ext>
            </a:extLst>
          </p:cNvPr>
          <p:cNvSpPr>
            <a:spLocks noGrp="1"/>
          </p:cNvSpPr>
          <p:nvPr>
            <p:ph type="sldNum" sz="quarter" idx="12"/>
          </p:nvPr>
        </p:nvSpPr>
        <p:spPr/>
        <p:txBody>
          <a:bodyPr>
            <a:normAutofit/>
          </a:bodyPr>
          <a:lstStyle/>
          <a:p>
            <a:pPr>
              <a:spcAft>
                <a:spcPts val="600"/>
              </a:spcAft>
            </a:pPr>
            <a:fld id="{8A7A6979-0714-4377-B894-6BE4C2D6E202}" type="slidenum">
              <a:rPr lang="en-US" smtClean="0"/>
              <a:pPr>
                <a:spcAft>
                  <a:spcPts val="600"/>
                </a:spcAft>
              </a:pPr>
              <a:t>15</a:t>
            </a:fld>
            <a:endParaRPr lang="en-US"/>
          </a:p>
        </p:txBody>
      </p:sp>
      <p:pic>
        <p:nvPicPr>
          <p:cNvPr id="5" name="Picture 5">
            <a:extLst>
              <a:ext uri="{FF2B5EF4-FFF2-40B4-BE49-F238E27FC236}">
                <a16:creationId xmlns:a16="http://schemas.microsoft.com/office/drawing/2014/main" id="{5EB7E8B2-49B9-8BAB-FD23-8B8D8C8E66A6}"/>
              </a:ext>
            </a:extLst>
          </p:cNvPr>
          <p:cNvPicPr>
            <a:picLocks noChangeAspect="1"/>
          </p:cNvPicPr>
          <p:nvPr/>
        </p:nvPicPr>
        <p:blipFill rotWithShape="1">
          <a:blip r:embed="rId2"/>
          <a:srcRect l="19684" r="32593" b="2"/>
          <a:stretch/>
        </p:blipFill>
        <p:spPr>
          <a:xfrm>
            <a:off x="7556409" y="557190"/>
            <a:ext cx="3995928" cy="5967596"/>
          </a:xfrm>
          <a:prstGeom prst="rect">
            <a:avLst/>
          </a:prstGeom>
          <a:effectLst/>
        </p:spPr>
      </p:pic>
    </p:spTree>
    <p:extLst>
      <p:ext uri="{BB962C8B-B14F-4D97-AF65-F5344CB8AC3E}">
        <p14:creationId xmlns:p14="http://schemas.microsoft.com/office/powerpoint/2010/main" val="637079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C873F-3CA9-428F-9F11-69220B47D65D}"/>
              </a:ext>
            </a:extLst>
          </p:cNvPr>
          <p:cNvSpPr>
            <a:spLocks noGrp="1"/>
          </p:cNvSpPr>
          <p:nvPr>
            <p:ph type="title"/>
          </p:nvPr>
        </p:nvSpPr>
        <p:spPr>
          <a:xfrm>
            <a:off x="838200" y="467541"/>
            <a:ext cx="10515600" cy="1325563"/>
          </a:xfrm>
        </p:spPr>
        <p:txBody>
          <a:bodyPr>
            <a:normAutofit/>
          </a:bodyPr>
          <a:lstStyle/>
          <a:p>
            <a:r>
              <a:rPr lang="en-US" sz="3800" b="1" dirty="0">
                <a:latin typeface="Times New Roman" panose="02020603050405020304" pitchFamily="18" charset="0"/>
                <a:cs typeface="Times New Roman" panose="02020603050405020304" pitchFamily="18" charset="0"/>
              </a:rPr>
              <a:t>China vs Pakistan RD context</a:t>
            </a:r>
          </a:p>
        </p:txBody>
      </p:sp>
      <p:graphicFrame>
        <p:nvGraphicFramePr>
          <p:cNvPr id="5" name="Table 5">
            <a:extLst>
              <a:ext uri="{FF2B5EF4-FFF2-40B4-BE49-F238E27FC236}">
                <a16:creationId xmlns:a16="http://schemas.microsoft.com/office/drawing/2014/main" id="{68E9AF23-C459-446E-8A35-7F65326BDEBD}"/>
              </a:ext>
            </a:extLst>
          </p:cNvPr>
          <p:cNvGraphicFramePr>
            <a:graphicFrameLocks noGrp="1"/>
          </p:cNvGraphicFramePr>
          <p:nvPr>
            <p:ph idx="1"/>
            <p:extLst>
              <p:ext uri="{D42A27DB-BD31-4B8C-83A1-F6EECF244321}">
                <p14:modId xmlns:p14="http://schemas.microsoft.com/office/powerpoint/2010/main" val="1629516840"/>
              </p:ext>
            </p:extLst>
          </p:nvPr>
        </p:nvGraphicFramePr>
        <p:xfrm>
          <a:off x="499672" y="1518835"/>
          <a:ext cx="11396288" cy="5122903"/>
        </p:xfrm>
        <a:graphic>
          <a:graphicData uri="http://schemas.openxmlformats.org/drawingml/2006/table">
            <a:tbl>
              <a:tblPr firstRow="1" bandRow="1">
                <a:tableStyleId>{5A111915-BE36-4E01-A7E5-04B1672EAD32}</a:tableStyleId>
              </a:tblPr>
              <a:tblGrid>
                <a:gridCol w="5698144">
                  <a:extLst>
                    <a:ext uri="{9D8B030D-6E8A-4147-A177-3AD203B41FA5}">
                      <a16:colId xmlns:a16="http://schemas.microsoft.com/office/drawing/2014/main" val="3776448698"/>
                    </a:ext>
                  </a:extLst>
                </a:gridCol>
                <a:gridCol w="5698144">
                  <a:extLst>
                    <a:ext uri="{9D8B030D-6E8A-4147-A177-3AD203B41FA5}">
                      <a16:colId xmlns:a16="http://schemas.microsoft.com/office/drawing/2014/main" val="3368369554"/>
                    </a:ext>
                  </a:extLst>
                </a:gridCol>
              </a:tblGrid>
              <a:tr h="476309">
                <a:tc>
                  <a:txBody>
                    <a:bodyPr/>
                    <a:lstStyle/>
                    <a:p>
                      <a:pPr algn="ctr">
                        <a:lnSpc>
                          <a:spcPct val="120000"/>
                        </a:lnSpc>
                      </a:pPr>
                      <a:r>
                        <a:rPr lang="en-US" sz="2400" dirty="0">
                          <a:latin typeface="Times New Roman"/>
                          <a:cs typeface="Times New Roman"/>
                        </a:rPr>
                        <a:t>China</a:t>
                      </a:r>
                    </a:p>
                  </a:txBody>
                  <a:tcPr marL="74252" marR="74252" marT="37126" marB="37126">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20000"/>
                        </a:lnSpc>
                      </a:pPr>
                      <a:r>
                        <a:rPr lang="en-US" sz="2400" dirty="0">
                          <a:latin typeface="Times New Roman"/>
                          <a:cs typeface="Times New Roman"/>
                        </a:rPr>
                        <a:t>Pakistan</a:t>
                      </a:r>
                    </a:p>
                  </a:txBody>
                  <a:tcPr marL="74252" marR="74252" marT="37126" marB="37126">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0139176"/>
                  </a:ext>
                </a:extLst>
              </a:tr>
              <a:tr h="476309">
                <a:tc>
                  <a:txBody>
                    <a:bodyPr/>
                    <a:lstStyle/>
                    <a:p>
                      <a:pPr>
                        <a:lnSpc>
                          <a:spcPct val="120000"/>
                        </a:lnSpc>
                      </a:pPr>
                      <a:r>
                        <a:rPr lang="en-US" sz="2400" dirty="0">
                          <a:latin typeface="Times New Roman"/>
                          <a:cs typeface="Times New Roman"/>
                        </a:rPr>
                        <a:t>Collectivization based land reforms</a:t>
                      </a:r>
                    </a:p>
                  </a:txBody>
                  <a:tcPr marL="74252" marR="74252" marT="37126" marB="37126">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20000"/>
                        </a:lnSpc>
                      </a:pPr>
                      <a:r>
                        <a:rPr lang="en-US" sz="2400" dirty="0">
                          <a:latin typeface="Times New Roman"/>
                          <a:cs typeface="Times New Roman"/>
                        </a:rPr>
                        <a:t>Land Reforms based on holding size(failed)</a:t>
                      </a:r>
                    </a:p>
                  </a:txBody>
                  <a:tcPr marL="74252" marR="74252" marT="37126" marB="371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4545230"/>
                  </a:ext>
                </a:extLst>
              </a:tr>
              <a:tr h="476309">
                <a:tc>
                  <a:txBody>
                    <a:bodyPr/>
                    <a:lstStyle/>
                    <a:p>
                      <a:pPr>
                        <a:lnSpc>
                          <a:spcPct val="120000"/>
                        </a:lnSpc>
                      </a:pPr>
                      <a:r>
                        <a:rPr lang="en-US" sz="2400" dirty="0">
                          <a:latin typeface="Times New Roman"/>
                          <a:cs typeface="Times New Roman"/>
                        </a:rPr>
                        <a:t>Technology Inputs for modernization</a:t>
                      </a:r>
                    </a:p>
                  </a:txBody>
                  <a:tcPr marL="74252" marR="74252" marT="37126" marB="37126">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20000"/>
                        </a:lnSpc>
                      </a:pPr>
                      <a:r>
                        <a:rPr lang="en-US" sz="2400" dirty="0">
                          <a:latin typeface="Times New Roman"/>
                          <a:cs typeface="Times New Roman"/>
                        </a:rPr>
                        <a:t>Obsolete farm inputs</a:t>
                      </a:r>
                    </a:p>
                  </a:txBody>
                  <a:tcPr marL="74252" marR="74252" marT="37126" marB="37126">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1654300"/>
                  </a:ext>
                </a:extLst>
              </a:tr>
              <a:tr h="839213">
                <a:tc>
                  <a:txBody>
                    <a:bodyPr/>
                    <a:lstStyle/>
                    <a:p>
                      <a:pPr>
                        <a:lnSpc>
                          <a:spcPct val="120000"/>
                        </a:lnSpc>
                      </a:pPr>
                      <a:r>
                        <a:rPr lang="en-US" sz="2400" dirty="0">
                          <a:latin typeface="Times New Roman"/>
                          <a:cs typeface="Times New Roman"/>
                        </a:rPr>
                        <a:t>Corporatization of collective farms with strict rules and regulations</a:t>
                      </a:r>
                    </a:p>
                  </a:txBody>
                  <a:tcPr marL="74252" marR="74252" marT="37126" marB="37126">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20000"/>
                        </a:lnSpc>
                      </a:pPr>
                      <a:r>
                        <a:rPr lang="en-US" sz="2400" dirty="0">
                          <a:latin typeface="Times New Roman"/>
                          <a:cs typeface="Times New Roman"/>
                        </a:rPr>
                        <a:t>Elitist capture of resources</a:t>
                      </a:r>
                    </a:p>
                  </a:txBody>
                  <a:tcPr marL="74252" marR="74252" marT="37126" marB="37126">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54053"/>
                  </a:ext>
                </a:extLst>
              </a:tr>
              <a:tr h="839213">
                <a:tc>
                  <a:txBody>
                    <a:bodyPr/>
                    <a:lstStyle/>
                    <a:p>
                      <a:pPr>
                        <a:lnSpc>
                          <a:spcPct val="120000"/>
                        </a:lnSpc>
                      </a:pPr>
                      <a:r>
                        <a:rPr lang="en-US" sz="2400" dirty="0">
                          <a:latin typeface="Times New Roman"/>
                          <a:cs typeface="Times New Roman"/>
                        </a:rPr>
                        <a:t>Uplifting of rural population by access to Education, Health, Credit lines</a:t>
                      </a:r>
                    </a:p>
                  </a:txBody>
                  <a:tcPr marL="74252" marR="74252" marT="37126" marB="37126">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20000"/>
                        </a:lnSpc>
                      </a:pPr>
                      <a:r>
                        <a:rPr lang="en-US" sz="2400" dirty="0">
                          <a:latin typeface="Times New Roman"/>
                          <a:cs typeface="Times New Roman"/>
                        </a:rPr>
                        <a:t>Priority is given to Urban centers</a:t>
                      </a:r>
                    </a:p>
                  </a:txBody>
                  <a:tcPr marL="74252" marR="74252" marT="37126" marB="37126">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736486"/>
                  </a:ext>
                </a:extLst>
              </a:tr>
              <a:tr h="839213">
                <a:tc>
                  <a:txBody>
                    <a:bodyPr/>
                    <a:lstStyle/>
                    <a:p>
                      <a:pPr>
                        <a:lnSpc>
                          <a:spcPct val="120000"/>
                        </a:lnSpc>
                      </a:pPr>
                      <a:r>
                        <a:rPr lang="en-US" sz="2400" dirty="0">
                          <a:latin typeface="Times New Roman"/>
                          <a:cs typeface="Times New Roman"/>
                        </a:rPr>
                        <a:t>Inhibition of migration by compartmentalization</a:t>
                      </a:r>
                    </a:p>
                  </a:txBody>
                  <a:tcPr marL="74252" marR="74252" marT="37126" marB="37126">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20000"/>
                        </a:lnSpc>
                      </a:pPr>
                      <a:r>
                        <a:rPr lang="en-US" sz="2400" dirty="0">
                          <a:latin typeface="Times New Roman"/>
                          <a:cs typeface="Times New Roman"/>
                        </a:rPr>
                        <a:t>Massive rural to urban migration due to lack of resources</a:t>
                      </a:r>
                    </a:p>
                  </a:txBody>
                  <a:tcPr marL="74252" marR="74252" marT="37126" marB="37126">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1172112"/>
                  </a:ext>
                </a:extLst>
              </a:tr>
              <a:tr h="476309">
                <a:tc>
                  <a:txBody>
                    <a:bodyPr/>
                    <a:lstStyle/>
                    <a:p>
                      <a:pPr>
                        <a:lnSpc>
                          <a:spcPct val="120000"/>
                        </a:lnSpc>
                      </a:pPr>
                      <a:r>
                        <a:rPr lang="en-US" sz="2400" dirty="0">
                          <a:latin typeface="Times New Roman"/>
                          <a:cs typeface="Times New Roman"/>
                        </a:rPr>
                        <a:t>Incentivization to non-farm businesses</a:t>
                      </a:r>
                    </a:p>
                  </a:txBody>
                  <a:tcPr marL="74252" marR="74252" marT="37126" marB="37126">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20000"/>
                        </a:lnSpc>
                      </a:pPr>
                      <a:r>
                        <a:rPr lang="en-US" sz="2400" dirty="0">
                          <a:latin typeface="Times New Roman"/>
                          <a:cs typeface="Times New Roman"/>
                        </a:rPr>
                        <a:t>Ignoring rural businesses</a:t>
                      </a:r>
                    </a:p>
                  </a:txBody>
                  <a:tcPr marL="74252" marR="74252" marT="37126" marB="37126">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6266729"/>
                  </a:ext>
                </a:extLst>
              </a:tr>
              <a:tr h="476309">
                <a:tc>
                  <a:txBody>
                    <a:bodyPr/>
                    <a:lstStyle/>
                    <a:p>
                      <a:pPr>
                        <a:lnSpc>
                          <a:spcPct val="120000"/>
                        </a:lnSpc>
                      </a:pPr>
                      <a:r>
                        <a:rPr lang="en-US" sz="2400" dirty="0">
                          <a:latin typeface="Times New Roman"/>
                          <a:cs typeface="Times New Roman"/>
                        </a:rPr>
                        <a:t>Research and Development interventions </a:t>
                      </a:r>
                      <a:endParaRPr lang="en-US" sz="2400">
                        <a:latin typeface="Times New Roman" panose="02020603050405020304" pitchFamily="18" charset="0"/>
                        <a:cs typeface="Times New Roman" panose="02020603050405020304" pitchFamily="18" charset="0"/>
                      </a:endParaRPr>
                    </a:p>
                  </a:txBody>
                  <a:tcPr marL="74252" marR="74252" marT="37126" marB="37126">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120000"/>
                        </a:lnSpc>
                      </a:pPr>
                      <a:r>
                        <a:rPr lang="en-US" sz="2400" dirty="0">
                          <a:latin typeface="Times New Roman"/>
                          <a:cs typeface="Times New Roman"/>
                        </a:rPr>
                        <a:t>Least priority for R&amp;D</a:t>
                      </a:r>
                    </a:p>
                  </a:txBody>
                  <a:tcPr marL="74252" marR="74252" marT="37126" marB="37126">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48741748"/>
                  </a:ext>
                </a:extLst>
              </a:tr>
            </a:tbl>
          </a:graphicData>
        </a:graphic>
      </p:graphicFrame>
      <p:sp>
        <p:nvSpPr>
          <p:cNvPr id="4" name="Slide Number Placeholder 3">
            <a:extLst>
              <a:ext uri="{FF2B5EF4-FFF2-40B4-BE49-F238E27FC236}">
                <a16:creationId xmlns:a16="http://schemas.microsoft.com/office/drawing/2014/main" id="{13F50367-4155-4EE8-984B-607667D19A39}"/>
              </a:ext>
            </a:extLst>
          </p:cNvPr>
          <p:cNvSpPr>
            <a:spLocks noGrp="1"/>
          </p:cNvSpPr>
          <p:nvPr>
            <p:ph type="sldNum" sz="quarter" idx="12"/>
          </p:nvPr>
        </p:nvSpPr>
        <p:spPr/>
        <p:txBody>
          <a:bodyPr>
            <a:normAutofit/>
          </a:bodyPr>
          <a:lstStyle/>
          <a:p>
            <a:pPr>
              <a:spcAft>
                <a:spcPts val="600"/>
              </a:spcAft>
            </a:pPr>
            <a:fld id="{8A7A6979-0714-4377-B894-6BE4C2D6E202}" type="slidenum">
              <a:rPr lang="en-US">
                <a:solidFill>
                  <a:srgbClr val="898989"/>
                </a:solidFill>
              </a:rPr>
              <a:pPr>
                <a:spcAft>
                  <a:spcPts val="600"/>
                </a:spcAft>
              </a:pPr>
              <a:t>16</a:t>
            </a:fld>
            <a:endParaRPr lang="en-US">
              <a:solidFill>
                <a:srgbClr val="898989"/>
              </a:solidFill>
            </a:endParaRPr>
          </a:p>
        </p:txBody>
      </p:sp>
    </p:spTree>
    <p:extLst>
      <p:ext uri="{BB962C8B-B14F-4D97-AF65-F5344CB8AC3E}">
        <p14:creationId xmlns:p14="http://schemas.microsoft.com/office/powerpoint/2010/main" val="4066997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60D9B39-27F0-EFD7-F60E-CCB93AEF6E21}"/>
              </a:ext>
            </a:extLst>
          </p:cNvPr>
          <p:cNvSpPr txBox="1">
            <a:spLocks/>
          </p:cNvSpPr>
          <p:nvPr/>
        </p:nvSpPr>
        <p:spPr bwMode="black">
          <a:xfrm>
            <a:off x="249509" y="136525"/>
            <a:ext cx="11792673" cy="215722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lgn="l">
              <a:spcAft>
                <a:spcPts val="600"/>
              </a:spcAft>
            </a:pPr>
            <a:r>
              <a:rPr lang="en-US" sz="3200" b="1" dirty="0">
                <a:solidFill>
                  <a:schemeClr val="tx1"/>
                </a:solidFill>
                <a:latin typeface="Times New Roman"/>
                <a:cs typeface="Times New Roman"/>
              </a:rPr>
              <a:t>Can we Learn From the Chinese experience?</a:t>
            </a:r>
          </a:p>
        </p:txBody>
      </p:sp>
      <p:sp>
        <p:nvSpPr>
          <p:cNvPr id="3" name="Content Placeholder 2">
            <a:extLst>
              <a:ext uri="{FF2B5EF4-FFF2-40B4-BE49-F238E27FC236}">
                <a16:creationId xmlns:a16="http://schemas.microsoft.com/office/drawing/2014/main" id="{83E6953C-5D76-4258-BF1F-2E428A0FF900}"/>
              </a:ext>
            </a:extLst>
          </p:cNvPr>
          <p:cNvSpPr>
            <a:spLocks noGrp="1"/>
          </p:cNvSpPr>
          <p:nvPr>
            <p:ph idx="1"/>
          </p:nvPr>
        </p:nvSpPr>
        <p:spPr>
          <a:xfrm>
            <a:off x="137086" y="1658319"/>
            <a:ext cx="9239389" cy="5063156"/>
          </a:xfrm>
        </p:spPr>
        <p:txBody>
          <a:bodyPr vert="horz" lIns="91440" tIns="45720" rIns="91440" bIns="45720" rtlCol="0" anchor="ctr">
            <a:normAutofit/>
          </a:bodyPr>
          <a:lstStyle/>
          <a:p>
            <a:pPr>
              <a:lnSpc>
                <a:spcPct val="130000"/>
              </a:lnSpc>
            </a:pPr>
            <a:r>
              <a:rPr lang="en-US" sz="2600" dirty="0">
                <a:latin typeface="Times New Roman" panose="02020603050405020304" pitchFamily="18" charset="0"/>
                <a:cs typeface="Times New Roman" panose="02020603050405020304" pitchFamily="18" charset="0"/>
              </a:rPr>
              <a:t>Learning from the experience of other countries, for achieving certain development goals, is not an easy task  as they vary in their cultural settings, geo-political conditions and mobilization of resources</a:t>
            </a:r>
          </a:p>
          <a:p>
            <a:pPr>
              <a:lnSpc>
                <a:spcPct val="130000"/>
              </a:lnSpc>
            </a:pPr>
            <a:r>
              <a:rPr lang="en-US" sz="2600" dirty="0">
                <a:latin typeface="Times New Roman" panose="02020603050405020304" pitchFamily="18" charset="0"/>
                <a:cs typeface="Times New Roman" panose="02020603050405020304" pitchFamily="18" charset="0"/>
              </a:rPr>
              <a:t>Despite limitations, the learning process can be useful, in providing necessary inputs, for designing policies and implementing them. The success of China in Rural Development, agriculture promotion and poverty alleviation has attracted the attention and there are some lessons to be learnt</a:t>
            </a:r>
          </a:p>
          <a:p>
            <a:endParaRPr lang="en-US" sz="2600" dirty="0">
              <a:latin typeface="Times New Roman" panose="02020603050405020304" pitchFamily="18" charset="0"/>
              <a:cs typeface="Times New Roman" panose="02020603050405020304" pitchFamily="18" charset="0"/>
            </a:endParaRPr>
          </a:p>
        </p:txBody>
      </p:sp>
      <p:sp>
        <p:nvSpPr>
          <p:cNvPr id="7" name="Slide Number Placeholder 6">
            <a:extLst>
              <a:ext uri="{FF2B5EF4-FFF2-40B4-BE49-F238E27FC236}">
                <a16:creationId xmlns:a16="http://schemas.microsoft.com/office/drawing/2014/main" id="{B5597F8E-573D-467E-A523-A39CDA4DAE14}"/>
              </a:ext>
            </a:extLst>
          </p:cNvPr>
          <p:cNvSpPr>
            <a:spLocks noGrp="1"/>
          </p:cNvSpPr>
          <p:nvPr>
            <p:ph type="sldNum" sz="quarter" idx="12"/>
          </p:nvPr>
        </p:nvSpPr>
        <p:spPr>
          <a:xfrm>
            <a:off x="10341428" y="6356350"/>
            <a:ext cx="1012371" cy="365125"/>
          </a:xfrm>
        </p:spPr>
        <p:txBody>
          <a:bodyPr vert="horz" lIns="91440" tIns="45720" rIns="91440" bIns="45720" rtlCol="0" anchor="ctr">
            <a:normAutofit/>
          </a:bodyPr>
          <a:lstStyle/>
          <a:p>
            <a:pPr defTabSz="914400">
              <a:spcAft>
                <a:spcPts val="600"/>
              </a:spcAft>
              <a:defRPr/>
            </a:pPr>
            <a:fld id="{8A7A6979-0714-4377-B894-6BE4C2D6E202}" type="slidenum">
              <a:rPr lang="en-US" dirty="0">
                <a:solidFill>
                  <a:srgbClr val="FFFFFF"/>
                </a:solidFill>
                <a:latin typeface="Calibri" panose="020F0502020204030204"/>
              </a:rPr>
              <a:pPr defTabSz="914400">
                <a:spcAft>
                  <a:spcPts val="600"/>
                </a:spcAft>
                <a:defRPr/>
              </a:pPr>
              <a:t>17</a:t>
            </a:fld>
            <a:endParaRPr lang="en-US" dirty="0">
              <a:solidFill>
                <a:srgbClr val="FFFFFF"/>
              </a:solidFill>
              <a:latin typeface="Calibri" panose="020F0502020204030204"/>
            </a:endParaRPr>
          </a:p>
        </p:txBody>
      </p:sp>
      <p:pic>
        <p:nvPicPr>
          <p:cNvPr id="4" name="Picture 5">
            <a:extLst>
              <a:ext uri="{FF2B5EF4-FFF2-40B4-BE49-F238E27FC236}">
                <a16:creationId xmlns:a16="http://schemas.microsoft.com/office/drawing/2014/main" id="{F4A0D8A5-9429-AB53-BFF7-48DDA73C5E54}"/>
              </a:ext>
            </a:extLst>
          </p:cNvPr>
          <p:cNvPicPr>
            <a:picLocks noChangeAspect="1"/>
          </p:cNvPicPr>
          <p:nvPr/>
        </p:nvPicPr>
        <p:blipFill rotWithShape="1">
          <a:blip r:embed="rId2">
            <a:alphaModFix/>
          </a:blip>
          <a:srcRect l="13629" r="31678"/>
          <a:stretch/>
        </p:blipFill>
        <p:spPr>
          <a:xfrm>
            <a:off x="9030743" y="2474254"/>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881563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60D9B39-27F0-EFD7-F60E-CCB93AEF6E21}"/>
              </a:ext>
            </a:extLst>
          </p:cNvPr>
          <p:cNvSpPr txBox="1">
            <a:spLocks/>
          </p:cNvSpPr>
          <p:nvPr/>
        </p:nvSpPr>
        <p:spPr bwMode="black">
          <a:xfrm>
            <a:off x="386920" y="102908"/>
            <a:ext cx="9085614" cy="20823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lgn="l">
              <a:spcAft>
                <a:spcPts val="600"/>
              </a:spcAft>
            </a:pPr>
            <a:r>
              <a:rPr lang="en-US" sz="3600" b="1" dirty="0">
                <a:latin typeface="Times New Roman"/>
                <a:ea typeface="+mj-lt"/>
                <a:cs typeface="+mj-lt"/>
              </a:rPr>
              <a:t>LEARNING FROM THE CHINA</a:t>
            </a:r>
            <a:endParaRPr lang="en-US" sz="3600" b="1" dirty="0">
              <a:latin typeface="Calibri Light" panose="020F0302020204030204"/>
              <a:cs typeface="Calibri Light" panose="020F0302020204030204"/>
            </a:endParaRPr>
          </a:p>
        </p:txBody>
      </p:sp>
      <p:pic>
        <p:nvPicPr>
          <p:cNvPr id="4" name="Picture 5">
            <a:extLst>
              <a:ext uri="{FF2B5EF4-FFF2-40B4-BE49-F238E27FC236}">
                <a16:creationId xmlns:a16="http://schemas.microsoft.com/office/drawing/2014/main" id="{F4A0D8A5-9429-AB53-BFF7-48DDA73C5E54}"/>
              </a:ext>
            </a:extLst>
          </p:cNvPr>
          <p:cNvPicPr>
            <a:picLocks noChangeAspect="1"/>
          </p:cNvPicPr>
          <p:nvPr/>
        </p:nvPicPr>
        <p:blipFill rotWithShape="1">
          <a:blip r:embed="rId2">
            <a:alphaModFix/>
          </a:blip>
          <a:srcRect l="13629" r="31678"/>
          <a:stretch/>
        </p:blipFill>
        <p:spPr>
          <a:xfrm>
            <a:off x="9030743" y="2474254"/>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
        <p:nvSpPr>
          <p:cNvPr id="7" name="Slide Number Placeholder 6">
            <a:extLst>
              <a:ext uri="{FF2B5EF4-FFF2-40B4-BE49-F238E27FC236}">
                <a16:creationId xmlns:a16="http://schemas.microsoft.com/office/drawing/2014/main" id="{B5597F8E-573D-467E-A523-A39CDA4DAE14}"/>
              </a:ext>
            </a:extLst>
          </p:cNvPr>
          <p:cNvSpPr>
            <a:spLocks noGrp="1"/>
          </p:cNvSpPr>
          <p:nvPr>
            <p:ph type="sldNum" sz="quarter" idx="12"/>
          </p:nvPr>
        </p:nvSpPr>
        <p:spPr>
          <a:xfrm>
            <a:off x="10341428" y="6356350"/>
            <a:ext cx="1012371" cy="365125"/>
          </a:xfrm>
        </p:spPr>
        <p:txBody>
          <a:bodyPr vert="horz" lIns="91440" tIns="45720" rIns="91440" bIns="45720" rtlCol="0" anchor="ctr">
            <a:normAutofit/>
          </a:bodyPr>
          <a:lstStyle/>
          <a:p>
            <a:pPr defTabSz="914400">
              <a:spcAft>
                <a:spcPts val="600"/>
              </a:spcAft>
              <a:defRPr/>
            </a:pPr>
            <a:fld id="{8A7A6979-0714-4377-B894-6BE4C2D6E202}" type="slidenum">
              <a:rPr lang="en-US" dirty="0">
                <a:solidFill>
                  <a:srgbClr val="FFFFFF"/>
                </a:solidFill>
                <a:latin typeface="Calibri" panose="020F0502020204030204"/>
              </a:rPr>
              <a:pPr defTabSz="914400">
                <a:spcAft>
                  <a:spcPts val="600"/>
                </a:spcAft>
                <a:defRPr/>
              </a:pPr>
              <a:t>18</a:t>
            </a:fld>
            <a:endParaRPr lang="en-US" dirty="0">
              <a:solidFill>
                <a:srgbClr val="FFFFFF"/>
              </a:solidFill>
              <a:latin typeface="Calibri" panose="020F0502020204030204"/>
            </a:endParaRPr>
          </a:p>
        </p:txBody>
      </p:sp>
      <p:sp>
        <p:nvSpPr>
          <p:cNvPr id="8" name="Content Placeholder 2">
            <a:extLst>
              <a:ext uri="{FF2B5EF4-FFF2-40B4-BE49-F238E27FC236}">
                <a16:creationId xmlns:a16="http://schemas.microsoft.com/office/drawing/2014/main" id="{A625A967-1F6F-02B2-26AD-A8B0451FBC86}"/>
              </a:ext>
            </a:extLst>
          </p:cNvPr>
          <p:cNvSpPr>
            <a:spLocks noGrp="1"/>
          </p:cNvSpPr>
          <p:nvPr/>
        </p:nvSpPr>
        <p:spPr>
          <a:xfrm>
            <a:off x="386730" y="1627321"/>
            <a:ext cx="8458674" cy="490953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en-US" sz="2600" dirty="0">
                <a:solidFill>
                  <a:schemeClr val="tx1"/>
                </a:solidFill>
                <a:latin typeface="Times New Roman" panose="02020603050405020304" pitchFamily="18" charset="0"/>
                <a:cs typeface="Times New Roman" panose="02020603050405020304" pitchFamily="18" charset="0"/>
              </a:rPr>
              <a:t>Economists have drawn three lessons, from the Chinese experience for developing countries</a:t>
            </a:r>
            <a:endParaRPr lang="en-US" sz="2600" dirty="0">
              <a:latin typeface="Times New Roman" panose="02020603050405020304" pitchFamily="18" charset="0"/>
              <a:cs typeface="Times New Roman" panose="02020603050405020304" pitchFamily="18" charset="0"/>
            </a:endParaRPr>
          </a:p>
          <a:p>
            <a:pPr marL="628650" lvl="1" indent="-400050" algn="just">
              <a:lnSpc>
                <a:spcPct val="150000"/>
              </a:lnSpc>
              <a:buFont typeface="+mj-lt"/>
              <a:buAutoNum type="romanUcPeriod"/>
            </a:pPr>
            <a:r>
              <a:rPr lang="en-US" sz="2600" dirty="0">
                <a:solidFill>
                  <a:schemeClr val="tx1"/>
                </a:solidFill>
                <a:latin typeface="Times New Roman" panose="02020603050405020304" pitchFamily="18" charset="0"/>
                <a:cs typeface="Times New Roman" panose="02020603050405020304" pitchFamily="18" charset="0"/>
              </a:rPr>
              <a:t>It is essential for developing countries to get their economic systems in order</a:t>
            </a:r>
          </a:p>
          <a:p>
            <a:pPr marL="628650" lvl="1" indent="-400050" algn="just">
              <a:lnSpc>
                <a:spcPct val="150000"/>
              </a:lnSpc>
              <a:buFont typeface="+mj-lt"/>
              <a:buAutoNum type="romanUcPeriod"/>
            </a:pPr>
            <a:r>
              <a:rPr lang="en-US" sz="2600" dirty="0">
                <a:solidFill>
                  <a:schemeClr val="tx1"/>
                </a:solidFill>
                <a:latin typeface="Times New Roman" panose="02020603050405020304" pitchFamily="18" charset="0"/>
                <a:cs typeface="Times New Roman" panose="02020603050405020304" pitchFamily="18" charset="0"/>
              </a:rPr>
              <a:t>Develop a clear concept of regional development</a:t>
            </a:r>
          </a:p>
          <a:p>
            <a:pPr marL="628650" lvl="1" indent="-400050" algn="just">
              <a:lnSpc>
                <a:spcPct val="150000"/>
              </a:lnSpc>
              <a:buFont typeface="+mj-lt"/>
              <a:buAutoNum type="romanUcPeriod"/>
            </a:pPr>
            <a:r>
              <a:rPr lang="en-US" sz="2600" dirty="0">
                <a:solidFill>
                  <a:schemeClr val="tx1"/>
                </a:solidFill>
                <a:latin typeface="Times New Roman" panose="02020603050405020304" pitchFamily="18" charset="0"/>
                <a:cs typeface="Times New Roman" panose="02020603050405020304" pitchFamily="18" charset="0"/>
              </a:rPr>
              <a:t>Specific poverty alleviation measures are necessary that must be highly targeted </a:t>
            </a:r>
          </a:p>
        </p:txBody>
      </p:sp>
    </p:spTree>
    <p:extLst>
      <p:ext uri="{BB962C8B-B14F-4D97-AF65-F5344CB8AC3E}">
        <p14:creationId xmlns:p14="http://schemas.microsoft.com/office/powerpoint/2010/main" val="317941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1B0909A-C331-627D-BEF2-45CE05BF145C}"/>
              </a:ext>
            </a:extLst>
          </p:cNvPr>
          <p:cNvSpPr txBox="1">
            <a:spLocks/>
          </p:cNvSpPr>
          <p:nvPr/>
        </p:nvSpPr>
        <p:spPr bwMode="black">
          <a:xfrm>
            <a:off x="838200" y="631825"/>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lgn="l">
              <a:spcAft>
                <a:spcPts val="600"/>
              </a:spcAft>
            </a:pPr>
            <a:r>
              <a:rPr lang="en-US" sz="3800" b="1" kern="1200" dirty="0">
                <a:solidFill>
                  <a:schemeClr val="tx1"/>
                </a:solidFill>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70A511F7-67D4-45E2-8FBB-95B64B01A353}"/>
              </a:ext>
            </a:extLst>
          </p:cNvPr>
          <p:cNvSpPr>
            <a:spLocks noGrp="1"/>
          </p:cNvSpPr>
          <p:nvPr>
            <p:ph idx="1"/>
          </p:nvPr>
        </p:nvSpPr>
        <p:spPr>
          <a:xfrm>
            <a:off x="838200" y="2057400"/>
            <a:ext cx="10515600" cy="4385310"/>
          </a:xfrm>
        </p:spPr>
        <p:txBody>
          <a:bodyPr vert="horz" lIns="91440" tIns="45720" rIns="91440" bIns="45720" rtlCol="0" anchor="t">
            <a:normAutofit/>
          </a:bodyPr>
          <a:lstStyle/>
          <a:p>
            <a:pPr marL="0" indent="0" algn="just">
              <a:lnSpc>
                <a:spcPct val="150000"/>
              </a:lnSpc>
              <a:buNone/>
            </a:pPr>
            <a:r>
              <a:rPr lang="en-US" sz="2600" dirty="0">
                <a:latin typeface="Times New Roman"/>
                <a:cs typeface="Times New Roman"/>
              </a:rPr>
              <a:t>	Pakistan could not achieve its desired results in Rural Development because of conflicting policies, absence of institutional mechanism to reconcile inter-reform contradictions, inconsistency due to political and policy instability. On the other hand, China’s Rural Development programs were comprehensive, continuous, complementary to over all developmental strategy and there was strong institutional arrangement to back up the initiatives so Pakistan have lessons to learn from it.</a:t>
            </a:r>
          </a:p>
        </p:txBody>
      </p:sp>
      <p:sp>
        <p:nvSpPr>
          <p:cNvPr id="6" name="Slide Number Placeholder 5">
            <a:extLst>
              <a:ext uri="{FF2B5EF4-FFF2-40B4-BE49-F238E27FC236}">
                <a16:creationId xmlns:a16="http://schemas.microsoft.com/office/drawing/2014/main" id="{06FEC0DE-BE71-43B3-81C9-3AF13F3E8F47}"/>
              </a:ext>
            </a:extLst>
          </p:cNvPr>
          <p:cNvSpPr>
            <a:spLocks noGrp="1"/>
          </p:cNvSpPr>
          <p:nvPr>
            <p:ph type="sldNum" sz="quarter" idx="12"/>
          </p:nvPr>
        </p:nvSpPr>
        <p:spPr>
          <a:xfrm>
            <a:off x="8610600" y="6077585"/>
            <a:ext cx="2743200" cy="365125"/>
          </a:xfrm>
        </p:spPr>
        <p:txBody>
          <a:bodyPr vert="horz" lIns="91440" tIns="45720" rIns="91440" bIns="45720" rtlCol="0" anchor="ctr">
            <a:normAutofit/>
          </a:bodyPr>
          <a:lstStyle/>
          <a:p>
            <a:pPr defTabSz="914400">
              <a:spcAft>
                <a:spcPts val="600"/>
              </a:spcAft>
            </a:pPr>
            <a:fld id="{8A7A6979-0714-4377-B894-6BE4C2D6E202}" type="slidenum">
              <a:rPr lang="en-US">
                <a:solidFill>
                  <a:schemeClr val="tx1">
                    <a:lumMod val="75000"/>
                    <a:lumOff val="25000"/>
                  </a:schemeClr>
                </a:solidFill>
              </a:rPr>
              <a:pPr defTabSz="914400">
                <a:spcAft>
                  <a:spcPts val="600"/>
                </a:spcAft>
              </a:pPr>
              <a:t>19</a:t>
            </a:fld>
            <a:endParaRPr lang="en-US">
              <a:solidFill>
                <a:schemeClr val="tx1">
                  <a:lumMod val="75000"/>
                  <a:lumOff val="25000"/>
                </a:schemeClr>
              </a:solidFill>
            </a:endParaRPr>
          </a:p>
        </p:txBody>
      </p:sp>
    </p:spTree>
    <p:extLst>
      <p:ext uri="{BB962C8B-B14F-4D97-AF65-F5344CB8AC3E}">
        <p14:creationId xmlns:p14="http://schemas.microsoft.com/office/powerpoint/2010/main" val="3031260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85AEB-EC29-434A-9042-4607D61BC919}"/>
              </a:ext>
            </a:extLst>
          </p:cNvPr>
          <p:cNvSpPr>
            <a:spLocks noGrp="1"/>
          </p:cNvSpPr>
          <p:nvPr>
            <p:ph type="title"/>
          </p:nvPr>
        </p:nvSpPr>
        <p:spPr>
          <a:xfrm>
            <a:off x="2469373" y="407071"/>
            <a:ext cx="8466744" cy="1737969"/>
          </a:xfrm>
        </p:spPr>
        <p:txBody>
          <a:bodyPr>
            <a:noAutofit/>
          </a:bodyPr>
          <a:lstStyle/>
          <a:p>
            <a:pPr algn="ctr"/>
            <a:r>
              <a:rPr lang="en-US" sz="3600" dirty="0">
                <a:latin typeface="Times New Roman"/>
                <a:cs typeface="Times New Roman"/>
              </a:rPr>
              <a:t>NATIONAL MANAGEMENT COLLEGE </a:t>
            </a:r>
            <a:br>
              <a:rPr lang="en-US" dirty="0">
                <a:latin typeface="Times New Roman" panose="02020603050405020304" pitchFamily="18" charset="0"/>
                <a:cs typeface="Times New Roman" panose="02020603050405020304" pitchFamily="18" charset="0"/>
              </a:rPr>
            </a:br>
            <a:r>
              <a:rPr lang="en-US" sz="3200" dirty="0">
                <a:latin typeface="Times New Roman"/>
                <a:cs typeface="Times New Roman"/>
              </a:rPr>
              <a:t>117</a:t>
            </a:r>
            <a:r>
              <a:rPr lang="en-US" sz="3200" baseline="30000" dirty="0">
                <a:latin typeface="Times New Roman"/>
                <a:cs typeface="Times New Roman"/>
              </a:rPr>
              <a:t>th</a:t>
            </a:r>
            <a:r>
              <a:rPr lang="en-US" sz="3200" dirty="0">
                <a:latin typeface="Times New Roman"/>
                <a:cs typeface="Times New Roman"/>
              </a:rPr>
              <a:t> National Management</a:t>
            </a:r>
            <a:r>
              <a:rPr lang="en-US" dirty="0">
                <a:latin typeface="Times New Roman"/>
                <a:cs typeface="Times New Roman"/>
              </a:rPr>
              <a:t> </a:t>
            </a:r>
            <a:r>
              <a:rPr lang="en-US" sz="3200" dirty="0">
                <a:latin typeface="Times New Roman"/>
                <a:cs typeface="Times New Roman"/>
              </a:rPr>
              <a:t>Course </a:t>
            </a: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A51E264-FC4D-4827-84C3-2B5C2CCE4A58}"/>
              </a:ext>
            </a:extLst>
          </p:cNvPr>
          <p:cNvSpPr>
            <a:spLocks noGrp="1"/>
          </p:cNvSpPr>
          <p:nvPr>
            <p:ph idx="1"/>
          </p:nvPr>
        </p:nvSpPr>
        <p:spPr>
          <a:xfrm>
            <a:off x="513863" y="2270778"/>
            <a:ext cx="10846511" cy="2997218"/>
          </a:xfrm>
        </p:spPr>
        <p:txBody>
          <a:bodyPr vert="horz" lIns="91440" tIns="45720" rIns="91440" bIns="45720" rtlCol="0" anchor="t">
            <a:normAutofit fontScale="92500" lnSpcReduction="20000"/>
          </a:bodyPr>
          <a:lstStyle/>
          <a:p>
            <a:pPr marL="0" indent="0" algn="ctr">
              <a:buNone/>
            </a:pPr>
            <a:r>
              <a:rPr lang="en-US" sz="3500" b="1" dirty="0">
                <a:latin typeface="Times New Roman"/>
                <a:cs typeface="Times New Roman"/>
              </a:rPr>
              <a:t>Contemporary Issue Series Presentation</a:t>
            </a:r>
          </a:p>
          <a:p>
            <a:pPr marL="0" indent="0" algn="ctr">
              <a:buNone/>
            </a:pPr>
            <a:r>
              <a:rPr lang="en-US" sz="3500" b="1" dirty="0">
                <a:latin typeface="Times New Roman"/>
                <a:cs typeface="Times New Roman"/>
              </a:rPr>
              <a:t>Focusing on rural development learning from Chinese experience</a:t>
            </a:r>
            <a:br>
              <a:rPr lang="en-US" sz="3000" b="1" dirty="0">
                <a:latin typeface="Times New Roman" panose="02020603050405020304" pitchFamily="18" charset="0"/>
                <a:cs typeface="Times New Roman" panose="02020603050405020304" pitchFamily="18" charset="0"/>
              </a:rPr>
            </a:br>
            <a:r>
              <a:rPr lang="en-US" dirty="0">
                <a:latin typeface="Times New Roman"/>
                <a:cs typeface="Times New Roman"/>
              </a:rPr>
              <a:t> </a:t>
            </a:r>
            <a:endParaRPr lang="en-US" b="1" dirty="0">
              <a:latin typeface="Times New Roman" panose="02020603050405020304" pitchFamily="18" charset="0"/>
              <a:cs typeface="Times New Roman" panose="02020603050405020304" pitchFamily="18" charset="0"/>
            </a:endParaRPr>
          </a:p>
          <a:p>
            <a:pPr marL="0" indent="0" algn="ctr">
              <a:buNone/>
            </a:pPr>
            <a:r>
              <a:rPr lang="en-US" b="1" dirty="0">
                <a:latin typeface="Times New Roman" panose="02020603050405020304" pitchFamily="18" charset="0"/>
                <a:cs typeface="Times New Roman" panose="02020603050405020304" pitchFamily="18" charset="0"/>
              </a:rPr>
              <a:t>By </a:t>
            </a:r>
          </a:p>
          <a:p>
            <a:pPr marL="0" indent="0" algn="ctr">
              <a:buNone/>
            </a:pPr>
            <a:r>
              <a:rPr lang="en-US" sz="4200" dirty="0">
                <a:latin typeface="Times New Roman"/>
                <a:cs typeface="Times New Roman"/>
              </a:rPr>
              <a:t>Iqbal Dara</a:t>
            </a:r>
          </a:p>
          <a:p>
            <a:pPr marL="0" indent="0" algn="ctr">
              <a:buNone/>
            </a:pPr>
            <a:r>
              <a:rPr lang="en-US" dirty="0">
                <a:latin typeface="Times New Roman" panose="02020603050405020304" pitchFamily="18" charset="0"/>
                <a:cs typeface="Times New Roman" panose="02020603050405020304" pitchFamily="18" charset="0"/>
              </a:rPr>
              <a:t>(PSP)</a:t>
            </a:r>
          </a:p>
          <a:p>
            <a:pPr marL="0" indent="0" algn="ctr">
              <a:buNone/>
            </a:pPr>
            <a:endParaRPr lang="en-US" b="1"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CBD846F6-230C-436D-9A78-2BDD5EB136E5}"/>
              </a:ext>
            </a:extLst>
          </p:cNvPr>
          <p:cNvSpPr>
            <a:spLocks noGrp="1"/>
          </p:cNvSpPr>
          <p:nvPr>
            <p:ph type="sldNum" sz="quarter" idx="12"/>
          </p:nvPr>
        </p:nvSpPr>
        <p:spPr/>
        <p:txBody>
          <a:bodyPr/>
          <a:lstStyle/>
          <a:p>
            <a:fld id="{E6E40152-D63F-4C52-BAEF-DEF93FBA6DF6}" type="slidenum">
              <a:rPr lang="en-US" smtClean="0"/>
              <a:t>2</a:t>
            </a:fld>
            <a:endParaRPr lang="en-US" dirty="0"/>
          </a:p>
        </p:txBody>
      </p:sp>
      <p:pic>
        <p:nvPicPr>
          <p:cNvPr id="4" name="Picture 3" descr="C:\Documents and Settings\Administrator\Desktop\LOGO NMC GREEN.jpg">
            <a:extLst>
              <a:ext uri="{FF2B5EF4-FFF2-40B4-BE49-F238E27FC236}">
                <a16:creationId xmlns:a16="http://schemas.microsoft.com/office/drawing/2014/main" id="{A56FC0D1-9CA0-4EAB-9C7F-7249CE8D6255}"/>
              </a:ext>
            </a:extLst>
          </p:cNvPr>
          <p:cNvPicPr/>
          <p:nvPr/>
        </p:nvPicPr>
        <p:blipFill>
          <a:blip r:embed="rId2" r:link="rId3" cstate="email">
            <a:extLst>
              <a:ext uri="{28A0092B-C50C-407E-A947-70E740481C1C}">
                <a14:useLocalDpi xmlns:a14="http://schemas.microsoft.com/office/drawing/2010/main"/>
              </a:ext>
            </a:extLst>
          </a:blip>
          <a:srcRect/>
          <a:stretch>
            <a:fillRect/>
          </a:stretch>
        </p:blipFill>
        <p:spPr bwMode="auto">
          <a:xfrm>
            <a:off x="525517" y="271803"/>
            <a:ext cx="1163873" cy="10761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a:extLst>
              <a:ext uri="{FF2B5EF4-FFF2-40B4-BE49-F238E27FC236}">
                <a16:creationId xmlns:a16="http://schemas.microsoft.com/office/drawing/2014/main" id="{617BD1C9-33A4-46EA-BC46-D761B2BB5895}"/>
              </a:ext>
            </a:extLst>
          </p:cNvPr>
          <p:cNvSpPr/>
          <p:nvPr/>
        </p:nvSpPr>
        <p:spPr>
          <a:xfrm>
            <a:off x="1524000" y="5767718"/>
            <a:ext cx="9144000" cy="892552"/>
          </a:xfrm>
          <a:prstGeom prst="rect">
            <a:avLst/>
          </a:prstGeom>
        </p:spPr>
        <p:txBody>
          <a:bodyPr wrap="square">
            <a:spAutoFit/>
          </a:bodyPr>
          <a:lstStyle/>
          <a:p>
            <a:pPr algn="ctr"/>
            <a:r>
              <a:rPr lang="en-US" sz="2800" b="1" dirty="0">
                <a:latin typeface="Times New Roman" panose="02020603050405020304" pitchFamily="18" charset="0"/>
                <a:cs typeface="Times New Roman" panose="02020603050405020304" pitchFamily="18" charset="0"/>
              </a:rPr>
              <a:t>Sponsor DS: Ms. Sijal Tauseef Khan </a:t>
            </a:r>
          </a:p>
          <a:p>
            <a:pPr algn="ctr"/>
            <a:r>
              <a:rPr lang="en-US" sz="2400" b="1" dirty="0">
                <a:latin typeface="Times New Roman" panose="02020603050405020304" pitchFamily="18" charset="0"/>
                <a:cs typeface="Times New Roman" panose="02020603050405020304" pitchFamily="18" charset="0"/>
              </a:rPr>
              <a:t>Dated: 25 November 2022</a:t>
            </a:r>
          </a:p>
        </p:txBody>
      </p:sp>
    </p:spTree>
    <p:extLst>
      <p:ext uri="{BB962C8B-B14F-4D97-AF65-F5344CB8AC3E}">
        <p14:creationId xmlns:p14="http://schemas.microsoft.com/office/powerpoint/2010/main" val="1451767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F6C162-5E97-C350-0B1E-092666E21355}"/>
              </a:ext>
            </a:extLst>
          </p:cNvPr>
          <p:cNvSpPr txBox="1">
            <a:spLocks/>
          </p:cNvSpPr>
          <p:nvPr/>
        </p:nvSpPr>
        <p:spPr bwMode="black">
          <a:xfrm>
            <a:off x="838200" y="542441"/>
            <a:ext cx="3494362" cy="4401519"/>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spcAft>
                <a:spcPts val="600"/>
              </a:spcAft>
            </a:pPr>
            <a:r>
              <a:rPr lang="en-US" sz="4400" b="1" kern="1200" dirty="0">
                <a:solidFill>
                  <a:schemeClr val="tx1"/>
                </a:solidFill>
                <a:latin typeface="Times New Roman" panose="02020603050405020304" pitchFamily="18" charset="0"/>
                <a:cs typeface="Times New Roman" panose="02020603050405020304" pitchFamily="18" charset="0"/>
              </a:rPr>
              <a:t>Way forward</a:t>
            </a:r>
          </a:p>
        </p:txBody>
      </p:sp>
      <p:sp>
        <p:nvSpPr>
          <p:cNvPr id="3" name="Content Placeholder 2">
            <a:extLst>
              <a:ext uri="{FF2B5EF4-FFF2-40B4-BE49-F238E27FC236}">
                <a16:creationId xmlns:a16="http://schemas.microsoft.com/office/drawing/2014/main" id="{92B1D4D8-4F3A-4D96-B087-25B9E0A15196}"/>
              </a:ext>
            </a:extLst>
          </p:cNvPr>
          <p:cNvSpPr>
            <a:spLocks noGrp="1"/>
          </p:cNvSpPr>
          <p:nvPr>
            <p:ph idx="1"/>
          </p:nvPr>
        </p:nvSpPr>
        <p:spPr>
          <a:xfrm>
            <a:off x="4976031" y="542441"/>
            <a:ext cx="6377769" cy="6013342"/>
          </a:xfrm>
        </p:spPr>
        <p:txBody>
          <a:bodyPr vert="horz" lIns="91440" tIns="45720" rIns="91440" bIns="45720" rtlCol="0" anchor="ctr">
            <a:normAutofit/>
          </a:bodyPr>
          <a:lstStyle/>
          <a:p>
            <a:pPr>
              <a:lnSpc>
                <a:spcPct val="150000"/>
              </a:lnSpc>
            </a:pPr>
            <a:r>
              <a:rPr lang="en-US" sz="2600" dirty="0">
                <a:latin typeface="Times New Roman"/>
                <a:cs typeface="Times New Roman"/>
              </a:rPr>
              <a:t>‘Charter of Rural Development’ by all stakeholders</a:t>
            </a:r>
          </a:p>
          <a:p>
            <a:pPr>
              <a:lnSpc>
                <a:spcPct val="150000"/>
              </a:lnSpc>
            </a:pPr>
            <a:r>
              <a:rPr lang="en-US" sz="2600" dirty="0">
                <a:latin typeface="Times New Roman"/>
                <a:cs typeface="Times New Roman"/>
              </a:rPr>
              <a:t>Population control</a:t>
            </a:r>
          </a:p>
          <a:p>
            <a:pPr>
              <a:lnSpc>
                <a:spcPct val="150000"/>
              </a:lnSpc>
            </a:pPr>
            <a:r>
              <a:rPr lang="en-US" sz="2600" dirty="0">
                <a:latin typeface="Times New Roman"/>
                <a:cs typeface="Times New Roman"/>
              </a:rPr>
              <a:t>Land Reforms of some sorts </a:t>
            </a:r>
          </a:p>
          <a:p>
            <a:pPr>
              <a:lnSpc>
                <a:spcPct val="150000"/>
              </a:lnSpc>
            </a:pPr>
            <a:r>
              <a:rPr lang="en-US" sz="2600" dirty="0">
                <a:latin typeface="Times New Roman"/>
                <a:cs typeface="Times New Roman"/>
              </a:rPr>
              <a:t>Compulsory education</a:t>
            </a:r>
          </a:p>
          <a:p>
            <a:pPr>
              <a:lnSpc>
                <a:spcPct val="150000"/>
              </a:lnSpc>
            </a:pPr>
            <a:r>
              <a:rPr lang="en-US" sz="2600" dirty="0">
                <a:latin typeface="Times New Roman"/>
                <a:cs typeface="Times New Roman"/>
              </a:rPr>
              <a:t> Investment be made on development of rural infrastructure</a:t>
            </a:r>
          </a:p>
          <a:p>
            <a:pPr>
              <a:lnSpc>
                <a:spcPct val="150000"/>
              </a:lnSpc>
            </a:pPr>
            <a:r>
              <a:rPr lang="en-US" sz="2600" dirty="0">
                <a:latin typeface="Times New Roman"/>
                <a:cs typeface="Times New Roman"/>
              </a:rPr>
              <a:t>Improvements in the land administration system</a:t>
            </a:r>
          </a:p>
        </p:txBody>
      </p:sp>
      <p:sp>
        <p:nvSpPr>
          <p:cNvPr id="7" name="Slide Number Placeholder 6">
            <a:extLst>
              <a:ext uri="{FF2B5EF4-FFF2-40B4-BE49-F238E27FC236}">
                <a16:creationId xmlns:a16="http://schemas.microsoft.com/office/drawing/2014/main" id="{F889144B-0430-45A1-94AF-C4232DE110FF}"/>
              </a:ext>
            </a:extLst>
          </p:cNvPr>
          <p:cNvSpPr>
            <a:spLocks noGrp="1"/>
          </p:cNvSpPr>
          <p:nvPr>
            <p:ph type="sldNum" sz="quarter" idx="12"/>
          </p:nvPr>
        </p:nvSpPr>
        <p:spPr>
          <a:xfrm>
            <a:off x="10571516" y="6355080"/>
            <a:ext cx="782283" cy="365125"/>
          </a:xfrm>
        </p:spPr>
        <p:txBody>
          <a:bodyPr vert="horz" lIns="91440" tIns="45720" rIns="91440" bIns="45720" rtlCol="0" anchor="ctr">
            <a:normAutofit/>
          </a:bodyPr>
          <a:lstStyle/>
          <a:p>
            <a:pPr defTabSz="914400">
              <a:spcAft>
                <a:spcPts val="600"/>
              </a:spcAft>
            </a:pPr>
            <a:fld id="{8A7A6979-0714-4377-B894-6BE4C2D6E202}" type="slidenum">
              <a:rPr lang="en-US" sz="1050">
                <a:solidFill>
                  <a:schemeClr val="tx1">
                    <a:alpha val="80000"/>
                  </a:schemeClr>
                </a:solidFill>
              </a:rPr>
              <a:pPr defTabSz="914400">
                <a:spcAft>
                  <a:spcPts val="600"/>
                </a:spcAft>
              </a:pPr>
              <a:t>20</a:t>
            </a:fld>
            <a:endParaRPr lang="en-US" sz="1050">
              <a:solidFill>
                <a:schemeClr val="tx1">
                  <a:alpha val="80000"/>
                </a:schemeClr>
              </a:solidFill>
            </a:endParaRPr>
          </a:p>
        </p:txBody>
      </p:sp>
    </p:spTree>
    <p:extLst>
      <p:ext uri="{BB962C8B-B14F-4D97-AF65-F5344CB8AC3E}">
        <p14:creationId xmlns:p14="http://schemas.microsoft.com/office/powerpoint/2010/main" val="4081463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F6C162-5E97-C350-0B1E-092666E21355}"/>
              </a:ext>
            </a:extLst>
          </p:cNvPr>
          <p:cNvSpPr txBox="1">
            <a:spLocks/>
          </p:cNvSpPr>
          <p:nvPr/>
        </p:nvSpPr>
        <p:spPr bwMode="black">
          <a:xfrm>
            <a:off x="838200" y="963877"/>
            <a:ext cx="3494362" cy="493024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spcAft>
                <a:spcPts val="600"/>
              </a:spcAft>
            </a:pPr>
            <a:r>
              <a:rPr lang="en-US" sz="4400" b="1" kern="1200" dirty="0">
                <a:solidFill>
                  <a:schemeClr val="tx1"/>
                </a:solidFill>
                <a:latin typeface="Times New Roman" panose="02020603050405020304" pitchFamily="18" charset="0"/>
                <a:cs typeface="Times New Roman" panose="02020603050405020304" pitchFamily="18" charset="0"/>
              </a:rPr>
              <a:t>Way forward </a:t>
            </a:r>
            <a:r>
              <a:rPr lang="en-US" sz="2400" b="1" kern="1200" dirty="0">
                <a:solidFill>
                  <a:schemeClr val="tx1"/>
                </a:solidFill>
                <a:latin typeface="+mj-lt"/>
                <a:ea typeface="+mj-ea"/>
                <a:cs typeface="+mj-cs"/>
              </a:rPr>
              <a:t>CONTD</a:t>
            </a:r>
            <a:r>
              <a:rPr lang="en-US" sz="4400" b="1" kern="1200" dirty="0">
                <a:solidFill>
                  <a:schemeClr val="tx1"/>
                </a:solidFill>
                <a:latin typeface="+mj-lt"/>
                <a:ea typeface="+mj-ea"/>
                <a:cs typeface="+mj-cs"/>
              </a:rPr>
              <a:t>:</a:t>
            </a:r>
            <a:endParaRPr lang="en-US" sz="4400" b="1" kern="1200" dirty="0">
              <a:solidFill>
                <a:schemeClr val="tx1"/>
              </a:solidFill>
              <a:latin typeface="+mj-lt"/>
              <a:cs typeface="Calibri Light"/>
            </a:endParaRPr>
          </a:p>
          <a:p>
            <a:pPr>
              <a:spcAft>
                <a:spcPts val="600"/>
              </a:spcAft>
            </a:pPr>
            <a:endParaRPr lang="en-US" sz="4400" b="1" kern="1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2B1D4D8-4F3A-4D96-B087-25B9E0A15196}"/>
              </a:ext>
            </a:extLst>
          </p:cNvPr>
          <p:cNvSpPr>
            <a:spLocks noGrp="1"/>
          </p:cNvSpPr>
          <p:nvPr>
            <p:ph idx="1"/>
          </p:nvPr>
        </p:nvSpPr>
        <p:spPr>
          <a:xfrm>
            <a:off x="4976031" y="542441"/>
            <a:ext cx="6377769" cy="6013342"/>
          </a:xfrm>
        </p:spPr>
        <p:txBody>
          <a:bodyPr vert="horz" lIns="91440" tIns="45720" rIns="91440" bIns="45720" rtlCol="0" anchor="ctr">
            <a:normAutofit lnSpcReduction="10000"/>
          </a:bodyPr>
          <a:lstStyle/>
          <a:p>
            <a:pPr>
              <a:lnSpc>
                <a:spcPct val="150000"/>
              </a:lnSpc>
            </a:pPr>
            <a:r>
              <a:rPr lang="en-US" sz="2800" dirty="0">
                <a:latin typeface="Times"/>
                <a:cs typeface="Times"/>
              </a:rPr>
              <a:t>Rural Landholders to adopt progressive practices in farming and allied enterprises </a:t>
            </a:r>
          </a:p>
          <a:p>
            <a:pPr>
              <a:lnSpc>
                <a:spcPct val="150000"/>
              </a:lnSpc>
            </a:pPr>
            <a:r>
              <a:rPr lang="en-US" sz="2800" dirty="0">
                <a:latin typeface="Times"/>
                <a:cs typeface="Times"/>
              </a:rPr>
              <a:t>Maximal powers, authority, and finances be made available to rural communities through local governments to enable them to graduate out of poverty</a:t>
            </a:r>
          </a:p>
          <a:p>
            <a:pPr>
              <a:lnSpc>
                <a:spcPct val="150000"/>
              </a:lnSpc>
            </a:pPr>
            <a:r>
              <a:rPr lang="en-US" sz="2800" dirty="0">
                <a:latin typeface="Times"/>
                <a:cs typeface="Times"/>
              </a:rPr>
              <a:t> Access to formal and informal credit to farmers and non-farm enterprises </a:t>
            </a:r>
          </a:p>
        </p:txBody>
      </p:sp>
      <p:sp>
        <p:nvSpPr>
          <p:cNvPr id="7" name="Slide Number Placeholder 6">
            <a:extLst>
              <a:ext uri="{FF2B5EF4-FFF2-40B4-BE49-F238E27FC236}">
                <a16:creationId xmlns:a16="http://schemas.microsoft.com/office/drawing/2014/main" id="{F889144B-0430-45A1-94AF-C4232DE110FF}"/>
              </a:ext>
            </a:extLst>
          </p:cNvPr>
          <p:cNvSpPr>
            <a:spLocks noGrp="1"/>
          </p:cNvSpPr>
          <p:nvPr>
            <p:ph type="sldNum" sz="quarter" idx="12"/>
          </p:nvPr>
        </p:nvSpPr>
        <p:spPr>
          <a:xfrm>
            <a:off x="10571516" y="6355080"/>
            <a:ext cx="782283" cy="365125"/>
          </a:xfrm>
        </p:spPr>
        <p:txBody>
          <a:bodyPr vert="horz" lIns="91440" tIns="45720" rIns="91440" bIns="45720" rtlCol="0" anchor="ctr">
            <a:normAutofit/>
          </a:bodyPr>
          <a:lstStyle/>
          <a:p>
            <a:pPr defTabSz="914400">
              <a:spcAft>
                <a:spcPts val="600"/>
              </a:spcAft>
            </a:pPr>
            <a:fld id="{8A7A6979-0714-4377-B894-6BE4C2D6E202}" type="slidenum">
              <a:rPr lang="en-US" sz="1050">
                <a:solidFill>
                  <a:schemeClr val="tx1">
                    <a:alpha val="80000"/>
                  </a:schemeClr>
                </a:solidFill>
              </a:rPr>
              <a:pPr defTabSz="914400">
                <a:spcAft>
                  <a:spcPts val="600"/>
                </a:spcAft>
              </a:pPr>
              <a:t>21</a:t>
            </a:fld>
            <a:endParaRPr lang="en-US" sz="1050">
              <a:solidFill>
                <a:schemeClr val="tx1">
                  <a:alpha val="80000"/>
                </a:schemeClr>
              </a:solidFill>
            </a:endParaRPr>
          </a:p>
        </p:txBody>
      </p:sp>
    </p:spTree>
    <p:extLst>
      <p:ext uri="{BB962C8B-B14F-4D97-AF65-F5344CB8AC3E}">
        <p14:creationId xmlns:p14="http://schemas.microsoft.com/office/powerpoint/2010/main" val="1658559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F6C162-5E97-C350-0B1E-092666E21355}"/>
              </a:ext>
            </a:extLst>
          </p:cNvPr>
          <p:cNvSpPr txBox="1">
            <a:spLocks/>
          </p:cNvSpPr>
          <p:nvPr/>
        </p:nvSpPr>
        <p:spPr bwMode="black">
          <a:xfrm>
            <a:off x="838200" y="963877"/>
            <a:ext cx="3494362" cy="493024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spcAft>
                <a:spcPts val="600"/>
              </a:spcAft>
            </a:pPr>
            <a:r>
              <a:rPr lang="en-US" sz="4400" b="1" kern="1200" dirty="0">
                <a:solidFill>
                  <a:schemeClr val="tx1"/>
                </a:solidFill>
                <a:latin typeface="Times New Roman" panose="02020603050405020304" pitchFamily="18" charset="0"/>
                <a:cs typeface="Times New Roman" panose="02020603050405020304" pitchFamily="18" charset="0"/>
              </a:rPr>
              <a:t>Way forward </a:t>
            </a:r>
            <a:r>
              <a:rPr lang="en-US" sz="2400" b="1" kern="1200" dirty="0">
                <a:solidFill>
                  <a:schemeClr val="tx1"/>
                </a:solidFill>
                <a:latin typeface="+mj-lt"/>
                <a:ea typeface="+mj-ea"/>
                <a:cs typeface="+mj-cs"/>
              </a:rPr>
              <a:t>CONTD</a:t>
            </a:r>
            <a:r>
              <a:rPr lang="en-US" sz="4400" b="1" kern="1200" dirty="0">
                <a:solidFill>
                  <a:schemeClr val="tx1"/>
                </a:solidFill>
                <a:latin typeface="+mj-lt"/>
                <a:ea typeface="+mj-ea"/>
                <a:cs typeface="+mj-cs"/>
              </a:rPr>
              <a:t>:</a:t>
            </a:r>
            <a:endParaRPr lang="en-US" sz="4400" b="1" kern="1200" dirty="0">
              <a:solidFill>
                <a:schemeClr val="tx1"/>
              </a:solidFill>
              <a:latin typeface="+mj-lt"/>
              <a:cs typeface="Calibri Light"/>
            </a:endParaRPr>
          </a:p>
          <a:p>
            <a:pPr>
              <a:spcAft>
                <a:spcPts val="600"/>
              </a:spcAft>
            </a:pPr>
            <a:endParaRPr lang="en-US" sz="4400" b="1" kern="1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2B1D4D8-4F3A-4D96-B087-25B9E0A15196}"/>
              </a:ext>
            </a:extLst>
          </p:cNvPr>
          <p:cNvSpPr>
            <a:spLocks noGrp="1"/>
          </p:cNvSpPr>
          <p:nvPr>
            <p:ph idx="1"/>
          </p:nvPr>
        </p:nvSpPr>
        <p:spPr>
          <a:xfrm>
            <a:off x="4976031" y="542441"/>
            <a:ext cx="6377769" cy="6013342"/>
          </a:xfrm>
        </p:spPr>
        <p:txBody>
          <a:bodyPr vert="horz" lIns="91440" tIns="45720" rIns="91440" bIns="45720" rtlCol="0" anchor="ctr">
            <a:normAutofit/>
          </a:bodyPr>
          <a:lstStyle/>
          <a:p>
            <a:pPr>
              <a:lnSpc>
                <a:spcPct val="150000"/>
              </a:lnSpc>
            </a:pPr>
            <a:r>
              <a:rPr lang="en-US" sz="2800" dirty="0">
                <a:latin typeface="Times"/>
                <a:cs typeface="Times New Roman"/>
              </a:rPr>
              <a:t>Research and extension system need to be revised towards more demand driven, participatory approaches </a:t>
            </a:r>
            <a:endParaRPr lang="en-US" sz="2800" dirty="0">
              <a:latin typeface="Times"/>
              <a:ea typeface="+mn-lt"/>
              <a:cs typeface="+mn-lt"/>
            </a:endParaRPr>
          </a:p>
          <a:p>
            <a:pPr>
              <a:lnSpc>
                <a:spcPct val="150000"/>
              </a:lnSpc>
            </a:pPr>
            <a:r>
              <a:rPr lang="en-US" sz="2800" dirty="0">
                <a:latin typeface="Times"/>
                <a:cs typeface="Times New Roman"/>
              </a:rPr>
              <a:t>Irrigation water supply and distribution strategy to be formed addressing inter provincial disputes</a:t>
            </a:r>
            <a:endParaRPr lang="en-US" sz="2800" dirty="0">
              <a:latin typeface="Times"/>
            </a:endParaRPr>
          </a:p>
        </p:txBody>
      </p:sp>
      <p:sp>
        <p:nvSpPr>
          <p:cNvPr id="7" name="Slide Number Placeholder 6">
            <a:extLst>
              <a:ext uri="{FF2B5EF4-FFF2-40B4-BE49-F238E27FC236}">
                <a16:creationId xmlns:a16="http://schemas.microsoft.com/office/drawing/2014/main" id="{F889144B-0430-45A1-94AF-C4232DE110FF}"/>
              </a:ext>
            </a:extLst>
          </p:cNvPr>
          <p:cNvSpPr>
            <a:spLocks noGrp="1"/>
          </p:cNvSpPr>
          <p:nvPr>
            <p:ph type="sldNum" sz="quarter" idx="12"/>
          </p:nvPr>
        </p:nvSpPr>
        <p:spPr>
          <a:xfrm>
            <a:off x="10571516" y="6355080"/>
            <a:ext cx="782283" cy="365125"/>
          </a:xfrm>
        </p:spPr>
        <p:txBody>
          <a:bodyPr vert="horz" lIns="91440" tIns="45720" rIns="91440" bIns="45720" rtlCol="0" anchor="ctr">
            <a:normAutofit/>
          </a:bodyPr>
          <a:lstStyle/>
          <a:p>
            <a:pPr defTabSz="914400">
              <a:spcAft>
                <a:spcPts val="600"/>
              </a:spcAft>
            </a:pPr>
            <a:fld id="{8A7A6979-0714-4377-B894-6BE4C2D6E202}" type="slidenum">
              <a:rPr lang="en-US" sz="1050">
                <a:solidFill>
                  <a:schemeClr val="tx1">
                    <a:alpha val="80000"/>
                  </a:schemeClr>
                </a:solidFill>
              </a:rPr>
              <a:pPr defTabSz="914400">
                <a:spcAft>
                  <a:spcPts val="600"/>
                </a:spcAft>
              </a:pPr>
              <a:t>22</a:t>
            </a:fld>
            <a:endParaRPr lang="en-US" sz="1050">
              <a:solidFill>
                <a:schemeClr val="tx1">
                  <a:alpha val="80000"/>
                </a:schemeClr>
              </a:solidFill>
            </a:endParaRPr>
          </a:p>
        </p:txBody>
      </p:sp>
    </p:spTree>
    <p:extLst>
      <p:ext uri="{BB962C8B-B14F-4D97-AF65-F5344CB8AC3E}">
        <p14:creationId xmlns:p14="http://schemas.microsoft.com/office/powerpoint/2010/main" val="544969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06D042B-4E53-E085-8C7B-3FF835ECF258}"/>
              </a:ext>
            </a:extLst>
          </p:cNvPr>
          <p:cNvSpPr txBox="1">
            <a:spLocks/>
          </p:cNvSpPr>
          <p:nvPr/>
        </p:nvSpPr>
        <p:spPr bwMode="black">
          <a:xfrm>
            <a:off x="838200" y="631825"/>
            <a:ext cx="1051560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algn="l">
              <a:spcAft>
                <a:spcPts val="600"/>
              </a:spcAft>
            </a:pPr>
            <a:r>
              <a:rPr lang="en-US" sz="4400" b="1" kern="1200">
                <a:solidFill>
                  <a:schemeClr val="tx1"/>
                </a:solidFill>
                <a:latin typeface="+mj-lt"/>
                <a:ea typeface="+mj-ea"/>
                <a:cs typeface="+mj-cs"/>
              </a:rPr>
              <a:t>Bibliography &amp; references </a:t>
            </a:r>
          </a:p>
        </p:txBody>
      </p:sp>
      <p:sp>
        <p:nvSpPr>
          <p:cNvPr id="3" name="Content Placeholder 2">
            <a:extLst>
              <a:ext uri="{FF2B5EF4-FFF2-40B4-BE49-F238E27FC236}">
                <a16:creationId xmlns:a16="http://schemas.microsoft.com/office/drawing/2014/main" id="{24DA67A6-E00E-4DCD-B416-5A5FA4D420E5}"/>
              </a:ext>
            </a:extLst>
          </p:cNvPr>
          <p:cNvSpPr>
            <a:spLocks noGrp="1"/>
          </p:cNvSpPr>
          <p:nvPr>
            <p:ph idx="1"/>
          </p:nvPr>
        </p:nvSpPr>
        <p:spPr>
          <a:xfrm>
            <a:off x="838200" y="2057400"/>
            <a:ext cx="10515600" cy="3871762"/>
          </a:xfrm>
        </p:spPr>
        <p:txBody>
          <a:bodyPr vert="horz" lIns="91440" tIns="45720" rIns="91440" bIns="45720" rtlCol="0">
            <a:normAutofit/>
          </a:bodyPr>
          <a:lstStyle/>
          <a:p>
            <a:r>
              <a:rPr lang="en-US" sz="1300"/>
              <a:t>Rural Development in Pakistan: Issues and Future Strategies (Maqbool A. &amp; Khalid M.B, 2009)</a:t>
            </a:r>
          </a:p>
          <a:p>
            <a:r>
              <a:rPr lang="en-US" sz="1300"/>
              <a:t>Pakistan Year Book . 2021</a:t>
            </a:r>
          </a:p>
          <a:p>
            <a:r>
              <a:rPr lang="en-US" sz="1300"/>
              <a:t>G. M.  Arif and Shujaat Farooq: Poverty Reduction in Pakistan learning from the Experience of China, (PIDE, Islamabad. 2012)</a:t>
            </a:r>
          </a:p>
          <a:p>
            <a:r>
              <a:rPr lang="en-US" sz="1300"/>
              <a:t>Ying Lu and Walter de Vries: A Discourse Analysis of 40 years Rural Development in China(MDPI)(doi.org. 2022)</a:t>
            </a:r>
          </a:p>
          <a:p>
            <a:r>
              <a:rPr lang="en-US" sz="1300"/>
              <a:t>China Agricultural Development Report( ministry of Agriculture, China. 2016)</a:t>
            </a:r>
          </a:p>
          <a:p>
            <a:r>
              <a:rPr lang="en-US" sz="1300"/>
              <a:t>Yuanzhi Guo and Yansui Liu:Poverty Alleviation Through Land Assetization and its Implications for Rural Development in China (doi.org.2021       ) </a:t>
            </a:r>
          </a:p>
          <a:p>
            <a:r>
              <a:rPr lang="en-US" sz="1300"/>
              <a:t>Jikun Huang, Scott Rozelle, Xinkai Zhu, Shiji Zhao and Yu Sheng: Ariculural and Rural Development in China During the Past four Decades: an introduction(   Australian Journal of  Agricultural and Resource Economics. 2019 )</a:t>
            </a:r>
          </a:p>
          <a:p>
            <a:r>
              <a:rPr lang="en-US" sz="1300"/>
              <a:t>Xiaohong Zhuang, Zhuyuan  Li, Run Zheng, Sanggyun Na and Yulin Zhou: Research on the Efficiency and Improvement of Rural Development in China: Based on Two Stage Network(MDPI). 2021)</a:t>
            </a:r>
          </a:p>
          <a:p>
            <a:r>
              <a:rPr lang="en-US" sz="1300"/>
              <a:t>Lu Xu, Hongyang Zhao, Veronika Chernova, Wadim Strielkowski and Guannan Chen: Research on Rural Revitalization and Governance from the Perspective of Sustainable Development(Frontiers in Enviornmental Science, 2022)</a:t>
            </a:r>
          </a:p>
          <a:p>
            <a:r>
              <a:rPr lang="en-US" sz="1300"/>
              <a:t>Yongi Xue, KuoRay Mao, Nefratiri Weeks and Jingyi Xiao: Rural Reform in Contemporary China: Development, Efficiency, and Fairness( Journal of Contemporary China . 2020) ) </a:t>
            </a:r>
          </a:p>
        </p:txBody>
      </p:sp>
      <p:sp>
        <p:nvSpPr>
          <p:cNvPr id="7" name="Slide Number Placeholder 6">
            <a:extLst>
              <a:ext uri="{FF2B5EF4-FFF2-40B4-BE49-F238E27FC236}">
                <a16:creationId xmlns:a16="http://schemas.microsoft.com/office/drawing/2014/main" id="{025DAFCF-FB3A-433C-984F-C4459C87C957}"/>
              </a:ext>
            </a:extLst>
          </p:cNvPr>
          <p:cNvSpPr>
            <a:spLocks noGrp="1"/>
          </p:cNvSpPr>
          <p:nvPr>
            <p:ph type="sldNum" sz="quarter" idx="12"/>
          </p:nvPr>
        </p:nvSpPr>
        <p:spPr>
          <a:xfrm>
            <a:off x="8610600" y="6077585"/>
            <a:ext cx="2743200" cy="365125"/>
          </a:xfrm>
        </p:spPr>
        <p:txBody>
          <a:bodyPr vert="horz" lIns="91440" tIns="45720" rIns="91440" bIns="45720" rtlCol="0" anchor="ctr">
            <a:normAutofit/>
          </a:bodyPr>
          <a:lstStyle/>
          <a:p>
            <a:pPr defTabSz="914400">
              <a:spcAft>
                <a:spcPts val="600"/>
              </a:spcAft>
            </a:pPr>
            <a:fld id="{8A7A6979-0714-4377-B894-6BE4C2D6E202}" type="slidenum">
              <a:rPr lang="en-US">
                <a:solidFill>
                  <a:schemeClr val="tx1">
                    <a:lumMod val="75000"/>
                    <a:lumOff val="25000"/>
                  </a:schemeClr>
                </a:solidFill>
              </a:rPr>
              <a:pPr defTabSz="914400">
                <a:spcAft>
                  <a:spcPts val="600"/>
                </a:spcAft>
              </a:pPr>
              <a:t>23</a:t>
            </a:fld>
            <a:endParaRPr lang="en-US">
              <a:solidFill>
                <a:schemeClr val="tx1">
                  <a:lumMod val="75000"/>
                  <a:lumOff val="25000"/>
                </a:schemeClr>
              </a:solidFill>
            </a:endParaRPr>
          </a:p>
        </p:txBody>
      </p:sp>
    </p:spTree>
    <p:extLst>
      <p:ext uri="{BB962C8B-B14F-4D97-AF65-F5344CB8AC3E}">
        <p14:creationId xmlns:p14="http://schemas.microsoft.com/office/powerpoint/2010/main" val="143926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C14D71-88AF-48CC-93B1-DC0C9494036D}"/>
              </a:ext>
            </a:extLst>
          </p:cNvPr>
          <p:cNvSpPr>
            <a:spLocks noGrp="1"/>
          </p:cNvSpPr>
          <p:nvPr>
            <p:ph idx="1"/>
          </p:nvPr>
        </p:nvSpPr>
        <p:spPr>
          <a:xfrm>
            <a:off x="2231136" y="1634744"/>
            <a:ext cx="7729728" cy="3101983"/>
          </a:xfrm>
        </p:spPr>
        <p:txBody>
          <a:bodyPr anchor="ctr">
            <a:normAutofit/>
          </a:bodyPr>
          <a:lstStyle/>
          <a:p>
            <a:pPr marL="0" indent="0" algn="ctr">
              <a:buNone/>
            </a:pPr>
            <a:r>
              <a:rPr lang="en-US" sz="7200" dirty="0">
                <a:latin typeface="Times New Roman" panose="02020603050405020304" pitchFamily="18" charset="0"/>
                <a:cs typeface="Times New Roman" panose="02020603050405020304" pitchFamily="18" charset="0"/>
              </a:rPr>
              <a:t>THANK YOU</a:t>
            </a:r>
          </a:p>
        </p:txBody>
      </p:sp>
      <p:sp>
        <p:nvSpPr>
          <p:cNvPr id="4" name="Slide Number Placeholder 3">
            <a:extLst>
              <a:ext uri="{FF2B5EF4-FFF2-40B4-BE49-F238E27FC236}">
                <a16:creationId xmlns:a16="http://schemas.microsoft.com/office/drawing/2014/main" id="{1A8E14B4-D9BF-4DCA-839E-D1A6F8FC2049}"/>
              </a:ext>
            </a:extLst>
          </p:cNvPr>
          <p:cNvSpPr>
            <a:spLocks noGrp="1"/>
          </p:cNvSpPr>
          <p:nvPr>
            <p:ph type="sldNum" sz="quarter" idx="12"/>
          </p:nvPr>
        </p:nvSpPr>
        <p:spPr/>
        <p:txBody>
          <a:bodyPr/>
          <a:lstStyle/>
          <a:p>
            <a:fld id="{8A7A6979-0714-4377-B894-6BE4C2D6E202}" type="slidenum">
              <a:rPr lang="en-US" dirty="0" smtClean="0"/>
              <a:pPr/>
              <a:t>24</a:t>
            </a:fld>
            <a:endParaRPr lang="en-US" dirty="0"/>
          </a:p>
        </p:txBody>
      </p:sp>
    </p:spTree>
    <p:extLst>
      <p:ext uri="{BB962C8B-B14F-4D97-AF65-F5344CB8AC3E}">
        <p14:creationId xmlns:p14="http://schemas.microsoft.com/office/powerpoint/2010/main" val="554192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diagram&#10;&#10;Description automatically generated">
            <a:extLst>
              <a:ext uri="{FF2B5EF4-FFF2-40B4-BE49-F238E27FC236}">
                <a16:creationId xmlns:a16="http://schemas.microsoft.com/office/drawing/2014/main" id="{B618DD45-6DDB-A73B-4493-36D026E77FF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6740"/>
          <a:stretch/>
        </p:blipFill>
        <p:spPr>
          <a:xfrm>
            <a:off x="387458" y="216976"/>
            <a:ext cx="11499742" cy="640080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2" name="Slide Number Placeholder 1">
            <a:extLst>
              <a:ext uri="{FF2B5EF4-FFF2-40B4-BE49-F238E27FC236}">
                <a16:creationId xmlns:a16="http://schemas.microsoft.com/office/drawing/2014/main" id="{F2A7CEBE-2B70-4463-969A-C42E1111F515}"/>
              </a:ext>
            </a:extLst>
          </p:cNvPr>
          <p:cNvSpPr>
            <a:spLocks noGrp="1"/>
          </p:cNvSpPr>
          <p:nvPr>
            <p:ph type="sldNum" sz="quarter" idx="12"/>
          </p:nvPr>
        </p:nvSpPr>
        <p:spPr/>
        <p:txBody>
          <a:bodyPr/>
          <a:lstStyle/>
          <a:p>
            <a:fld id="{48F63A3B-78C7-47BE-AE5E-E10140E04643}" type="slidenum">
              <a:rPr lang="en-US" smtClean="0"/>
              <a:t>25</a:t>
            </a:fld>
            <a:endParaRPr lang="en-US" dirty="0"/>
          </a:p>
        </p:txBody>
      </p:sp>
      <p:sp>
        <p:nvSpPr>
          <p:cNvPr id="3" name="Arrow: Left 2">
            <a:hlinkClick r:id="rId3" action="ppaction://hlinksldjump"/>
            <a:extLst>
              <a:ext uri="{FF2B5EF4-FFF2-40B4-BE49-F238E27FC236}">
                <a16:creationId xmlns:a16="http://schemas.microsoft.com/office/drawing/2014/main" id="{44B5917A-F0DD-46A3-930B-6F4B36DAB108}"/>
              </a:ext>
            </a:extLst>
          </p:cNvPr>
          <p:cNvSpPr/>
          <p:nvPr/>
        </p:nvSpPr>
        <p:spPr>
          <a:xfrm>
            <a:off x="6489290" y="216976"/>
            <a:ext cx="1356852" cy="29921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00926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C912D230-96D2-1D10-1AC2-6151EFA3363F}"/>
              </a:ext>
            </a:extLst>
          </p:cNvPr>
          <p:cNvGraphicFramePr>
            <a:graphicFrameLocks/>
          </p:cNvGraphicFramePr>
          <p:nvPr>
            <p:extLst>
              <p:ext uri="{D42A27DB-BD31-4B8C-83A1-F6EECF244321}">
                <p14:modId xmlns:p14="http://schemas.microsoft.com/office/powerpoint/2010/main" val="3550662418"/>
              </p:ext>
            </p:extLst>
          </p:nvPr>
        </p:nvGraphicFramePr>
        <p:xfrm>
          <a:off x="1165123" y="929148"/>
          <a:ext cx="9704437" cy="529467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84494ABE-0281-12B1-EAB4-A7E2553A64AD}"/>
              </a:ext>
            </a:extLst>
          </p:cNvPr>
          <p:cNvSpPr txBox="1"/>
          <p:nvPr/>
        </p:nvSpPr>
        <p:spPr>
          <a:xfrm>
            <a:off x="1946784" y="398206"/>
            <a:ext cx="7973961" cy="353943"/>
          </a:xfrm>
          <a:prstGeom prst="rect">
            <a:avLst/>
          </a:prstGeom>
          <a:noFill/>
        </p:spPr>
        <p:txBody>
          <a:bodyPr wrap="square" rtlCol="0">
            <a:spAutoFit/>
          </a:bodyPr>
          <a:lstStyle/>
          <a:p>
            <a:r>
              <a:rPr lang="en-US" sz="1700" b="1" dirty="0">
                <a:latin typeface="Times New Roman" panose="02020603050405020304" pitchFamily="18" charset="0"/>
                <a:cs typeface="Times New Roman" panose="02020603050405020304" pitchFamily="18" charset="0"/>
              </a:rPr>
              <a:t> Overall Rural/Urban Poverty Trends Overtime in Pakistan ( 1998-2019)</a:t>
            </a:r>
            <a:endParaRPr lang="en-PK" sz="1700" b="1" dirty="0">
              <a:latin typeface="Times New Roman" panose="02020603050405020304" pitchFamily="18" charset="0"/>
              <a:cs typeface="Times New Roman" panose="02020603050405020304" pitchFamily="18" charset="0"/>
            </a:endParaRPr>
          </a:p>
        </p:txBody>
      </p:sp>
      <p:sp>
        <p:nvSpPr>
          <p:cNvPr id="2" name="Arrow: Left 1">
            <a:hlinkClick r:id="rId3" action="ppaction://hlinksldjump"/>
            <a:extLst>
              <a:ext uri="{FF2B5EF4-FFF2-40B4-BE49-F238E27FC236}">
                <a16:creationId xmlns:a16="http://schemas.microsoft.com/office/drawing/2014/main" id="{A6E168CE-B591-4019-B666-082BA6A7C7E7}"/>
              </a:ext>
            </a:extLst>
          </p:cNvPr>
          <p:cNvSpPr/>
          <p:nvPr/>
        </p:nvSpPr>
        <p:spPr>
          <a:xfrm>
            <a:off x="7654413" y="6459794"/>
            <a:ext cx="1519084" cy="35394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5776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F0A8943B-6D67-32A6-F195-3D49AFAB23D1}"/>
              </a:ext>
            </a:extLst>
          </p:cNvPr>
          <p:cNvGraphicFramePr>
            <a:graphicFrameLocks noGrp="1"/>
          </p:cNvGraphicFramePr>
          <p:nvPr>
            <p:ph idx="1"/>
            <p:extLst>
              <p:ext uri="{D42A27DB-BD31-4B8C-83A1-F6EECF244321}">
                <p14:modId xmlns:p14="http://schemas.microsoft.com/office/powerpoint/2010/main" val="1278398122"/>
              </p:ext>
            </p:extLst>
          </p:nvPr>
        </p:nvGraphicFramePr>
        <p:xfrm>
          <a:off x="599090" y="1040524"/>
          <a:ext cx="10957034" cy="5502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92919E5E-A95A-0584-C3EE-DCF767CBC178}"/>
              </a:ext>
            </a:extLst>
          </p:cNvPr>
          <p:cNvSpPr txBox="1"/>
          <p:nvPr/>
        </p:nvSpPr>
        <p:spPr>
          <a:xfrm>
            <a:off x="493910" y="149579"/>
            <a:ext cx="551638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latin typeface="Times"/>
                <a:cs typeface="Times"/>
              </a:rPr>
              <a:t>SEQUENCE </a:t>
            </a:r>
            <a:endParaRPr lang="en-US" sz="4000" dirty="0"/>
          </a:p>
        </p:txBody>
      </p:sp>
      <p:sp>
        <p:nvSpPr>
          <p:cNvPr id="2" name="Slide Number Placeholder 1">
            <a:extLst>
              <a:ext uri="{FF2B5EF4-FFF2-40B4-BE49-F238E27FC236}">
                <a16:creationId xmlns:a16="http://schemas.microsoft.com/office/drawing/2014/main" id="{9568C242-C03D-40FE-9EFE-CFA304B31F7F}"/>
              </a:ext>
            </a:extLst>
          </p:cNvPr>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3077704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2" name="Content Placeholder 2">
            <a:extLst>
              <a:ext uri="{FF2B5EF4-FFF2-40B4-BE49-F238E27FC236}">
                <a16:creationId xmlns:a16="http://schemas.microsoft.com/office/drawing/2014/main" id="{C144161B-C6AD-BE7F-AFA3-DE87C3802E41}"/>
              </a:ext>
            </a:extLst>
          </p:cNvPr>
          <p:cNvGraphicFramePr>
            <a:graphicFrameLocks noGrp="1"/>
          </p:cNvGraphicFramePr>
          <p:nvPr>
            <p:ph idx="1"/>
          </p:nvPr>
        </p:nvGraphicFramePr>
        <p:xfrm>
          <a:off x="524139" y="1227901"/>
          <a:ext cx="10957034" cy="5060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77CE68E0-1FDD-8F52-8E45-5DA272A40712}"/>
              </a:ext>
            </a:extLst>
          </p:cNvPr>
          <p:cNvSpPr txBox="1"/>
          <p:nvPr/>
        </p:nvSpPr>
        <p:spPr>
          <a:xfrm>
            <a:off x="1142999" y="206115"/>
            <a:ext cx="7257081" cy="6771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800" b="1" dirty="0">
                <a:latin typeface="Times" panose="02020603050405020304" pitchFamily="18" charset="0"/>
                <a:cs typeface="Times" panose="02020603050405020304" pitchFamily="18" charset="0"/>
              </a:rPr>
              <a:t>Introduction</a:t>
            </a:r>
          </a:p>
        </p:txBody>
      </p:sp>
      <p:sp>
        <p:nvSpPr>
          <p:cNvPr id="2" name="Slide Number Placeholder 1">
            <a:extLst>
              <a:ext uri="{FF2B5EF4-FFF2-40B4-BE49-F238E27FC236}">
                <a16:creationId xmlns:a16="http://schemas.microsoft.com/office/drawing/2014/main" id="{896D96B2-C7E2-4D60-8B10-060DBB8265F1}"/>
              </a:ext>
            </a:extLst>
          </p:cNvPr>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972684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219D61-E05B-2C54-2D3E-C11233FB9C55}"/>
              </a:ext>
            </a:extLst>
          </p:cNvPr>
          <p:cNvSpPr txBox="1"/>
          <p:nvPr/>
        </p:nvSpPr>
        <p:spPr>
          <a:xfrm>
            <a:off x="2231136" y="964692"/>
            <a:ext cx="7729728" cy="1188720"/>
          </a:xfrm>
          <a:prstGeom prst="ellipse">
            <a:avLst/>
          </a:prstGeom>
        </p:spPr>
        <p:txBody>
          <a:bodyPr rot="0" spcFirstLastPara="0" vertOverflow="overflow" horzOverflow="overflow" vert="horz" lIns="182880" tIns="182880" rIns="182880" bIns="18288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2800" cap="all" spc="200">
                <a:solidFill>
                  <a:srgbClr val="262626"/>
                </a:solidFill>
                <a:latin typeface="+mj-lt"/>
                <a:ea typeface="+mj-ea"/>
                <a:cs typeface="+mj-cs"/>
              </a:rPr>
              <a:t>RURAL DEVELOPMENT</a:t>
            </a:r>
          </a:p>
          <a:p>
            <a:pPr algn="ctr" defTabSz="914400">
              <a:lnSpc>
                <a:spcPct val="90000"/>
              </a:lnSpc>
              <a:spcBef>
                <a:spcPct val="0"/>
              </a:spcBef>
              <a:spcAft>
                <a:spcPts val="600"/>
              </a:spcAft>
            </a:pPr>
            <a:endParaRPr lang="en-US" sz="2800" cap="all" spc="200">
              <a:solidFill>
                <a:srgbClr val="262626"/>
              </a:solidFill>
              <a:latin typeface="+mj-lt"/>
              <a:ea typeface="+mj-ea"/>
              <a:cs typeface="+mj-cs"/>
            </a:endParaRPr>
          </a:p>
        </p:txBody>
      </p:sp>
      <p:graphicFrame>
        <p:nvGraphicFramePr>
          <p:cNvPr id="14" name="Content Placeholder 2">
            <a:extLst>
              <a:ext uri="{FF2B5EF4-FFF2-40B4-BE49-F238E27FC236}">
                <a16:creationId xmlns:a16="http://schemas.microsoft.com/office/drawing/2014/main" id="{6C6BB5D5-5AA5-70B8-A080-3345E3F77B58}"/>
              </a:ext>
            </a:extLst>
          </p:cNvPr>
          <p:cNvGraphicFramePr>
            <a:graphicFrameLocks noGrp="1"/>
          </p:cNvGraphicFramePr>
          <p:nvPr>
            <p:ph idx="1"/>
            <p:extLst>
              <p:ext uri="{D42A27DB-BD31-4B8C-83A1-F6EECF244321}">
                <p14:modId xmlns:p14="http://schemas.microsoft.com/office/powerpoint/2010/main" val="3354707959"/>
              </p:ext>
            </p:extLst>
          </p:nvPr>
        </p:nvGraphicFramePr>
        <p:xfrm>
          <a:off x="290642" y="-302700"/>
          <a:ext cx="11444157" cy="7077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64095891-7688-4602-9B6C-B6538743D000}"/>
              </a:ext>
            </a:extLst>
          </p:cNvPr>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2873833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671CD5-3D49-4B8B-B0F7-D555138515A3}"/>
              </a:ext>
            </a:extLst>
          </p:cNvPr>
          <p:cNvSpPr>
            <a:spLocks noGrp="1"/>
          </p:cNvSpPr>
          <p:nvPr>
            <p:ph idx="1"/>
          </p:nvPr>
        </p:nvSpPr>
        <p:spPr>
          <a:xfrm>
            <a:off x="213465" y="2192600"/>
            <a:ext cx="4295312" cy="4284159"/>
          </a:xfrm>
        </p:spPr>
        <p:txBody>
          <a:bodyPr vert="horz" lIns="91440" tIns="45720" rIns="91440" bIns="45720" rtlCol="0" anchor="t">
            <a:noAutofit/>
          </a:bodyPr>
          <a:lstStyle/>
          <a:p>
            <a:pPr marL="0" indent="0">
              <a:buNone/>
            </a:pPr>
            <a:r>
              <a:rPr lang="en-US" sz="2400" dirty="0">
                <a:latin typeface="Times New Roman"/>
                <a:cs typeface="Times New Roman"/>
              </a:rPr>
              <a:t>Rural population in Pakistan is beset with limited access to</a:t>
            </a:r>
            <a:r>
              <a:rPr lang="en-US" sz="2400" b="1" dirty="0">
                <a:latin typeface="Times New Roman"/>
                <a:cs typeface="Times New Roman"/>
              </a:rPr>
              <a:t> </a:t>
            </a:r>
            <a:r>
              <a:rPr lang="en-US" sz="2400" dirty="0">
                <a:latin typeface="Times New Roman"/>
                <a:cs typeface="Times New Roman"/>
              </a:rPr>
              <a:t>markets, education, quality infrastructure, employment opportunities, health and financial products. On the contrary, China, has accomplished  impressive rural development, sustainable agriculture and poverty alleviation. </a:t>
            </a:r>
            <a:endParaRPr lang="en-US" sz="2400" dirty="0">
              <a:latin typeface="Times New Roman" panose="02020603050405020304" pitchFamily="18" charset="0"/>
              <a:cs typeface="Times New Roman" panose="02020603050405020304" pitchFamily="18" charset="0"/>
            </a:endParaRPr>
          </a:p>
        </p:txBody>
      </p:sp>
      <p:pic>
        <p:nvPicPr>
          <p:cNvPr id="17" name="Picture 17" descr="A picture containing grass, outdoor, cow, mammal&#10;&#10;Description automatically generated">
            <a:extLst>
              <a:ext uri="{FF2B5EF4-FFF2-40B4-BE49-F238E27FC236}">
                <a16:creationId xmlns:a16="http://schemas.microsoft.com/office/drawing/2014/main" id="{B6B5D665-5391-6B85-E2DE-EA3EDA6CF4D1}"/>
              </a:ext>
            </a:extLst>
          </p:cNvPr>
          <p:cNvPicPr>
            <a:picLocks noChangeAspect="1"/>
          </p:cNvPicPr>
          <p:nvPr/>
        </p:nvPicPr>
        <p:blipFill rotWithShape="1">
          <a:blip r:embed="rId2"/>
          <a:srcRect t="7738" r="2" b="23369"/>
          <a:stretch/>
        </p:blipFill>
        <p:spPr>
          <a:xfrm>
            <a:off x="4636963" y="10"/>
            <a:ext cx="7555037" cy="3383270"/>
          </a:xfrm>
          <a:prstGeom prst="rect">
            <a:avLst/>
          </a:prstGeom>
        </p:spPr>
      </p:pic>
      <p:pic>
        <p:nvPicPr>
          <p:cNvPr id="15" name="Picture 16" descr="A picture containing grass, outdoor, field, group&#10;&#10;Description automatically generated">
            <a:extLst>
              <a:ext uri="{FF2B5EF4-FFF2-40B4-BE49-F238E27FC236}">
                <a16:creationId xmlns:a16="http://schemas.microsoft.com/office/drawing/2014/main" id="{E3558CF1-024F-3740-145D-33CDB81AF0C7}"/>
              </a:ext>
            </a:extLst>
          </p:cNvPr>
          <p:cNvPicPr>
            <a:picLocks noChangeAspect="1"/>
          </p:cNvPicPr>
          <p:nvPr/>
        </p:nvPicPr>
        <p:blipFill rotWithShape="1">
          <a:blip r:embed="rId3"/>
          <a:srcRect t="23645" r="-2" b="16629"/>
          <a:stretch/>
        </p:blipFill>
        <p:spPr>
          <a:xfrm>
            <a:off x="4639056" y="3474720"/>
            <a:ext cx="7552944" cy="3383280"/>
          </a:xfrm>
          <a:prstGeom prst="rect">
            <a:avLst/>
          </a:prstGeom>
        </p:spPr>
      </p:pic>
      <p:sp>
        <p:nvSpPr>
          <p:cNvPr id="18" name="TextBox 1">
            <a:extLst>
              <a:ext uri="{FF2B5EF4-FFF2-40B4-BE49-F238E27FC236}">
                <a16:creationId xmlns:a16="http://schemas.microsoft.com/office/drawing/2014/main" id="{B23B2DDD-5484-54D8-501F-7F246A35E178}"/>
              </a:ext>
            </a:extLst>
          </p:cNvPr>
          <p:cNvSpPr txBox="1"/>
          <p:nvPr/>
        </p:nvSpPr>
        <p:spPr>
          <a:xfrm>
            <a:off x="207832" y="1556947"/>
            <a:ext cx="4295311"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latin typeface="Times" panose="02020603050405020304" pitchFamily="18" charset="0"/>
                <a:cs typeface="Times" panose="02020603050405020304" pitchFamily="18" charset="0"/>
              </a:rPr>
              <a:t>PROBLEM</a:t>
            </a:r>
            <a:r>
              <a:rPr lang="en-US" sz="2400" b="1" dirty="0">
                <a:latin typeface="Times" panose="02020603050405020304" pitchFamily="18" charset="0"/>
                <a:cs typeface="Times" panose="02020603050405020304" pitchFamily="18" charset="0"/>
              </a:rPr>
              <a:t> </a:t>
            </a:r>
            <a:r>
              <a:rPr lang="en-US" sz="2800" b="1" dirty="0">
                <a:latin typeface="Times" panose="02020603050405020304" pitchFamily="18" charset="0"/>
                <a:cs typeface="Times" panose="02020603050405020304" pitchFamily="18" charset="0"/>
              </a:rPr>
              <a:t>STATEMENT</a:t>
            </a:r>
          </a:p>
        </p:txBody>
      </p:sp>
      <p:sp>
        <p:nvSpPr>
          <p:cNvPr id="2" name="Slide Number Placeholder 1">
            <a:extLst>
              <a:ext uri="{FF2B5EF4-FFF2-40B4-BE49-F238E27FC236}">
                <a16:creationId xmlns:a16="http://schemas.microsoft.com/office/drawing/2014/main" id="{8444410A-4140-4E03-8E03-F4B699DF64CD}"/>
              </a:ext>
            </a:extLst>
          </p:cNvPr>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2630215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6E09305E-DC13-8F36-C71C-4DE80DD37DD6}"/>
              </a:ext>
            </a:extLst>
          </p:cNvPr>
          <p:cNvPicPr>
            <a:picLocks noChangeAspect="1"/>
          </p:cNvPicPr>
          <p:nvPr/>
        </p:nvPicPr>
        <p:blipFill rotWithShape="1">
          <a:blip r:embed="rId2"/>
          <a:srcRect t="9697" b="36196"/>
          <a:stretch/>
        </p:blipFill>
        <p:spPr>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graphicFrame>
        <p:nvGraphicFramePr>
          <p:cNvPr id="6" name="Content Placeholder 2">
            <a:extLst>
              <a:ext uri="{FF2B5EF4-FFF2-40B4-BE49-F238E27FC236}">
                <a16:creationId xmlns:a16="http://schemas.microsoft.com/office/drawing/2014/main" id="{C887FFA8-DC5F-286F-93C7-416683D1EF3F}"/>
              </a:ext>
            </a:extLst>
          </p:cNvPr>
          <p:cNvGraphicFramePr>
            <a:graphicFrameLocks noGrp="1"/>
          </p:cNvGraphicFramePr>
          <p:nvPr>
            <p:ph idx="1"/>
            <p:extLst>
              <p:ext uri="{D42A27DB-BD31-4B8C-83A1-F6EECF244321}">
                <p14:modId xmlns:p14="http://schemas.microsoft.com/office/powerpoint/2010/main" val="2345601515"/>
              </p:ext>
            </p:extLst>
          </p:nvPr>
        </p:nvGraphicFramePr>
        <p:xfrm>
          <a:off x="426474" y="4252523"/>
          <a:ext cx="11345380" cy="24776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AEE42105-45F0-B011-2C6D-AE9ABE077D56}"/>
              </a:ext>
            </a:extLst>
          </p:cNvPr>
          <p:cNvSpPr txBox="1"/>
          <p:nvPr/>
        </p:nvSpPr>
        <p:spPr>
          <a:xfrm>
            <a:off x="364761" y="3712564"/>
            <a:ext cx="4873666"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latin typeface="Times" panose="02020603050405020304" pitchFamily="18" charset="0"/>
                <a:cs typeface="Times" panose="02020603050405020304" pitchFamily="18" charset="0"/>
              </a:rPr>
              <a:t>RESEARCH QUESTIONS</a:t>
            </a:r>
          </a:p>
        </p:txBody>
      </p:sp>
      <p:sp>
        <p:nvSpPr>
          <p:cNvPr id="3" name="Slide Number Placeholder 2">
            <a:extLst>
              <a:ext uri="{FF2B5EF4-FFF2-40B4-BE49-F238E27FC236}">
                <a16:creationId xmlns:a16="http://schemas.microsoft.com/office/drawing/2014/main" id="{43D05CA5-3616-40C7-A75F-2DBA6F91A5D6}"/>
              </a:ext>
            </a:extLst>
          </p:cNvPr>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1992445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9CEE4E3-EC74-D13F-1C5F-D1639AD067C0}"/>
              </a:ext>
            </a:extLst>
          </p:cNvPr>
          <p:cNvGraphicFramePr>
            <a:graphicFrameLocks noGrp="1"/>
          </p:cNvGraphicFramePr>
          <p:nvPr>
            <p:extLst>
              <p:ext uri="{D42A27DB-BD31-4B8C-83A1-F6EECF244321}">
                <p14:modId xmlns:p14="http://schemas.microsoft.com/office/powerpoint/2010/main" val="2076095207"/>
              </p:ext>
            </p:extLst>
          </p:nvPr>
        </p:nvGraphicFramePr>
        <p:xfrm>
          <a:off x="774491" y="2161081"/>
          <a:ext cx="11198891" cy="2596341"/>
        </p:xfrm>
        <a:graphic>
          <a:graphicData uri="http://schemas.openxmlformats.org/drawingml/2006/table">
            <a:tbl>
              <a:tblPr firstRow="1" bandRow="1">
                <a:tableStyleId>{5940675A-B579-460E-94D1-54222C63F5DA}</a:tableStyleId>
              </a:tblPr>
              <a:tblGrid>
                <a:gridCol w="4109555">
                  <a:extLst>
                    <a:ext uri="{9D8B030D-6E8A-4147-A177-3AD203B41FA5}">
                      <a16:colId xmlns:a16="http://schemas.microsoft.com/office/drawing/2014/main" val="3618232598"/>
                    </a:ext>
                  </a:extLst>
                </a:gridCol>
                <a:gridCol w="7089336">
                  <a:extLst>
                    <a:ext uri="{9D8B030D-6E8A-4147-A177-3AD203B41FA5}">
                      <a16:colId xmlns:a16="http://schemas.microsoft.com/office/drawing/2014/main" val="2744052374"/>
                    </a:ext>
                  </a:extLst>
                </a:gridCol>
              </a:tblGrid>
              <a:tr h="563504">
                <a:tc>
                  <a:txBody>
                    <a:bodyPr/>
                    <a:lstStyle/>
                    <a:p>
                      <a:pPr>
                        <a:lnSpc>
                          <a:spcPct val="150000"/>
                        </a:lnSpc>
                      </a:pPr>
                      <a:r>
                        <a:rPr lang="en-US" sz="2400" dirty="0">
                          <a:latin typeface="Times"/>
                        </a:rPr>
                        <a:t>Village Aid </a:t>
                      </a:r>
                      <a:r>
                        <a:rPr lang="en-US" sz="2400" dirty="0" err="1">
                          <a:latin typeface="Times"/>
                        </a:rPr>
                        <a:t>Programme</a:t>
                      </a:r>
                    </a:p>
                  </a:txBody>
                  <a:tcPr anchor="ctr"/>
                </a:tc>
                <a:tc>
                  <a:txBody>
                    <a:bodyPr/>
                    <a:lstStyle/>
                    <a:p>
                      <a:pPr>
                        <a:lnSpc>
                          <a:spcPct val="150000"/>
                        </a:lnSpc>
                      </a:pPr>
                      <a:r>
                        <a:rPr lang="en-US" sz="2400" dirty="0">
                          <a:latin typeface="Times"/>
                        </a:rPr>
                        <a:t>Peoples Works </a:t>
                      </a:r>
                      <a:r>
                        <a:rPr lang="en-US" sz="2400" dirty="0" err="1">
                          <a:latin typeface="Times"/>
                        </a:rPr>
                        <a:t>Programme</a:t>
                      </a:r>
                      <a:r>
                        <a:rPr lang="en-US" sz="2400" dirty="0">
                          <a:latin typeface="Times"/>
                        </a:rPr>
                        <a:t>​</a:t>
                      </a:r>
                    </a:p>
                  </a:txBody>
                  <a:tcPr anchor="ctr"/>
                </a:tc>
                <a:extLst>
                  <a:ext uri="{0D108BD9-81ED-4DB2-BD59-A6C34878D82A}">
                    <a16:rowId xmlns:a16="http://schemas.microsoft.com/office/drawing/2014/main" val="582662842"/>
                  </a:ext>
                </a:extLst>
              </a:tr>
              <a:tr h="1060713">
                <a:tc>
                  <a:txBody>
                    <a:bodyPr/>
                    <a:lstStyle/>
                    <a:p>
                      <a:pPr>
                        <a:lnSpc>
                          <a:spcPct val="150000"/>
                        </a:lnSpc>
                      </a:pPr>
                      <a:r>
                        <a:rPr lang="en-US" sz="2400" dirty="0">
                          <a:latin typeface="Times"/>
                        </a:rPr>
                        <a:t>Basic Democracies system​</a:t>
                      </a:r>
                    </a:p>
                  </a:txBody>
                  <a:tcPr anchor="ctr"/>
                </a:tc>
                <a:tc>
                  <a:txBody>
                    <a:bodyPr/>
                    <a:lstStyle/>
                    <a:p>
                      <a:pPr>
                        <a:lnSpc>
                          <a:spcPct val="150000"/>
                        </a:lnSpc>
                      </a:pPr>
                      <a:r>
                        <a:rPr lang="en-US" sz="2400" dirty="0">
                          <a:latin typeface="Times"/>
                        </a:rPr>
                        <a:t>Tameer-e-Watan Program​ ,</a:t>
                      </a:r>
                      <a:r>
                        <a:rPr lang="en-US" sz="2400" b="0" i="0" u="none" strike="noStrike" noProof="0" dirty="0"/>
                        <a:t>Khushal Pakistan </a:t>
                      </a:r>
                      <a:endParaRPr lang="en-US" sz="2400" dirty="0">
                        <a:latin typeface="Times"/>
                      </a:endParaRPr>
                    </a:p>
                  </a:txBody>
                  <a:tcPr anchor="ctr"/>
                </a:tc>
                <a:extLst>
                  <a:ext uri="{0D108BD9-81ED-4DB2-BD59-A6C34878D82A}">
                    <a16:rowId xmlns:a16="http://schemas.microsoft.com/office/drawing/2014/main" val="617979346"/>
                  </a:ext>
                </a:extLst>
              </a:tr>
              <a:tr h="961270">
                <a:tc>
                  <a:txBody>
                    <a:bodyPr/>
                    <a:lstStyle/>
                    <a:p>
                      <a:pPr>
                        <a:lnSpc>
                          <a:spcPct val="150000"/>
                        </a:lnSpc>
                      </a:pPr>
                      <a:r>
                        <a:rPr lang="en-US" sz="2400" dirty="0">
                          <a:latin typeface="Times"/>
                        </a:rPr>
                        <a:t>Rural Works </a:t>
                      </a:r>
                      <a:r>
                        <a:rPr lang="en-US" sz="2400" dirty="0" err="1">
                          <a:latin typeface="Times"/>
                        </a:rPr>
                        <a:t>Programme</a:t>
                      </a:r>
                      <a:r>
                        <a:rPr lang="en-US" sz="2400" dirty="0">
                          <a:latin typeface="Times"/>
                        </a:rPr>
                        <a:t>​</a:t>
                      </a:r>
                      <a:endParaRPr lang="en-US" dirty="0"/>
                    </a:p>
                  </a:txBody>
                  <a:tcPr anchor="ctr"/>
                </a:tc>
                <a:tc>
                  <a:txBody>
                    <a:bodyPr/>
                    <a:lstStyle/>
                    <a:p>
                      <a:pPr>
                        <a:lnSpc>
                          <a:spcPct val="100000"/>
                        </a:lnSpc>
                      </a:pPr>
                      <a:r>
                        <a:rPr lang="en-US" sz="2400" dirty="0">
                          <a:latin typeface="Times"/>
                        </a:rPr>
                        <a:t>Social Action Program​, </a:t>
                      </a:r>
                      <a:r>
                        <a:rPr lang="en-US" sz="2400" b="0" i="0" u="none" strike="noStrike" noProof="0" dirty="0"/>
                        <a:t>Integrated Rural Development</a:t>
                      </a:r>
                      <a:endParaRPr lang="en-US" sz="2400" dirty="0">
                        <a:latin typeface="Times"/>
                      </a:endParaRPr>
                    </a:p>
                  </a:txBody>
                  <a:tcPr anchor="ctr"/>
                </a:tc>
                <a:extLst>
                  <a:ext uri="{0D108BD9-81ED-4DB2-BD59-A6C34878D82A}">
                    <a16:rowId xmlns:a16="http://schemas.microsoft.com/office/drawing/2014/main" val="2106262054"/>
                  </a:ext>
                </a:extLst>
              </a:tr>
            </a:tbl>
          </a:graphicData>
        </a:graphic>
      </p:graphicFrame>
      <p:sp>
        <p:nvSpPr>
          <p:cNvPr id="6" name="TextBox 5">
            <a:extLst>
              <a:ext uri="{FF2B5EF4-FFF2-40B4-BE49-F238E27FC236}">
                <a16:creationId xmlns:a16="http://schemas.microsoft.com/office/drawing/2014/main" id="{6712F594-EAEF-01B4-FBB4-4F0DD40C0ADE}"/>
              </a:ext>
            </a:extLst>
          </p:cNvPr>
          <p:cNvSpPr txBox="1"/>
          <p:nvPr/>
        </p:nvSpPr>
        <p:spPr>
          <a:xfrm>
            <a:off x="527155" y="1064302"/>
            <a:ext cx="1081290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dirty="0">
                <a:latin typeface="Times"/>
                <a:cs typeface="Times"/>
              </a:rPr>
              <a:t>Since its independence, Pakistan launched many rural and agricultural development programs such as;</a:t>
            </a:r>
          </a:p>
        </p:txBody>
      </p:sp>
      <p:sp>
        <p:nvSpPr>
          <p:cNvPr id="7" name="Content Placeholder 2">
            <a:extLst>
              <a:ext uri="{FF2B5EF4-FFF2-40B4-BE49-F238E27FC236}">
                <a16:creationId xmlns:a16="http://schemas.microsoft.com/office/drawing/2014/main" id="{185A75EC-2549-E36A-F0FC-6BAAB12BD24D}"/>
              </a:ext>
            </a:extLst>
          </p:cNvPr>
          <p:cNvSpPr>
            <a:spLocks noGrp="1"/>
          </p:cNvSpPr>
          <p:nvPr/>
        </p:nvSpPr>
        <p:spPr>
          <a:xfrm>
            <a:off x="648931" y="5311515"/>
            <a:ext cx="10276051" cy="176174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Times"/>
                <a:cs typeface="Times New Roman"/>
              </a:rPr>
              <a:t>These programs were partially or fully extended to all parts of the country</a:t>
            </a:r>
            <a:endParaRPr lang="en-US" sz="2400" dirty="0">
              <a:latin typeface="Times"/>
              <a:cs typeface="Calibri" panose="020F0502020204030204"/>
            </a:endParaRPr>
          </a:p>
          <a:p>
            <a:r>
              <a:rPr lang="en-US" sz="2400" dirty="0">
                <a:latin typeface="Times"/>
                <a:cs typeface="Times New Roman"/>
              </a:rPr>
              <a:t>The overall objectives of these programs were the social welfare, improvement in quality of life and agricultural development.</a:t>
            </a:r>
          </a:p>
          <a:p>
            <a:endParaRPr lang="en-US" sz="1300">
              <a:latin typeface="Times New Roman" panose="02020603050405020304" pitchFamily="18" charset="0"/>
              <a:cs typeface="Times New Roman" panose="02020603050405020304" pitchFamily="18" charset="0"/>
            </a:endParaRPr>
          </a:p>
          <a:p>
            <a:endParaRPr lang="en-US" sz="1300">
              <a:latin typeface="Times New Roman" panose="02020603050405020304" pitchFamily="18" charset="0"/>
              <a:cs typeface="Times New Roman" panose="02020603050405020304" pitchFamily="18" charset="0"/>
            </a:endParaRPr>
          </a:p>
          <a:p>
            <a:endParaRPr lang="en-US" sz="130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1A81B5A5-2E1F-262E-4E3D-A2B1B46F4A65}"/>
              </a:ext>
            </a:extLst>
          </p:cNvPr>
          <p:cNvSpPr txBox="1"/>
          <p:nvPr/>
        </p:nvSpPr>
        <p:spPr>
          <a:xfrm>
            <a:off x="524655" y="262328"/>
            <a:ext cx="948127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latin typeface="Times New Roman"/>
                <a:cs typeface="Calibri"/>
              </a:rPr>
              <a:t>Rural Development </a:t>
            </a:r>
            <a:r>
              <a:rPr lang="en-US" sz="3200" dirty="0" err="1">
                <a:latin typeface="Times New Roman"/>
                <a:cs typeface="Calibri"/>
              </a:rPr>
              <a:t>Programmes</a:t>
            </a:r>
            <a:r>
              <a:rPr lang="en-US" sz="3200" dirty="0">
                <a:latin typeface="Times New Roman"/>
                <a:cs typeface="Calibri"/>
              </a:rPr>
              <a:t> in Pakistan</a:t>
            </a:r>
            <a:endParaRPr lang="en-US" sz="3200" dirty="0">
              <a:latin typeface="Times New Roman"/>
            </a:endParaRPr>
          </a:p>
        </p:txBody>
      </p:sp>
      <p:sp>
        <p:nvSpPr>
          <p:cNvPr id="2" name="Slide Number Placeholder 1">
            <a:extLst>
              <a:ext uri="{FF2B5EF4-FFF2-40B4-BE49-F238E27FC236}">
                <a16:creationId xmlns:a16="http://schemas.microsoft.com/office/drawing/2014/main" id="{7057E209-C6BD-4641-A31E-31DB58B8098E}"/>
              </a:ext>
            </a:extLst>
          </p:cNvPr>
          <p:cNvSpPr>
            <a:spLocks noGrp="1"/>
          </p:cNvSpPr>
          <p:nvPr>
            <p:ph type="sldNum" sz="quarter" idx="12"/>
          </p:nvPr>
        </p:nvSpPr>
        <p:spPr/>
        <p:txBody>
          <a:bodyPr/>
          <a:lstStyle/>
          <a:p>
            <a:fld id="{48F63A3B-78C7-47BE-AE5E-E10140E04643}" type="slidenum">
              <a:rPr lang="en-US" smtClean="0"/>
              <a:t>8</a:t>
            </a:fld>
            <a:endParaRPr lang="en-US" dirty="0"/>
          </a:p>
        </p:txBody>
      </p:sp>
      <p:sp>
        <p:nvSpPr>
          <p:cNvPr id="3" name="Arrow: Right 2">
            <a:hlinkClick r:id="rId2" action="ppaction://hlinksldjump"/>
            <a:extLst>
              <a:ext uri="{FF2B5EF4-FFF2-40B4-BE49-F238E27FC236}">
                <a16:creationId xmlns:a16="http://schemas.microsoft.com/office/drawing/2014/main" id="{73C40A46-7895-4B2F-A130-0D75F267C16A}"/>
              </a:ext>
            </a:extLst>
          </p:cNvPr>
          <p:cNvSpPr/>
          <p:nvPr/>
        </p:nvSpPr>
        <p:spPr>
          <a:xfrm>
            <a:off x="8610600" y="6356350"/>
            <a:ext cx="1506794" cy="365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6267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2E75441-9807-4276-80E8-8362CA5EA627}"/>
              </a:ext>
            </a:extLst>
          </p:cNvPr>
          <p:cNvSpPr>
            <a:spLocks noGrp="1"/>
          </p:cNvSpPr>
          <p:nvPr>
            <p:ph type="ctrTitle"/>
          </p:nvPr>
        </p:nvSpPr>
        <p:spPr/>
        <p:txBody>
          <a:bodyPr>
            <a:normAutofit/>
          </a:bodyPr>
          <a:lstStyle/>
          <a:p>
            <a:r>
              <a:rPr lang="en-US" dirty="0">
                <a:latin typeface="Times" panose="02020603050405020304" pitchFamily="18" charset="0"/>
                <a:cs typeface="Times" panose="02020603050405020304" pitchFamily="18" charset="0"/>
              </a:rPr>
              <a:t>SWOT ANALYSIS OF RURAL PAKISTAN</a:t>
            </a:r>
          </a:p>
        </p:txBody>
      </p:sp>
      <p:sp>
        <p:nvSpPr>
          <p:cNvPr id="6" name="Subtitle 5">
            <a:extLst>
              <a:ext uri="{FF2B5EF4-FFF2-40B4-BE49-F238E27FC236}">
                <a16:creationId xmlns:a16="http://schemas.microsoft.com/office/drawing/2014/main" id="{B89024F3-BF85-47FD-8123-B3BD73043FA5}"/>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B16344CE-F3B3-4526-A7AA-35BB06BD5175}"/>
              </a:ext>
            </a:extLst>
          </p:cNvPr>
          <p:cNvSpPr>
            <a:spLocks noGrp="1"/>
          </p:cNvSpPr>
          <p:nvPr>
            <p:ph type="sldNum" sz="quarter" idx="12"/>
          </p:nvPr>
        </p:nvSpPr>
        <p:spPr/>
        <p:txBody>
          <a:bodyPr/>
          <a:lstStyle/>
          <a:p>
            <a:fld id="{48F63A3B-78C7-47BE-AE5E-E10140E04643}" type="slidenum">
              <a:rPr lang="en-US" smtClean="0"/>
              <a:t>9</a:t>
            </a:fld>
            <a:endParaRPr lang="en-US" dirty="0"/>
          </a:p>
        </p:txBody>
      </p:sp>
    </p:spTree>
    <p:extLst>
      <p:ext uri="{BB962C8B-B14F-4D97-AF65-F5344CB8AC3E}">
        <p14:creationId xmlns:p14="http://schemas.microsoft.com/office/powerpoint/2010/main" val="33574157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9078</TotalTime>
  <Words>1709</Words>
  <Application>Microsoft Office PowerPoint</Application>
  <PresentationFormat>Widescreen</PresentationFormat>
  <Paragraphs>192</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Times</vt:lpstr>
      <vt:lpstr>Times New Roman</vt:lpstr>
      <vt:lpstr>Office Theme</vt:lpstr>
      <vt:lpstr>PowerPoint Presentation</vt:lpstr>
      <vt:lpstr>NATIONAL MANAGEMENT COLLEGE  117th National Management Course </vt:lpstr>
      <vt:lpstr>PowerPoint Presentation</vt:lpstr>
      <vt:lpstr>PowerPoint Presentation</vt:lpstr>
      <vt:lpstr>PowerPoint Presentation</vt:lpstr>
      <vt:lpstr>PowerPoint Presentation</vt:lpstr>
      <vt:lpstr>PowerPoint Presentation</vt:lpstr>
      <vt:lpstr>PowerPoint Presentation</vt:lpstr>
      <vt:lpstr>SWOT ANALYSIS OF RURAL PAKISTAN</vt:lpstr>
      <vt:lpstr>PowerPoint Presentation</vt:lpstr>
      <vt:lpstr>PowerPoint Presentation</vt:lpstr>
      <vt:lpstr>Historical Background of Rural Development in China</vt:lpstr>
      <vt:lpstr>Agro-Industrial paradigm</vt:lpstr>
      <vt:lpstr>PowerPoint Presentation</vt:lpstr>
      <vt:lpstr>China Today</vt:lpstr>
      <vt:lpstr>China vs Pakistan RD context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rural development: Learning from Chinese experience</dc:title>
  <dc:creator>Rafique A. Buriro</dc:creator>
  <cp:lastModifiedBy>HP</cp:lastModifiedBy>
  <cp:revision>918</cp:revision>
  <cp:lastPrinted>2022-11-24T01:46:54Z</cp:lastPrinted>
  <dcterms:created xsi:type="dcterms:W3CDTF">2022-11-01T11:51:35Z</dcterms:created>
  <dcterms:modified xsi:type="dcterms:W3CDTF">2022-11-25T03:18:56Z</dcterms:modified>
</cp:coreProperties>
</file>