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6" r:id="rId2"/>
    <p:sldId id="291" r:id="rId3"/>
    <p:sldId id="288" r:id="rId4"/>
    <p:sldId id="267" r:id="rId5"/>
    <p:sldId id="292" r:id="rId6"/>
    <p:sldId id="268" r:id="rId7"/>
    <p:sldId id="264" r:id="rId8"/>
    <p:sldId id="265" r:id="rId9"/>
    <p:sldId id="294" r:id="rId10"/>
    <p:sldId id="271" r:id="rId11"/>
    <p:sldId id="273" r:id="rId12"/>
    <p:sldId id="297" r:id="rId13"/>
    <p:sldId id="281" r:id="rId14"/>
    <p:sldId id="298" r:id="rId15"/>
    <p:sldId id="299" r:id="rId16"/>
    <p:sldId id="282" r:id="rId17"/>
    <p:sldId id="274" r:id="rId18"/>
    <p:sldId id="300" r:id="rId19"/>
    <p:sldId id="295" r:id="rId20"/>
    <p:sldId id="284" r:id="rId21"/>
    <p:sldId id="287" r:id="rId22"/>
    <p:sldId id="290" r:id="rId23"/>
    <p:sldId id="286" r:id="rId24"/>
    <p:sldId id="301" r:id="rId25"/>
    <p:sldId id="302" r:id="rId26"/>
    <p:sldId id="303" r:id="rId27"/>
    <p:sldId id="296" r:id="rId28"/>
    <p:sldId id="304" r:id="rId29"/>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cretary PnD" initials="SP" lastIdx="1" clrIdx="0">
    <p:extLst>
      <p:ext uri="{19B8F6BF-5375-455C-9EA6-DF929625EA0E}">
        <p15:presenceInfo xmlns:p15="http://schemas.microsoft.com/office/powerpoint/2012/main" userId="S::secretary.pnd@pnddept.onmicrosoft.com::9e855efa-d918-499c-b86f-75d4eeb296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4"/>
  </p:normalViewPr>
  <p:slideViewPr>
    <p:cSldViewPr snapToGrid="0">
      <p:cViewPr varScale="1">
        <p:scale>
          <a:sx n="62" d="100"/>
          <a:sy n="62" d="100"/>
        </p:scale>
        <p:origin x="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1T19:11:41.383" idx="1">
    <p:pos x="10" y="10"/>
    <p:text>Moved from objectifying the populace to identifying the conditions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7EC7F-2E23-214C-9D09-730FCE58A36F}" type="datetimeFigureOut">
              <a:rPr lang="en-PK" smtClean="0"/>
              <a:t>11/15/2022</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8455F-E0D9-FF48-BAD6-2078D73F5060}" type="slidenum">
              <a:rPr lang="en-PK" smtClean="0"/>
              <a:t>‹#›</a:t>
            </a:fld>
            <a:endParaRPr lang="en-PK"/>
          </a:p>
        </p:txBody>
      </p:sp>
    </p:spTree>
    <p:extLst>
      <p:ext uri="{BB962C8B-B14F-4D97-AF65-F5344CB8AC3E}">
        <p14:creationId xmlns:p14="http://schemas.microsoft.com/office/powerpoint/2010/main" val="68183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C1A1-FD71-F04A-3EC4-C22911BF8BF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PK"/>
          </a:p>
        </p:txBody>
      </p:sp>
      <p:sp>
        <p:nvSpPr>
          <p:cNvPr id="3" name="Subtitle 2">
            <a:extLst>
              <a:ext uri="{FF2B5EF4-FFF2-40B4-BE49-F238E27FC236}">
                <a16:creationId xmlns:a16="http://schemas.microsoft.com/office/drawing/2014/main" id="{5B802183-D2DC-9F5D-CDB2-6C231D55E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K"/>
          </a:p>
        </p:txBody>
      </p:sp>
      <p:sp>
        <p:nvSpPr>
          <p:cNvPr id="4" name="Date Placeholder 3">
            <a:extLst>
              <a:ext uri="{FF2B5EF4-FFF2-40B4-BE49-F238E27FC236}">
                <a16:creationId xmlns:a16="http://schemas.microsoft.com/office/drawing/2014/main" id="{9690503A-1593-7734-D16B-FC783B429518}"/>
              </a:ext>
            </a:extLst>
          </p:cNvPr>
          <p:cNvSpPr>
            <a:spLocks noGrp="1"/>
          </p:cNvSpPr>
          <p:nvPr>
            <p:ph type="dt" sz="half" idx="10"/>
          </p:nvPr>
        </p:nvSpPr>
        <p:spPr/>
        <p:txBody>
          <a:bodyPr/>
          <a:lstStyle/>
          <a:p>
            <a:fld id="{CA891C00-CE3D-0C4C-97D6-0B4BC6B5DD94}" type="datetime1">
              <a:rPr lang="en-US" smtClean="0"/>
              <a:t>11/15/2022</a:t>
            </a:fld>
            <a:endParaRPr lang="en-PK"/>
          </a:p>
        </p:txBody>
      </p:sp>
      <p:sp>
        <p:nvSpPr>
          <p:cNvPr id="5" name="Footer Placeholder 4">
            <a:extLst>
              <a:ext uri="{FF2B5EF4-FFF2-40B4-BE49-F238E27FC236}">
                <a16:creationId xmlns:a16="http://schemas.microsoft.com/office/drawing/2014/main" id="{8B4C4DF0-DE9F-3729-0191-0A156FF1AAF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B013C9F2-72C3-FD14-BAB8-3E86B73B5F2D}"/>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73193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51D1-BA03-2276-D95E-66380174B18E}"/>
              </a:ext>
            </a:extLst>
          </p:cNvPr>
          <p:cNvSpPr>
            <a:spLocks noGrp="1"/>
          </p:cNvSpPr>
          <p:nvPr>
            <p:ph type="title"/>
          </p:nvPr>
        </p:nvSpPr>
        <p:spPr/>
        <p:txBody>
          <a:bodyPr/>
          <a:lstStyle/>
          <a:p>
            <a:r>
              <a:rPr lang="en-GB"/>
              <a:t>Click to edit Master title style</a:t>
            </a:r>
            <a:endParaRPr lang="en-PK"/>
          </a:p>
        </p:txBody>
      </p:sp>
      <p:sp>
        <p:nvSpPr>
          <p:cNvPr id="3" name="Vertical Text Placeholder 2">
            <a:extLst>
              <a:ext uri="{FF2B5EF4-FFF2-40B4-BE49-F238E27FC236}">
                <a16:creationId xmlns:a16="http://schemas.microsoft.com/office/drawing/2014/main" id="{FAA12BAC-36B5-723D-06F8-5CC91BDB3C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4" name="Date Placeholder 3">
            <a:extLst>
              <a:ext uri="{FF2B5EF4-FFF2-40B4-BE49-F238E27FC236}">
                <a16:creationId xmlns:a16="http://schemas.microsoft.com/office/drawing/2014/main" id="{8D63D5AF-4FA6-F408-0B97-C7F67E8BE831}"/>
              </a:ext>
            </a:extLst>
          </p:cNvPr>
          <p:cNvSpPr>
            <a:spLocks noGrp="1"/>
          </p:cNvSpPr>
          <p:nvPr>
            <p:ph type="dt" sz="half" idx="10"/>
          </p:nvPr>
        </p:nvSpPr>
        <p:spPr/>
        <p:txBody>
          <a:bodyPr/>
          <a:lstStyle/>
          <a:p>
            <a:fld id="{E95AB322-FB9A-2445-B384-E02D9BCE3745}" type="datetime1">
              <a:rPr lang="en-US" smtClean="0"/>
              <a:t>11/15/2022</a:t>
            </a:fld>
            <a:endParaRPr lang="en-PK"/>
          </a:p>
        </p:txBody>
      </p:sp>
      <p:sp>
        <p:nvSpPr>
          <p:cNvPr id="5" name="Footer Placeholder 4">
            <a:extLst>
              <a:ext uri="{FF2B5EF4-FFF2-40B4-BE49-F238E27FC236}">
                <a16:creationId xmlns:a16="http://schemas.microsoft.com/office/drawing/2014/main" id="{F70C87FF-A83D-D978-D622-B4F9458BB644}"/>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B33C29BA-8DDC-00E3-D038-FE84BF8E7B7E}"/>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161005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032AC-6C70-C26B-8666-9F3A6910863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K"/>
          </a:p>
        </p:txBody>
      </p:sp>
      <p:sp>
        <p:nvSpPr>
          <p:cNvPr id="3" name="Vertical Text Placeholder 2">
            <a:extLst>
              <a:ext uri="{FF2B5EF4-FFF2-40B4-BE49-F238E27FC236}">
                <a16:creationId xmlns:a16="http://schemas.microsoft.com/office/drawing/2014/main" id="{6E82DBE9-7EAF-6B07-E28F-0211035901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4" name="Date Placeholder 3">
            <a:extLst>
              <a:ext uri="{FF2B5EF4-FFF2-40B4-BE49-F238E27FC236}">
                <a16:creationId xmlns:a16="http://schemas.microsoft.com/office/drawing/2014/main" id="{8874B224-0D96-02D7-2C8E-2BDB2F6C8EE3}"/>
              </a:ext>
            </a:extLst>
          </p:cNvPr>
          <p:cNvSpPr>
            <a:spLocks noGrp="1"/>
          </p:cNvSpPr>
          <p:nvPr>
            <p:ph type="dt" sz="half" idx="10"/>
          </p:nvPr>
        </p:nvSpPr>
        <p:spPr/>
        <p:txBody>
          <a:bodyPr/>
          <a:lstStyle/>
          <a:p>
            <a:fld id="{7142CB22-2A0B-864C-BF0C-ED67C2573FDC}" type="datetime1">
              <a:rPr lang="en-US" smtClean="0"/>
              <a:t>11/15/2022</a:t>
            </a:fld>
            <a:endParaRPr lang="en-PK"/>
          </a:p>
        </p:txBody>
      </p:sp>
      <p:sp>
        <p:nvSpPr>
          <p:cNvPr id="5" name="Footer Placeholder 4">
            <a:extLst>
              <a:ext uri="{FF2B5EF4-FFF2-40B4-BE49-F238E27FC236}">
                <a16:creationId xmlns:a16="http://schemas.microsoft.com/office/drawing/2014/main" id="{34A10ADC-9760-CC5B-F183-CE79E78CC5B1}"/>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5AF76C76-4F24-21A8-1B03-E4835EA26731}"/>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7999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2F26-C138-A5CC-AAB5-D29CF68A72FF}"/>
              </a:ext>
            </a:extLst>
          </p:cNvPr>
          <p:cNvSpPr>
            <a:spLocks noGrp="1"/>
          </p:cNvSpPr>
          <p:nvPr>
            <p:ph type="title"/>
          </p:nvPr>
        </p:nvSpPr>
        <p:spPr/>
        <p:txBody>
          <a:bodyPr/>
          <a:lstStyle/>
          <a:p>
            <a:r>
              <a:rPr lang="en-GB"/>
              <a:t>Click to edit Master title style</a:t>
            </a:r>
            <a:endParaRPr lang="en-PK"/>
          </a:p>
        </p:txBody>
      </p:sp>
      <p:sp>
        <p:nvSpPr>
          <p:cNvPr id="3" name="Content Placeholder 2">
            <a:extLst>
              <a:ext uri="{FF2B5EF4-FFF2-40B4-BE49-F238E27FC236}">
                <a16:creationId xmlns:a16="http://schemas.microsoft.com/office/drawing/2014/main" id="{15E97360-EC61-256A-6D16-BB93919DBD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4" name="Date Placeholder 3">
            <a:extLst>
              <a:ext uri="{FF2B5EF4-FFF2-40B4-BE49-F238E27FC236}">
                <a16:creationId xmlns:a16="http://schemas.microsoft.com/office/drawing/2014/main" id="{5C85E622-8852-E25B-858C-AE8ED7060253}"/>
              </a:ext>
            </a:extLst>
          </p:cNvPr>
          <p:cNvSpPr>
            <a:spLocks noGrp="1"/>
          </p:cNvSpPr>
          <p:nvPr>
            <p:ph type="dt" sz="half" idx="10"/>
          </p:nvPr>
        </p:nvSpPr>
        <p:spPr/>
        <p:txBody>
          <a:bodyPr/>
          <a:lstStyle/>
          <a:p>
            <a:fld id="{E930BC13-F96F-774A-9CFB-663D487E7738}" type="datetime1">
              <a:rPr lang="en-US" smtClean="0"/>
              <a:t>11/15/2022</a:t>
            </a:fld>
            <a:endParaRPr lang="en-PK"/>
          </a:p>
        </p:txBody>
      </p:sp>
      <p:sp>
        <p:nvSpPr>
          <p:cNvPr id="5" name="Footer Placeholder 4">
            <a:extLst>
              <a:ext uri="{FF2B5EF4-FFF2-40B4-BE49-F238E27FC236}">
                <a16:creationId xmlns:a16="http://schemas.microsoft.com/office/drawing/2014/main" id="{AD0FFEFA-0499-4261-AF12-C9066D2013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9BE19C62-53CD-7A0D-D3F0-278934B2817E}"/>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159855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E2FF-771B-3EAC-16FC-4CAFF024C5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K"/>
          </a:p>
        </p:txBody>
      </p:sp>
      <p:sp>
        <p:nvSpPr>
          <p:cNvPr id="3" name="Text Placeholder 2">
            <a:extLst>
              <a:ext uri="{FF2B5EF4-FFF2-40B4-BE49-F238E27FC236}">
                <a16:creationId xmlns:a16="http://schemas.microsoft.com/office/drawing/2014/main" id="{248615A1-ABCC-E845-B67F-E12FB6E5A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06D09C-060A-387F-FB1B-A8DB4E1BC741}"/>
              </a:ext>
            </a:extLst>
          </p:cNvPr>
          <p:cNvSpPr>
            <a:spLocks noGrp="1"/>
          </p:cNvSpPr>
          <p:nvPr>
            <p:ph type="dt" sz="half" idx="10"/>
          </p:nvPr>
        </p:nvSpPr>
        <p:spPr/>
        <p:txBody>
          <a:bodyPr/>
          <a:lstStyle/>
          <a:p>
            <a:fld id="{735852A7-C579-4E4C-8D27-96F513530246}" type="datetime1">
              <a:rPr lang="en-US" smtClean="0"/>
              <a:t>11/15/2022</a:t>
            </a:fld>
            <a:endParaRPr lang="en-PK"/>
          </a:p>
        </p:txBody>
      </p:sp>
      <p:sp>
        <p:nvSpPr>
          <p:cNvPr id="5" name="Footer Placeholder 4">
            <a:extLst>
              <a:ext uri="{FF2B5EF4-FFF2-40B4-BE49-F238E27FC236}">
                <a16:creationId xmlns:a16="http://schemas.microsoft.com/office/drawing/2014/main" id="{70805427-3229-0DF0-E2C0-2993A3433BB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BD30D97-82AC-64C3-9E6F-56F4B27DB1EB}"/>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332979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BDFD-CF2B-BEF6-F81C-A849EE50DB78}"/>
              </a:ext>
            </a:extLst>
          </p:cNvPr>
          <p:cNvSpPr>
            <a:spLocks noGrp="1"/>
          </p:cNvSpPr>
          <p:nvPr>
            <p:ph type="title"/>
          </p:nvPr>
        </p:nvSpPr>
        <p:spPr/>
        <p:txBody>
          <a:bodyPr/>
          <a:lstStyle/>
          <a:p>
            <a:r>
              <a:rPr lang="en-GB"/>
              <a:t>Click to edit Master title style</a:t>
            </a:r>
            <a:endParaRPr lang="en-PK"/>
          </a:p>
        </p:txBody>
      </p:sp>
      <p:sp>
        <p:nvSpPr>
          <p:cNvPr id="3" name="Content Placeholder 2">
            <a:extLst>
              <a:ext uri="{FF2B5EF4-FFF2-40B4-BE49-F238E27FC236}">
                <a16:creationId xmlns:a16="http://schemas.microsoft.com/office/drawing/2014/main" id="{209932AD-4AAC-6DB9-4C96-FE9D3868A5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4" name="Content Placeholder 3">
            <a:extLst>
              <a:ext uri="{FF2B5EF4-FFF2-40B4-BE49-F238E27FC236}">
                <a16:creationId xmlns:a16="http://schemas.microsoft.com/office/drawing/2014/main" id="{E731CF2E-F15F-FD15-A24A-BA0E95E399D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5" name="Date Placeholder 4">
            <a:extLst>
              <a:ext uri="{FF2B5EF4-FFF2-40B4-BE49-F238E27FC236}">
                <a16:creationId xmlns:a16="http://schemas.microsoft.com/office/drawing/2014/main" id="{50CCCFD4-0AAD-E39D-33FE-00239055F9A8}"/>
              </a:ext>
            </a:extLst>
          </p:cNvPr>
          <p:cNvSpPr>
            <a:spLocks noGrp="1"/>
          </p:cNvSpPr>
          <p:nvPr>
            <p:ph type="dt" sz="half" idx="10"/>
          </p:nvPr>
        </p:nvSpPr>
        <p:spPr/>
        <p:txBody>
          <a:bodyPr/>
          <a:lstStyle/>
          <a:p>
            <a:fld id="{12CA7F3E-A4EB-D949-BFBB-1174BFDED7C9}" type="datetime1">
              <a:rPr lang="en-US" smtClean="0"/>
              <a:t>11/15/2022</a:t>
            </a:fld>
            <a:endParaRPr lang="en-PK"/>
          </a:p>
        </p:txBody>
      </p:sp>
      <p:sp>
        <p:nvSpPr>
          <p:cNvPr id="6" name="Footer Placeholder 5">
            <a:extLst>
              <a:ext uri="{FF2B5EF4-FFF2-40B4-BE49-F238E27FC236}">
                <a16:creationId xmlns:a16="http://schemas.microsoft.com/office/drawing/2014/main" id="{4EED36FA-C4F5-E0BD-0D13-63A2894C4725}"/>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219A8842-47AA-430F-ED2B-978AB1D4DB06}"/>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349550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F86D-4142-30D8-0E49-51FA86DF39A2}"/>
              </a:ext>
            </a:extLst>
          </p:cNvPr>
          <p:cNvSpPr>
            <a:spLocks noGrp="1"/>
          </p:cNvSpPr>
          <p:nvPr>
            <p:ph type="title"/>
          </p:nvPr>
        </p:nvSpPr>
        <p:spPr>
          <a:xfrm>
            <a:off x="839788" y="365125"/>
            <a:ext cx="10515600" cy="1325563"/>
          </a:xfrm>
        </p:spPr>
        <p:txBody>
          <a:bodyPr/>
          <a:lstStyle/>
          <a:p>
            <a:r>
              <a:rPr lang="en-GB"/>
              <a:t>Click to edit Master title style</a:t>
            </a:r>
            <a:endParaRPr lang="en-PK"/>
          </a:p>
        </p:txBody>
      </p:sp>
      <p:sp>
        <p:nvSpPr>
          <p:cNvPr id="3" name="Text Placeholder 2">
            <a:extLst>
              <a:ext uri="{FF2B5EF4-FFF2-40B4-BE49-F238E27FC236}">
                <a16:creationId xmlns:a16="http://schemas.microsoft.com/office/drawing/2014/main" id="{682FDB7E-18F7-CC0E-6721-668F19C95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71950D-9E79-6195-8C8D-7D015E3DAE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5" name="Text Placeholder 4">
            <a:extLst>
              <a:ext uri="{FF2B5EF4-FFF2-40B4-BE49-F238E27FC236}">
                <a16:creationId xmlns:a16="http://schemas.microsoft.com/office/drawing/2014/main" id="{503983E0-ABDC-1565-F117-A2CF8BAD9A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D35099-29E0-B183-D830-8446E67511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7" name="Date Placeholder 6">
            <a:extLst>
              <a:ext uri="{FF2B5EF4-FFF2-40B4-BE49-F238E27FC236}">
                <a16:creationId xmlns:a16="http://schemas.microsoft.com/office/drawing/2014/main" id="{B12C7BBD-1D78-ADDA-FAE9-D648094C6B56}"/>
              </a:ext>
            </a:extLst>
          </p:cNvPr>
          <p:cNvSpPr>
            <a:spLocks noGrp="1"/>
          </p:cNvSpPr>
          <p:nvPr>
            <p:ph type="dt" sz="half" idx="10"/>
          </p:nvPr>
        </p:nvSpPr>
        <p:spPr/>
        <p:txBody>
          <a:bodyPr/>
          <a:lstStyle/>
          <a:p>
            <a:fld id="{651FD158-1E72-9542-82B6-F22D2DD332B8}" type="datetime1">
              <a:rPr lang="en-US" smtClean="0"/>
              <a:t>11/15/2022</a:t>
            </a:fld>
            <a:endParaRPr lang="en-PK"/>
          </a:p>
        </p:txBody>
      </p:sp>
      <p:sp>
        <p:nvSpPr>
          <p:cNvPr id="8" name="Footer Placeholder 7">
            <a:extLst>
              <a:ext uri="{FF2B5EF4-FFF2-40B4-BE49-F238E27FC236}">
                <a16:creationId xmlns:a16="http://schemas.microsoft.com/office/drawing/2014/main" id="{5A214355-4F50-1D19-7CBE-7A0801A19EFB}"/>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7E44077-EE5C-15E9-EC91-15B619623C94}"/>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11537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A04-1147-846A-2F95-FE8321118976}"/>
              </a:ext>
            </a:extLst>
          </p:cNvPr>
          <p:cNvSpPr>
            <a:spLocks noGrp="1"/>
          </p:cNvSpPr>
          <p:nvPr>
            <p:ph type="title"/>
          </p:nvPr>
        </p:nvSpPr>
        <p:spPr/>
        <p:txBody>
          <a:bodyPr/>
          <a:lstStyle/>
          <a:p>
            <a:r>
              <a:rPr lang="en-GB"/>
              <a:t>Click to edit Master title style</a:t>
            </a:r>
            <a:endParaRPr lang="en-PK"/>
          </a:p>
        </p:txBody>
      </p:sp>
      <p:sp>
        <p:nvSpPr>
          <p:cNvPr id="3" name="Date Placeholder 2">
            <a:extLst>
              <a:ext uri="{FF2B5EF4-FFF2-40B4-BE49-F238E27FC236}">
                <a16:creationId xmlns:a16="http://schemas.microsoft.com/office/drawing/2014/main" id="{945152B6-E283-0C48-E2C6-1450146975A8}"/>
              </a:ext>
            </a:extLst>
          </p:cNvPr>
          <p:cNvSpPr>
            <a:spLocks noGrp="1"/>
          </p:cNvSpPr>
          <p:nvPr>
            <p:ph type="dt" sz="half" idx="10"/>
          </p:nvPr>
        </p:nvSpPr>
        <p:spPr/>
        <p:txBody>
          <a:bodyPr/>
          <a:lstStyle/>
          <a:p>
            <a:fld id="{51CD7F23-D2D7-8C41-961D-2CF6A7756909}" type="datetime1">
              <a:rPr lang="en-US" smtClean="0"/>
              <a:t>11/15/2022</a:t>
            </a:fld>
            <a:endParaRPr lang="en-PK"/>
          </a:p>
        </p:txBody>
      </p:sp>
      <p:sp>
        <p:nvSpPr>
          <p:cNvPr id="4" name="Footer Placeholder 3">
            <a:extLst>
              <a:ext uri="{FF2B5EF4-FFF2-40B4-BE49-F238E27FC236}">
                <a16:creationId xmlns:a16="http://schemas.microsoft.com/office/drawing/2014/main" id="{2E8DFA3F-F9AD-2400-9179-CFF8C68EF749}"/>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AD25F0DD-EA78-4935-563F-EEA9568F6A7E}"/>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426243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E0488-C2E4-F649-B33E-BD230A1F6182}"/>
              </a:ext>
            </a:extLst>
          </p:cNvPr>
          <p:cNvSpPr>
            <a:spLocks noGrp="1"/>
          </p:cNvSpPr>
          <p:nvPr>
            <p:ph type="dt" sz="half" idx="10"/>
          </p:nvPr>
        </p:nvSpPr>
        <p:spPr/>
        <p:txBody>
          <a:bodyPr/>
          <a:lstStyle/>
          <a:p>
            <a:fld id="{10AC818C-E2FE-A54B-90AB-A9FDFC27F837}" type="datetime1">
              <a:rPr lang="en-US" smtClean="0"/>
              <a:t>11/15/2022</a:t>
            </a:fld>
            <a:endParaRPr lang="en-PK"/>
          </a:p>
        </p:txBody>
      </p:sp>
      <p:sp>
        <p:nvSpPr>
          <p:cNvPr id="3" name="Footer Placeholder 2">
            <a:extLst>
              <a:ext uri="{FF2B5EF4-FFF2-40B4-BE49-F238E27FC236}">
                <a16:creationId xmlns:a16="http://schemas.microsoft.com/office/drawing/2014/main" id="{33AE92B9-97C1-8E30-4F45-D48471B12FE8}"/>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B80D876F-B7DF-8794-121C-73D9AE0FF748}"/>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272436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82B-6D53-638B-58A7-F54DA255B8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K"/>
          </a:p>
        </p:txBody>
      </p:sp>
      <p:sp>
        <p:nvSpPr>
          <p:cNvPr id="3" name="Content Placeholder 2">
            <a:extLst>
              <a:ext uri="{FF2B5EF4-FFF2-40B4-BE49-F238E27FC236}">
                <a16:creationId xmlns:a16="http://schemas.microsoft.com/office/drawing/2014/main" id="{CAF1FA79-5872-D8E0-B59A-02B466048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4" name="Text Placeholder 3">
            <a:extLst>
              <a:ext uri="{FF2B5EF4-FFF2-40B4-BE49-F238E27FC236}">
                <a16:creationId xmlns:a16="http://schemas.microsoft.com/office/drawing/2014/main" id="{B4CEFE6B-F1FE-CE96-C685-682AB5577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3CBCE1-C636-92F8-109A-66647E80A605}"/>
              </a:ext>
            </a:extLst>
          </p:cNvPr>
          <p:cNvSpPr>
            <a:spLocks noGrp="1"/>
          </p:cNvSpPr>
          <p:nvPr>
            <p:ph type="dt" sz="half" idx="10"/>
          </p:nvPr>
        </p:nvSpPr>
        <p:spPr/>
        <p:txBody>
          <a:bodyPr/>
          <a:lstStyle/>
          <a:p>
            <a:fld id="{B27E58EF-D0E7-EC42-9DB2-15A956376DA2}" type="datetime1">
              <a:rPr lang="en-US" smtClean="0"/>
              <a:t>11/15/2022</a:t>
            </a:fld>
            <a:endParaRPr lang="en-PK"/>
          </a:p>
        </p:txBody>
      </p:sp>
      <p:sp>
        <p:nvSpPr>
          <p:cNvPr id="6" name="Footer Placeholder 5">
            <a:extLst>
              <a:ext uri="{FF2B5EF4-FFF2-40B4-BE49-F238E27FC236}">
                <a16:creationId xmlns:a16="http://schemas.microsoft.com/office/drawing/2014/main" id="{E6D0492E-301D-139D-D2A7-5F9D1C8748E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769F2EC9-2F7D-9807-A670-BD4E2ACF9742}"/>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412697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52F0-A079-8F75-6275-C117A5D2E5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K"/>
          </a:p>
        </p:txBody>
      </p:sp>
      <p:sp>
        <p:nvSpPr>
          <p:cNvPr id="3" name="Picture Placeholder 2">
            <a:extLst>
              <a:ext uri="{FF2B5EF4-FFF2-40B4-BE49-F238E27FC236}">
                <a16:creationId xmlns:a16="http://schemas.microsoft.com/office/drawing/2014/main" id="{039736F5-1FF1-C678-AB6C-D4C4C6CB4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D31AECAD-8DEA-D7C2-6613-5B20BF58E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149892-22DC-92B5-73D9-ABF1EF58EA7C}"/>
              </a:ext>
            </a:extLst>
          </p:cNvPr>
          <p:cNvSpPr>
            <a:spLocks noGrp="1"/>
          </p:cNvSpPr>
          <p:nvPr>
            <p:ph type="dt" sz="half" idx="10"/>
          </p:nvPr>
        </p:nvSpPr>
        <p:spPr/>
        <p:txBody>
          <a:bodyPr/>
          <a:lstStyle/>
          <a:p>
            <a:fld id="{56A4414E-57D3-3F4F-BBE0-9782A0C2ACAF}" type="datetime1">
              <a:rPr lang="en-US" smtClean="0"/>
              <a:t>11/15/2022</a:t>
            </a:fld>
            <a:endParaRPr lang="en-PK"/>
          </a:p>
        </p:txBody>
      </p:sp>
      <p:sp>
        <p:nvSpPr>
          <p:cNvPr id="6" name="Footer Placeholder 5">
            <a:extLst>
              <a:ext uri="{FF2B5EF4-FFF2-40B4-BE49-F238E27FC236}">
                <a16:creationId xmlns:a16="http://schemas.microsoft.com/office/drawing/2014/main" id="{8C782935-CF47-B553-BCBD-38D64B10699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98C645A5-FA93-8477-9E0D-EA322B006FE1}"/>
              </a:ext>
            </a:extLst>
          </p:cNvPr>
          <p:cNvSpPr>
            <a:spLocks noGrp="1"/>
          </p:cNvSpPr>
          <p:nvPr>
            <p:ph type="sldNum" sz="quarter" idx="12"/>
          </p:nvPr>
        </p:nvSpPr>
        <p:spPr/>
        <p:txBody>
          <a:bodyPr/>
          <a:lstStyle/>
          <a:p>
            <a:fld id="{1950AD95-886C-1346-915E-F9ED0FEBA7E6}" type="slidenum">
              <a:rPr lang="en-PK" smtClean="0"/>
              <a:t>‹#›</a:t>
            </a:fld>
            <a:endParaRPr lang="en-PK"/>
          </a:p>
        </p:txBody>
      </p:sp>
    </p:spTree>
    <p:extLst>
      <p:ext uri="{BB962C8B-B14F-4D97-AF65-F5344CB8AC3E}">
        <p14:creationId xmlns:p14="http://schemas.microsoft.com/office/powerpoint/2010/main" val="216489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2115-350C-1882-180E-211DC87A1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K"/>
          </a:p>
        </p:txBody>
      </p:sp>
      <p:sp>
        <p:nvSpPr>
          <p:cNvPr id="3" name="Text Placeholder 2">
            <a:extLst>
              <a:ext uri="{FF2B5EF4-FFF2-40B4-BE49-F238E27FC236}">
                <a16:creationId xmlns:a16="http://schemas.microsoft.com/office/drawing/2014/main" id="{4A086B1D-2B0D-FE97-593A-20633C8FE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4" name="Date Placeholder 3">
            <a:extLst>
              <a:ext uri="{FF2B5EF4-FFF2-40B4-BE49-F238E27FC236}">
                <a16:creationId xmlns:a16="http://schemas.microsoft.com/office/drawing/2014/main" id="{C1443825-BFCF-C2EC-60EC-7E3596BB85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60417-A785-444D-A385-4BFCEF0B5116}" type="datetime1">
              <a:rPr lang="en-US" smtClean="0"/>
              <a:t>11/15/2022</a:t>
            </a:fld>
            <a:endParaRPr lang="en-PK"/>
          </a:p>
        </p:txBody>
      </p:sp>
      <p:sp>
        <p:nvSpPr>
          <p:cNvPr id="5" name="Footer Placeholder 4">
            <a:extLst>
              <a:ext uri="{FF2B5EF4-FFF2-40B4-BE49-F238E27FC236}">
                <a16:creationId xmlns:a16="http://schemas.microsoft.com/office/drawing/2014/main" id="{9C6D4A4E-64DD-405C-452B-DDEAC912B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63B975B9-3E1F-524D-49EF-BAEA903F6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0AD95-886C-1346-915E-F9ED0FEBA7E6}" type="slidenum">
              <a:rPr lang="en-PK" smtClean="0"/>
              <a:t>‹#›</a:t>
            </a:fld>
            <a:endParaRPr lang="en-PK"/>
          </a:p>
        </p:txBody>
      </p:sp>
    </p:spTree>
    <p:extLst>
      <p:ext uri="{BB962C8B-B14F-4D97-AF65-F5344CB8AC3E}">
        <p14:creationId xmlns:p14="http://schemas.microsoft.com/office/powerpoint/2010/main" val="421361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Documents%20and%20Settings\Administrator\Desktop\LOGO%20NMC%20GREEN.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601377-E4CE-2497-B575-42347DE01C8A}"/>
              </a:ext>
            </a:extLst>
          </p:cNvPr>
          <p:cNvSpPr>
            <a:spLocks noGrp="1"/>
          </p:cNvSpPr>
          <p:nvPr>
            <p:ph type="subTitle" idx="1"/>
          </p:nvPr>
        </p:nvSpPr>
        <p:spPr>
          <a:xfrm>
            <a:off x="261257" y="2974694"/>
            <a:ext cx="11435938" cy="3507802"/>
          </a:xfrm>
        </p:spPr>
        <p:txBody>
          <a:bodyPr>
            <a:noAutofit/>
          </a:bodyPr>
          <a:lstStyle/>
          <a:p>
            <a:pPr algn="ctr">
              <a:lnSpc>
                <a:spcPct val="150000"/>
              </a:lnSpc>
            </a:pPr>
            <a:r>
              <a:rPr lang="en-US" sz="2800" dirty="0">
                <a:effectLst/>
                <a:latin typeface="Arial" panose="020B0604020202020204" pitchFamily="34" charset="0"/>
                <a:ea typeface="Calibri" panose="020F0502020204030204" pitchFamily="34" charset="0"/>
                <a:cs typeface="Times New Roman" panose="02020603050405020304" pitchFamily="18" charset="0"/>
              </a:rPr>
              <a:t>Contemporary Issues Series Presentation </a:t>
            </a:r>
            <a:endParaRPr lang="en-P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200" b="1" i="1" dirty="0">
                <a:effectLst/>
                <a:latin typeface="Arial" panose="020B0604020202020204" pitchFamily="34" charset="0"/>
                <a:ea typeface="Calibri" panose="020F0502020204030204" pitchFamily="34" charset="0"/>
                <a:cs typeface="Times New Roman" panose="02020603050405020304" pitchFamily="18" charset="0"/>
              </a:rPr>
              <a:t>Slums and Katchi Abadis – Issues and Challenges</a:t>
            </a:r>
            <a:endParaRPr lang="en-PK" sz="3200" i="1" dirty="0">
              <a:effectLst/>
              <a:latin typeface="Calibri" panose="020F0502020204030204" pitchFamily="34" charset="0"/>
              <a:ea typeface="Calibri" panose="020F0502020204030204" pitchFamily="34" charset="0"/>
              <a:cs typeface="Times New Roman" panose="02020603050405020304" pitchFamily="18" charset="0"/>
            </a:endParaRPr>
          </a:p>
          <a:p>
            <a:r>
              <a:rPr lang="en-PK" sz="2800" dirty="0"/>
              <a:t>By</a:t>
            </a:r>
          </a:p>
          <a:p>
            <a:r>
              <a:rPr lang="en-PK" sz="2800" dirty="0"/>
              <a:t>Imran Sikandar Baloch , PAS</a:t>
            </a:r>
          </a:p>
          <a:p>
            <a:r>
              <a:rPr lang="en-PK" sz="2800" dirty="0"/>
              <a:t>Sponsoring DS : </a:t>
            </a:r>
            <a:r>
              <a:rPr lang="en-US" sz="2800" dirty="0">
                <a:effectLst/>
                <a:latin typeface="Arial" panose="020B0604020202020204" pitchFamily="34" charset="0"/>
                <a:ea typeface="Calibri" panose="020F0502020204030204" pitchFamily="34" charset="0"/>
              </a:rPr>
              <a:t>Mr. Nadeem Mahbub</a:t>
            </a:r>
          </a:p>
          <a:p>
            <a:r>
              <a:rPr lang="en-US" dirty="0">
                <a:latin typeface="Arial" panose="020B0604020202020204" pitchFamily="34" charset="0"/>
              </a:rPr>
              <a:t>15</a:t>
            </a:r>
            <a:r>
              <a:rPr lang="en-US" baseline="30000" dirty="0">
                <a:latin typeface="Arial" panose="020B0604020202020204" pitchFamily="34" charset="0"/>
              </a:rPr>
              <a:t>th</a:t>
            </a:r>
            <a:r>
              <a:rPr lang="en-US" dirty="0">
                <a:latin typeface="Arial" panose="020B0604020202020204" pitchFamily="34" charset="0"/>
              </a:rPr>
              <a:t> Nov 2022</a:t>
            </a:r>
            <a:r>
              <a:rPr lang="en-PK" dirty="0">
                <a:effectLst/>
              </a:rPr>
              <a:t> </a:t>
            </a:r>
            <a:endParaRPr lang="en-PK" dirty="0"/>
          </a:p>
        </p:txBody>
      </p:sp>
      <p:pic>
        <p:nvPicPr>
          <p:cNvPr id="4" name="Picture 3">
            <a:extLst>
              <a:ext uri="{FF2B5EF4-FFF2-40B4-BE49-F238E27FC236}">
                <a16:creationId xmlns:a16="http://schemas.microsoft.com/office/drawing/2014/main" id="{E9DE8C94-D2E0-49C0-B333-2E52F7335BDA}"/>
              </a:ext>
            </a:extLst>
          </p:cNvPr>
          <p:cNvPicPr/>
          <p:nvPr/>
        </p:nvPicPr>
        <p:blipFill>
          <a:blip r:embed="rId2" r:link="rId3" cstate="print"/>
          <a:srcRect/>
          <a:stretch>
            <a:fillRect/>
          </a:stretch>
        </p:blipFill>
        <p:spPr bwMode="auto">
          <a:xfrm>
            <a:off x="5162309" y="1597306"/>
            <a:ext cx="1609032" cy="1538682"/>
          </a:xfrm>
          <a:prstGeom prst="rect">
            <a:avLst/>
          </a:prstGeom>
          <a:noFill/>
          <a:ln w="9525">
            <a:noFill/>
            <a:miter lim="800000"/>
            <a:headEnd/>
            <a:tailEnd/>
          </a:ln>
        </p:spPr>
      </p:pic>
      <p:sp>
        <p:nvSpPr>
          <p:cNvPr id="6" name="TextBox 5">
            <a:extLst>
              <a:ext uri="{FF2B5EF4-FFF2-40B4-BE49-F238E27FC236}">
                <a16:creationId xmlns:a16="http://schemas.microsoft.com/office/drawing/2014/main" id="{1F8F3782-E1A4-8BAB-E8CC-25179D954575}"/>
              </a:ext>
            </a:extLst>
          </p:cNvPr>
          <p:cNvSpPr txBox="1"/>
          <p:nvPr/>
        </p:nvSpPr>
        <p:spPr>
          <a:xfrm>
            <a:off x="564078" y="375504"/>
            <a:ext cx="10830295" cy="1077218"/>
          </a:xfrm>
          <a:prstGeom prst="rect">
            <a:avLst/>
          </a:prstGeom>
          <a:noFill/>
        </p:spPr>
        <p:txBody>
          <a:bodyPr wrap="square">
            <a:spAutoFit/>
          </a:bodyPr>
          <a:lstStyle/>
          <a:p>
            <a:pPr algn="ctr"/>
            <a:r>
              <a:rPr lang="en-PK" sz="3200" b="1"/>
              <a:t>NATIONAL MANAGEMENT COLLEGE</a:t>
            </a:r>
          </a:p>
          <a:p>
            <a:pPr algn="ctr"/>
            <a:r>
              <a:rPr lang="en-PK" sz="3200" b="1"/>
              <a:t>117th National Management Course</a:t>
            </a:r>
          </a:p>
        </p:txBody>
      </p:sp>
    </p:spTree>
    <p:extLst>
      <p:ext uri="{BB962C8B-B14F-4D97-AF65-F5344CB8AC3E}">
        <p14:creationId xmlns:p14="http://schemas.microsoft.com/office/powerpoint/2010/main" val="223465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2C39FA9-41EE-A6CD-D07B-2EFD161E87D4}"/>
              </a:ext>
            </a:extLst>
          </p:cNvPr>
          <p:cNvPicPr>
            <a:picLocks noGrp="1" noChangeAspect="1"/>
          </p:cNvPicPr>
          <p:nvPr>
            <p:ph idx="1"/>
          </p:nvPr>
        </p:nvPicPr>
        <p:blipFill>
          <a:blip r:embed="rId2"/>
          <a:stretch>
            <a:fillRect/>
          </a:stretch>
        </p:blipFill>
        <p:spPr>
          <a:xfrm>
            <a:off x="247891" y="1325563"/>
            <a:ext cx="11247219" cy="5395912"/>
          </a:xfrm>
        </p:spPr>
      </p:pic>
      <p:sp>
        <p:nvSpPr>
          <p:cNvPr id="4" name="Slide Number Placeholder 3">
            <a:extLst>
              <a:ext uri="{FF2B5EF4-FFF2-40B4-BE49-F238E27FC236}">
                <a16:creationId xmlns:a16="http://schemas.microsoft.com/office/drawing/2014/main" id="{6D599465-FBE2-E254-A706-57D566BC603E}"/>
              </a:ext>
            </a:extLst>
          </p:cNvPr>
          <p:cNvSpPr>
            <a:spLocks noGrp="1"/>
          </p:cNvSpPr>
          <p:nvPr>
            <p:ph type="sldNum" sz="quarter" idx="12"/>
          </p:nvPr>
        </p:nvSpPr>
        <p:spPr/>
        <p:txBody>
          <a:bodyPr/>
          <a:lstStyle/>
          <a:p>
            <a:fld id="{1950AD95-886C-1346-915E-F9ED0FEBA7E6}" type="slidenum">
              <a:rPr lang="en-PK" smtClean="0"/>
              <a:t>10</a:t>
            </a:fld>
            <a:endParaRPr lang="en-PK"/>
          </a:p>
        </p:txBody>
      </p:sp>
      <p:sp>
        <p:nvSpPr>
          <p:cNvPr id="7" name="Title 1">
            <a:extLst>
              <a:ext uri="{FF2B5EF4-FFF2-40B4-BE49-F238E27FC236}">
                <a16:creationId xmlns:a16="http://schemas.microsoft.com/office/drawing/2014/main" id="{7C4660B0-CBA0-BEF1-4052-18D08433B595}"/>
              </a:ext>
            </a:extLst>
          </p:cNvPr>
          <p:cNvSpPr>
            <a:spLocks noGrp="1"/>
          </p:cNvSpPr>
          <p:nvPr>
            <p:ph type="title"/>
          </p:nvPr>
        </p:nvSpPr>
        <p:spPr>
          <a:xfrm>
            <a:off x="352063" y="0"/>
            <a:ext cx="10515600" cy="1325563"/>
          </a:xfrm>
        </p:spPr>
        <p:txBody>
          <a:bodyPr>
            <a:normAutofit/>
          </a:bodyPr>
          <a:lstStyle/>
          <a:p>
            <a:r>
              <a:rPr lang="en-PK" sz="3800" b="1">
                <a:latin typeface="Arial" panose="020B0604020202020204" pitchFamily="34" charset="0"/>
                <a:cs typeface="Arial" panose="020B0604020202020204" pitchFamily="34" charset="0"/>
              </a:rPr>
              <a:t>How Slums are Formed ? Poverty, Inequality and Inadequacy</a:t>
            </a:r>
          </a:p>
        </p:txBody>
      </p:sp>
      <p:sp>
        <p:nvSpPr>
          <p:cNvPr id="8" name="TextBox 7">
            <a:extLst>
              <a:ext uri="{FF2B5EF4-FFF2-40B4-BE49-F238E27FC236}">
                <a16:creationId xmlns:a16="http://schemas.microsoft.com/office/drawing/2014/main" id="{A98D15EE-0D90-ABE2-FA0B-9056683C52FF}"/>
              </a:ext>
            </a:extLst>
          </p:cNvPr>
          <p:cNvSpPr txBox="1"/>
          <p:nvPr/>
        </p:nvSpPr>
        <p:spPr>
          <a:xfrm>
            <a:off x="394504" y="6200358"/>
            <a:ext cx="4034742" cy="338554"/>
          </a:xfrm>
          <a:prstGeom prst="rect">
            <a:avLst/>
          </a:prstGeom>
          <a:noFill/>
        </p:spPr>
        <p:txBody>
          <a:bodyPr wrap="square" rtlCol="0">
            <a:spAutoFit/>
          </a:bodyPr>
          <a:lstStyle/>
          <a:p>
            <a:r>
              <a:rPr lang="en-PK" sz="1600" i="1"/>
              <a:t>The Challenge of Slums</a:t>
            </a:r>
            <a:r>
              <a:rPr lang="en-PK" sz="1600"/>
              <a:t>, UN-Habitat, 2003</a:t>
            </a:r>
          </a:p>
        </p:txBody>
      </p:sp>
    </p:spTree>
    <p:extLst>
      <p:ext uri="{BB962C8B-B14F-4D97-AF65-F5344CB8AC3E}">
        <p14:creationId xmlns:p14="http://schemas.microsoft.com/office/powerpoint/2010/main" val="90594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867C-2B08-3DF7-D328-712F226C015F}"/>
              </a:ext>
            </a:extLst>
          </p:cNvPr>
          <p:cNvSpPr>
            <a:spLocks noGrp="1"/>
          </p:cNvSpPr>
          <p:nvPr>
            <p:ph type="title"/>
          </p:nvPr>
        </p:nvSpPr>
        <p:spPr>
          <a:xfrm>
            <a:off x="676154" y="18255"/>
            <a:ext cx="10515600" cy="1325563"/>
          </a:xfrm>
        </p:spPr>
        <p:txBody>
          <a:bodyPr>
            <a:normAutofit/>
          </a:bodyPr>
          <a:lstStyle/>
          <a:p>
            <a:r>
              <a:rPr lang="en-PK" sz="3800" b="1">
                <a:latin typeface="Arial" panose="020B0604020202020204" pitchFamily="34" charset="0"/>
                <a:cs typeface="Arial" panose="020B0604020202020204" pitchFamily="34" charset="0"/>
              </a:rPr>
              <a:t>1.	Security of Land Tenure</a:t>
            </a:r>
          </a:p>
        </p:txBody>
      </p:sp>
      <p:sp>
        <p:nvSpPr>
          <p:cNvPr id="3" name="Content Placeholder 2">
            <a:extLst>
              <a:ext uri="{FF2B5EF4-FFF2-40B4-BE49-F238E27FC236}">
                <a16:creationId xmlns:a16="http://schemas.microsoft.com/office/drawing/2014/main" id="{3D11BF90-2ACB-4CE6-6A2D-5CD8D02CDEB0}"/>
              </a:ext>
            </a:extLst>
          </p:cNvPr>
          <p:cNvSpPr>
            <a:spLocks noGrp="1"/>
          </p:cNvSpPr>
          <p:nvPr>
            <p:ph idx="1"/>
          </p:nvPr>
        </p:nvSpPr>
        <p:spPr>
          <a:xfrm>
            <a:off x="838200" y="983848"/>
            <a:ext cx="10515600" cy="5193115"/>
          </a:xfrm>
        </p:spPr>
        <p:txBody>
          <a:bodyPr>
            <a:noAutofit/>
          </a:bodyPr>
          <a:lstStyle/>
          <a:p>
            <a:pPr>
              <a:lnSpc>
                <a:spcPct val="150000"/>
              </a:lnSpc>
            </a:pPr>
            <a:r>
              <a:rPr lang="en-GB" dirty="0">
                <a:solidFill>
                  <a:srgbClr val="000000"/>
                </a:solidFill>
                <a:latin typeface="Arial" panose="020B0604020202020204" pitchFamily="34" charset="0"/>
                <a:cs typeface="Arial" panose="020B0604020202020204" pitchFamily="34" charset="0"/>
              </a:rPr>
              <a:t>Means </a:t>
            </a:r>
            <a:r>
              <a:rPr lang="en-GB" b="0" i="0" dirty="0">
                <a:solidFill>
                  <a:srgbClr val="000000"/>
                </a:solidFill>
                <a:effectLst/>
                <a:latin typeface="Arial" panose="020B0604020202020204" pitchFamily="34" charset="0"/>
                <a:cs typeface="Arial" panose="020B0604020202020204" pitchFamily="34" charset="0"/>
              </a:rPr>
              <a:t>having legal recognition to the use of property</a:t>
            </a:r>
          </a:p>
          <a:p>
            <a:pPr>
              <a:lnSpc>
                <a:spcPct val="150000"/>
              </a:lnSpc>
            </a:pPr>
            <a:r>
              <a:rPr lang="en-GB" dirty="0">
                <a:solidFill>
                  <a:srgbClr val="000000"/>
                </a:solidFill>
                <a:latin typeface="Arial" panose="020B0604020202020204" pitchFamily="34" charset="0"/>
                <a:cs typeface="Arial" panose="020B0604020202020204" pitchFamily="34" charset="0"/>
              </a:rPr>
              <a:t>Between </a:t>
            </a:r>
            <a:r>
              <a:rPr lang="en-GB" b="1" dirty="0">
                <a:solidFill>
                  <a:srgbClr val="C00000"/>
                </a:solidFill>
                <a:latin typeface="Arial" panose="020B0604020202020204" pitchFamily="34" charset="0"/>
                <a:cs typeface="Arial" panose="020B0604020202020204" pitchFamily="34" charset="0"/>
              </a:rPr>
              <a:t>30 to 50 % </a:t>
            </a:r>
            <a:r>
              <a:rPr lang="en-GB" dirty="0">
                <a:solidFill>
                  <a:srgbClr val="000000"/>
                </a:solidFill>
                <a:latin typeface="Arial" panose="020B0604020202020204" pitchFamily="34" charset="0"/>
                <a:cs typeface="Arial" panose="020B0604020202020204" pitchFamily="34" charset="0"/>
              </a:rPr>
              <a:t>slum dwellers lack any kind of legal document – </a:t>
            </a:r>
            <a:r>
              <a:rPr lang="en-GB" b="1" i="0" dirty="0">
                <a:solidFill>
                  <a:srgbClr val="C00000"/>
                </a:solidFill>
                <a:effectLst/>
                <a:latin typeface="Arial" panose="020B0604020202020204" pitchFamily="34" charset="0"/>
                <a:cs typeface="Arial" panose="020B0604020202020204" pitchFamily="34" charset="0"/>
              </a:rPr>
              <a:t>US$ 9.3 Trillion</a:t>
            </a:r>
            <a:r>
              <a:rPr lang="en-GB" b="1" i="0" dirty="0">
                <a:solidFill>
                  <a:srgbClr val="000000"/>
                </a:solidFill>
                <a:effectLst/>
                <a:latin typeface="Arial" panose="020B0604020202020204" pitchFamily="34" charset="0"/>
                <a:cs typeface="Arial" panose="020B0604020202020204" pitchFamily="34" charset="0"/>
              </a:rPr>
              <a:t> </a:t>
            </a:r>
            <a:r>
              <a:rPr lang="en-GB" i="0" dirty="0">
                <a:solidFill>
                  <a:srgbClr val="000000"/>
                </a:solidFill>
                <a:effectLst/>
                <a:latin typeface="Arial" panose="020B0604020202020204" pitchFamily="34" charset="0"/>
                <a:cs typeface="Arial" panose="020B0604020202020204" pitchFamily="34" charset="0"/>
              </a:rPr>
              <a:t>worth assets of </a:t>
            </a:r>
            <a:r>
              <a:rPr lang="en-GB" b="1" i="0" dirty="0">
                <a:solidFill>
                  <a:srgbClr val="000000"/>
                </a:solidFill>
                <a:effectLst/>
                <a:latin typeface="Arial" panose="020B0604020202020204" pitchFamily="34" charset="0"/>
                <a:cs typeface="Arial" panose="020B0604020202020204" pitchFamily="34" charset="0"/>
              </a:rPr>
              <a:t>Dead Capital</a:t>
            </a:r>
            <a:endParaRPr lang="en-GB" dirty="0">
              <a:solidFill>
                <a:srgbClr val="000000"/>
              </a:solidFill>
              <a:latin typeface="Arial" panose="020B0604020202020204" pitchFamily="34" charset="0"/>
              <a:cs typeface="Arial" panose="020B0604020202020204" pitchFamily="34" charset="0"/>
            </a:endParaRPr>
          </a:p>
          <a:p>
            <a:pPr>
              <a:lnSpc>
                <a:spcPct val="150000"/>
              </a:lnSpc>
            </a:pPr>
            <a:r>
              <a:rPr lang="en-GB" b="1" dirty="0">
                <a:solidFill>
                  <a:srgbClr val="000000"/>
                </a:solidFill>
                <a:latin typeface="Arial" panose="020B0604020202020204" pitchFamily="34" charset="0"/>
                <a:cs typeface="Arial" panose="020B0604020202020204" pitchFamily="34" charset="0"/>
              </a:rPr>
              <a:t>Undocumented Economy of Slums </a:t>
            </a:r>
            <a:r>
              <a:rPr lang="en-GB" dirty="0">
                <a:solidFill>
                  <a:srgbClr val="000000"/>
                </a:solidFill>
                <a:latin typeface="Arial" panose="020B0604020202020204" pitchFamily="34" charset="0"/>
                <a:cs typeface="Arial" panose="020B0604020202020204" pitchFamily="34" charset="0"/>
              </a:rPr>
              <a:t>: </a:t>
            </a:r>
            <a:r>
              <a:rPr lang="en-GB" sz="2800" b="0" i="0" dirty="0">
                <a:solidFill>
                  <a:srgbClr val="000000"/>
                </a:solidFill>
                <a:effectLst/>
                <a:latin typeface="Arial" panose="020B0604020202020204" pitchFamily="34" charset="0"/>
                <a:cs typeface="Arial" panose="020B0604020202020204" pitchFamily="34" charset="0"/>
              </a:rPr>
              <a:t>Settlers purchase guarantees from </a:t>
            </a:r>
            <a:r>
              <a:rPr lang="en-GB" sz="2800" b="1" i="0" dirty="0">
                <a:solidFill>
                  <a:srgbClr val="C00000"/>
                </a:solidFill>
                <a:effectLst/>
                <a:latin typeface="Arial" panose="020B0604020202020204" pitchFamily="34" charset="0"/>
                <a:cs typeface="Arial" panose="020B0604020202020204" pitchFamily="34" charset="0"/>
              </a:rPr>
              <a:t>Slumlords</a:t>
            </a:r>
            <a:r>
              <a:rPr lang="en-GB" sz="2800" b="0" i="0" dirty="0">
                <a:solidFill>
                  <a:srgbClr val="000000"/>
                </a:solidFill>
                <a:effectLst/>
                <a:latin typeface="Arial" panose="020B0604020202020204" pitchFamily="34" charset="0"/>
                <a:cs typeface="Arial" panose="020B0604020202020204" pitchFamily="34" charset="0"/>
              </a:rPr>
              <a:t> </a:t>
            </a:r>
            <a:r>
              <a:rPr lang="en-GB" sz="2800" b="0" i="1" dirty="0">
                <a:solidFill>
                  <a:srgbClr val="000000"/>
                </a:solidFill>
                <a:effectLst/>
                <a:latin typeface="Arial" panose="020B0604020202020204" pitchFamily="34" charset="0"/>
                <a:cs typeface="Arial" panose="020B0604020202020204" pitchFamily="34" charset="0"/>
              </a:rPr>
              <a:t>‘Dalals</a:t>
            </a:r>
            <a:r>
              <a:rPr lang="en-GB" sz="2800" i="1" dirty="0">
                <a:solidFill>
                  <a:srgbClr val="000000"/>
                </a:solidFill>
                <a:latin typeface="Arial" panose="020B0604020202020204" pitchFamily="34" charset="0"/>
                <a:cs typeface="Arial" panose="020B0604020202020204" pitchFamily="34" charset="0"/>
              </a:rPr>
              <a:t>’</a:t>
            </a:r>
          </a:p>
          <a:p>
            <a:pPr lvl="1">
              <a:lnSpc>
                <a:spcPct val="150000"/>
              </a:lnSpc>
            </a:pPr>
            <a:r>
              <a:rPr lang="en-GB" sz="2800" dirty="0">
                <a:solidFill>
                  <a:srgbClr val="000000"/>
                </a:solidFill>
                <a:latin typeface="Arial" panose="020B0604020202020204" pitchFamily="34" charset="0"/>
                <a:cs typeface="Arial" panose="020B0604020202020204" pitchFamily="34" charset="0"/>
              </a:rPr>
              <a:t>Connections with corrupt politicians and bureaucrats</a:t>
            </a:r>
          </a:p>
          <a:p>
            <a:pPr lvl="1">
              <a:lnSpc>
                <a:spcPct val="150000"/>
              </a:lnSpc>
            </a:pPr>
            <a:r>
              <a:rPr lang="en-GB" sz="2800" dirty="0">
                <a:solidFill>
                  <a:srgbClr val="000000"/>
                </a:solidFill>
                <a:latin typeface="Arial" panose="020B0604020202020204" pitchFamily="34" charset="0"/>
                <a:cs typeface="Arial" panose="020B0604020202020204" pitchFamily="34" charset="0"/>
              </a:rPr>
              <a:t>Baldia Township, Landhi, Orangi</a:t>
            </a:r>
          </a:p>
          <a:p>
            <a:pPr lvl="1">
              <a:lnSpc>
                <a:spcPct val="150000"/>
              </a:lnSpc>
            </a:pPr>
            <a:r>
              <a:rPr lang="en-GB" sz="2800" dirty="0">
                <a:solidFill>
                  <a:srgbClr val="000000"/>
                </a:solidFill>
                <a:latin typeface="Arial" panose="020B0604020202020204" pitchFamily="34" charset="0"/>
                <a:cs typeface="Arial" panose="020B0604020202020204" pitchFamily="34" charset="0"/>
              </a:rPr>
              <a:t>Guarantee against eviction</a:t>
            </a:r>
            <a:endParaRPr lang="en-GB" sz="2800" b="0" dirty="0">
              <a:solidFill>
                <a:srgbClr val="000000"/>
              </a:solidFill>
              <a:effectLst/>
              <a:latin typeface="Arial" panose="020B0604020202020204" pitchFamily="34" charset="0"/>
              <a:cs typeface="Arial" panose="020B0604020202020204" pitchFamily="34" charset="0"/>
            </a:endParaRPr>
          </a:p>
          <a:p>
            <a:pPr lvl="1"/>
            <a:endParaRPr lang="en-GB" sz="2800" b="0" i="0" dirty="0">
              <a:solidFill>
                <a:srgbClr val="000000"/>
              </a:solidFill>
              <a:effectLst/>
              <a:latin typeface="Arial" panose="020B0604020202020204" pitchFamily="34" charset="0"/>
              <a:cs typeface="Arial" panose="020B0604020202020204" pitchFamily="34" charset="0"/>
            </a:endParaRPr>
          </a:p>
          <a:p>
            <a:pPr marL="0" indent="0">
              <a:buNone/>
            </a:pPr>
            <a:endParaRPr lang="en-GB" b="1" dirty="0">
              <a:solidFill>
                <a:srgbClr val="000000"/>
              </a:solidFill>
              <a:latin typeface="Arial" panose="020B0604020202020204" pitchFamily="34" charset="0"/>
              <a:cs typeface="Arial" panose="020B0604020202020204" pitchFamily="34" charset="0"/>
            </a:endParaRPr>
          </a:p>
          <a:p>
            <a:endParaRPr lang="en-GB" b="1" dirty="0">
              <a:solidFill>
                <a:srgbClr val="00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“Holding On: Security of Tenure - Types, Policies, Practices and Challenges”, 2012</a:t>
            </a:r>
            <a:endParaRPr lang="en-PK"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01BF5A-3D9A-723D-6031-6309000DAAEE}"/>
              </a:ext>
            </a:extLst>
          </p:cNvPr>
          <p:cNvSpPr>
            <a:spLocks noGrp="1"/>
          </p:cNvSpPr>
          <p:nvPr>
            <p:ph type="sldNum" sz="quarter" idx="12"/>
          </p:nvPr>
        </p:nvSpPr>
        <p:spPr/>
        <p:txBody>
          <a:bodyPr/>
          <a:lstStyle/>
          <a:p>
            <a:fld id="{1950AD95-886C-1346-915E-F9ED0FEBA7E6}" type="slidenum">
              <a:rPr lang="en-PK" smtClean="0"/>
              <a:t>11</a:t>
            </a:fld>
            <a:endParaRPr lang="en-PK"/>
          </a:p>
        </p:txBody>
      </p:sp>
    </p:spTree>
    <p:extLst>
      <p:ext uri="{BB962C8B-B14F-4D97-AF65-F5344CB8AC3E}">
        <p14:creationId xmlns:p14="http://schemas.microsoft.com/office/powerpoint/2010/main" val="315996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867C-2B08-3DF7-D328-712F226C015F}"/>
              </a:ext>
            </a:extLst>
          </p:cNvPr>
          <p:cNvSpPr>
            <a:spLocks noGrp="1"/>
          </p:cNvSpPr>
          <p:nvPr>
            <p:ph type="title"/>
          </p:nvPr>
        </p:nvSpPr>
        <p:spPr>
          <a:xfrm>
            <a:off x="676154" y="18255"/>
            <a:ext cx="10515600" cy="1325563"/>
          </a:xfrm>
        </p:spPr>
        <p:txBody>
          <a:bodyPr>
            <a:normAutofit/>
          </a:bodyPr>
          <a:lstStyle/>
          <a:p>
            <a:r>
              <a:rPr lang="en-PK" sz="3800" b="1">
                <a:latin typeface="Arial" panose="020B0604020202020204" pitchFamily="34" charset="0"/>
                <a:cs typeface="Arial" panose="020B0604020202020204" pitchFamily="34" charset="0"/>
              </a:rPr>
              <a:t>Contd….Security of Land Tenure</a:t>
            </a:r>
          </a:p>
        </p:txBody>
      </p:sp>
      <p:sp>
        <p:nvSpPr>
          <p:cNvPr id="3" name="Content Placeholder 2">
            <a:extLst>
              <a:ext uri="{FF2B5EF4-FFF2-40B4-BE49-F238E27FC236}">
                <a16:creationId xmlns:a16="http://schemas.microsoft.com/office/drawing/2014/main" id="{3D11BF90-2ACB-4CE6-6A2D-5CD8D02CDEB0}"/>
              </a:ext>
            </a:extLst>
          </p:cNvPr>
          <p:cNvSpPr>
            <a:spLocks noGrp="1"/>
          </p:cNvSpPr>
          <p:nvPr>
            <p:ph idx="1"/>
          </p:nvPr>
        </p:nvSpPr>
        <p:spPr>
          <a:xfrm>
            <a:off x="838200" y="983848"/>
            <a:ext cx="10515600" cy="5193115"/>
          </a:xfrm>
        </p:spPr>
        <p:txBody>
          <a:bodyPr>
            <a:noAutofit/>
          </a:bodyPr>
          <a:lstStyle/>
          <a:p>
            <a:pPr lvl="1"/>
            <a:endParaRPr lang="en-GB" sz="2800" b="0" i="0" dirty="0">
              <a:solidFill>
                <a:srgbClr val="000000"/>
              </a:solidFill>
              <a:effectLst/>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Challenge</a:t>
            </a:r>
            <a:r>
              <a:rPr lang="en-GB" b="1" i="0" dirty="0">
                <a:solidFill>
                  <a:srgbClr val="000000"/>
                </a:solidFill>
                <a:effectLst/>
                <a:latin typeface="Arial" panose="020B0604020202020204" pitchFamily="34" charset="0"/>
                <a:cs typeface="Arial" panose="020B0604020202020204" pitchFamily="34" charset="0"/>
              </a:rPr>
              <a:t> : </a:t>
            </a:r>
          </a:p>
          <a:p>
            <a:pPr lvl="1">
              <a:lnSpc>
                <a:spcPct val="150000"/>
              </a:lnSpc>
            </a:pPr>
            <a:r>
              <a:rPr lang="en-GB" sz="2800" b="0" i="0" dirty="0">
                <a:solidFill>
                  <a:srgbClr val="000000"/>
                </a:solidFill>
                <a:effectLst/>
                <a:latin typeface="Arial" panose="020B0604020202020204" pitchFamily="34" charset="0"/>
                <a:cs typeface="Arial" panose="020B0604020202020204" pitchFamily="34" charset="0"/>
              </a:rPr>
              <a:t>No Province in Pakistan has digitised Urban Land Record</a:t>
            </a:r>
          </a:p>
          <a:p>
            <a:pPr lvl="1">
              <a:lnSpc>
                <a:spcPct val="150000"/>
              </a:lnSpc>
            </a:pPr>
            <a:r>
              <a:rPr lang="en-GB" sz="2800" b="0" i="0" dirty="0">
                <a:solidFill>
                  <a:srgbClr val="000000"/>
                </a:solidFill>
                <a:effectLst/>
                <a:latin typeface="Arial" panose="020B0604020202020204" pitchFamily="34" charset="0"/>
                <a:cs typeface="Arial" panose="020B0604020202020204" pitchFamily="34" charset="0"/>
              </a:rPr>
              <a:t>Dysfunctional land markets promoting speculation</a:t>
            </a:r>
          </a:p>
          <a:p>
            <a:pPr lvl="1">
              <a:lnSpc>
                <a:spcPct val="150000"/>
              </a:lnSpc>
            </a:pPr>
            <a:r>
              <a:rPr lang="en-GB" sz="2800" dirty="0">
                <a:solidFill>
                  <a:srgbClr val="000000"/>
                </a:solidFill>
                <a:latin typeface="Arial" panose="020B0604020202020204" pitchFamily="34" charset="0"/>
                <a:cs typeface="Arial" panose="020B0604020202020204" pitchFamily="34" charset="0"/>
              </a:rPr>
              <a:t>Black economy hindering collection of taxes for development</a:t>
            </a:r>
            <a:endParaRPr lang="en-GB" sz="2800" b="0" i="0" dirty="0">
              <a:solidFill>
                <a:srgbClr val="000000"/>
              </a:solidFill>
              <a:effectLst/>
              <a:latin typeface="Arial" panose="020B0604020202020204" pitchFamily="34" charset="0"/>
              <a:cs typeface="Arial" panose="020B0604020202020204" pitchFamily="34" charset="0"/>
            </a:endParaRPr>
          </a:p>
          <a:p>
            <a:pPr lvl="1">
              <a:lnSpc>
                <a:spcPct val="150000"/>
              </a:lnSpc>
            </a:pPr>
            <a:r>
              <a:rPr lang="en-GB" sz="2800" b="0" i="0" dirty="0">
                <a:solidFill>
                  <a:srgbClr val="000000"/>
                </a:solidFill>
                <a:effectLst/>
                <a:latin typeface="Arial" panose="020B0604020202020204" pitchFamily="34" charset="0"/>
                <a:cs typeface="Arial" panose="020B0604020202020204" pitchFamily="34" charset="0"/>
              </a:rPr>
              <a:t>Poor public land registry </a:t>
            </a:r>
            <a:r>
              <a:rPr lang="en-GB" sz="2800" i="0" dirty="0">
                <a:solidFill>
                  <a:srgbClr val="000000"/>
                </a:solidFill>
                <a:effectLst/>
                <a:latin typeface="Arial" panose="020B0604020202020204" pitchFamily="34" charset="0"/>
                <a:cs typeface="Arial" panose="020B0604020202020204" pitchFamily="34" charset="0"/>
              </a:rPr>
              <a:t>contribute to the proliferation of squatting</a:t>
            </a:r>
          </a:p>
          <a:p>
            <a:r>
              <a:rPr lang="en-GB" b="1" i="0" dirty="0">
                <a:solidFill>
                  <a:srgbClr val="000000"/>
                </a:solidFill>
                <a:effectLst/>
                <a:latin typeface="Arial" panose="020B0604020202020204" pitchFamily="34" charset="0"/>
                <a:cs typeface="Arial" panose="020B0604020202020204" pitchFamily="34" charset="0"/>
              </a:rPr>
              <a:t>If security of tenure is established, residents are willing to invest in upgradation</a:t>
            </a:r>
            <a:endParaRPr lang="en-GB" b="1" dirty="0">
              <a:solidFill>
                <a:srgbClr val="000000"/>
              </a:solidFill>
              <a:latin typeface="Arial" panose="020B0604020202020204" pitchFamily="34" charset="0"/>
              <a:cs typeface="Arial" panose="020B0604020202020204" pitchFamily="34" charset="0"/>
            </a:endParaRPr>
          </a:p>
          <a:p>
            <a:pPr marL="0" indent="0">
              <a:buNone/>
            </a:pPr>
            <a:endParaRPr lang="en-GB" b="1"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01BF5A-3D9A-723D-6031-6309000DAAEE}"/>
              </a:ext>
            </a:extLst>
          </p:cNvPr>
          <p:cNvSpPr>
            <a:spLocks noGrp="1"/>
          </p:cNvSpPr>
          <p:nvPr>
            <p:ph type="sldNum" sz="quarter" idx="12"/>
          </p:nvPr>
        </p:nvSpPr>
        <p:spPr/>
        <p:txBody>
          <a:bodyPr/>
          <a:lstStyle/>
          <a:p>
            <a:fld id="{1950AD95-886C-1346-915E-F9ED0FEBA7E6}" type="slidenum">
              <a:rPr lang="en-PK" smtClean="0"/>
              <a:t>12</a:t>
            </a:fld>
            <a:endParaRPr lang="en-PK"/>
          </a:p>
        </p:txBody>
      </p:sp>
    </p:spTree>
    <p:extLst>
      <p:ext uri="{BB962C8B-B14F-4D97-AF65-F5344CB8AC3E}">
        <p14:creationId xmlns:p14="http://schemas.microsoft.com/office/powerpoint/2010/main" val="48310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24D-1912-A19D-BF64-4596D60CF3FC}"/>
              </a:ext>
            </a:extLst>
          </p:cNvPr>
          <p:cNvSpPr>
            <a:spLocks noGrp="1"/>
          </p:cNvSpPr>
          <p:nvPr>
            <p:ph type="title"/>
          </p:nvPr>
        </p:nvSpPr>
        <p:spPr>
          <a:xfrm>
            <a:off x="676154" y="18255"/>
            <a:ext cx="10515600" cy="1325563"/>
          </a:xfrm>
        </p:spPr>
        <p:txBody>
          <a:bodyPr>
            <a:normAutofit/>
          </a:bodyPr>
          <a:lstStyle/>
          <a:p>
            <a:r>
              <a:rPr lang="en-PK" sz="3800" b="1">
                <a:latin typeface="Arial" panose="020B0604020202020204" pitchFamily="34" charset="0"/>
                <a:cs typeface="Arial" panose="020B0604020202020204" pitchFamily="34" charset="0"/>
              </a:rPr>
              <a:t>2.	Safe Housing- Risking the Vulnerable </a:t>
            </a:r>
          </a:p>
        </p:txBody>
      </p:sp>
      <p:sp>
        <p:nvSpPr>
          <p:cNvPr id="3" name="Content Placeholder 2">
            <a:extLst>
              <a:ext uri="{FF2B5EF4-FFF2-40B4-BE49-F238E27FC236}">
                <a16:creationId xmlns:a16="http://schemas.microsoft.com/office/drawing/2014/main" id="{0410EBAF-76B2-0534-CFEB-E659B9360B3B}"/>
              </a:ext>
            </a:extLst>
          </p:cNvPr>
          <p:cNvSpPr>
            <a:spLocks noGrp="1"/>
          </p:cNvSpPr>
          <p:nvPr>
            <p:ph idx="1"/>
          </p:nvPr>
        </p:nvSpPr>
        <p:spPr>
          <a:xfrm>
            <a:off x="757177" y="957522"/>
            <a:ext cx="10515600" cy="5398827"/>
          </a:xfrm>
        </p:spPr>
        <p:txBody>
          <a:bodyPr>
            <a:normAutofit fontScale="92500" lnSpcReduction="20000"/>
          </a:bodyPr>
          <a:lstStyle/>
          <a:p>
            <a:pPr>
              <a:lnSpc>
                <a:spcPct val="170000"/>
              </a:lnSpc>
            </a:pPr>
            <a:r>
              <a:rPr lang="en-PK">
                <a:latin typeface="Arial" panose="020B0604020202020204" pitchFamily="34" charset="0"/>
                <a:cs typeface="Arial" panose="020B0604020202020204" pitchFamily="34" charset="0"/>
              </a:rPr>
              <a:t>Slums begin with bad geology</a:t>
            </a:r>
          </a:p>
          <a:p>
            <a:pPr>
              <a:lnSpc>
                <a:spcPct val="170000"/>
              </a:lnSpc>
            </a:pPr>
            <a:r>
              <a:rPr lang="en-GB" dirty="0">
                <a:latin typeface="Arial" panose="020B0604020202020204" pitchFamily="34" charset="0"/>
                <a:cs typeface="Arial" panose="020B0604020202020204" pitchFamily="34" charset="0"/>
              </a:rPr>
              <a:t>Large proportion of households reside on or near a hazardous site </a:t>
            </a:r>
          </a:p>
          <a:p>
            <a:pPr lvl="1">
              <a:lnSpc>
                <a:spcPct val="170000"/>
              </a:lnSpc>
            </a:pPr>
            <a:r>
              <a:rPr lang="en-GB" sz="2800" dirty="0">
                <a:latin typeface="Arial" panose="020B0604020202020204" pitchFamily="34" charset="0"/>
                <a:cs typeface="Arial" panose="020B0604020202020204" pitchFamily="34" charset="0"/>
              </a:rPr>
              <a:t>in geologically hazardous zones;</a:t>
            </a:r>
          </a:p>
          <a:p>
            <a:pPr lvl="1">
              <a:lnSpc>
                <a:spcPct val="170000"/>
              </a:lnSpc>
            </a:pPr>
            <a:r>
              <a:rPr lang="en-GB" sz="2800" dirty="0">
                <a:latin typeface="Arial" panose="020B0604020202020204" pitchFamily="34" charset="0"/>
                <a:cs typeface="Arial" panose="020B0604020202020204" pitchFamily="34" charset="0"/>
              </a:rPr>
              <a:t>housing on or under garbage mountains;</a:t>
            </a:r>
          </a:p>
          <a:p>
            <a:pPr lvl="1">
              <a:lnSpc>
                <a:spcPct val="170000"/>
              </a:lnSpc>
            </a:pPr>
            <a:r>
              <a:rPr lang="en-GB" sz="2800" dirty="0">
                <a:latin typeface="Arial" panose="020B0604020202020204" pitchFamily="34" charset="0"/>
                <a:cs typeface="Arial" panose="020B0604020202020204" pitchFamily="34" charset="0"/>
              </a:rPr>
              <a:t>housing around high-industrial pollution areas; </a:t>
            </a:r>
          </a:p>
          <a:p>
            <a:pPr lvl="1">
              <a:lnSpc>
                <a:spcPct val="170000"/>
              </a:lnSpc>
            </a:pPr>
            <a:r>
              <a:rPr lang="en-GB" sz="2800" dirty="0">
                <a:latin typeface="Arial" panose="020B0604020202020204" pitchFamily="34" charset="0"/>
                <a:cs typeface="Arial" panose="020B0604020202020204" pitchFamily="34" charset="0"/>
              </a:rPr>
              <a:t>housing around other unprotected high-risk zones</a:t>
            </a:r>
          </a:p>
          <a:p>
            <a:pPr>
              <a:lnSpc>
                <a:spcPct val="170000"/>
              </a:lnSpc>
            </a:pPr>
            <a:r>
              <a:rPr lang="en-GB" b="1" dirty="0">
                <a:solidFill>
                  <a:srgbClr val="C00000"/>
                </a:solidFill>
                <a:latin typeface="Arial" panose="020B0604020202020204" pitchFamily="34" charset="0"/>
                <a:cs typeface="Arial" panose="020B0604020202020204" pitchFamily="34" charset="0"/>
              </a:rPr>
              <a:t>1984</a:t>
            </a:r>
            <a:r>
              <a:rPr lang="en-GB" dirty="0">
                <a:latin typeface="Arial" panose="020B0604020202020204" pitchFamily="34" charset="0"/>
                <a:cs typeface="Arial" panose="020B0604020202020204" pitchFamily="34" charset="0"/>
              </a:rPr>
              <a:t> Union Carbide Gas Leak Tragedy in </a:t>
            </a:r>
            <a:r>
              <a:rPr lang="en-GB" b="1" dirty="0">
                <a:solidFill>
                  <a:srgbClr val="C00000"/>
                </a:solidFill>
                <a:latin typeface="Arial" panose="020B0604020202020204" pitchFamily="34" charset="0"/>
                <a:cs typeface="Arial" panose="020B0604020202020204" pitchFamily="34" charset="0"/>
              </a:rPr>
              <a:t>Bhopal</a:t>
            </a:r>
            <a:r>
              <a:rPr lang="en-GB" dirty="0">
                <a:latin typeface="Arial" panose="020B0604020202020204" pitchFamily="34" charset="0"/>
                <a:cs typeface="Arial" panose="020B0604020202020204" pitchFamily="34" charset="0"/>
              </a:rPr>
              <a:t>. </a:t>
            </a:r>
            <a:r>
              <a:rPr lang="en-GB" b="1" dirty="0">
                <a:solidFill>
                  <a:srgbClr val="C00000"/>
                </a:solidFill>
                <a:latin typeface="Arial" panose="020B0604020202020204" pitchFamily="34" charset="0"/>
                <a:cs typeface="Arial" panose="020B0604020202020204" pitchFamily="34" charset="0"/>
              </a:rPr>
              <a:t>3800 people perished </a:t>
            </a:r>
            <a:r>
              <a:rPr lang="en-GB" dirty="0">
                <a:latin typeface="Arial" panose="020B0604020202020204" pitchFamily="34" charset="0"/>
                <a:cs typeface="Arial" panose="020B0604020202020204" pitchFamily="34" charset="0"/>
              </a:rPr>
              <a:t>in adjoining slums</a:t>
            </a:r>
          </a:p>
        </p:txBody>
      </p:sp>
      <p:sp>
        <p:nvSpPr>
          <p:cNvPr id="4" name="Slide Number Placeholder 3">
            <a:extLst>
              <a:ext uri="{FF2B5EF4-FFF2-40B4-BE49-F238E27FC236}">
                <a16:creationId xmlns:a16="http://schemas.microsoft.com/office/drawing/2014/main" id="{9CD0E7A6-87AE-1E5E-4484-39BC68F60766}"/>
              </a:ext>
            </a:extLst>
          </p:cNvPr>
          <p:cNvSpPr>
            <a:spLocks noGrp="1"/>
          </p:cNvSpPr>
          <p:nvPr>
            <p:ph type="sldNum" sz="quarter" idx="12"/>
          </p:nvPr>
        </p:nvSpPr>
        <p:spPr/>
        <p:txBody>
          <a:bodyPr/>
          <a:lstStyle/>
          <a:p>
            <a:fld id="{1950AD95-886C-1346-915E-F9ED0FEBA7E6}" type="slidenum">
              <a:rPr lang="en-PK" smtClean="0"/>
              <a:t>13</a:t>
            </a:fld>
            <a:endParaRPr lang="en-PK"/>
          </a:p>
        </p:txBody>
      </p:sp>
    </p:spTree>
    <p:extLst>
      <p:ext uri="{BB962C8B-B14F-4D97-AF65-F5344CB8AC3E}">
        <p14:creationId xmlns:p14="http://schemas.microsoft.com/office/powerpoint/2010/main" val="73003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24D-1912-A19D-BF64-4596D60CF3FC}"/>
              </a:ext>
            </a:extLst>
          </p:cNvPr>
          <p:cNvSpPr>
            <a:spLocks noGrp="1"/>
          </p:cNvSpPr>
          <p:nvPr>
            <p:ph type="title"/>
          </p:nvPr>
        </p:nvSpPr>
        <p:spPr>
          <a:xfrm>
            <a:off x="393539" y="0"/>
            <a:ext cx="11608443" cy="1325563"/>
          </a:xfrm>
        </p:spPr>
        <p:txBody>
          <a:bodyPr>
            <a:normAutofit/>
          </a:bodyPr>
          <a:lstStyle/>
          <a:p>
            <a:r>
              <a:rPr lang="en-PK" sz="3800" b="1">
                <a:latin typeface="Arial" panose="020B0604020202020204" pitchFamily="34" charset="0"/>
                <a:cs typeface="Arial" panose="020B0604020202020204" pitchFamily="34" charset="0"/>
              </a:rPr>
              <a:t>Contd….Safe Housing- Risking the Vulnerable </a:t>
            </a:r>
          </a:p>
        </p:txBody>
      </p:sp>
      <p:sp>
        <p:nvSpPr>
          <p:cNvPr id="3" name="Content Placeholder 2">
            <a:extLst>
              <a:ext uri="{FF2B5EF4-FFF2-40B4-BE49-F238E27FC236}">
                <a16:creationId xmlns:a16="http://schemas.microsoft.com/office/drawing/2014/main" id="{0410EBAF-76B2-0534-CFEB-E659B9360B3B}"/>
              </a:ext>
            </a:extLst>
          </p:cNvPr>
          <p:cNvSpPr>
            <a:spLocks noGrp="1"/>
          </p:cNvSpPr>
          <p:nvPr>
            <p:ph idx="1"/>
          </p:nvPr>
        </p:nvSpPr>
        <p:spPr>
          <a:xfrm>
            <a:off x="393539" y="957523"/>
            <a:ext cx="11404922" cy="4351338"/>
          </a:xfrm>
        </p:spPr>
        <p:txBody>
          <a:bodyPr>
            <a:noAutofit/>
          </a:bodyPr>
          <a:lstStyle/>
          <a:p>
            <a:pPr>
              <a:lnSpc>
                <a:spcPct val="170000"/>
              </a:lnSpc>
            </a:pPr>
            <a:r>
              <a:rPr lang="en-GB" dirty="0">
                <a:latin typeface="Arial" panose="020B0604020202020204" pitchFamily="34" charset="0"/>
                <a:cs typeface="Arial" panose="020B0604020202020204" pitchFamily="34" charset="0"/>
              </a:rPr>
              <a:t>In </a:t>
            </a:r>
            <a:r>
              <a:rPr lang="en-GB" b="1" dirty="0">
                <a:solidFill>
                  <a:srgbClr val="C00000"/>
                </a:solidFill>
                <a:latin typeface="Arial" panose="020B0604020202020204" pitchFamily="34" charset="0"/>
                <a:cs typeface="Arial" panose="020B0604020202020204" pitchFamily="34" charset="0"/>
              </a:rPr>
              <a:t>2001, 74 lives, 3000 slum houses </a:t>
            </a:r>
            <a:r>
              <a:rPr lang="en-GB" dirty="0">
                <a:latin typeface="Arial" panose="020B0604020202020204" pitchFamily="34" charset="0"/>
                <a:cs typeface="Arial" panose="020B0604020202020204" pitchFamily="34" charset="0"/>
              </a:rPr>
              <a:t>were lost in the flood plains of </a:t>
            </a:r>
            <a:r>
              <a:rPr lang="en-GB" b="1" dirty="0">
                <a:solidFill>
                  <a:srgbClr val="C00000"/>
                </a:solidFill>
                <a:latin typeface="Arial" panose="020B0604020202020204" pitchFamily="34" charset="0"/>
                <a:cs typeface="Arial" panose="020B0604020202020204" pitchFamily="34" charset="0"/>
              </a:rPr>
              <a:t>Nallah Lai</a:t>
            </a:r>
            <a:endParaRPr lang="en-GB" dirty="0">
              <a:latin typeface="Arial" panose="020B0604020202020204" pitchFamily="34" charset="0"/>
              <a:cs typeface="Arial" panose="020B0604020202020204" pitchFamily="34" charset="0"/>
            </a:endParaRPr>
          </a:p>
          <a:p>
            <a:pPr>
              <a:lnSpc>
                <a:spcPct val="170000"/>
              </a:lnSpc>
            </a:pPr>
            <a:r>
              <a:rPr lang="en-GB" dirty="0">
                <a:latin typeface="Arial" panose="020B0604020202020204" pitchFamily="34" charset="0"/>
                <a:cs typeface="Arial" panose="020B0604020202020204" pitchFamily="34" charset="0"/>
              </a:rPr>
              <a:t>Kachra Kundi , Karachi – on a waste dump</a:t>
            </a:r>
          </a:p>
          <a:p>
            <a:pPr>
              <a:lnSpc>
                <a:spcPct val="170000"/>
              </a:lnSpc>
            </a:pPr>
            <a:r>
              <a:rPr lang="en-GB" dirty="0">
                <a:latin typeface="Arial" panose="020B0604020202020204" pitchFamily="34" charset="0"/>
                <a:cs typeface="Arial" panose="020B0604020202020204" pitchFamily="34" charset="0"/>
              </a:rPr>
              <a:t>Machar Colony, Karachi – on cut mangroves</a:t>
            </a:r>
          </a:p>
          <a:p>
            <a:pPr>
              <a:lnSpc>
                <a:spcPct val="170000"/>
              </a:lnSpc>
            </a:pPr>
            <a:r>
              <a:rPr lang="en-GB" b="1" dirty="0">
                <a:latin typeface="Arial" panose="020B0604020202020204" pitchFamily="34" charset="0"/>
                <a:cs typeface="Arial" panose="020B0604020202020204" pitchFamily="34" charset="0"/>
              </a:rPr>
              <a:t>Challenge : </a:t>
            </a:r>
          </a:p>
          <a:p>
            <a:pPr lvl="1">
              <a:lnSpc>
                <a:spcPct val="170000"/>
              </a:lnSpc>
            </a:pPr>
            <a:r>
              <a:rPr lang="en-GB" sz="2800" dirty="0">
                <a:latin typeface="Arial" panose="020B0604020202020204" pitchFamily="34" charset="0"/>
                <a:cs typeface="Arial" panose="020B0604020202020204" pitchFamily="34" charset="0"/>
              </a:rPr>
              <a:t>Updated Disaster mapping and mitigation plans</a:t>
            </a:r>
          </a:p>
          <a:p>
            <a:pPr lvl="1">
              <a:lnSpc>
                <a:spcPct val="170000"/>
              </a:lnSpc>
            </a:pPr>
            <a:r>
              <a:rPr lang="en-GB" sz="2800" dirty="0">
                <a:latin typeface="Arial" panose="020B0604020202020204" pitchFamily="34" charset="0"/>
                <a:cs typeface="Arial" panose="020B0604020202020204" pitchFamily="34" charset="0"/>
              </a:rPr>
              <a:t>Absence of Master plans</a:t>
            </a:r>
          </a:p>
          <a:p>
            <a:pPr lvl="1">
              <a:lnSpc>
                <a:spcPct val="170000"/>
              </a:lnSpc>
            </a:pPr>
            <a:r>
              <a:rPr lang="en-GB" sz="2800" dirty="0">
                <a:latin typeface="Arial" panose="020B0604020202020204" pitchFamily="34" charset="0"/>
                <a:cs typeface="Arial" panose="020B0604020202020204" pitchFamily="34" charset="0"/>
              </a:rPr>
              <a:t>Provision roads and electricity connections violating planning codes</a:t>
            </a:r>
          </a:p>
          <a:p>
            <a:endParaRPr lang="en-GB" dirty="0"/>
          </a:p>
          <a:p>
            <a:r>
              <a:rPr lang="en-GB" dirty="0"/>
              <a:t>A note on Development work, Akhtar Hameed, 1980</a:t>
            </a:r>
            <a:endParaRPr lang="en-PK" dirty="0"/>
          </a:p>
        </p:txBody>
      </p:sp>
      <p:sp>
        <p:nvSpPr>
          <p:cNvPr id="4" name="Slide Number Placeholder 3">
            <a:extLst>
              <a:ext uri="{FF2B5EF4-FFF2-40B4-BE49-F238E27FC236}">
                <a16:creationId xmlns:a16="http://schemas.microsoft.com/office/drawing/2014/main" id="{9CD0E7A6-87AE-1E5E-4484-39BC68F60766}"/>
              </a:ext>
            </a:extLst>
          </p:cNvPr>
          <p:cNvSpPr>
            <a:spLocks noGrp="1"/>
          </p:cNvSpPr>
          <p:nvPr>
            <p:ph type="sldNum" sz="quarter" idx="12"/>
          </p:nvPr>
        </p:nvSpPr>
        <p:spPr/>
        <p:txBody>
          <a:bodyPr/>
          <a:lstStyle/>
          <a:p>
            <a:fld id="{1950AD95-886C-1346-915E-F9ED0FEBA7E6}" type="slidenum">
              <a:rPr lang="en-PK" smtClean="0"/>
              <a:t>14</a:t>
            </a:fld>
            <a:endParaRPr lang="en-PK"/>
          </a:p>
        </p:txBody>
      </p:sp>
    </p:spTree>
    <p:extLst>
      <p:ext uri="{BB962C8B-B14F-4D97-AF65-F5344CB8AC3E}">
        <p14:creationId xmlns:p14="http://schemas.microsoft.com/office/powerpoint/2010/main" val="342366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2910-E8C4-34FA-31F6-AF698E2D49ED}"/>
              </a:ext>
            </a:extLst>
          </p:cNvPr>
          <p:cNvSpPr>
            <a:spLocks noGrp="1"/>
          </p:cNvSpPr>
          <p:nvPr>
            <p:ph type="title"/>
          </p:nvPr>
        </p:nvSpPr>
        <p:spPr>
          <a:xfrm>
            <a:off x="456236" y="136525"/>
            <a:ext cx="10515600" cy="1325563"/>
          </a:xfrm>
        </p:spPr>
        <p:txBody>
          <a:bodyPr>
            <a:normAutofit/>
          </a:bodyPr>
          <a:lstStyle/>
          <a:p>
            <a:r>
              <a:rPr lang="en-PK" sz="3800" b="1">
                <a:latin typeface="Arial" panose="020B0604020202020204" pitchFamily="34" charset="0"/>
                <a:cs typeface="Arial" panose="020B0604020202020204" pitchFamily="34" charset="0"/>
              </a:rPr>
              <a:t>3.	Affordable and Adequate Housing</a:t>
            </a:r>
          </a:p>
        </p:txBody>
      </p:sp>
      <p:sp>
        <p:nvSpPr>
          <p:cNvPr id="3" name="Content Placeholder 2">
            <a:extLst>
              <a:ext uri="{FF2B5EF4-FFF2-40B4-BE49-F238E27FC236}">
                <a16:creationId xmlns:a16="http://schemas.microsoft.com/office/drawing/2014/main" id="{27CF1701-D8E2-A6F2-5D09-3B6136C26DC4}"/>
              </a:ext>
            </a:extLst>
          </p:cNvPr>
          <p:cNvSpPr>
            <a:spLocks noGrp="1"/>
          </p:cNvSpPr>
          <p:nvPr>
            <p:ph idx="1"/>
          </p:nvPr>
        </p:nvSpPr>
        <p:spPr>
          <a:xfrm>
            <a:off x="456236" y="1050122"/>
            <a:ext cx="10515600" cy="4351338"/>
          </a:xfrm>
        </p:spPr>
        <p:txBody>
          <a:bodyPr>
            <a:noAutofit/>
          </a:bodyPr>
          <a:lstStyle/>
          <a:p>
            <a:r>
              <a:rPr lang="en-PK" b="1"/>
              <a:t>Adequate Housing </a:t>
            </a:r>
            <a:r>
              <a:rPr lang="en-PK"/>
              <a:t>refers to : </a:t>
            </a:r>
          </a:p>
          <a:p>
            <a:pPr lvl="1">
              <a:lnSpc>
                <a:spcPct val="150000"/>
              </a:lnSpc>
            </a:pPr>
            <a:r>
              <a:rPr lang="en-PK" sz="2800" b="1"/>
              <a:t>Permance of Structures 	</a:t>
            </a:r>
            <a:r>
              <a:rPr lang="en-PK" sz="2800"/>
              <a:t>: Adhering to local building codes</a:t>
            </a:r>
          </a:p>
          <a:p>
            <a:pPr lvl="1">
              <a:lnSpc>
                <a:spcPct val="150000"/>
              </a:lnSpc>
            </a:pPr>
            <a:r>
              <a:rPr lang="en-PK" sz="2800" b="1"/>
              <a:t>Overcrowding</a:t>
            </a:r>
            <a:r>
              <a:rPr lang="en-PK" sz="2800"/>
              <a:t> 		: More than three people in a room </a:t>
            </a:r>
          </a:p>
          <a:p>
            <a:r>
              <a:rPr lang="en-PK" b="1"/>
              <a:t>In Pakistan </a:t>
            </a:r>
          </a:p>
          <a:p>
            <a:pPr lvl="1">
              <a:lnSpc>
                <a:spcPct val="150000"/>
              </a:lnSpc>
            </a:pPr>
            <a:r>
              <a:rPr lang="en-PK" sz="2800" b="1">
                <a:solidFill>
                  <a:srgbClr val="C00000"/>
                </a:solidFill>
              </a:rPr>
              <a:t>51 % </a:t>
            </a:r>
            <a:r>
              <a:rPr lang="en-PK" sz="2800"/>
              <a:t>housing units </a:t>
            </a:r>
            <a:r>
              <a:rPr lang="en-PK" sz="2800" b="1">
                <a:solidFill>
                  <a:srgbClr val="C00000"/>
                </a:solidFill>
              </a:rPr>
              <a:t>are over crowded </a:t>
            </a:r>
            <a:r>
              <a:rPr lang="en-PK" sz="2800"/>
              <a:t>more than 3 people per room</a:t>
            </a:r>
          </a:p>
          <a:p>
            <a:pPr lvl="1">
              <a:lnSpc>
                <a:spcPct val="150000"/>
              </a:lnSpc>
            </a:pPr>
            <a:r>
              <a:rPr lang="en-GB" sz="2800" dirty="0"/>
              <a:t>E</a:t>
            </a:r>
            <a:r>
              <a:rPr lang="en-PK" sz="2800"/>
              <a:t>ach year </a:t>
            </a:r>
            <a:r>
              <a:rPr lang="en-PK" sz="2800" b="1">
                <a:solidFill>
                  <a:srgbClr val="C00000"/>
                </a:solidFill>
              </a:rPr>
              <a:t>700,000 Households </a:t>
            </a:r>
            <a:r>
              <a:rPr lang="en-PK" sz="2800"/>
              <a:t>are created while markets supply only 300,000 – </a:t>
            </a:r>
            <a:r>
              <a:rPr lang="en-PK" sz="2800" b="1">
                <a:solidFill>
                  <a:srgbClr val="C00000"/>
                </a:solidFill>
              </a:rPr>
              <a:t>Already a gap of 5 million units</a:t>
            </a:r>
          </a:p>
          <a:p>
            <a:endParaRPr lang="en-PK"/>
          </a:p>
          <a:p>
            <a:endParaRPr lang="en-PK"/>
          </a:p>
        </p:txBody>
      </p:sp>
      <p:sp>
        <p:nvSpPr>
          <p:cNvPr id="4" name="Slide Number Placeholder 3">
            <a:extLst>
              <a:ext uri="{FF2B5EF4-FFF2-40B4-BE49-F238E27FC236}">
                <a16:creationId xmlns:a16="http://schemas.microsoft.com/office/drawing/2014/main" id="{33CB775D-801C-E771-BA5D-581313A9DBE8}"/>
              </a:ext>
            </a:extLst>
          </p:cNvPr>
          <p:cNvSpPr>
            <a:spLocks noGrp="1"/>
          </p:cNvSpPr>
          <p:nvPr>
            <p:ph type="sldNum" sz="quarter" idx="12"/>
          </p:nvPr>
        </p:nvSpPr>
        <p:spPr>
          <a:xfrm>
            <a:off x="9988952" y="6356350"/>
            <a:ext cx="1364848" cy="365125"/>
          </a:xfrm>
        </p:spPr>
        <p:txBody>
          <a:bodyPr/>
          <a:lstStyle/>
          <a:p>
            <a:fld id="{1950AD95-886C-1346-915E-F9ED0FEBA7E6}" type="slidenum">
              <a:rPr lang="en-PK" smtClean="0"/>
              <a:t>15</a:t>
            </a:fld>
            <a:endParaRPr lang="en-PK"/>
          </a:p>
        </p:txBody>
      </p:sp>
    </p:spTree>
    <p:extLst>
      <p:ext uri="{BB962C8B-B14F-4D97-AF65-F5344CB8AC3E}">
        <p14:creationId xmlns:p14="http://schemas.microsoft.com/office/powerpoint/2010/main" val="155167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2910-E8C4-34FA-31F6-AF698E2D49ED}"/>
              </a:ext>
            </a:extLst>
          </p:cNvPr>
          <p:cNvSpPr>
            <a:spLocks noGrp="1"/>
          </p:cNvSpPr>
          <p:nvPr>
            <p:ph type="title"/>
          </p:nvPr>
        </p:nvSpPr>
        <p:spPr>
          <a:xfrm>
            <a:off x="456236" y="136525"/>
            <a:ext cx="10515600" cy="1325563"/>
          </a:xfrm>
        </p:spPr>
        <p:txBody>
          <a:bodyPr>
            <a:normAutofit/>
          </a:bodyPr>
          <a:lstStyle/>
          <a:p>
            <a:r>
              <a:rPr lang="en-PK" sz="3800" b="1">
                <a:latin typeface="Arial" panose="020B0604020202020204" pitchFamily="34" charset="0"/>
                <a:cs typeface="Arial" panose="020B0604020202020204" pitchFamily="34" charset="0"/>
              </a:rPr>
              <a:t>Contd….Affordable and Adequate Housing</a:t>
            </a:r>
          </a:p>
        </p:txBody>
      </p:sp>
      <p:sp>
        <p:nvSpPr>
          <p:cNvPr id="3" name="Content Placeholder 2">
            <a:extLst>
              <a:ext uri="{FF2B5EF4-FFF2-40B4-BE49-F238E27FC236}">
                <a16:creationId xmlns:a16="http://schemas.microsoft.com/office/drawing/2014/main" id="{27CF1701-D8E2-A6F2-5D09-3B6136C26DC4}"/>
              </a:ext>
            </a:extLst>
          </p:cNvPr>
          <p:cNvSpPr>
            <a:spLocks noGrp="1"/>
          </p:cNvSpPr>
          <p:nvPr>
            <p:ph idx="1"/>
          </p:nvPr>
        </p:nvSpPr>
        <p:spPr>
          <a:xfrm>
            <a:off x="456236" y="1351063"/>
            <a:ext cx="10515600" cy="5370412"/>
          </a:xfrm>
        </p:spPr>
        <p:txBody>
          <a:bodyPr>
            <a:noAutofit/>
          </a:bodyPr>
          <a:lstStyle/>
          <a:p>
            <a:r>
              <a:rPr lang="en-GB" b="1" dirty="0"/>
              <a:t>Challenge : </a:t>
            </a:r>
          </a:p>
          <a:p>
            <a:pPr lvl="1">
              <a:lnSpc>
                <a:spcPct val="150000"/>
              </a:lnSpc>
            </a:pPr>
            <a:r>
              <a:rPr lang="en-GB" sz="2800" dirty="0"/>
              <a:t>P</a:t>
            </a:r>
            <a:r>
              <a:rPr lang="en-PK" sz="2800" dirty="0"/>
              <a:t>oor have issue of equity</a:t>
            </a:r>
          </a:p>
          <a:p>
            <a:pPr lvl="1">
              <a:lnSpc>
                <a:spcPct val="150000"/>
              </a:lnSpc>
            </a:pPr>
            <a:r>
              <a:rPr lang="en-GB" sz="2800" dirty="0"/>
              <a:t>O</a:t>
            </a:r>
            <a:r>
              <a:rPr lang="en-PK" sz="2800" dirty="0"/>
              <a:t>nly </a:t>
            </a:r>
            <a:r>
              <a:rPr lang="en-PK" sz="2800" b="1" dirty="0">
                <a:solidFill>
                  <a:srgbClr val="C00000"/>
                </a:solidFill>
              </a:rPr>
              <a:t>2.4 %</a:t>
            </a:r>
            <a:r>
              <a:rPr lang="en-PK" sz="2800" dirty="0"/>
              <a:t> Pakistanis have </a:t>
            </a:r>
            <a:r>
              <a:rPr lang="en-PK" sz="2800" b="1" dirty="0">
                <a:solidFill>
                  <a:srgbClr val="C00000"/>
                </a:solidFill>
              </a:rPr>
              <a:t>access to credit  </a:t>
            </a:r>
            <a:r>
              <a:rPr lang="en-PK" sz="2800" dirty="0"/>
              <a:t>formal financial sources</a:t>
            </a:r>
          </a:p>
          <a:p>
            <a:pPr lvl="1">
              <a:lnSpc>
                <a:spcPct val="150000"/>
              </a:lnSpc>
            </a:pPr>
            <a:r>
              <a:rPr lang="en-PK" sz="2800" dirty="0"/>
              <a:t>NAPHDA has affordability issues as the smallest unit costs Rs. 1.5 Million Rs. / </a:t>
            </a:r>
            <a:r>
              <a:rPr lang="en-GB" sz="2800" dirty="0"/>
              <a:t>U</a:t>
            </a:r>
            <a:r>
              <a:rPr lang="en-PK" sz="2800" dirty="0"/>
              <a:t>nit</a:t>
            </a:r>
          </a:p>
          <a:p>
            <a:pPr lvl="1">
              <a:lnSpc>
                <a:spcPct val="150000"/>
              </a:lnSpc>
            </a:pPr>
            <a:r>
              <a:rPr lang="en-PK" sz="2800" dirty="0"/>
              <a:t> Requires minimum monthly income of Rs. 46,000</a:t>
            </a:r>
          </a:p>
          <a:p>
            <a:pPr lvl="1">
              <a:lnSpc>
                <a:spcPct val="150000"/>
              </a:lnSpc>
            </a:pPr>
            <a:r>
              <a:rPr lang="en-PK" sz="2800" dirty="0"/>
              <a:t>Excludes lowest decile of population</a:t>
            </a:r>
          </a:p>
          <a:p>
            <a:endParaRPr lang="en-PK" dirty="0"/>
          </a:p>
        </p:txBody>
      </p:sp>
      <p:sp>
        <p:nvSpPr>
          <p:cNvPr id="4" name="Slide Number Placeholder 3">
            <a:extLst>
              <a:ext uri="{FF2B5EF4-FFF2-40B4-BE49-F238E27FC236}">
                <a16:creationId xmlns:a16="http://schemas.microsoft.com/office/drawing/2014/main" id="{33CB775D-801C-E771-BA5D-581313A9DBE8}"/>
              </a:ext>
            </a:extLst>
          </p:cNvPr>
          <p:cNvSpPr>
            <a:spLocks noGrp="1"/>
          </p:cNvSpPr>
          <p:nvPr>
            <p:ph type="sldNum" sz="quarter" idx="12"/>
          </p:nvPr>
        </p:nvSpPr>
        <p:spPr/>
        <p:txBody>
          <a:bodyPr/>
          <a:lstStyle/>
          <a:p>
            <a:fld id="{1950AD95-886C-1346-915E-F9ED0FEBA7E6}" type="slidenum">
              <a:rPr lang="en-PK" smtClean="0"/>
              <a:t>16</a:t>
            </a:fld>
            <a:endParaRPr lang="en-PK"/>
          </a:p>
        </p:txBody>
      </p:sp>
    </p:spTree>
    <p:extLst>
      <p:ext uri="{BB962C8B-B14F-4D97-AF65-F5344CB8AC3E}">
        <p14:creationId xmlns:p14="http://schemas.microsoft.com/office/powerpoint/2010/main" val="229249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4F26-16CE-05D4-E647-CDDE412E2413}"/>
              </a:ext>
            </a:extLst>
          </p:cNvPr>
          <p:cNvSpPr>
            <a:spLocks noGrp="1"/>
          </p:cNvSpPr>
          <p:nvPr>
            <p:ph type="title"/>
          </p:nvPr>
        </p:nvSpPr>
        <p:spPr>
          <a:xfrm>
            <a:off x="444661" y="136525"/>
            <a:ext cx="11523562" cy="1325563"/>
          </a:xfrm>
        </p:spPr>
        <p:txBody>
          <a:bodyPr>
            <a:normAutofit/>
          </a:bodyPr>
          <a:lstStyle/>
          <a:p>
            <a:r>
              <a:rPr lang="en-PK" sz="3800" b="1">
                <a:latin typeface="Arial" panose="020B0604020202020204" pitchFamily="34" charset="0"/>
                <a:cs typeface="Arial" panose="020B0604020202020204" pitchFamily="34" charset="0"/>
              </a:rPr>
              <a:t>4. 	Inadequate Provision of water and sanitation 	Services</a:t>
            </a:r>
          </a:p>
        </p:txBody>
      </p:sp>
      <p:sp>
        <p:nvSpPr>
          <p:cNvPr id="3" name="Content Placeholder 2">
            <a:extLst>
              <a:ext uri="{FF2B5EF4-FFF2-40B4-BE49-F238E27FC236}">
                <a16:creationId xmlns:a16="http://schemas.microsoft.com/office/drawing/2014/main" id="{E62390FA-F443-344D-0A13-5DDD18F2CBC5}"/>
              </a:ext>
            </a:extLst>
          </p:cNvPr>
          <p:cNvSpPr>
            <a:spLocks noGrp="1"/>
          </p:cNvSpPr>
          <p:nvPr>
            <p:ph idx="1"/>
          </p:nvPr>
        </p:nvSpPr>
        <p:spPr>
          <a:xfrm>
            <a:off x="838200" y="1161146"/>
            <a:ext cx="10515600" cy="5285952"/>
          </a:xfrm>
        </p:spPr>
        <p:txBody>
          <a:bodyPr>
            <a:noAutofit/>
          </a:bodyPr>
          <a:lstStyle/>
          <a:p>
            <a:pPr>
              <a:lnSpc>
                <a:spcPct val="150000"/>
              </a:lnSpc>
            </a:pPr>
            <a:r>
              <a:rPr lang="en-GB" b="1" dirty="0">
                <a:latin typeface="Arial" panose="020B0604020202020204" pitchFamily="34" charset="0"/>
                <a:cs typeface="Arial" panose="020B0604020202020204" pitchFamily="34" charset="0"/>
              </a:rPr>
              <a:t>Refers to adequate </a:t>
            </a:r>
            <a:r>
              <a:rPr lang="en-GB" dirty="0">
                <a:latin typeface="Arial" panose="020B0604020202020204" pitchFamily="34" charset="0"/>
                <a:cs typeface="Arial" panose="020B0604020202020204" pitchFamily="34" charset="0"/>
              </a:rPr>
              <a:t>supply of </a:t>
            </a:r>
            <a:r>
              <a:rPr lang="en-GB" b="1" dirty="0">
                <a:latin typeface="Arial" panose="020B0604020202020204" pitchFamily="34" charset="0"/>
                <a:cs typeface="Arial" panose="020B0604020202020204" pitchFamily="34" charset="0"/>
              </a:rPr>
              <a:t>water and sanitation </a:t>
            </a:r>
            <a:r>
              <a:rPr lang="en-GB" dirty="0">
                <a:latin typeface="Arial" panose="020B0604020202020204" pitchFamily="34" charset="0"/>
                <a:cs typeface="Arial" panose="020B0604020202020204" pitchFamily="34" charset="0"/>
              </a:rPr>
              <a:t>solutions at </a:t>
            </a:r>
            <a:r>
              <a:rPr lang="en-GB" b="1" dirty="0">
                <a:latin typeface="Arial" panose="020B0604020202020204" pitchFamily="34" charset="0"/>
                <a:cs typeface="Arial" panose="020B0604020202020204" pitchFamily="34" charset="0"/>
              </a:rPr>
              <a:t>affordable price</a:t>
            </a:r>
          </a:p>
          <a:p>
            <a:pPr>
              <a:lnSpc>
                <a:spcPct val="150000"/>
              </a:lnSpc>
            </a:pPr>
            <a:r>
              <a:rPr lang="en-GB" dirty="0">
                <a:latin typeface="Arial" panose="020B0604020202020204" pitchFamily="34" charset="0"/>
                <a:cs typeface="Arial" panose="020B0604020202020204" pitchFamily="34" charset="0"/>
              </a:rPr>
              <a:t>A gold mine for private industry</a:t>
            </a:r>
          </a:p>
          <a:p>
            <a:pPr>
              <a:lnSpc>
                <a:spcPct val="150000"/>
              </a:lnSpc>
            </a:pPr>
            <a:r>
              <a:rPr lang="en-US" dirty="0">
                <a:latin typeface="Arial" panose="020B0604020202020204" pitchFamily="34" charset="0"/>
                <a:cs typeface="Arial" panose="020B0604020202020204" pitchFamily="34" charset="0"/>
              </a:rPr>
              <a:t>The slumlords have developed an industry  - </a:t>
            </a:r>
            <a:r>
              <a:rPr lang="en-PK" b="1" dirty="0">
                <a:solidFill>
                  <a:srgbClr val="C00000"/>
                </a:solidFill>
                <a:latin typeface="Arial" panose="020B0604020202020204" pitchFamily="34" charset="0"/>
                <a:cs typeface="Arial" panose="020B0604020202020204" pitchFamily="34" charset="0"/>
              </a:rPr>
              <a:t>10 % of monthly basic wage</a:t>
            </a:r>
            <a:r>
              <a:rPr lang="en-PK" dirty="0">
                <a:latin typeface="Arial" panose="020B0604020202020204" pitchFamily="34" charset="0"/>
                <a:cs typeface="Arial" panose="020B0604020202020204" pitchFamily="34" charset="0"/>
              </a:rPr>
              <a:t> is spent on access to services</a:t>
            </a:r>
          </a:p>
          <a:p>
            <a:pPr>
              <a:lnSpc>
                <a:spcPct val="150000"/>
              </a:lnSpc>
            </a:pPr>
            <a:r>
              <a:rPr lang="en-PK" b="1" dirty="0">
                <a:latin typeface="Arial" panose="020B0604020202020204" pitchFamily="34" charset="0"/>
                <a:cs typeface="Arial" panose="020B0604020202020204" pitchFamily="34" charset="0"/>
              </a:rPr>
              <a:t>In Pakistan :</a:t>
            </a:r>
          </a:p>
          <a:p>
            <a:pPr lvl="1">
              <a:lnSpc>
                <a:spcPct val="150000"/>
              </a:lnSpc>
            </a:pPr>
            <a:r>
              <a:rPr lang="en-PK" sz="2800" b="1" dirty="0">
                <a:solidFill>
                  <a:srgbClr val="C00000"/>
                </a:solidFill>
                <a:latin typeface="Arial" panose="020B0604020202020204" pitchFamily="34" charset="0"/>
                <a:cs typeface="Arial" panose="020B0604020202020204" pitchFamily="34" charset="0"/>
              </a:rPr>
              <a:t>75 %</a:t>
            </a:r>
            <a:r>
              <a:rPr lang="en-PK" sz="2800" dirty="0">
                <a:latin typeface="Arial" panose="020B0604020202020204" pitchFamily="34" charset="0"/>
                <a:cs typeface="Arial" panose="020B0604020202020204" pitchFamily="34" charset="0"/>
              </a:rPr>
              <a:t> population is </a:t>
            </a:r>
            <a:r>
              <a:rPr lang="en-PK" sz="2800" b="1" dirty="0">
                <a:solidFill>
                  <a:srgbClr val="C00000"/>
                </a:solidFill>
                <a:latin typeface="Arial" panose="020B0604020202020204" pitchFamily="34" charset="0"/>
                <a:cs typeface="Arial" panose="020B0604020202020204" pitchFamily="34" charset="0"/>
              </a:rPr>
              <a:t>without access to piped water</a:t>
            </a:r>
          </a:p>
          <a:p>
            <a:pPr lvl="1">
              <a:lnSpc>
                <a:spcPct val="150000"/>
              </a:lnSpc>
            </a:pPr>
            <a:r>
              <a:rPr lang="en-PK" sz="2800" b="1" dirty="0">
                <a:solidFill>
                  <a:srgbClr val="C00000"/>
                </a:solidFill>
                <a:latin typeface="Arial" panose="020B0604020202020204" pitchFamily="34" charset="0"/>
                <a:cs typeface="Arial" panose="020B0604020202020204" pitchFamily="34" charset="0"/>
              </a:rPr>
              <a:t>60 %</a:t>
            </a:r>
            <a:r>
              <a:rPr lang="en-PK" sz="2800" dirty="0">
                <a:latin typeface="Arial" panose="020B0604020202020204" pitchFamily="34" charset="0"/>
                <a:cs typeface="Arial" panose="020B0604020202020204" pitchFamily="34" charset="0"/>
              </a:rPr>
              <a:t> population is </a:t>
            </a:r>
            <a:r>
              <a:rPr lang="en-PK" sz="2800" b="1" dirty="0">
                <a:solidFill>
                  <a:srgbClr val="C00000"/>
                </a:solidFill>
                <a:latin typeface="Arial" panose="020B0604020202020204" pitchFamily="34" charset="0"/>
                <a:cs typeface="Arial" panose="020B0604020202020204" pitchFamily="34" charset="0"/>
              </a:rPr>
              <a:t>without access to piped sewerage</a:t>
            </a:r>
          </a:p>
        </p:txBody>
      </p:sp>
      <p:sp>
        <p:nvSpPr>
          <p:cNvPr id="4" name="Slide Number Placeholder 3">
            <a:extLst>
              <a:ext uri="{FF2B5EF4-FFF2-40B4-BE49-F238E27FC236}">
                <a16:creationId xmlns:a16="http://schemas.microsoft.com/office/drawing/2014/main" id="{E2290054-F3EB-F358-F35C-6D779E2C4A88}"/>
              </a:ext>
            </a:extLst>
          </p:cNvPr>
          <p:cNvSpPr>
            <a:spLocks noGrp="1"/>
          </p:cNvSpPr>
          <p:nvPr>
            <p:ph type="sldNum" sz="quarter" idx="12"/>
          </p:nvPr>
        </p:nvSpPr>
        <p:spPr/>
        <p:txBody>
          <a:bodyPr/>
          <a:lstStyle/>
          <a:p>
            <a:fld id="{1950AD95-886C-1346-915E-F9ED0FEBA7E6}" type="slidenum">
              <a:rPr lang="en-PK" smtClean="0"/>
              <a:t>17</a:t>
            </a:fld>
            <a:endParaRPr lang="en-PK"/>
          </a:p>
        </p:txBody>
      </p:sp>
    </p:spTree>
    <p:extLst>
      <p:ext uri="{BB962C8B-B14F-4D97-AF65-F5344CB8AC3E}">
        <p14:creationId xmlns:p14="http://schemas.microsoft.com/office/powerpoint/2010/main" val="106474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4F26-16CE-05D4-E647-CDDE412E2413}"/>
              </a:ext>
            </a:extLst>
          </p:cNvPr>
          <p:cNvSpPr>
            <a:spLocks noGrp="1"/>
          </p:cNvSpPr>
          <p:nvPr>
            <p:ph type="title"/>
          </p:nvPr>
        </p:nvSpPr>
        <p:spPr>
          <a:xfrm>
            <a:off x="444661" y="136525"/>
            <a:ext cx="11523562" cy="1325563"/>
          </a:xfrm>
        </p:spPr>
        <p:txBody>
          <a:bodyPr>
            <a:normAutofit/>
          </a:bodyPr>
          <a:lstStyle/>
          <a:p>
            <a:r>
              <a:rPr lang="en-PK" sz="3800" b="1">
                <a:latin typeface="Arial" panose="020B0604020202020204" pitchFamily="34" charset="0"/>
                <a:cs typeface="Arial" panose="020B0604020202020204" pitchFamily="34" charset="0"/>
              </a:rPr>
              <a:t>Contd….Inadequate Provision of water and sanitation Services</a:t>
            </a:r>
          </a:p>
        </p:txBody>
      </p:sp>
      <p:sp>
        <p:nvSpPr>
          <p:cNvPr id="3" name="Content Placeholder 2">
            <a:extLst>
              <a:ext uri="{FF2B5EF4-FFF2-40B4-BE49-F238E27FC236}">
                <a16:creationId xmlns:a16="http://schemas.microsoft.com/office/drawing/2014/main" id="{E62390FA-F443-344D-0A13-5DDD18F2CBC5}"/>
              </a:ext>
            </a:extLst>
          </p:cNvPr>
          <p:cNvSpPr>
            <a:spLocks noGrp="1"/>
          </p:cNvSpPr>
          <p:nvPr>
            <p:ph idx="1"/>
          </p:nvPr>
        </p:nvSpPr>
        <p:spPr>
          <a:xfrm>
            <a:off x="138896" y="1462088"/>
            <a:ext cx="11829327" cy="5259387"/>
          </a:xfrm>
        </p:spPr>
        <p:txBody>
          <a:bodyPr>
            <a:noAutofit/>
          </a:bodyPr>
          <a:lstStyle/>
          <a:p>
            <a:r>
              <a:rPr lang="en-GB" b="1" dirty="0">
                <a:latin typeface="Arial" panose="020B0604020202020204" pitchFamily="34" charset="0"/>
                <a:cs typeface="Arial" panose="020B0604020202020204" pitchFamily="34" charset="0"/>
              </a:rPr>
              <a:t>Challenge : </a:t>
            </a:r>
          </a:p>
          <a:p>
            <a:pPr lvl="1">
              <a:lnSpc>
                <a:spcPct val="150000"/>
              </a:lnSpc>
            </a:pPr>
            <a:r>
              <a:rPr lang="en-GB" sz="2800" dirty="0">
                <a:latin typeface="Arial" panose="020B0604020202020204" pitchFamily="34" charset="0"/>
                <a:cs typeface="Arial" panose="020B0604020202020204" pitchFamily="34" charset="0"/>
              </a:rPr>
              <a:t>Absence of updated Master Plans </a:t>
            </a:r>
          </a:p>
          <a:p>
            <a:pPr lvl="1">
              <a:lnSpc>
                <a:spcPct val="150000"/>
              </a:lnSpc>
            </a:pPr>
            <a:r>
              <a:rPr lang="en-GB" sz="2800" dirty="0">
                <a:latin typeface="Arial" panose="020B0604020202020204" pitchFamily="34" charset="0"/>
                <a:cs typeface="Arial" panose="020B0604020202020204" pitchFamily="34" charset="0"/>
              </a:rPr>
              <a:t>Standalone development schemes for political capital</a:t>
            </a:r>
          </a:p>
          <a:p>
            <a:pPr lvl="1">
              <a:lnSpc>
                <a:spcPct val="150000"/>
              </a:lnSpc>
            </a:pPr>
            <a:r>
              <a:rPr lang="en-GB" sz="2800" b="1" dirty="0">
                <a:latin typeface="Arial" panose="020B0604020202020204" pitchFamily="34" charset="0"/>
                <a:cs typeface="Arial" panose="020B0604020202020204" pitchFamily="34" charset="0"/>
              </a:rPr>
              <a:t>OPP Experiment </a:t>
            </a:r>
            <a:r>
              <a:rPr lang="en-GB" sz="2800" dirty="0">
                <a:latin typeface="Arial" panose="020B0604020202020204" pitchFamily="34" charset="0"/>
                <a:cs typeface="Arial" panose="020B0604020202020204" pitchFamily="34" charset="0"/>
              </a:rPr>
              <a:t>taught that : </a:t>
            </a:r>
          </a:p>
          <a:p>
            <a:pPr lvl="2">
              <a:lnSpc>
                <a:spcPct val="150000"/>
              </a:lnSpc>
            </a:pPr>
            <a:r>
              <a:rPr lang="en-GB" sz="2800" dirty="0">
                <a:latin typeface="Arial" panose="020B0604020202020204" pitchFamily="34" charset="0"/>
                <a:cs typeface="Arial" panose="020B0604020202020204" pitchFamily="34" charset="0"/>
              </a:rPr>
              <a:t>R</a:t>
            </a:r>
            <a:r>
              <a:rPr lang="en-PK" sz="2800" dirty="0">
                <a:latin typeface="Arial" panose="020B0604020202020204" pitchFamily="34" charset="0"/>
                <a:cs typeface="Arial" panose="020B0604020202020204" pitchFamily="34" charset="0"/>
              </a:rPr>
              <a:t>eluctance to pay tarrifs for services to the government</a:t>
            </a:r>
          </a:p>
          <a:p>
            <a:pPr lvl="2">
              <a:lnSpc>
                <a:spcPct val="150000"/>
              </a:lnSpc>
            </a:pPr>
            <a:r>
              <a:rPr lang="en-GB" sz="2800" dirty="0">
                <a:latin typeface="Arial" panose="020B0604020202020204" pitchFamily="34" charset="0"/>
                <a:cs typeface="Arial" panose="020B0604020202020204" pitchFamily="34" charset="0"/>
              </a:rPr>
              <a:t>Very h</a:t>
            </a:r>
            <a:r>
              <a:rPr lang="en-PK" sz="2800" dirty="0">
                <a:latin typeface="Arial" panose="020B0604020202020204" pitchFamily="34" charset="0"/>
                <a:cs typeface="Arial" panose="020B0604020202020204" pitchFamily="34" charset="0"/>
              </a:rPr>
              <a:t>igh cost of public works- </a:t>
            </a:r>
            <a:r>
              <a:rPr lang="en-PK" sz="2800" b="1" dirty="0">
                <a:solidFill>
                  <a:srgbClr val="C00000"/>
                </a:solidFill>
                <a:latin typeface="Arial" panose="020B0604020202020204" pitchFamily="34" charset="0"/>
                <a:cs typeface="Arial" panose="020B0604020202020204" pitchFamily="34" charset="0"/>
              </a:rPr>
              <a:t>250 % of actual cost </a:t>
            </a:r>
            <a:r>
              <a:rPr lang="en-PK" sz="2800" dirty="0">
                <a:latin typeface="Arial" panose="020B0604020202020204" pitchFamily="34" charset="0"/>
                <a:cs typeface="Arial" panose="020B0604020202020204" pitchFamily="34" charset="0"/>
              </a:rPr>
              <a:t>if by </a:t>
            </a:r>
            <a:r>
              <a:rPr lang="en-PK" sz="2800" b="1" dirty="0">
                <a:solidFill>
                  <a:srgbClr val="C00000"/>
                </a:solidFill>
                <a:latin typeface="Arial" panose="020B0604020202020204" pitchFamily="34" charset="0"/>
                <a:cs typeface="Arial" panose="020B0604020202020204" pitchFamily="34" charset="0"/>
              </a:rPr>
              <a:t>international tender</a:t>
            </a:r>
          </a:p>
          <a:p>
            <a:pPr lvl="2">
              <a:lnSpc>
                <a:spcPct val="150000"/>
              </a:lnSpc>
            </a:pPr>
            <a:r>
              <a:rPr lang="en-PK" sz="2800" dirty="0">
                <a:latin typeface="Arial" panose="020B0604020202020204" pitchFamily="34" charset="0"/>
                <a:cs typeface="Arial" panose="020B0604020202020204" pitchFamily="34" charset="0"/>
              </a:rPr>
              <a:t>Lack of community based models to undertake internal works</a:t>
            </a:r>
          </a:p>
        </p:txBody>
      </p:sp>
      <p:sp>
        <p:nvSpPr>
          <p:cNvPr id="4" name="Slide Number Placeholder 3">
            <a:extLst>
              <a:ext uri="{FF2B5EF4-FFF2-40B4-BE49-F238E27FC236}">
                <a16:creationId xmlns:a16="http://schemas.microsoft.com/office/drawing/2014/main" id="{E2290054-F3EB-F358-F35C-6D779E2C4A88}"/>
              </a:ext>
            </a:extLst>
          </p:cNvPr>
          <p:cNvSpPr>
            <a:spLocks noGrp="1"/>
          </p:cNvSpPr>
          <p:nvPr>
            <p:ph type="sldNum" sz="quarter" idx="12"/>
          </p:nvPr>
        </p:nvSpPr>
        <p:spPr/>
        <p:txBody>
          <a:bodyPr/>
          <a:lstStyle/>
          <a:p>
            <a:fld id="{1950AD95-886C-1346-915E-F9ED0FEBA7E6}" type="slidenum">
              <a:rPr lang="en-PK" smtClean="0"/>
              <a:t>18</a:t>
            </a:fld>
            <a:endParaRPr lang="en-PK" dirty="0"/>
          </a:p>
        </p:txBody>
      </p:sp>
    </p:spTree>
    <p:extLst>
      <p:ext uri="{BB962C8B-B14F-4D97-AF65-F5344CB8AC3E}">
        <p14:creationId xmlns:p14="http://schemas.microsoft.com/office/powerpoint/2010/main" val="87598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D86A-906F-B28B-60E6-A90F36C91917}"/>
              </a:ext>
            </a:extLst>
          </p:cNvPr>
          <p:cNvSpPr>
            <a:spLocks noGrp="1"/>
          </p:cNvSpPr>
          <p:nvPr>
            <p:ph type="title"/>
          </p:nvPr>
        </p:nvSpPr>
        <p:spPr>
          <a:xfrm>
            <a:off x="953947" y="2766218"/>
            <a:ext cx="10515600" cy="1325563"/>
          </a:xfrm>
        </p:spPr>
        <p:txBody>
          <a:bodyPr>
            <a:normAutofit fontScale="90000"/>
          </a:bodyPr>
          <a:lstStyle/>
          <a:p>
            <a:pPr algn="ctr"/>
            <a:r>
              <a:rPr lang="en-PK" b="1" dirty="0">
                <a:latin typeface="Arial Narrow" panose="020B0604020202020204" pitchFamily="34" charset="0"/>
                <a:cs typeface="Arial Narrow" panose="020B0604020202020204" pitchFamily="34" charset="0"/>
              </a:rPr>
              <a:t>Analysis</a:t>
            </a:r>
            <a:br>
              <a:rPr lang="en-PK" b="1" dirty="0">
                <a:latin typeface="Arial Narrow" panose="020B0604020202020204" pitchFamily="34" charset="0"/>
                <a:cs typeface="Arial Narrow" panose="020B0604020202020204" pitchFamily="34" charset="0"/>
              </a:rPr>
            </a:br>
            <a:r>
              <a:rPr lang="en-PK" b="1" dirty="0">
                <a:latin typeface="Arial Narrow" panose="020B0604020202020204" pitchFamily="34" charset="0"/>
                <a:cs typeface="Arial Narrow" panose="020B0604020202020204" pitchFamily="34" charset="0"/>
              </a:rPr>
              <a:t>Case Study of Katchi Abadi Governance in Punjab</a:t>
            </a:r>
          </a:p>
        </p:txBody>
      </p:sp>
      <p:sp>
        <p:nvSpPr>
          <p:cNvPr id="3" name="Slide Number Placeholder 2">
            <a:extLst>
              <a:ext uri="{FF2B5EF4-FFF2-40B4-BE49-F238E27FC236}">
                <a16:creationId xmlns:a16="http://schemas.microsoft.com/office/drawing/2014/main" id="{069F0FCD-714A-72EF-E010-18D3C03655B2}"/>
              </a:ext>
            </a:extLst>
          </p:cNvPr>
          <p:cNvSpPr>
            <a:spLocks noGrp="1"/>
          </p:cNvSpPr>
          <p:nvPr>
            <p:ph type="sldNum" sz="quarter" idx="12"/>
          </p:nvPr>
        </p:nvSpPr>
        <p:spPr/>
        <p:txBody>
          <a:bodyPr/>
          <a:lstStyle/>
          <a:p>
            <a:fld id="{1950AD95-886C-1346-915E-F9ED0FEBA7E6}" type="slidenum">
              <a:rPr lang="en-PK" smtClean="0"/>
              <a:t>19</a:t>
            </a:fld>
            <a:endParaRPr lang="en-PK"/>
          </a:p>
        </p:txBody>
      </p:sp>
    </p:spTree>
    <p:extLst>
      <p:ext uri="{BB962C8B-B14F-4D97-AF65-F5344CB8AC3E}">
        <p14:creationId xmlns:p14="http://schemas.microsoft.com/office/powerpoint/2010/main" val="5891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0522-0B78-F339-BCF9-4EA72C6225B4}"/>
              </a:ext>
            </a:extLst>
          </p:cNvPr>
          <p:cNvSpPr>
            <a:spLocks noGrp="1"/>
          </p:cNvSpPr>
          <p:nvPr>
            <p:ph type="title"/>
          </p:nvPr>
        </p:nvSpPr>
        <p:spPr>
          <a:xfrm>
            <a:off x="838200" y="132847"/>
            <a:ext cx="10515600" cy="1325563"/>
          </a:xfrm>
        </p:spPr>
        <p:txBody>
          <a:bodyPr>
            <a:normAutofit/>
          </a:bodyPr>
          <a:lstStyle/>
          <a:p>
            <a:r>
              <a:rPr lang="en-PK" sz="3800" b="1">
                <a:latin typeface="Arial" panose="020B0604020202020204" pitchFamily="34" charset="0"/>
                <a:cs typeface="Arial" panose="020B0604020202020204" pitchFamily="34" charset="0"/>
              </a:rPr>
              <a:t>Acronyms</a:t>
            </a:r>
          </a:p>
        </p:txBody>
      </p:sp>
      <p:sp>
        <p:nvSpPr>
          <p:cNvPr id="3" name="Content Placeholder 2">
            <a:extLst>
              <a:ext uri="{FF2B5EF4-FFF2-40B4-BE49-F238E27FC236}">
                <a16:creationId xmlns:a16="http://schemas.microsoft.com/office/drawing/2014/main" id="{49475CA6-68E1-9681-AF10-65DFB0474BF5}"/>
              </a:ext>
            </a:extLst>
          </p:cNvPr>
          <p:cNvSpPr>
            <a:spLocks noGrp="1"/>
          </p:cNvSpPr>
          <p:nvPr>
            <p:ph idx="1"/>
          </p:nvPr>
        </p:nvSpPr>
        <p:spPr>
          <a:xfrm>
            <a:off x="838200" y="1122744"/>
            <a:ext cx="10515600" cy="5324355"/>
          </a:xfrm>
        </p:spPr>
        <p:txBody>
          <a:bodyPr>
            <a:normAutofit fontScale="92500" lnSpcReduction="10000"/>
          </a:bodyPr>
          <a:lstStyle/>
          <a:p>
            <a:r>
              <a:rPr lang="en-PK" sz="2400">
                <a:latin typeface="Arial" panose="020B0604020202020204" pitchFamily="34" charset="0"/>
                <a:cs typeface="Arial" panose="020B0604020202020204" pitchFamily="34" charset="0"/>
              </a:rPr>
              <a:t>BoP		Bank of Punjab</a:t>
            </a:r>
          </a:p>
          <a:p>
            <a:r>
              <a:rPr lang="en-PK" sz="2400">
                <a:latin typeface="Arial" panose="020B0604020202020204" pitchFamily="34" charset="0"/>
                <a:cs typeface="Arial" panose="020B0604020202020204" pitchFamily="34" charset="0"/>
              </a:rPr>
              <a:t>BoR		Board of Revenue</a:t>
            </a:r>
          </a:p>
          <a:p>
            <a:r>
              <a:rPr lang="en-PK" sz="2400">
                <a:latin typeface="Arial" panose="020B0604020202020204" pitchFamily="34" charset="0"/>
                <a:cs typeface="Arial" panose="020B0604020202020204" pitchFamily="34" charset="0"/>
              </a:rPr>
              <a:t>DA		Development Authorities</a:t>
            </a:r>
          </a:p>
          <a:p>
            <a:r>
              <a:rPr lang="en-PK" sz="2400">
                <a:latin typeface="Arial" panose="020B0604020202020204" pitchFamily="34" charset="0"/>
                <a:cs typeface="Arial" panose="020B0604020202020204" pitchFamily="34" charset="0"/>
              </a:rPr>
              <a:t>DGKA	Directorate General of Katchi Abadis</a:t>
            </a:r>
          </a:p>
          <a:p>
            <a:r>
              <a:rPr lang="en-PK" sz="2400">
                <a:latin typeface="Arial" panose="020B0604020202020204" pitchFamily="34" charset="0"/>
                <a:cs typeface="Arial" panose="020B0604020202020204" pitchFamily="34" charset="0"/>
              </a:rPr>
              <a:t>HUD&amp;PHE	Housing and Urban Development &amp; Public Health Engineering 			Department</a:t>
            </a:r>
          </a:p>
          <a:p>
            <a:r>
              <a:rPr lang="en-PK" sz="2400">
                <a:latin typeface="Arial" panose="020B0604020202020204" pitchFamily="34" charset="0"/>
                <a:cs typeface="Arial" panose="020B0604020202020204" pitchFamily="34" charset="0"/>
              </a:rPr>
              <a:t>LG&amp;CD	Local Government and Community Development Department</a:t>
            </a:r>
          </a:p>
          <a:p>
            <a:r>
              <a:rPr lang="en-PK" sz="2400">
                <a:latin typeface="Arial" panose="020B0604020202020204" pitchFamily="34" charset="0"/>
                <a:cs typeface="Arial" panose="020B0604020202020204" pitchFamily="34" charset="0"/>
              </a:rPr>
              <a:t>NAPHDA	Naya Pakistan Housing and Development Authority</a:t>
            </a:r>
          </a:p>
          <a:p>
            <a:r>
              <a:rPr lang="en-PK" sz="2400">
                <a:latin typeface="Arial" panose="020B0604020202020204" pitchFamily="34" charset="0"/>
                <a:cs typeface="Arial" panose="020B0604020202020204" pitchFamily="34" charset="0"/>
              </a:rPr>
              <a:t>OPP		Orangi Pilot Project</a:t>
            </a:r>
          </a:p>
          <a:p>
            <a:r>
              <a:rPr lang="en-PK" sz="2400">
                <a:latin typeface="Arial" panose="020B0604020202020204" pitchFamily="34" charset="0"/>
                <a:cs typeface="Arial" panose="020B0604020202020204" pitchFamily="34" charset="0"/>
              </a:rPr>
              <a:t>PDMA	Punjab Disaster Management Authority</a:t>
            </a:r>
          </a:p>
          <a:p>
            <a:r>
              <a:rPr lang="en-PK" sz="2400">
                <a:latin typeface="Arial" panose="020B0604020202020204" pitchFamily="34" charset="0"/>
                <a:cs typeface="Arial" panose="020B0604020202020204" pitchFamily="34" charset="0"/>
              </a:rPr>
              <a:t>PHATA	Punjab Housing and Town Planning Agency</a:t>
            </a:r>
          </a:p>
          <a:p>
            <a:r>
              <a:rPr lang="en-PK" sz="2400">
                <a:latin typeface="Arial" panose="020B0604020202020204" pitchFamily="34" charset="0"/>
                <a:cs typeface="Arial" panose="020B0604020202020204" pitchFamily="34" charset="0"/>
              </a:rPr>
              <a:t>PWWB	Punjab Workers Welfare Board</a:t>
            </a:r>
          </a:p>
          <a:p>
            <a:r>
              <a:rPr lang="en-PK" sz="2400">
                <a:latin typeface="Arial" panose="020B0604020202020204" pitchFamily="34" charset="0"/>
                <a:cs typeface="Arial" panose="020B0604020202020204" pitchFamily="34" charset="0"/>
              </a:rPr>
              <a:t>UN-Habitat	United Nations Human Settlement Programme </a:t>
            </a:r>
          </a:p>
        </p:txBody>
      </p:sp>
      <p:sp>
        <p:nvSpPr>
          <p:cNvPr id="4" name="Slide Number Placeholder 3">
            <a:extLst>
              <a:ext uri="{FF2B5EF4-FFF2-40B4-BE49-F238E27FC236}">
                <a16:creationId xmlns:a16="http://schemas.microsoft.com/office/drawing/2014/main" id="{355989A9-AE05-DDC0-2375-6C23E2670B1D}"/>
              </a:ext>
            </a:extLst>
          </p:cNvPr>
          <p:cNvSpPr>
            <a:spLocks noGrp="1"/>
          </p:cNvSpPr>
          <p:nvPr>
            <p:ph type="sldNum" sz="quarter" idx="12"/>
          </p:nvPr>
        </p:nvSpPr>
        <p:spPr/>
        <p:txBody>
          <a:bodyPr/>
          <a:lstStyle/>
          <a:p>
            <a:fld id="{1950AD95-886C-1346-915E-F9ED0FEBA7E6}" type="slidenum">
              <a:rPr lang="en-PK" smtClean="0"/>
              <a:t>2</a:t>
            </a:fld>
            <a:endParaRPr lang="en-PK"/>
          </a:p>
        </p:txBody>
      </p:sp>
    </p:spTree>
    <p:extLst>
      <p:ext uri="{BB962C8B-B14F-4D97-AF65-F5344CB8AC3E}">
        <p14:creationId xmlns:p14="http://schemas.microsoft.com/office/powerpoint/2010/main" val="125624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2213-4856-A0FA-6948-666CAFCCD81D}"/>
              </a:ext>
            </a:extLst>
          </p:cNvPr>
          <p:cNvSpPr>
            <a:spLocks noGrp="1"/>
          </p:cNvSpPr>
          <p:nvPr>
            <p:ph type="title"/>
          </p:nvPr>
        </p:nvSpPr>
        <p:spPr>
          <a:xfrm>
            <a:off x="291296" y="99431"/>
            <a:ext cx="11609408" cy="942140"/>
          </a:xfrm>
        </p:spPr>
        <p:txBody>
          <a:bodyPr>
            <a:normAutofit fontScale="90000"/>
          </a:bodyPr>
          <a:lstStyle/>
          <a:p>
            <a:r>
              <a:rPr lang="en-PK" sz="3800" b="1" i="1">
                <a:latin typeface="Arial" panose="020B0604020202020204" pitchFamily="34" charset="0"/>
                <a:cs typeface="Arial" panose="020B0604020202020204" pitchFamily="34" charset="0"/>
              </a:rPr>
              <a:t>Katchi Abadis </a:t>
            </a:r>
            <a:r>
              <a:rPr lang="en-PK" sz="3800" b="1">
                <a:latin typeface="Arial" panose="020B0604020202020204" pitchFamily="34" charset="0"/>
                <a:cs typeface="Arial" panose="020B0604020202020204" pitchFamily="34" charset="0"/>
              </a:rPr>
              <a:t>in Punjab - Institutional Arrangement</a:t>
            </a:r>
          </a:p>
        </p:txBody>
      </p:sp>
      <p:sp>
        <p:nvSpPr>
          <p:cNvPr id="3" name="Content Placeholder 2">
            <a:extLst>
              <a:ext uri="{FF2B5EF4-FFF2-40B4-BE49-F238E27FC236}">
                <a16:creationId xmlns:a16="http://schemas.microsoft.com/office/drawing/2014/main" id="{D63AA68A-9FED-F9FA-45F8-CDE7C92F074D}"/>
              </a:ext>
            </a:extLst>
          </p:cNvPr>
          <p:cNvSpPr>
            <a:spLocks noGrp="1"/>
          </p:cNvSpPr>
          <p:nvPr>
            <p:ph idx="1"/>
          </p:nvPr>
        </p:nvSpPr>
        <p:spPr>
          <a:xfrm>
            <a:off x="291296" y="901890"/>
            <a:ext cx="11472441" cy="5054219"/>
          </a:xfrm>
        </p:spPr>
        <p:txBody>
          <a:bodyPr>
            <a:noAutofit/>
          </a:bodyPr>
          <a:lstStyle/>
          <a:p>
            <a:pPr>
              <a:lnSpc>
                <a:spcPct val="150000"/>
              </a:lnSpc>
            </a:pPr>
            <a:r>
              <a:rPr lang="en-PK" dirty="0">
                <a:latin typeface="Arial" panose="020B0604020202020204" pitchFamily="34" charset="0"/>
                <a:cs typeface="Arial" panose="020B0604020202020204" pitchFamily="34" charset="0"/>
              </a:rPr>
              <a:t>DGKA was created in 1987 under LG Department</a:t>
            </a:r>
          </a:p>
          <a:p>
            <a:pPr>
              <a:lnSpc>
                <a:spcPct val="150000"/>
              </a:lnSpc>
            </a:pPr>
            <a:r>
              <a:rPr lang="en-PK" dirty="0">
                <a:latin typeface="Arial" panose="020B0604020202020204" pitchFamily="34" charset="0"/>
                <a:cs typeface="Arial" panose="020B0604020202020204" pitchFamily="34" charset="0"/>
              </a:rPr>
              <a:t>Punjab K</a:t>
            </a:r>
            <a:r>
              <a:rPr lang="en-GB" dirty="0">
                <a:latin typeface="Arial" panose="020B0604020202020204" pitchFamily="34" charset="0"/>
                <a:cs typeface="Arial" panose="020B0604020202020204" pitchFamily="34" charset="0"/>
              </a:rPr>
              <a:t>a</a:t>
            </a:r>
            <a:r>
              <a:rPr lang="en-PK" dirty="0">
                <a:latin typeface="Arial" panose="020B0604020202020204" pitchFamily="34" charset="0"/>
                <a:cs typeface="Arial" panose="020B0604020202020204" pitchFamily="34" charset="0"/>
              </a:rPr>
              <a:t>tchi Abadis Act 1992</a:t>
            </a:r>
          </a:p>
          <a:p>
            <a:pPr lvl="1">
              <a:lnSpc>
                <a:spcPct val="150000"/>
              </a:lnSpc>
            </a:pPr>
            <a:r>
              <a:rPr lang="en-PK" sz="2800" dirty="0">
                <a:latin typeface="Arial" panose="020B0604020202020204" pitchFamily="34" charset="0"/>
                <a:cs typeface="Arial" panose="020B0604020202020204" pitchFamily="34" charset="0"/>
              </a:rPr>
              <a:t>Defines ‘Katchi Abadis’ as illeage squatting of 40 dwellings or more</a:t>
            </a:r>
          </a:p>
          <a:p>
            <a:pPr>
              <a:lnSpc>
                <a:spcPct val="150000"/>
              </a:lnSpc>
            </a:pPr>
            <a:r>
              <a:rPr lang="en-PK" b="1" dirty="0">
                <a:solidFill>
                  <a:srgbClr val="C00000"/>
                </a:solidFill>
                <a:latin typeface="Arial" panose="020B0604020202020204" pitchFamily="34" charset="0"/>
                <a:cs typeface="Arial" panose="020B0604020202020204" pitchFamily="34" charset="0"/>
              </a:rPr>
              <a:t>Year 2022 </a:t>
            </a:r>
            <a:r>
              <a:rPr lang="en-PK" dirty="0">
                <a:latin typeface="Arial" panose="020B0604020202020204" pitchFamily="34" charset="0"/>
                <a:cs typeface="Arial" panose="020B0604020202020204" pitchFamily="34" charset="0"/>
              </a:rPr>
              <a:t>- Number of Slum dwellers is not available however </a:t>
            </a:r>
            <a:r>
              <a:rPr lang="en-PK" b="1" dirty="0">
                <a:solidFill>
                  <a:srgbClr val="C00000"/>
                </a:solidFill>
                <a:latin typeface="Arial" panose="020B0604020202020204" pitchFamily="34" charset="0"/>
                <a:cs typeface="Arial" panose="020B0604020202020204" pitchFamily="34" charset="0"/>
              </a:rPr>
              <a:t>235,088</a:t>
            </a:r>
            <a:r>
              <a:rPr lang="en-PK" dirty="0">
                <a:latin typeface="Arial" panose="020B0604020202020204" pitchFamily="34" charset="0"/>
                <a:cs typeface="Arial" panose="020B0604020202020204" pitchFamily="34" charset="0"/>
              </a:rPr>
              <a:t> Urban Slums in Punjab</a:t>
            </a:r>
          </a:p>
          <a:p>
            <a:pPr>
              <a:lnSpc>
                <a:spcPct val="150000"/>
              </a:lnSpc>
            </a:pPr>
            <a:r>
              <a:rPr lang="en-PK" dirty="0">
                <a:latin typeface="Arial" panose="020B0604020202020204" pitchFamily="34" charset="0"/>
                <a:cs typeface="Arial" panose="020B0604020202020204" pitchFamily="34" charset="0"/>
              </a:rPr>
              <a:t>Key Mandate : </a:t>
            </a:r>
          </a:p>
          <a:p>
            <a:pPr lvl="1">
              <a:lnSpc>
                <a:spcPct val="150000"/>
              </a:lnSpc>
            </a:pPr>
            <a:r>
              <a:rPr lang="en-PK" sz="2800" dirty="0">
                <a:latin typeface="Arial" panose="020B0604020202020204" pitchFamily="34" charset="0"/>
                <a:cs typeface="Arial" panose="020B0604020202020204" pitchFamily="34" charset="0"/>
              </a:rPr>
              <a:t>Regularisation of Katchi Abadis</a:t>
            </a:r>
          </a:p>
          <a:p>
            <a:pPr lvl="1">
              <a:lnSpc>
                <a:spcPct val="150000"/>
              </a:lnSpc>
            </a:pPr>
            <a:r>
              <a:rPr lang="en-PK" sz="2800" dirty="0">
                <a:latin typeface="Arial" panose="020B0604020202020204" pitchFamily="34" charset="0"/>
                <a:cs typeface="Arial" panose="020B0604020202020204" pitchFamily="34" charset="0"/>
              </a:rPr>
              <a:t>Development of infrastructure</a:t>
            </a:r>
          </a:p>
          <a:p>
            <a:pPr lvl="1">
              <a:lnSpc>
                <a:spcPct val="150000"/>
              </a:lnSpc>
            </a:pPr>
            <a:endParaRPr lang="en-PK"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93DE632-94C2-3AA3-6CF5-539B3EA243E9}"/>
              </a:ext>
            </a:extLst>
          </p:cNvPr>
          <p:cNvSpPr>
            <a:spLocks noGrp="1"/>
          </p:cNvSpPr>
          <p:nvPr>
            <p:ph type="sldNum" sz="quarter" idx="12"/>
          </p:nvPr>
        </p:nvSpPr>
        <p:spPr/>
        <p:txBody>
          <a:bodyPr/>
          <a:lstStyle/>
          <a:p>
            <a:fld id="{1950AD95-886C-1346-915E-F9ED0FEBA7E6}" type="slidenum">
              <a:rPr lang="en-PK" smtClean="0"/>
              <a:t>20</a:t>
            </a:fld>
            <a:endParaRPr lang="en-PK"/>
          </a:p>
        </p:txBody>
      </p:sp>
    </p:spTree>
    <p:extLst>
      <p:ext uri="{BB962C8B-B14F-4D97-AF65-F5344CB8AC3E}">
        <p14:creationId xmlns:p14="http://schemas.microsoft.com/office/powerpoint/2010/main" val="105380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D3924-D3DF-5707-A560-DE1B32640B6D}"/>
              </a:ext>
            </a:extLst>
          </p:cNvPr>
          <p:cNvSpPr>
            <a:spLocks noGrp="1"/>
          </p:cNvSpPr>
          <p:nvPr>
            <p:ph idx="1"/>
          </p:nvPr>
        </p:nvSpPr>
        <p:spPr>
          <a:xfrm>
            <a:off x="305763" y="1524965"/>
            <a:ext cx="11605548" cy="5196510"/>
          </a:xfrm>
        </p:spPr>
        <p:txBody>
          <a:bodyPr>
            <a:noAutofit/>
          </a:bodyPr>
          <a:lstStyle/>
          <a:p>
            <a:pPr>
              <a:lnSpc>
                <a:spcPct val="150000"/>
              </a:lnSpc>
            </a:pPr>
            <a:r>
              <a:rPr lang="en-US" dirty="0">
                <a:latin typeface="Arial" panose="020B0604020202020204" pitchFamily="34" charset="0"/>
                <a:cs typeface="Arial" panose="020B0604020202020204" pitchFamily="34" charset="0"/>
              </a:rPr>
              <a:t>DGKA </a:t>
            </a:r>
            <a:r>
              <a:rPr lang="en-PK">
                <a:latin typeface="Arial" panose="020B0604020202020204" pitchFamily="34" charset="0"/>
                <a:cs typeface="Arial" panose="020B0604020202020204" pitchFamily="34" charset="0"/>
              </a:rPr>
              <a:t>is solely dealing with </a:t>
            </a:r>
            <a:r>
              <a:rPr lang="en-PK" b="1">
                <a:latin typeface="Arial" panose="020B0604020202020204" pitchFamily="34" charset="0"/>
                <a:cs typeface="Arial" panose="020B0604020202020204" pitchFamily="34" charset="0"/>
              </a:rPr>
              <a:t>Proprietry Rights </a:t>
            </a:r>
            <a:r>
              <a:rPr lang="en-PK">
                <a:latin typeface="Arial" panose="020B0604020202020204" pitchFamily="34" charset="0"/>
                <a:cs typeface="Arial" panose="020B0604020202020204" pitchFamily="34" charset="0"/>
              </a:rPr>
              <a:t>and have granted </a:t>
            </a:r>
            <a:r>
              <a:rPr lang="en-PK" b="1">
                <a:latin typeface="Arial" panose="020B0604020202020204" pitchFamily="34" charset="0"/>
                <a:cs typeface="Arial" panose="020B0604020202020204" pitchFamily="34" charset="0"/>
              </a:rPr>
              <a:t>115,570 PRs till date</a:t>
            </a:r>
          </a:p>
          <a:p>
            <a:pPr>
              <a:lnSpc>
                <a:spcPct val="150000"/>
              </a:lnSpc>
            </a:pPr>
            <a:r>
              <a:rPr lang="en-PK" b="1">
                <a:latin typeface="Arial" panose="020B0604020202020204" pitchFamily="34" charset="0"/>
                <a:cs typeface="Arial" panose="020B0604020202020204" pitchFamily="34" charset="0"/>
              </a:rPr>
              <a:t>Not a single scheme of Area D</a:t>
            </a:r>
            <a:r>
              <a:rPr lang="en-GB" b="1" dirty="0">
                <a:latin typeface="Arial" panose="020B0604020202020204" pitchFamily="34" charset="0"/>
                <a:cs typeface="Arial" panose="020B0604020202020204" pitchFamily="34" charset="0"/>
              </a:rPr>
              <a:t>e</a:t>
            </a:r>
            <a:r>
              <a:rPr lang="en-PK" b="1">
                <a:latin typeface="Arial" panose="020B0604020202020204" pitchFamily="34" charset="0"/>
                <a:cs typeface="Arial" panose="020B0604020202020204" pitchFamily="34" charset="0"/>
              </a:rPr>
              <a:t>velopment </a:t>
            </a:r>
            <a:r>
              <a:rPr lang="en-PK">
                <a:latin typeface="Arial" panose="020B0604020202020204" pitchFamily="34" charset="0"/>
                <a:cs typeface="Arial" panose="020B0604020202020204" pitchFamily="34" charset="0"/>
              </a:rPr>
              <a:t>has been launched</a:t>
            </a:r>
          </a:p>
          <a:p>
            <a:pPr>
              <a:lnSpc>
                <a:spcPct val="150000"/>
              </a:lnSpc>
            </a:pPr>
            <a:r>
              <a:rPr lang="en-PK" b="1">
                <a:latin typeface="Arial" panose="020B0604020202020204" pitchFamily="34" charset="0"/>
                <a:cs typeface="Arial" panose="020B0604020202020204" pitchFamily="34" charset="0"/>
              </a:rPr>
              <a:t>Punjab Growth Strategy 2023 </a:t>
            </a:r>
            <a:r>
              <a:rPr lang="en-PK">
                <a:latin typeface="Arial" panose="020B0604020202020204" pitchFamily="34" charset="0"/>
                <a:cs typeface="Arial" panose="020B0604020202020204" pitchFamily="34" charset="0"/>
              </a:rPr>
              <a:t>: Does not mention Slums or Katchi Abadis for once</a:t>
            </a:r>
          </a:p>
          <a:p>
            <a:pPr>
              <a:lnSpc>
                <a:spcPct val="150000"/>
              </a:lnSpc>
            </a:pPr>
            <a:r>
              <a:rPr lang="en-PK" b="1">
                <a:latin typeface="Arial" panose="020B0604020202020204" pitchFamily="34" charset="0"/>
                <a:cs typeface="Arial" panose="020B0604020202020204" pitchFamily="34" charset="0"/>
              </a:rPr>
              <a:t>Punjab Spatial Strategy 2047 </a:t>
            </a:r>
            <a:r>
              <a:rPr lang="en-PK">
                <a:latin typeface="Arial" panose="020B0604020202020204" pitchFamily="34" charset="0"/>
                <a:cs typeface="Arial" panose="020B0604020202020204" pitchFamily="34" charset="0"/>
              </a:rPr>
              <a:t>: Aims to provide housing in Slums</a:t>
            </a:r>
          </a:p>
          <a:p>
            <a:pPr>
              <a:lnSpc>
                <a:spcPct val="150000"/>
              </a:lnSpc>
            </a:pPr>
            <a:r>
              <a:rPr lang="en-PK" b="1">
                <a:latin typeface="Arial" panose="020B0604020202020204" pitchFamily="34" charset="0"/>
                <a:cs typeface="Arial" panose="020B0604020202020204" pitchFamily="34" charset="0"/>
              </a:rPr>
              <a:t>ADP 2022-23 </a:t>
            </a:r>
            <a:r>
              <a:rPr lang="en-PK">
                <a:latin typeface="Arial" panose="020B0604020202020204" pitchFamily="34" charset="0"/>
                <a:cs typeface="Arial" panose="020B0604020202020204" pitchFamily="34" charset="0"/>
              </a:rPr>
              <a:t>: No scheme with the title of Slums or Katchi Abadis</a:t>
            </a:r>
          </a:p>
          <a:p>
            <a:pPr>
              <a:lnSpc>
                <a:spcPct val="150000"/>
              </a:lnSpc>
            </a:pPr>
            <a:r>
              <a:rPr lang="en-PK" b="1">
                <a:latin typeface="Arial" panose="020B0604020202020204" pitchFamily="34" charset="0"/>
                <a:cs typeface="Arial" panose="020B0604020202020204" pitchFamily="34" charset="0"/>
              </a:rPr>
              <a:t>Punjab Industrialisation Policy 2018 </a:t>
            </a:r>
            <a:r>
              <a:rPr lang="en-PK">
                <a:latin typeface="Arial" panose="020B0604020202020204" pitchFamily="34" charset="0"/>
                <a:cs typeface="Arial" panose="020B0604020202020204" pitchFamily="34" charset="0"/>
              </a:rPr>
              <a:t>: No mention of housing for workers around industry</a:t>
            </a:r>
          </a:p>
        </p:txBody>
      </p:sp>
      <p:sp>
        <p:nvSpPr>
          <p:cNvPr id="4" name="Slide Number Placeholder 3">
            <a:extLst>
              <a:ext uri="{FF2B5EF4-FFF2-40B4-BE49-F238E27FC236}">
                <a16:creationId xmlns:a16="http://schemas.microsoft.com/office/drawing/2014/main" id="{F3985226-5DDD-5818-F33D-798472E1BE9C}"/>
              </a:ext>
            </a:extLst>
          </p:cNvPr>
          <p:cNvSpPr>
            <a:spLocks noGrp="1"/>
          </p:cNvSpPr>
          <p:nvPr>
            <p:ph type="sldNum" sz="quarter" idx="12"/>
          </p:nvPr>
        </p:nvSpPr>
        <p:spPr/>
        <p:txBody>
          <a:bodyPr/>
          <a:lstStyle/>
          <a:p>
            <a:fld id="{1950AD95-886C-1346-915E-F9ED0FEBA7E6}" type="slidenum">
              <a:rPr lang="en-PK" smtClean="0"/>
              <a:t>21</a:t>
            </a:fld>
            <a:endParaRPr lang="en-PK"/>
          </a:p>
        </p:txBody>
      </p:sp>
      <p:sp>
        <p:nvSpPr>
          <p:cNvPr id="7" name="Title 1">
            <a:extLst>
              <a:ext uri="{FF2B5EF4-FFF2-40B4-BE49-F238E27FC236}">
                <a16:creationId xmlns:a16="http://schemas.microsoft.com/office/drawing/2014/main" id="{F162C6AE-8442-5BD0-0F88-77065B2E6297}"/>
              </a:ext>
            </a:extLst>
          </p:cNvPr>
          <p:cNvSpPr>
            <a:spLocks noGrp="1"/>
          </p:cNvSpPr>
          <p:nvPr>
            <p:ph type="title"/>
          </p:nvPr>
        </p:nvSpPr>
        <p:spPr>
          <a:xfrm>
            <a:off x="348204" y="-14468"/>
            <a:ext cx="11593011" cy="1325563"/>
          </a:xfrm>
        </p:spPr>
        <p:txBody>
          <a:bodyPr>
            <a:normAutofit/>
          </a:bodyPr>
          <a:lstStyle/>
          <a:p>
            <a:r>
              <a:rPr lang="en-PK" sz="3800" i="1">
                <a:latin typeface="Arial" panose="020B0604020202020204" pitchFamily="34" charset="0"/>
                <a:cs typeface="Arial" panose="020B0604020202020204" pitchFamily="34" charset="0"/>
              </a:rPr>
              <a:t>Contd….</a:t>
            </a:r>
            <a:r>
              <a:rPr lang="en-PK" sz="3800" b="1" i="1">
                <a:latin typeface="Arial" panose="020B0604020202020204" pitchFamily="34" charset="0"/>
                <a:cs typeface="Arial" panose="020B0604020202020204" pitchFamily="34" charset="0"/>
              </a:rPr>
              <a:t>Katchi Abadis </a:t>
            </a:r>
            <a:r>
              <a:rPr lang="en-PK" sz="3800" b="1">
                <a:latin typeface="Arial" panose="020B0604020202020204" pitchFamily="34" charset="0"/>
                <a:cs typeface="Arial" panose="020B0604020202020204" pitchFamily="34" charset="0"/>
              </a:rPr>
              <a:t>in Punjab</a:t>
            </a:r>
          </a:p>
        </p:txBody>
      </p:sp>
    </p:spTree>
    <p:extLst>
      <p:ext uri="{BB962C8B-B14F-4D97-AF65-F5344CB8AC3E}">
        <p14:creationId xmlns:p14="http://schemas.microsoft.com/office/powerpoint/2010/main" val="41255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DBBDC61-815F-D644-FEEE-782D01CB9281}"/>
              </a:ext>
            </a:extLst>
          </p:cNvPr>
          <p:cNvGraphicFramePr>
            <a:graphicFrameLocks noGrp="1"/>
          </p:cNvGraphicFramePr>
          <p:nvPr>
            <p:ph idx="1"/>
            <p:extLst>
              <p:ext uri="{D42A27DB-BD31-4B8C-83A1-F6EECF244321}">
                <p14:modId xmlns:p14="http://schemas.microsoft.com/office/powerpoint/2010/main" val="635877255"/>
              </p:ext>
            </p:extLst>
          </p:nvPr>
        </p:nvGraphicFramePr>
        <p:xfrm>
          <a:off x="48710" y="68260"/>
          <a:ext cx="12094579" cy="6721479"/>
        </p:xfrm>
        <a:graphic>
          <a:graphicData uri="http://schemas.openxmlformats.org/drawingml/2006/table">
            <a:tbl>
              <a:tblPr firstRow="1" bandRow="1">
                <a:tableStyleId>{5940675A-B579-460E-94D1-54222C63F5DA}</a:tableStyleId>
              </a:tblPr>
              <a:tblGrid>
                <a:gridCol w="5213027">
                  <a:extLst>
                    <a:ext uri="{9D8B030D-6E8A-4147-A177-3AD203B41FA5}">
                      <a16:colId xmlns:a16="http://schemas.microsoft.com/office/drawing/2014/main" val="2605769787"/>
                    </a:ext>
                  </a:extLst>
                </a:gridCol>
                <a:gridCol w="1194524">
                  <a:extLst>
                    <a:ext uri="{9D8B030D-6E8A-4147-A177-3AD203B41FA5}">
                      <a16:colId xmlns:a16="http://schemas.microsoft.com/office/drawing/2014/main" val="468821014"/>
                    </a:ext>
                  </a:extLst>
                </a:gridCol>
                <a:gridCol w="5687028">
                  <a:extLst>
                    <a:ext uri="{9D8B030D-6E8A-4147-A177-3AD203B41FA5}">
                      <a16:colId xmlns:a16="http://schemas.microsoft.com/office/drawing/2014/main" val="3948625651"/>
                    </a:ext>
                  </a:extLst>
                </a:gridCol>
              </a:tblGrid>
              <a:tr h="709331">
                <a:tc gridSpan="3">
                  <a:txBody>
                    <a:bodyPr/>
                    <a:lstStyle/>
                    <a:p>
                      <a:pPr algn="ctr"/>
                      <a:r>
                        <a:rPr lang="en-PK" sz="3600" b="1">
                          <a:solidFill>
                            <a:schemeClr val="bg1"/>
                          </a:solidFill>
                          <a:latin typeface="Arial" panose="020B0604020202020204" pitchFamily="34" charset="0"/>
                          <a:cs typeface="Arial" panose="020B0604020202020204" pitchFamily="34" charset="0"/>
                        </a:rPr>
                        <a:t>Response in Silos</a:t>
                      </a:r>
                    </a:p>
                  </a:txBody>
                  <a:tcPr>
                    <a:solidFill>
                      <a:schemeClr val="tx1"/>
                    </a:solidFill>
                  </a:tcPr>
                </a:tc>
                <a:tc hMerge="1">
                  <a:txBody>
                    <a:bodyPr/>
                    <a:lstStyle/>
                    <a:p>
                      <a:endParaRPr lang="en-PK" sz="2800" dirty="0"/>
                    </a:p>
                  </a:txBody>
                  <a:tcPr/>
                </a:tc>
                <a:tc hMerge="1">
                  <a:txBody>
                    <a:bodyPr/>
                    <a:lstStyle/>
                    <a:p>
                      <a:endParaRPr lang="en-PK" sz="2800" dirty="0"/>
                    </a:p>
                  </a:txBody>
                  <a:tcPr/>
                </a:tc>
                <a:extLst>
                  <a:ext uri="{0D108BD9-81ED-4DB2-BD59-A6C34878D82A}">
                    <a16:rowId xmlns:a16="http://schemas.microsoft.com/office/drawing/2014/main" val="2946858246"/>
                  </a:ext>
                </a:extLst>
              </a:tr>
              <a:tr h="1125599">
                <a:tc>
                  <a:txBody>
                    <a:bodyPr/>
                    <a:lstStyle/>
                    <a:p>
                      <a:pPr algn="l"/>
                      <a:r>
                        <a:rPr lang="en-PK" sz="2800" b="0">
                          <a:solidFill>
                            <a:schemeClr val="bg1"/>
                          </a:solidFill>
                          <a:latin typeface="Arial" panose="020B0604020202020204" pitchFamily="34" charset="0"/>
                          <a:cs typeface="Arial" panose="020B0604020202020204" pitchFamily="34" charset="0"/>
                        </a:rPr>
                        <a:t>Definition of Katchi Abadis or Slums as per UN definition</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No</a:t>
                      </a:r>
                    </a:p>
                  </a:txBody>
                  <a:tcPr/>
                </a:tc>
                <a:tc>
                  <a:txBody>
                    <a:bodyPr/>
                    <a:lstStyle/>
                    <a:p>
                      <a:r>
                        <a:rPr lang="en-PK" sz="2800">
                          <a:latin typeface="Arial" panose="020B0604020202020204" pitchFamily="34" charset="0"/>
                          <a:cs typeface="Arial" panose="020B0604020202020204" pitchFamily="34" charset="0"/>
                        </a:rPr>
                        <a:t>Punjab Katchi Abadis Act 1992</a:t>
                      </a:r>
                    </a:p>
                  </a:txBody>
                  <a:tcPr/>
                </a:tc>
                <a:extLst>
                  <a:ext uri="{0D108BD9-81ED-4DB2-BD59-A6C34878D82A}">
                    <a16:rowId xmlns:a16="http://schemas.microsoft.com/office/drawing/2014/main" val="3741000767"/>
                  </a:ext>
                </a:extLst>
              </a:tr>
              <a:tr h="1079419">
                <a:tc>
                  <a:txBody>
                    <a:bodyPr/>
                    <a:lstStyle/>
                    <a:p>
                      <a:pPr algn="l"/>
                      <a:r>
                        <a:rPr lang="en-PK" sz="2800" b="0">
                          <a:solidFill>
                            <a:schemeClr val="bg1"/>
                          </a:solidFill>
                          <a:latin typeface="Arial" panose="020B0604020202020204" pitchFamily="34" charset="0"/>
                          <a:cs typeface="Arial" panose="020B0604020202020204" pitchFamily="34" charset="0"/>
                        </a:rPr>
                        <a:t>Single Institution</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Yes</a:t>
                      </a:r>
                    </a:p>
                  </a:txBody>
                  <a:tcPr/>
                </a:tc>
                <a:tc>
                  <a:txBody>
                    <a:bodyPr/>
                    <a:lstStyle/>
                    <a:p>
                      <a:r>
                        <a:rPr lang="en-PK" sz="2800">
                          <a:latin typeface="Arial" panose="020B0604020202020204" pitchFamily="34" charset="0"/>
                          <a:cs typeface="Arial" panose="020B0604020202020204" pitchFamily="34" charset="0"/>
                        </a:rPr>
                        <a:t>Duplication of functions amongst DGKA, D</a:t>
                      </a:r>
                      <a:r>
                        <a:rPr lang="en-GB" sz="2800" dirty="0">
                          <a:latin typeface="Arial" panose="020B0604020202020204" pitchFamily="34" charset="0"/>
                          <a:cs typeface="Arial" panose="020B0604020202020204" pitchFamily="34" charset="0"/>
                        </a:rPr>
                        <a:t>As, LGs and HUD</a:t>
                      </a:r>
                      <a:endParaRPr lang="en-PK"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7452039"/>
                  </a:ext>
                </a:extLst>
              </a:tr>
              <a:tr h="720810">
                <a:tc>
                  <a:txBody>
                    <a:bodyPr/>
                    <a:lstStyle/>
                    <a:p>
                      <a:pPr algn="l"/>
                      <a:r>
                        <a:rPr lang="en-PK" sz="2800" b="0">
                          <a:solidFill>
                            <a:schemeClr val="bg1"/>
                          </a:solidFill>
                          <a:latin typeface="Arial" panose="020B0604020202020204" pitchFamily="34" charset="0"/>
                          <a:cs typeface="Arial" panose="020B0604020202020204" pitchFamily="34" charset="0"/>
                        </a:rPr>
                        <a:t>Scope of Intervention</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Partial</a:t>
                      </a:r>
                    </a:p>
                  </a:txBody>
                  <a:tcPr/>
                </a:tc>
                <a:tc>
                  <a:txBody>
                    <a:bodyPr/>
                    <a:lstStyle/>
                    <a:p>
                      <a:r>
                        <a:rPr lang="en-PK" sz="2800">
                          <a:latin typeface="Arial" panose="020B0604020202020204" pitchFamily="34" charset="0"/>
                          <a:cs typeface="Arial" panose="020B0604020202020204" pitchFamily="34" charset="0"/>
                        </a:rPr>
                        <a:t>Covers Land and Development</a:t>
                      </a:r>
                    </a:p>
                  </a:txBody>
                  <a:tcPr/>
                </a:tc>
                <a:extLst>
                  <a:ext uri="{0D108BD9-81ED-4DB2-BD59-A6C34878D82A}">
                    <a16:rowId xmlns:a16="http://schemas.microsoft.com/office/drawing/2014/main" val="3905548621"/>
                  </a:ext>
                </a:extLst>
              </a:tr>
              <a:tr h="617264">
                <a:tc>
                  <a:txBody>
                    <a:bodyPr/>
                    <a:lstStyle/>
                    <a:p>
                      <a:pPr algn="l"/>
                      <a:r>
                        <a:rPr lang="en-PK" sz="2800" b="0">
                          <a:solidFill>
                            <a:schemeClr val="bg1"/>
                          </a:solidFill>
                          <a:latin typeface="Arial" panose="020B0604020202020204" pitchFamily="34" charset="0"/>
                          <a:cs typeface="Arial" panose="020B0604020202020204" pitchFamily="34" charset="0"/>
                        </a:rPr>
                        <a:t>Security of Land Tenure</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K" sz="2800">
                          <a:latin typeface="Arial" panose="020B0604020202020204" pitchFamily="34" charset="0"/>
                          <a:cs typeface="Arial" panose="020B0604020202020204" pitchFamily="34" charset="0"/>
                        </a:rPr>
                        <a:t>Directorate of Katchi Abadis</a:t>
                      </a:r>
                    </a:p>
                  </a:txBody>
                  <a:tcPr/>
                </a:tc>
                <a:extLst>
                  <a:ext uri="{0D108BD9-81ED-4DB2-BD59-A6C34878D82A}">
                    <a16:rowId xmlns:a16="http://schemas.microsoft.com/office/drawing/2014/main" val="3268920078"/>
                  </a:ext>
                </a:extLst>
              </a:tr>
              <a:tr h="617264">
                <a:tc>
                  <a:txBody>
                    <a:bodyPr/>
                    <a:lstStyle/>
                    <a:p>
                      <a:pPr algn="l"/>
                      <a:r>
                        <a:rPr lang="en-PK" sz="2800" b="0">
                          <a:solidFill>
                            <a:schemeClr val="bg1"/>
                          </a:solidFill>
                          <a:latin typeface="Arial" panose="020B0604020202020204" pitchFamily="34" charset="0"/>
                          <a:cs typeface="Arial" panose="020B0604020202020204" pitchFamily="34" charset="0"/>
                        </a:rPr>
                        <a:t>Hazard Mapping</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Partial</a:t>
                      </a:r>
                    </a:p>
                  </a:txBody>
                  <a:tcPr/>
                </a:tc>
                <a:tc>
                  <a:txBody>
                    <a:bodyPr/>
                    <a:lstStyle/>
                    <a:p>
                      <a:r>
                        <a:rPr lang="en-PK" sz="2800">
                          <a:latin typeface="Arial" panose="020B0604020202020204" pitchFamily="34" charset="0"/>
                          <a:cs typeface="Arial" panose="020B0604020202020204" pitchFamily="34" charset="0"/>
                        </a:rPr>
                        <a:t>PDMA Punjab</a:t>
                      </a:r>
                    </a:p>
                  </a:txBody>
                  <a:tcPr/>
                </a:tc>
                <a:extLst>
                  <a:ext uri="{0D108BD9-81ED-4DB2-BD59-A6C34878D82A}">
                    <a16:rowId xmlns:a16="http://schemas.microsoft.com/office/drawing/2014/main" val="1659630602"/>
                  </a:ext>
                </a:extLst>
              </a:tr>
              <a:tr h="617264">
                <a:tc>
                  <a:txBody>
                    <a:bodyPr/>
                    <a:lstStyle/>
                    <a:p>
                      <a:pPr algn="l"/>
                      <a:r>
                        <a:rPr lang="en-PK" sz="2800" b="0">
                          <a:solidFill>
                            <a:schemeClr val="bg1"/>
                          </a:solidFill>
                          <a:latin typeface="Arial" panose="020B0604020202020204" pitchFamily="34" charset="0"/>
                          <a:cs typeface="Arial" panose="020B0604020202020204" pitchFamily="34" charset="0"/>
                        </a:rPr>
                        <a:t>Provision of Adequate Housing</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Yes</a:t>
                      </a:r>
                    </a:p>
                  </a:txBody>
                  <a:tcPr/>
                </a:tc>
                <a:tc>
                  <a:txBody>
                    <a:bodyPr/>
                    <a:lstStyle/>
                    <a:p>
                      <a:r>
                        <a:rPr lang="en-PK" sz="2800">
                          <a:latin typeface="Arial" panose="020B0604020202020204" pitchFamily="34" charset="0"/>
                          <a:cs typeface="Arial" panose="020B0604020202020204" pitchFamily="34" charset="0"/>
                        </a:rPr>
                        <a:t>PHATA, PWWB, NAPHDA</a:t>
                      </a:r>
                    </a:p>
                  </a:txBody>
                  <a:tcPr/>
                </a:tc>
                <a:extLst>
                  <a:ext uri="{0D108BD9-81ED-4DB2-BD59-A6C34878D82A}">
                    <a16:rowId xmlns:a16="http://schemas.microsoft.com/office/drawing/2014/main" val="743685219"/>
                  </a:ext>
                </a:extLst>
              </a:tr>
              <a:tr h="617264">
                <a:tc>
                  <a:txBody>
                    <a:bodyPr/>
                    <a:lstStyle/>
                    <a:p>
                      <a:pPr algn="l"/>
                      <a:r>
                        <a:rPr lang="en-PK" sz="2800" b="0">
                          <a:solidFill>
                            <a:schemeClr val="bg1"/>
                          </a:solidFill>
                          <a:latin typeface="Arial" panose="020B0604020202020204" pitchFamily="34" charset="0"/>
                          <a:cs typeface="Arial" panose="020B0604020202020204" pitchFamily="34" charset="0"/>
                        </a:rPr>
                        <a:t>Provision of Municipal Services</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Yes</a:t>
                      </a:r>
                    </a:p>
                  </a:txBody>
                  <a:tcPr/>
                </a:tc>
                <a:tc>
                  <a:txBody>
                    <a:bodyPr/>
                    <a:lstStyle/>
                    <a:p>
                      <a:r>
                        <a:rPr lang="en-PK" sz="2800">
                          <a:latin typeface="Arial" panose="020B0604020202020204" pitchFamily="34" charset="0"/>
                          <a:cs typeface="Arial" panose="020B0604020202020204" pitchFamily="34" charset="0"/>
                        </a:rPr>
                        <a:t>LG&amp;CD, HUD&amp;PHE, DAs</a:t>
                      </a:r>
                    </a:p>
                  </a:txBody>
                  <a:tcPr/>
                </a:tc>
                <a:extLst>
                  <a:ext uri="{0D108BD9-81ED-4DB2-BD59-A6C34878D82A}">
                    <a16:rowId xmlns:a16="http://schemas.microsoft.com/office/drawing/2014/main" val="2558330942"/>
                  </a:ext>
                </a:extLst>
              </a:tr>
              <a:tr h="617264">
                <a:tc>
                  <a:txBody>
                    <a:bodyPr/>
                    <a:lstStyle/>
                    <a:p>
                      <a:pPr algn="l"/>
                      <a:r>
                        <a:rPr lang="en-PK" sz="2800" b="0">
                          <a:solidFill>
                            <a:schemeClr val="bg1"/>
                          </a:solidFill>
                          <a:latin typeface="Arial" panose="020B0604020202020204" pitchFamily="34" charset="0"/>
                          <a:cs typeface="Arial" panose="020B0604020202020204" pitchFamily="34" charset="0"/>
                        </a:rPr>
                        <a:t>Soft Loans for House Building</a:t>
                      </a:r>
                    </a:p>
                  </a:txBody>
                  <a:tcPr>
                    <a:solidFill>
                      <a:schemeClr val="tx1">
                        <a:lumMod val="50000"/>
                        <a:lumOff val="50000"/>
                      </a:schemeClr>
                    </a:solidFill>
                  </a:tcPr>
                </a:tc>
                <a:tc>
                  <a:txBody>
                    <a:bodyPr/>
                    <a:lstStyle/>
                    <a:p>
                      <a:r>
                        <a:rPr lang="en-PK" sz="2800">
                          <a:latin typeface="Arial" panose="020B0604020202020204" pitchFamily="34" charset="0"/>
                          <a:cs typeface="Arial" panose="020B0604020202020204" pitchFamily="34" charset="0"/>
                        </a:rPr>
                        <a:t>Partial</a:t>
                      </a:r>
                    </a:p>
                  </a:txBody>
                  <a:tcPr/>
                </a:tc>
                <a:tc>
                  <a:txBody>
                    <a:bodyPr/>
                    <a:lstStyle/>
                    <a:p>
                      <a:r>
                        <a:rPr lang="en-PK" sz="2800">
                          <a:latin typeface="Arial" panose="020B0604020202020204" pitchFamily="34" charset="0"/>
                          <a:cs typeface="Arial" panose="020B0604020202020204" pitchFamily="34" charset="0"/>
                        </a:rPr>
                        <a:t>BoP under NAPHDA</a:t>
                      </a:r>
                    </a:p>
                  </a:txBody>
                  <a:tcPr/>
                </a:tc>
                <a:extLst>
                  <a:ext uri="{0D108BD9-81ED-4DB2-BD59-A6C34878D82A}">
                    <a16:rowId xmlns:a16="http://schemas.microsoft.com/office/drawing/2014/main" val="1230006555"/>
                  </a:ext>
                </a:extLst>
              </a:tr>
            </a:tbl>
          </a:graphicData>
        </a:graphic>
      </p:graphicFrame>
      <p:sp>
        <p:nvSpPr>
          <p:cNvPr id="4" name="Slide Number Placeholder 3">
            <a:extLst>
              <a:ext uri="{FF2B5EF4-FFF2-40B4-BE49-F238E27FC236}">
                <a16:creationId xmlns:a16="http://schemas.microsoft.com/office/drawing/2014/main" id="{B61B738C-6803-247E-203A-B5435556BCEB}"/>
              </a:ext>
            </a:extLst>
          </p:cNvPr>
          <p:cNvSpPr>
            <a:spLocks noGrp="1"/>
          </p:cNvSpPr>
          <p:nvPr>
            <p:ph type="sldNum" sz="quarter" idx="12"/>
          </p:nvPr>
        </p:nvSpPr>
        <p:spPr/>
        <p:txBody>
          <a:bodyPr/>
          <a:lstStyle/>
          <a:p>
            <a:fld id="{1950AD95-886C-1346-915E-F9ED0FEBA7E6}" type="slidenum">
              <a:rPr lang="en-PK" smtClean="0"/>
              <a:t>22</a:t>
            </a:fld>
            <a:endParaRPr lang="en-PK"/>
          </a:p>
        </p:txBody>
      </p:sp>
    </p:spTree>
    <p:extLst>
      <p:ext uri="{BB962C8B-B14F-4D97-AF65-F5344CB8AC3E}">
        <p14:creationId xmlns:p14="http://schemas.microsoft.com/office/powerpoint/2010/main" val="2756009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32C4-CE69-8185-324E-9AF90FC4C23F}"/>
              </a:ext>
            </a:extLst>
          </p:cNvPr>
          <p:cNvSpPr>
            <a:spLocks noGrp="1"/>
          </p:cNvSpPr>
          <p:nvPr>
            <p:ph type="title"/>
          </p:nvPr>
        </p:nvSpPr>
        <p:spPr/>
        <p:txBody>
          <a:bodyPr>
            <a:normAutofit/>
          </a:bodyPr>
          <a:lstStyle/>
          <a:p>
            <a:r>
              <a:rPr lang="en-PK" sz="3800" dirty="0">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200279DD-1189-8807-5DA9-43F35A2B141F}"/>
              </a:ext>
            </a:extLst>
          </p:cNvPr>
          <p:cNvSpPr>
            <a:spLocks noGrp="1"/>
          </p:cNvSpPr>
          <p:nvPr>
            <p:ph idx="1"/>
          </p:nvPr>
        </p:nvSpPr>
        <p:spPr>
          <a:xfrm>
            <a:off x="838200" y="1690688"/>
            <a:ext cx="10515600" cy="4802187"/>
          </a:xfrm>
        </p:spPr>
        <p:txBody>
          <a:bodyPr>
            <a:normAutofit fontScale="92500" lnSpcReduction="20000"/>
          </a:bodyPr>
          <a:lstStyle/>
          <a:p>
            <a:pPr marL="0" indent="0">
              <a:lnSpc>
                <a:spcPct val="150000"/>
              </a:lnSpc>
              <a:buNone/>
            </a:pPr>
            <a:r>
              <a:rPr lang="en-US" dirty="0">
                <a:effectLst/>
                <a:latin typeface="Arial" panose="020B0604020202020204" pitchFamily="34" charset="0"/>
                <a:ea typeface="Calibri" panose="020F0502020204030204" pitchFamily="34" charset="0"/>
                <a:cs typeface="Arial" panose="020B0604020202020204" pitchFamily="34" charset="0"/>
              </a:rPr>
              <a:t>Slums are not surplus humanity. Their dynamics, issues and challenges are multi dimensional but, well researched and documented. It is clearly understood that the absence of state intervention exposes the already vulnerable at the mercy of slumlords. By defining slums within the Framework of Deprivations UN has moved the focus from perceived criminality of illegal squatters to deprivations affecting </a:t>
            </a:r>
            <a:r>
              <a:rPr lang="en-US" dirty="0">
                <a:latin typeface="Arial" panose="020B0604020202020204" pitchFamily="34" charset="0"/>
                <a:ea typeface="Calibri" panose="020F0502020204030204" pitchFamily="34" charset="0"/>
                <a:cs typeface="Arial" panose="020B0604020202020204" pitchFamily="34" charset="0"/>
              </a:rPr>
              <a:t>the slum dwellers. These issues, if understood well, can be systematically dealt by building state and sub national level institutions.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PK" dirty="0"/>
          </a:p>
          <a:p>
            <a:endParaRPr lang="en-PK" dirty="0"/>
          </a:p>
        </p:txBody>
      </p:sp>
      <p:sp>
        <p:nvSpPr>
          <p:cNvPr id="4" name="Slide Number Placeholder 3">
            <a:extLst>
              <a:ext uri="{FF2B5EF4-FFF2-40B4-BE49-F238E27FC236}">
                <a16:creationId xmlns:a16="http://schemas.microsoft.com/office/drawing/2014/main" id="{8D20690E-F70B-C532-EA64-173682B2C97A}"/>
              </a:ext>
            </a:extLst>
          </p:cNvPr>
          <p:cNvSpPr>
            <a:spLocks noGrp="1"/>
          </p:cNvSpPr>
          <p:nvPr>
            <p:ph type="sldNum" sz="quarter" idx="12"/>
          </p:nvPr>
        </p:nvSpPr>
        <p:spPr/>
        <p:txBody>
          <a:bodyPr/>
          <a:lstStyle/>
          <a:p>
            <a:fld id="{1950AD95-886C-1346-915E-F9ED0FEBA7E6}" type="slidenum">
              <a:rPr lang="en-PK" smtClean="0"/>
              <a:t>23</a:t>
            </a:fld>
            <a:endParaRPr lang="en-PK"/>
          </a:p>
        </p:txBody>
      </p:sp>
    </p:spTree>
    <p:extLst>
      <p:ext uri="{BB962C8B-B14F-4D97-AF65-F5344CB8AC3E}">
        <p14:creationId xmlns:p14="http://schemas.microsoft.com/office/powerpoint/2010/main" val="2843264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41C3-24A6-E1BF-F22F-5737CF09D4F4}"/>
              </a:ext>
            </a:extLst>
          </p:cNvPr>
          <p:cNvSpPr>
            <a:spLocks noGrp="1"/>
          </p:cNvSpPr>
          <p:nvPr>
            <p:ph type="title"/>
          </p:nvPr>
        </p:nvSpPr>
        <p:spPr>
          <a:xfrm>
            <a:off x="618281" y="221204"/>
            <a:ext cx="10515600" cy="919665"/>
          </a:xfrm>
        </p:spPr>
        <p:txBody>
          <a:bodyPr>
            <a:normAutofit/>
          </a:bodyPr>
          <a:lstStyle/>
          <a:p>
            <a:r>
              <a:rPr lang="en-PK" sz="3800">
                <a:latin typeface="Arial" panose="020B0604020202020204" pitchFamily="34" charset="0"/>
                <a:cs typeface="Arial" panose="020B0604020202020204" pitchFamily="34" charset="0"/>
              </a:rPr>
              <a:t>Recommendations</a:t>
            </a:r>
          </a:p>
        </p:txBody>
      </p:sp>
      <p:sp>
        <p:nvSpPr>
          <p:cNvPr id="3" name="Content Placeholder 2">
            <a:extLst>
              <a:ext uri="{FF2B5EF4-FFF2-40B4-BE49-F238E27FC236}">
                <a16:creationId xmlns:a16="http://schemas.microsoft.com/office/drawing/2014/main" id="{40FE659D-ED7C-DC00-3BBB-DF6D4E20D902}"/>
              </a:ext>
            </a:extLst>
          </p:cNvPr>
          <p:cNvSpPr>
            <a:spLocks noGrp="1"/>
          </p:cNvSpPr>
          <p:nvPr>
            <p:ph idx="1"/>
          </p:nvPr>
        </p:nvSpPr>
        <p:spPr>
          <a:xfrm>
            <a:off x="717630" y="1030147"/>
            <a:ext cx="10636170" cy="5463250"/>
          </a:xfrm>
        </p:spPr>
        <p:txBody>
          <a:bodyPr>
            <a:normAutofit/>
          </a:bodyPr>
          <a:lstStyle/>
          <a:p>
            <a:pPr>
              <a:lnSpc>
                <a:spcPct val="150000"/>
              </a:lnSpc>
            </a:pPr>
            <a:r>
              <a:rPr lang="en-PK" b="1" dirty="0">
                <a:latin typeface="Arial" panose="020B0604020202020204" pitchFamily="34" charset="0"/>
                <a:cs typeface="Arial" panose="020B0604020202020204" pitchFamily="34" charset="0"/>
              </a:rPr>
              <a:t>Conceptual</a:t>
            </a:r>
          </a:p>
          <a:p>
            <a:pPr lvl="1">
              <a:lnSpc>
                <a:spcPct val="150000"/>
              </a:lnSpc>
            </a:pPr>
            <a:r>
              <a:rPr lang="en-PK" dirty="0">
                <a:latin typeface="Arial" panose="020B0604020202020204" pitchFamily="34" charset="0"/>
                <a:cs typeface="Arial" panose="020B0604020202020204" pitchFamily="34" charset="0"/>
              </a:rPr>
              <a:t>Slums have Incendiary potential of political unrest</a:t>
            </a:r>
          </a:p>
          <a:p>
            <a:pPr lvl="1">
              <a:lnSpc>
                <a:spcPct val="150000"/>
              </a:lnSpc>
            </a:pPr>
            <a:r>
              <a:rPr lang="en-PK" dirty="0">
                <a:latin typeface="Arial" panose="020B0604020202020204" pitchFamily="34" charset="0"/>
                <a:cs typeface="Arial" panose="020B0604020202020204" pitchFamily="34" charset="0"/>
              </a:rPr>
              <a:t>Understanding of the dimensions by politicians and policy makers</a:t>
            </a:r>
          </a:p>
          <a:p>
            <a:pPr>
              <a:lnSpc>
                <a:spcPct val="150000"/>
              </a:lnSpc>
            </a:pPr>
            <a:r>
              <a:rPr lang="en-PK" b="1" dirty="0">
                <a:latin typeface="Arial" panose="020B0604020202020204" pitchFamily="34" charset="0"/>
                <a:cs typeface="Arial" panose="020B0604020202020204" pitchFamily="34" charset="0"/>
              </a:rPr>
              <a:t>Legal</a:t>
            </a:r>
            <a:r>
              <a:rPr lang="en-PK" dirty="0">
                <a:latin typeface="Arial" panose="020B0604020202020204" pitchFamily="34" charset="0"/>
                <a:cs typeface="Arial" panose="020B0604020202020204" pitchFamily="34" charset="0"/>
              </a:rPr>
              <a:t> </a:t>
            </a:r>
          </a:p>
          <a:p>
            <a:pPr lvl="1">
              <a:lnSpc>
                <a:spcPct val="150000"/>
              </a:lnSpc>
            </a:pPr>
            <a:r>
              <a:rPr lang="en-PK" dirty="0">
                <a:latin typeface="Arial" panose="020B0604020202020204" pitchFamily="34" charset="0"/>
                <a:cs typeface="Arial" panose="020B0604020202020204" pitchFamily="34" charset="0"/>
              </a:rPr>
              <a:t>Define Slums as per UN definitions</a:t>
            </a:r>
          </a:p>
          <a:p>
            <a:pPr lvl="1">
              <a:lnSpc>
                <a:spcPct val="150000"/>
              </a:lnSpc>
            </a:pPr>
            <a:r>
              <a:rPr lang="en-PK" dirty="0">
                <a:latin typeface="Arial" panose="020B0604020202020204" pitchFamily="34" charset="0"/>
                <a:cs typeface="Arial" panose="020B0604020202020204" pitchFamily="34" charset="0"/>
              </a:rPr>
              <a:t>Create unitary approach – WB’s proposal of Punjab Urban Development Authority in 1992 – Place in PnDs</a:t>
            </a:r>
          </a:p>
          <a:p>
            <a:pPr lvl="1">
              <a:lnSpc>
                <a:spcPct val="150000"/>
              </a:lnSpc>
            </a:pPr>
            <a:r>
              <a:rPr lang="en-PK" dirty="0">
                <a:latin typeface="Arial" panose="020B0604020202020204" pitchFamily="34" charset="0"/>
                <a:cs typeface="Arial" panose="020B0604020202020204" pitchFamily="34" charset="0"/>
              </a:rPr>
              <a:t>Define and Legislate Strategy viz-a-viz Katchi Abadis , Slumlordism</a:t>
            </a:r>
          </a:p>
        </p:txBody>
      </p:sp>
      <p:sp>
        <p:nvSpPr>
          <p:cNvPr id="4" name="Slide Number Placeholder 3">
            <a:extLst>
              <a:ext uri="{FF2B5EF4-FFF2-40B4-BE49-F238E27FC236}">
                <a16:creationId xmlns:a16="http://schemas.microsoft.com/office/drawing/2014/main" id="{160A48BF-AC8B-47CF-D3EB-40F6D8C9DC48}"/>
              </a:ext>
            </a:extLst>
          </p:cNvPr>
          <p:cNvSpPr>
            <a:spLocks noGrp="1"/>
          </p:cNvSpPr>
          <p:nvPr>
            <p:ph type="sldNum" sz="quarter" idx="12"/>
          </p:nvPr>
        </p:nvSpPr>
        <p:spPr/>
        <p:txBody>
          <a:bodyPr/>
          <a:lstStyle/>
          <a:p>
            <a:fld id="{1950AD95-886C-1346-915E-F9ED0FEBA7E6}" type="slidenum">
              <a:rPr lang="en-PK" smtClean="0"/>
              <a:t>24</a:t>
            </a:fld>
            <a:endParaRPr lang="en-PK"/>
          </a:p>
        </p:txBody>
      </p:sp>
    </p:spTree>
    <p:extLst>
      <p:ext uri="{BB962C8B-B14F-4D97-AF65-F5344CB8AC3E}">
        <p14:creationId xmlns:p14="http://schemas.microsoft.com/office/powerpoint/2010/main" val="2711418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41C3-24A6-E1BF-F22F-5737CF09D4F4}"/>
              </a:ext>
            </a:extLst>
          </p:cNvPr>
          <p:cNvSpPr>
            <a:spLocks noGrp="1"/>
          </p:cNvSpPr>
          <p:nvPr>
            <p:ph type="title"/>
          </p:nvPr>
        </p:nvSpPr>
        <p:spPr>
          <a:xfrm>
            <a:off x="618281" y="221204"/>
            <a:ext cx="10515600" cy="919665"/>
          </a:xfrm>
        </p:spPr>
        <p:txBody>
          <a:bodyPr>
            <a:normAutofit/>
          </a:bodyPr>
          <a:lstStyle/>
          <a:p>
            <a:r>
              <a:rPr lang="en-PK" sz="3800" b="1" dirty="0">
                <a:latin typeface="Arial" panose="020B0604020202020204" pitchFamily="34" charset="0"/>
                <a:cs typeface="Arial" panose="020B0604020202020204" pitchFamily="34" charset="0"/>
              </a:rPr>
              <a:t>Recommendations</a:t>
            </a:r>
          </a:p>
        </p:txBody>
      </p:sp>
      <p:sp>
        <p:nvSpPr>
          <p:cNvPr id="3" name="Content Placeholder 2">
            <a:extLst>
              <a:ext uri="{FF2B5EF4-FFF2-40B4-BE49-F238E27FC236}">
                <a16:creationId xmlns:a16="http://schemas.microsoft.com/office/drawing/2014/main" id="{40FE659D-ED7C-DC00-3BBB-DF6D4E20D902}"/>
              </a:ext>
            </a:extLst>
          </p:cNvPr>
          <p:cNvSpPr>
            <a:spLocks noGrp="1"/>
          </p:cNvSpPr>
          <p:nvPr>
            <p:ph idx="1"/>
          </p:nvPr>
        </p:nvSpPr>
        <p:spPr>
          <a:xfrm>
            <a:off x="717630" y="1030147"/>
            <a:ext cx="10636170" cy="5146816"/>
          </a:xfrm>
        </p:spPr>
        <p:txBody>
          <a:bodyPr>
            <a:normAutofit fontScale="85000" lnSpcReduction="10000"/>
          </a:bodyPr>
          <a:lstStyle/>
          <a:p>
            <a:pPr>
              <a:lnSpc>
                <a:spcPct val="150000"/>
              </a:lnSpc>
            </a:pPr>
            <a:r>
              <a:rPr lang="en-PK" b="1" dirty="0">
                <a:latin typeface="Arial" panose="020B0604020202020204" pitchFamily="34" charset="0"/>
                <a:cs typeface="Arial" panose="020B0604020202020204" pitchFamily="34" charset="0"/>
              </a:rPr>
              <a:t>Institutional – Land Tenure and Area Hazard</a:t>
            </a:r>
          </a:p>
          <a:p>
            <a:pPr lvl="1">
              <a:lnSpc>
                <a:spcPct val="150000"/>
              </a:lnSpc>
            </a:pPr>
            <a:r>
              <a:rPr lang="en-PK" sz="2800" dirty="0">
                <a:latin typeface="Arial" panose="020B0604020202020204" pitchFamily="34" charset="0"/>
                <a:cs typeface="Arial" panose="020B0604020202020204" pitchFamily="34" charset="0"/>
              </a:rPr>
              <a:t>Policy Choice - Priority of Slum Upgradation over Slum Relocation</a:t>
            </a:r>
          </a:p>
          <a:p>
            <a:pPr lvl="1">
              <a:lnSpc>
                <a:spcPct val="150000"/>
              </a:lnSpc>
            </a:pPr>
            <a:r>
              <a:rPr lang="en-PK" sz="2800" dirty="0">
                <a:latin typeface="Arial" panose="020B0604020202020204" pitchFamily="34" charset="0"/>
                <a:cs typeface="Arial" panose="020B0604020202020204" pitchFamily="34" charset="0"/>
              </a:rPr>
              <a:t>Third party Surveys to create Updated Land Registry</a:t>
            </a:r>
          </a:p>
          <a:p>
            <a:pPr lvl="1">
              <a:lnSpc>
                <a:spcPct val="150000"/>
              </a:lnSpc>
            </a:pPr>
            <a:r>
              <a:rPr lang="en-PK" sz="2800" dirty="0">
                <a:latin typeface="Arial" panose="020B0604020202020204" pitchFamily="34" charset="0"/>
                <a:cs typeface="Arial" panose="020B0604020202020204" pitchFamily="34" charset="0"/>
              </a:rPr>
              <a:t>Satellite based surveys -  Land Use Map</a:t>
            </a:r>
          </a:p>
          <a:p>
            <a:pPr lvl="1">
              <a:lnSpc>
                <a:spcPct val="150000"/>
              </a:lnSpc>
            </a:pPr>
            <a:r>
              <a:rPr lang="en-PK" sz="2800" dirty="0">
                <a:latin typeface="Arial" panose="020B0604020202020204" pitchFamily="34" charset="0"/>
                <a:cs typeface="Arial" panose="020B0604020202020204" pitchFamily="34" charset="0"/>
              </a:rPr>
              <a:t>Immediate posession of land – Services and housing to follow later ( Khuda ki Basti Approach ) </a:t>
            </a:r>
          </a:p>
          <a:p>
            <a:pPr lvl="1">
              <a:lnSpc>
                <a:spcPct val="150000"/>
              </a:lnSpc>
            </a:pPr>
            <a:r>
              <a:rPr lang="en-GB" sz="2800" dirty="0">
                <a:latin typeface="Arial" panose="020B0604020202020204" pitchFamily="34" charset="0"/>
                <a:cs typeface="Arial" panose="020B0604020202020204" pitchFamily="34" charset="0"/>
              </a:rPr>
              <a:t>U</a:t>
            </a:r>
            <a:r>
              <a:rPr lang="en-PK" sz="2800" dirty="0">
                <a:latin typeface="Arial" panose="020B0604020202020204" pitchFamily="34" charset="0"/>
                <a:cs typeface="Arial" panose="020B0604020202020204" pitchFamily="34" charset="0"/>
              </a:rPr>
              <a:t>pdating Hazard mapping – Relocation of slums only in case of hazard conditions </a:t>
            </a:r>
          </a:p>
          <a:p>
            <a:pPr lvl="1">
              <a:lnSpc>
                <a:spcPct val="150000"/>
              </a:lnSpc>
            </a:pPr>
            <a:r>
              <a:rPr lang="en-PK" sz="2800" dirty="0">
                <a:latin typeface="Arial" panose="020B0604020202020204" pitchFamily="34" charset="0"/>
                <a:cs typeface="Arial" panose="020B0604020202020204" pitchFamily="34" charset="0"/>
              </a:rPr>
              <a:t>Enforcement of planning and building codes – cancellation of tenency </a:t>
            </a:r>
          </a:p>
        </p:txBody>
      </p:sp>
      <p:sp>
        <p:nvSpPr>
          <p:cNvPr id="4" name="Slide Number Placeholder 3">
            <a:extLst>
              <a:ext uri="{FF2B5EF4-FFF2-40B4-BE49-F238E27FC236}">
                <a16:creationId xmlns:a16="http://schemas.microsoft.com/office/drawing/2014/main" id="{160A48BF-AC8B-47CF-D3EB-40F6D8C9DC48}"/>
              </a:ext>
            </a:extLst>
          </p:cNvPr>
          <p:cNvSpPr>
            <a:spLocks noGrp="1"/>
          </p:cNvSpPr>
          <p:nvPr>
            <p:ph type="sldNum" sz="quarter" idx="12"/>
          </p:nvPr>
        </p:nvSpPr>
        <p:spPr/>
        <p:txBody>
          <a:bodyPr/>
          <a:lstStyle/>
          <a:p>
            <a:fld id="{1950AD95-886C-1346-915E-F9ED0FEBA7E6}" type="slidenum">
              <a:rPr lang="en-PK" smtClean="0"/>
              <a:t>25</a:t>
            </a:fld>
            <a:endParaRPr lang="en-PK"/>
          </a:p>
        </p:txBody>
      </p:sp>
    </p:spTree>
    <p:extLst>
      <p:ext uri="{BB962C8B-B14F-4D97-AF65-F5344CB8AC3E}">
        <p14:creationId xmlns:p14="http://schemas.microsoft.com/office/powerpoint/2010/main" val="174744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D4CBF-811E-955D-8CA8-4DA700CD1E17}"/>
              </a:ext>
            </a:extLst>
          </p:cNvPr>
          <p:cNvSpPr>
            <a:spLocks noGrp="1"/>
          </p:cNvSpPr>
          <p:nvPr>
            <p:ph idx="1"/>
          </p:nvPr>
        </p:nvSpPr>
        <p:spPr>
          <a:xfrm>
            <a:off x="838200" y="1331089"/>
            <a:ext cx="10515600" cy="4845874"/>
          </a:xfrm>
        </p:spPr>
        <p:txBody>
          <a:bodyPr>
            <a:normAutofit fontScale="92500" lnSpcReduction="20000"/>
          </a:bodyPr>
          <a:lstStyle/>
          <a:p>
            <a:pPr>
              <a:lnSpc>
                <a:spcPct val="150000"/>
              </a:lnSpc>
            </a:pPr>
            <a:r>
              <a:rPr lang="en-PK" b="1" dirty="0">
                <a:latin typeface="Arial" panose="020B0604020202020204" pitchFamily="34" charset="0"/>
                <a:cs typeface="Arial" panose="020B0604020202020204" pitchFamily="34" charset="0"/>
              </a:rPr>
              <a:t>Institutional – House Building and Municipal Services</a:t>
            </a:r>
          </a:p>
          <a:p>
            <a:pPr lvl="1">
              <a:lnSpc>
                <a:spcPct val="150000"/>
              </a:lnSpc>
            </a:pPr>
            <a:r>
              <a:rPr lang="en-PK" sz="2800" dirty="0">
                <a:latin typeface="Arial" panose="020B0604020202020204" pitchFamily="34" charset="0"/>
                <a:cs typeface="Arial" panose="020B0604020202020204" pitchFamily="34" charset="0"/>
              </a:rPr>
              <a:t>Participatory Approach for Municipal Services (Khuda Ki Basti) </a:t>
            </a:r>
          </a:p>
          <a:p>
            <a:pPr lvl="1">
              <a:lnSpc>
                <a:spcPct val="150000"/>
              </a:lnSpc>
            </a:pPr>
            <a:r>
              <a:rPr lang="en-PK" sz="2800" dirty="0">
                <a:latin typeface="Arial" panose="020B0604020202020204" pitchFamily="34" charset="0"/>
                <a:cs typeface="Arial" panose="020B0604020202020204" pitchFamily="34" charset="0"/>
              </a:rPr>
              <a:t>Soft loans for Civic Infrastructure – A</a:t>
            </a:r>
            <a:r>
              <a:rPr lang="en-GB" sz="2800" dirty="0">
                <a:latin typeface="Arial" panose="020B0604020202020204" pitchFamily="34" charset="0"/>
                <a:cs typeface="Arial" panose="020B0604020202020204" pitchFamily="34" charset="0"/>
              </a:rPr>
              <a:t>k</a:t>
            </a:r>
            <a:r>
              <a:rPr lang="en-PK" sz="2800" dirty="0">
                <a:latin typeface="Arial" panose="020B0604020202020204" pitchFamily="34" charset="0"/>
                <a:cs typeface="Arial" panose="020B0604020202020204" pitchFamily="34" charset="0"/>
              </a:rPr>
              <a:t>huwat</a:t>
            </a:r>
          </a:p>
          <a:p>
            <a:pPr lvl="1">
              <a:lnSpc>
                <a:spcPct val="150000"/>
              </a:lnSpc>
            </a:pPr>
            <a:r>
              <a:rPr lang="en-PK" sz="2800" dirty="0">
                <a:latin typeface="Arial" panose="020B0604020202020204" pitchFamily="34" charset="0"/>
                <a:cs typeface="Arial" panose="020B0604020202020204" pitchFamily="34" charset="0"/>
              </a:rPr>
              <a:t>Internal External Model of OPP</a:t>
            </a:r>
          </a:p>
          <a:p>
            <a:pPr lvl="1">
              <a:lnSpc>
                <a:spcPct val="150000"/>
              </a:lnSpc>
            </a:pPr>
            <a:r>
              <a:rPr lang="en-PK" sz="2800" dirty="0">
                <a:latin typeface="Arial" panose="020B0604020202020204" pitchFamily="34" charset="0"/>
                <a:cs typeface="Arial" panose="020B0604020202020204" pitchFamily="34" charset="0"/>
              </a:rPr>
              <a:t>Microcredit for House Financing ( One Time Equity ) </a:t>
            </a:r>
          </a:p>
          <a:p>
            <a:pPr lvl="1">
              <a:lnSpc>
                <a:spcPct val="150000"/>
              </a:lnSpc>
            </a:pPr>
            <a:r>
              <a:rPr lang="en-PK" sz="2800" dirty="0">
                <a:latin typeface="Arial" panose="020B0604020202020204" pitchFamily="34" charset="0"/>
                <a:cs typeface="Arial" panose="020B0604020202020204" pitchFamily="34" charset="0"/>
              </a:rPr>
              <a:t>NAPHDA to include the lowest decile by adding a Rent model </a:t>
            </a:r>
          </a:p>
          <a:p>
            <a:pPr lvl="1">
              <a:lnSpc>
                <a:spcPct val="150000"/>
              </a:lnSpc>
            </a:pPr>
            <a:r>
              <a:rPr lang="en-PK" sz="2800" dirty="0">
                <a:latin typeface="Arial" panose="020B0604020202020204" pitchFamily="34" charset="0"/>
                <a:cs typeface="Arial" panose="020B0604020202020204" pitchFamily="34" charset="0"/>
              </a:rPr>
              <a:t>Sub National Governments to expand Subsidised Housing Models</a:t>
            </a:r>
            <a:endParaRPr lang="en-PK"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C1348F6-FD8E-8D2F-B601-72CB79E06EA4}"/>
              </a:ext>
            </a:extLst>
          </p:cNvPr>
          <p:cNvSpPr>
            <a:spLocks noGrp="1"/>
          </p:cNvSpPr>
          <p:nvPr>
            <p:ph type="sldNum" sz="quarter" idx="12"/>
          </p:nvPr>
        </p:nvSpPr>
        <p:spPr/>
        <p:txBody>
          <a:bodyPr/>
          <a:lstStyle/>
          <a:p>
            <a:fld id="{1950AD95-886C-1346-915E-F9ED0FEBA7E6}" type="slidenum">
              <a:rPr lang="en-PK" smtClean="0"/>
              <a:t>26</a:t>
            </a:fld>
            <a:endParaRPr lang="en-PK"/>
          </a:p>
        </p:txBody>
      </p:sp>
      <p:sp>
        <p:nvSpPr>
          <p:cNvPr id="5" name="Title 1">
            <a:extLst>
              <a:ext uri="{FF2B5EF4-FFF2-40B4-BE49-F238E27FC236}">
                <a16:creationId xmlns:a16="http://schemas.microsoft.com/office/drawing/2014/main" id="{478F64A7-6B58-62CF-E358-4E22570DAFE7}"/>
              </a:ext>
            </a:extLst>
          </p:cNvPr>
          <p:cNvSpPr>
            <a:spLocks noGrp="1"/>
          </p:cNvSpPr>
          <p:nvPr>
            <p:ph type="title"/>
          </p:nvPr>
        </p:nvSpPr>
        <p:spPr/>
        <p:txBody>
          <a:bodyPr>
            <a:normAutofit/>
          </a:bodyPr>
          <a:lstStyle/>
          <a:p>
            <a:r>
              <a:rPr lang="en-PK" sz="3800">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val="3564915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797B-E2F4-EBBE-0431-F8F56E863CD4}"/>
              </a:ext>
            </a:extLst>
          </p:cNvPr>
          <p:cNvSpPr>
            <a:spLocks noGrp="1"/>
          </p:cNvSpPr>
          <p:nvPr>
            <p:ph type="title"/>
          </p:nvPr>
        </p:nvSpPr>
        <p:spPr>
          <a:xfrm>
            <a:off x="838200" y="365126"/>
            <a:ext cx="10515600" cy="365126"/>
          </a:xfrm>
        </p:spPr>
        <p:txBody>
          <a:bodyPr>
            <a:noAutofit/>
          </a:bodyPr>
          <a:lstStyle/>
          <a:p>
            <a:r>
              <a:rPr lang="en-PK" sz="3800" dirty="0">
                <a:latin typeface="Arial" panose="020B0604020202020204" pitchFamily="34" charset="0"/>
                <a:cs typeface="Arial" panose="020B0604020202020204" pitchFamily="34" charset="0"/>
              </a:rPr>
              <a:t>Resources and Bibliography</a:t>
            </a:r>
          </a:p>
        </p:txBody>
      </p:sp>
      <p:sp>
        <p:nvSpPr>
          <p:cNvPr id="3" name="Content Placeholder 2">
            <a:extLst>
              <a:ext uri="{FF2B5EF4-FFF2-40B4-BE49-F238E27FC236}">
                <a16:creationId xmlns:a16="http://schemas.microsoft.com/office/drawing/2014/main" id="{EEA8CE12-7D30-B377-3A3A-7FBDF1C09148}"/>
              </a:ext>
            </a:extLst>
          </p:cNvPr>
          <p:cNvSpPr>
            <a:spLocks noGrp="1"/>
          </p:cNvSpPr>
          <p:nvPr>
            <p:ph idx="1"/>
          </p:nvPr>
        </p:nvSpPr>
        <p:spPr>
          <a:xfrm>
            <a:off x="838200" y="868101"/>
            <a:ext cx="4704144" cy="5308862"/>
          </a:xfrm>
        </p:spPr>
        <p:txBody>
          <a:bodyPr>
            <a:normAutofit fontScale="92500" lnSpcReduction="20000"/>
          </a:bodyPr>
          <a:lstStyle/>
          <a:p>
            <a:pPr marL="342900" indent="-342900">
              <a:lnSpc>
                <a:spcPct val="100000"/>
              </a:lnSpc>
              <a:buFont typeface="+mj-lt"/>
              <a:buAutoNum type="arabicPeriod"/>
            </a:pPr>
            <a:r>
              <a:rPr lang="en-GB" sz="1800" dirty="0">
                <a:latin typeface="Arial" panose="020B0604020202020204" pitchFamily="34" charset="0"/>
                <a:cs typeface="Arial" panose="020B0604020202020204" pitchFamily="34" charset="0"/>
              </a:rPr>
              <a:t>Holding On: Security of Tenure - Types, Policies, Practices and Challenges, George Payne</a:t>
            </a:r>
          </a:p>
          <a:p>
            <a:pPr marL="342900" indent="-342900">
              <a:lnSpc>
                <a:spcPct val="100000"/>
              </a:lnSpc>
              <a:buFont typeface="+mj-lt"/>
              <a:buAutoNum type="arabicPeriod"/>
            </a:pPr>
            <a:r>
              <a:rPr lang="en-GB" sz="1800" dirty="0">
                <a:solidFill>
                  <a:srgbClr val="0F1111"/>
                </a:solidFill>
                <a:effectLst/>
                <a:latin typeface="Arial" panose="020B0604020202020204" pitchFamily="34" charset="0"/>
                <a:cs typeface="Arial" panose="020B0604020202020204" pitchFamily="34" charset="0"/>
              </a:rPr>
              <a:t>Orangi Pilot Project: Reminiscences and Reflections, Akhtar Hameed Khan</a:t>
            </a:r>
          </a:p>
          <a:p>
            <a:pPr marL="342900" indent="-342900">
              <a:lnSpc>
                <a:spcPct val="100000"/>
              </a:lnSpc>
              <a:buFont typeface="+mj-lt"/>
              <a:buAutoNum type="arabicPeriod"/>
            </a:pPr>
            <a:r>
              <a:rPr lang="en-GB" sz="1800" dirty="0">
                <a:solidFill>
                  <a:srgbClr val="0F1111"/>
                </a:solidFill>
                <a:effectLst/>
                <a:latin typeface="Arial" panose="020B0604020202020204" pitchFamily="34" charset="0"/>
                <a:cs typeface="Arial" panose="020B0604020202020204" pitchFamily="34" charset="0"/>
              </a:rPr>
              <a:t>Towards Good Governance, Tasneem Ahmad </a:t>
            </a:r>
            <a:r>
              <a:rPr lang="en-GB" sz="1800" dirty="0" err="1">
                <a:solidFill>
                  <a:srgbClr val="0F1111"/>
                </a:solidFill>
                <a:effectLst/>
                <a:latin typeface="Arial" panose="020B0604020202020204" pitchFamily="34" charset="0"/>
                <a:cs typeface="Arial" panose="020B0604020202020204" pitchFamily="34" charset="0"/>
              </a:rPr>
              <a:t>Siddiquie</a:t>
            </a:r>
            <a:endParaRPr lang="en-GB" sz="1800" dirty="0">
              <a:solidFill>
                <a:srgbClr val="0F1111"/>
              </a:solidFill>
              <a:effectLst/>
              <a:latin typeface="Arial" panose="020B0604020202020204" pitchFamily="34" charset="0"/>
              <a:cs typeface="Arial" panose="020B0604020202020204" pitchFamily="34" charset="0"/>
            </a:endParaRPr>
          </a:p>
          <a:p>
            <a:pPr marL="342900" indent="-342900">
              <a:lnSpc>
                <a:spcPct val="100000"/>
              </a:lnSpc>
              <a:buFont typeface="+mj-lt"/>
              <a:buAutoNum type="arabicPeriod"/>
            </a:pPr>
            <a:r>
              <a:rPr lang="en-GB" sz="1800" dirty="0">
                <a:solidFill>
                  <a:srgbClr val="0F1111"/>
                </a:solidFill>
                <a:latin typeface="Arial" panose="020B0604020202020204" pitchFamily="34" charset="0"/>
                <a:cs typeface="Arial" panose="020B0604020202020204" pitchFamily="34" charset="0"/>
              </a:rPr>
              <a:t>Planet of Slums, Mike Davis</a:t>
            </a:r>
          </a:p>
          <a:p>
            <a:pPr marL="342900" indent="-342900">
              <a:lnSpc>
                <a:spcPct val="100000"/>
              </a:lnSpc>
              <a:buFont typeface="+mj-lt"/>
              <a:buAutoNum type="arabicPeriod"/>
            </a:pPr>
            <a:r>
              <a:rPr lang="en-GB" sz="1800" dirty="0">
                <a:solidFill>
                  <a:srgbClr val="0F1111"/>
                </a:solidFill>
                <a:effectLst/>
                <a:latin typeface="Arial" panose="020B0604020202020204" pitchFamily="34" charset="0"/>
                <a:cs typeface="Arial" panose="020B0604020202020204" pitchFamily="34" charset="0"/>
              </a:rPr>
              <a:t>The Challenge of Slums, UN-Habitat</a:t>
            </a:r>
          </a:p>
          <a:p>
            <a:pPr marL="342900" indent="-342900">
              <a:lnSpc>
                <a:spcPct val="100000"/>
              </a:lnSpc>
              <a:buFont typeface="+mj-lt"/>
              <a:buAutoNum type="arabicPeriod"/>
            </a:pPr>
            <a:r>
              <a:rPr lang="en-PK" sz="1800" dirty="0">
                <a:latin typeface="Arial" panose="020B0604020202020204" pitchFamily="34" charset="0"/>
                <a:cs typeface="Arial" panose="020B0604020202020204" pitchFamily="34" charset="0"/>
              </a:rPr>
              <a:t>Working with Government, Arif Hasan</a:t>
            </a:r>
          </a:p>
          <a:p>
            <a:pPr marL="342900" indent="-342900">
              <a:lnSpc>
                <a:spcPct val="100000"/>
              </a:lnSpc>
              <a:buFont typeface="+mj-lt"/>
              <a:buAutoNum type="arabicPeriod"/>
            </a:pPr>
            <a:r>
              <a:rPr lang="en-GB" sz="1800" dirty="0">
                <a:latin typeface="Arial" panose="020B0604020202020204" pitchFamily="34" charset="0"/>
                <a:cs typeface="Arial" panose="020B0604020202020204" pitchFamily="34" charset="0"/>
              </a:rPr>
              <a:t>Brief on C</a:t>
            </a:r>
            <a:r>
              <a:rPr lang="en-PK" sz="1800" dirty="0">
                <a:latin typeface="Arial" panose="020B0604020202020204" pitchFamily="34" charset="0"/>
                <a:cs typeface="Arial" panose="020B0604020202020204" pitchFamily="34" charset="0"/>
              </a:rPr>
              <a:t>ensus 2017 , PBS </a:t>
            </a:r>
          </a:p>
          <a:p>
            <a:pPr marL="342900" indent="-342900">
              <a:lnSpc>
                <a:spcPct val="100000"/>
              </a:lnSpc>
              <a:buFont typeface="+mj-lt"/>
              <a:buAutoNum type="arabicPeriod"/>
            </a:pPr>
            <a:r>
              <a:rPr lang="en-GB" sz="1800" dirty="0">
                <a:latin typeface="Arial" panose="020B0604020202020204" pitchFamily="34" charset="0"/>
                <a:cs typeface="Arial" panose="020B0604020202020204" pitchFamily="34" charset="0"/>
              </a:rPr>
              <a:t>N</a:t>
            </a:r>
            <a:r>
              <a:rPr lang="en-PK" sz="1800" dirty="0">
                <a:latin typeface="Arial" panose="020B0604020202020204" pitchFamily="34" charset="0"/>
                <a:cs typeface="Arial" panose="020B0604020202020204" pitchFamily="34" charset="0"/>
              </a:rPr>
              <a:t>ational Financial Literacy Programme , State Bank of Pakistan</a:t>
            </a:r>
          </a:p>
          <a:p>
            <a:pPr marL="342900" indent="-342900">
              <a:lnSpc>
                <a:spcPct val="100000"/>
              </a:lnSpc>
              <a:buFont typeface="+mj-lt"/>
              <a:buAutoNum type="arabicPeriod"/>
            </a:pPr>
            <a:r>
              <a:rPr lang="en-PK" sz="1800" dirty="0">
                <a:latin typeface="Arial" panose="020B0604020202020204" pitchFamily="34" charset="0"/>
                <a:cs typeface="Arial" panose="020B0604020202020204" pitchFamily="34" charset="0"/>
              </a:rPr>
              <a:t>Interviews</a:t>
            </a:r>
          </a:p>
          <a:p>
            <a:pPr marL="800100" lvl="1" indent="-342900">
              <a:lnSpc>
                <a:spcPct val="100000"/>
              </a:lnSpc>
              <a:buFont typeface="+mj-lt"/>
              <a:buAutoNum type="arabicPeriod"/>
            </a:pPr>
            <a:r>
              <a:rPr lang="en-PK" sz="1400" dirty="0">
                <a:latin typeface="Arial" panose="020B0604020202020204" pitchFamily="34" charset="0"/>
                <a:cs typeface="Arial" panose="020B0604020202020204" pitchFamily="34" charset="0"/>
              </a:rPr>
              <a:t>Mr. Shamim Asif, DG DGKA Punjab</a:t>
            </a:r>
          </a:p>
          <a:p>
            <a:pPr marL="800100" lvl="1" indent="-342900">
              <a:lnSpc>
                <a:spcPct val="100000"/>
              </a:lnSpc>
              <a:buFont typeface="+mj-lt"/>
              <a:buAutoNum type="arabicPeriod"/>
            </a:pPr>
            <a:r>
              <a:rPr lang="en-PK" sz="1400" dirty="0">
                <a:latin typeface="Arial" panose="020B0604020202020204" pitchFamily="34" charset="0"/>
                <a:cs typeface="Arial" panose="020B0604020202020204" pitchFamily="34" charset="0"/>
              </a:rPr>
              <a:t>Mr. Yasir Mubeen, Senior Chief PnDB Punjab</a:t>
            </a:r>
          </a:p>
          <a:p>
            <a:pPr marL="800100" lvl="1" indent="-342900">
              <a:lnSpc>
                <a:spcPct val="100000"/>
              </a:lnSpc>
              <a:buFont typeface="+mj-lt"/>
              <a:buAutoNum type="arabicPeriod"/>
            </a:pPr>
            <a:r>
              <a:rPr lang="en-PK" sz="1400" dirty="0">
                <a:latin typeface="Arial" panose="020B0604020202020204" pitchFamily="34" charset="0"/>
                <a:cs typeface="Arial" panose="020B0604020202020204" pitchFamily="34" charset="0"/>
              </a:rPr>
              <a:t>Ms. Shahnaz Arshad, Senior Urban Specialist, World Bank Islamabad</a:t>
            </a:r>
          </a:p>
          <a:p>
            <a:pPr marL="800100" lvl="1" indent="-342900">
              <a:lnSpc>
                <a:spcPct val="100000"/>
              </a:lnSpc>
              <a:buFont typeface="+mj-lt"/>
              <a:buAutoNum type="arabicPeriod"/>
            </a:pPr>
            <a:r>
              <a:rPr lang="en-PK" sz="1400" dirty="0">
                <a:latin typeface="Arial" panose="020B0604020202020204" pitchFamily="34" charset="0"/>
                <a:cs typeface="Arial" panose="020B0604020202020204" pitchFamily="34" charset="0"/>
              </a:rPr>
              <a:t>Ms. Ume Laila N</a:t>
            </a:r>
            <a:r>
              <a:rPr lang="en-GB" sz="1400" dirty="0">
                <a:latin typeface="Arial" panose="020B0604020202020204" pitchFamily="34" charset="0"/>
                <a:cs typeface="Arial" panose="020B0604020202020204" pitchFamily="34" charset="0"/>
              </a:rPr>
              <a:t>a</a:t>
            </a:r>
            <a:r>
              <a:rPr lang="en-PK" sz="1400" dirty="0">
                <a:latin typeface="Arial" panose="020B0604020202020204" pitchFamily="34" charset="0"/>
                <a:cs typeface="Arial" panose="020B0604020202020204" pitchFamily="34" charset="0"/>
              </a:rPr>
              <a:t>qvi, PD PMU , LG</a:t>
            </a:r>
          </a:p>
          <a:p>
            <a:pPr>
              <a:lnSpc>
                <a:spcPct val="100000"/>
              </a:lnSpc>
            </a:pPr>
            <a:endParaRPr lang="en-PK" sz="1800" dirty="0">
              <a:latin typeface="Arial" panose="020B0604020202020204" pitchFamily="34" charset="0"/>
              <a:cs typeface="Arial" panose="020B0604020202020204" pitchFamily="34" charset="0"/>
            </a:endParaRPr>
          </a:p>
          <a:p>
            <a:pPr>
              <a:lnSpc>
                <a:spcPct val="100000"/>
              </a:lnSpc>
            </a:pPr>
            <a:endParaRPr lang="en-PK"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08B2AC-86CF-6A32-2FA2-6825F901933B}"/>
              </a:ext>
            </a:extLst>
          </p:cNvPr>
          <p:cNvSpPr>
            <a:spLocks noGrp="1"/>
          </p:cNvSpPr>
          <p:nvPr>
            <p:ph type="sldNum" sz="quarter" idx="12"/>
          </p:nvPr>
        </p:nvSpPr>
        <p:spPr/>
        <p:txBody>
          <a:bodyPr/>
          <a:lstStyle/>
          <a:p>
            <a:fld id="{1950AD95-886C-1346-915E-F9ED0FEBA7E6}" type="slidenum">
              <a:rPr lang="en-PK" smtClean="0"/>
              <a:t>27</a:t>
            </a:fld>
            <a:endParaRPr lang="en-PK"/>
          </a:p>
        </p:txBody>
      </p:sp>
      <p:pic>
        <p:nvPicPr>
          <p:cNvPr id="6" name="Picture 5">
            <a:extLst>
              <a:ext uri="{FF2B5EF4-FFF2-40B4-BE49-F238E27FC236}">
                <a16:creationId xmlns:a16="http://schemas.microsoft.com/office/drawing/2014/main" id="{8DCEA62F-5481-E79B-64B3-76CFAA2295E5}"/>
              </a:ext>
            </a:extLst>
          </p:cNvPr>
          <p:cNvPicPr>
            <a:picLocks noChangeAspect="1"/>
          </p:cNvPicPr>
          <p:nvPr/>
        </p:nvPicPr>
        <p:blipFill>
          <a:blip r:embed="rId2"/>
          <a:stretch>
            <a:fillRect/>
          </a:stretch>
        </p:blipFill>
        <p:spPr>
          <a:xfrm>
            <a:off x="9212680" y="1101262"/>
            <a:ext cx="2694776" cy="4126375"/>
          </a:xfrm>
          <a:prstGeom prst="rect">
            <a:avLst/>
          </a:prstGeom>
        </p:spPr>
      </p:pic>
      <p:pic>
        <p:nvPicPr>
          <p:cNvPr id="8" name="Picture 7">
            <a:extLst>
              <a:ext uri="{FF2B5EF4-FFF2-40B4-BE49-F238E27FC236}">
                <a16:creationId xmlns:a16="http://schemas.microsoft.com/office/drawing/2014/main" id="{D7B0409E-8829-7999-7D66-F83F735FEEE4}"/>
              </a:ext>
            </a:extLst>
          </p:cNvPr>
          <p:cNvPicPr>
            <a:picLocks noChangeAspect="1"/>
          </p:cNvPicPr>
          <p:nvPr/>
        </p:nvPicPr>
        <p:blipFill>
          <a:blip r:embed="rId3"/>
          <a:stretch>
            <a:fillRect/>
          </a:stretch>
        </p:blipFill>
        <p:spPr>
          <a:xfrm>
            <a:off x="6096000" y="1101262"/>
            <a:ext cx="2636662" cy="4126375"/>
          </a:xfrm>
          <a:prstGeom prst="rect">
            <a:avLst/>
          </a:prstGeom>
        </p:spPr>
      </p:pic>
    </p:spTree>
    <p:extLst>
      <p:ext uri="{BB962C8B-B14F-4D97-AF65-F5344CB8AC3E}">
        <p14:creationId xmlns:p14="http://schemas.microsoft.com/office/powerpoint/2010/main" val="123383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DC06-EB6F-2167-72E5-F8E362E0A53C}"/>
              </a:ext>
            </a:extLst>
          </p:cNvPr>
          <p:cNvSpPr>
            <a:spLocks noGrp="1"/>
          </p:cNvSpPr>
          <p:nvPr>
            <p:ph type="title"/>
          </p:nvPr>
        </p:nvSpPr>
        <p:spPr>
          <a:xfrm>
            <a:off x="930797" y="2766218"/>
            <a:ext cx="10515600" cy="1325563"/>
          </a:xfrm>
        </p:spPr>
        <p:txBody>
          <a:bodyPr/>
          <a:lstStyle/>
          <a:p>
            <a:pPr algn="ctr"/>
            <a:r>
              <a:rPr lang="en-PK" b="1" dirty="0">
                <a:latin typeface="Arial" panose="020B0604020202020204" pitchFamily="34" charset="0"/>
                <a:cs typeface="Arial" panose="020B0604020202020204" pitchFamily="34" charset="0"/>
              </a:rPr>
              <a:t>Thanks</a:t>
            </a:r>
          </a:p>
        </p:txBody>
      </p:sp>
      <p:sp>
        <p:nvSpPr>
          <p:cNvPr id="4" name="Slide Number Placeholder 3">
            <a:extLst>
              <a:ext uri="{FF2B5EF4-FFF2-40B4-BE49-F238E27FC236}">
                <a16:creationId xmlns:a16="http://schemas.microsoft.com/office/drawing/2014/main" id="{6D0826A2-B0BA-5D39-6106-8208B8C46D47}"/>
              </a:ext>
            </a:extLst>
          </p:cNvPr>
          <p:cNvSpPr>
            <a:spLocks noGrp="1"/>
          </p:cNvSpPr>
          <p:nvPr>
            <p:ph type="sldNum" sz="quarter" idx="12"/>
          </p:nvPr>
        </p:nvSpPr>
        <p:spPr/>
        <p:txBody>
          <a:bodyPr/>
          <a:lstStyle/>
          <a:p>
            <a:fld id="{1950AD95-886C-1346-915E-F9ED0FEBA7E6}" type="slidenum">
              <a:rPr lang="en-PK" smtClean="0"/>
              <a:t>28</a:t>
            </a:fld>
            <a:endParaRPr lang="en-PK"/>
          </a:p>
        </p:txBody>
      </p:sp>
    </p:spTree>
    <p:extLst>
      <p:ext uri="{BB962C8B-B14F-4D97-AF65-F5344CB8AC3E}">
        <p14:creationId xmlns:p14="http://schemas.microsoft.com/office/powerpoint/2010/main" val="113041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0E09-D765-D57A-DF83-3DDCF8BD11A9}"/>
              </a:ext>
            </a:extLst>
          </p:cNvPr>
          <p:cNvSpPr>
            <a:spLocks noGrp="1"/>
          </p:cNvSpPr>
          <p:nvPr>
            <p:ph type="title"/>
          </p:nvPr>
        </p:nvSpPr>
        <p:spPr/>
        <p:txBody>
          <a:bodyPr>
            <a:normAutofit/>
          </a:bodyPr>
          <a:lstStyle/>
          <a:p>
            <a:r>
              <a:rPr lang="en-PK" sz="3800" b="1" dirty="0">
                <a:latin typeface="Arial" panose="020B0604020202020204" pitchFamily="34" charset="0"/>
                <a:cs typeface="Arial" panose="020B0604020202020204" pitchFamily="34" charset="0"/>
              </a:rPr>
              <a:t>Sequence of Presentation</a:t>
            </a:r>
          </a:p>
        </p:txBody>
      </p:sp>
      <p:sp>
        <p:nvSpPr>
          <p:cNvPr id="3" name="Content Placeholder 2">
            <a:extLst>
              <a:ext uri="{FF2B5EF4-FFF2-40B4-BE49-F238E27FC236}">
                <a16:creationId xmlns:a16="http://schemas.microsoft.com/office/drawing/2014/main" id="{D07DD49A-FCCA-7EAC-BD3F-06781FAB2E38}"/>
              </a:ext>
            </a:extLst>
          </p:cNvPr>
          <p:cNvSpPr>
            <a:spLocks noGrp="1"/>
          </p:cNvSpPr>
          <p:nvPr>
            <p:ph idx="1"/>
          </p:nvPr>
        </p:nvSpPr>
        <p:spPr>
          <a:xfrm>
            <a:off x="942372" y="1385787"/>
            <a:ext cx="10515600" cy="4351338"/>
          </a:xfrm>
        </p:spPr>
        <p:txBody>
          <a:bodyPr>
            <a:noAutofit/>
          </a:bodyPr>
          <a:lstStyle/>
          <a:p>
            <a:pPr marL="514350" indent="-514350">
              <a:lnSpc>
                <a:spcPct val="150000"/>
              </a:lnSpc>
              <a:buFont typeface="+mj-lt"/>
              <a:buAutoNum type="arabicPeriod"/>
            </a:pPr>
            <a:r>
              <a:rPr lang="en-PK" dirty="0">
                <a:latin typeface="Arial" panose="020B0604020202020204" pitchFamily="34" charset="0"/>
                <a:cs typeface="Arial" panose="020B0604020202020204" pitchFamily="34" charset="0"/>
              </a:rPr>
              <a:t>Introduction – What is a Slum ?</a:t>
            </a:r>
          </a:p>
          <a:p>
            <a:pPr marL="514350" indent="-514350">
              <a:lnSpc>
                <a:spcPct val="150000"/>
              </a:lnSpc>
              <a:buFont typeface="+mj-lt"/>
              <a:buAutoNum type="arabicPeriod"/>
            </a:pPr>
            <a:r>
              <a:rPr lang="en-PK" dirty="0">
                <a:latin typeface="Arial" panose="020B0604020202020204" pitchFamily="34" charset="0"/>
                <a:cs typeface="Arial" panose="020B0604020202020204" pitchFamily="34" charset="0"/>
              </a:rPr>
              <a:t>Statement of Problem</a:t>
            </a:r>
          </a:p>
          <a:p>
            <a:pPr marL="514350" indent="-514350">
              <a:lnSpc>
                <a:spcPct val="150000"/>
              </a:lnSpc>
              <a:buFont typeface="+mj-lt"/>
              <a:buAutoNum type="arabicPeriod"/>
            </a:pPr>
            <a:r>
              <a:rPr lang="en-PK" dirty="0">
                <a:latin typeface="Arial" panose="020B0604020202020204" pitchFamily="34" charset="0"/>
                <a:cs typeface="Arial" panose="020B0604020202020204" pitchFamily="34" charset="0"/>
              </a:rPr>
              <a:t>Research Questions</a:t>
            </a:r>
          </a:p>
          <a:p>
            <a:pPr marL="514350" indent="-514350">
              <a:lnSpc>
                <a:spcPct val="150000"/>
              </a:lnSpc>
              <a:buFont typeface="+mj-lt"/>
              <a:buAutoNum type="arabicPeriod"/>
            </a:pPr>
            <a:r>
              <a:rPr lang="en-PK" dirty="0">
                <a:latin typeface="Arial" panose="020B0604020202020204" pitchFamily="34" charset="0"/>
                <a:cs typeface="Arial" panose="020B0604020202020204" pitchFamily="34" charset="0"/>
              </a:rPr>
              <a:t>Analysis	</a:t>
            </a:r>
          </a:p>
          <a:p>
            <a:pPr marL="914400" lvl="1" indent="-457200">
              <a:lnSpc>
                <a:spcPct val="150000"/>
              </a:lnSpc>
              <a:buFont typeface="+mj-lt"/>
              <a:buAutoNum type="alphaLcPeriod"/>
            </a:pPr>
            <a:r>
              <a:rPr lang="en-PK" sz="2800" dirty="0">
                <a:latin typeface="Arial" panose="020B0604020202020204" pitchFamily="34" charset="0"/>
                <a:cs typeface="Arial" panose="020B0604020202020204" pitchFamily="34" charset="0"/>
              </a:rPr>
              <a:t>Issues and Chall</a:t>
            </a:r>
            <a:r>
              <a:rPr lang="en-GB" sz="2800" dirty="0">
                <a:latin typeface="Arial" panose="020B0604020202020204" pitchFamily="34" charset="0"/>
                <a:cs typeface="Arial" panose="020B0604020202020204" pitchFamily="34" charset="0"/>
              </a:rPr>
              <a:t>e</a:t>
            </a:r>
            <a:r>
              <a:rPr lang="en-PK" sz="2800" dirty="0">
                <a:latin typeface="Arial" panose="020B0604020202020204" pitchFamily="34" charset="0"/>
                <a:cs typeface="Arial" panose="020B0604020202020204" pitchFamily="34" charset="0"/>
              </a:rPr>
              <a:t>nges of Slums</a:t>
            </a:r>
          </a:p>
          <a:p>
            <a:pPr marL="914400" lvl="1" indent="-457200">
              <a:lnSpc>
                <a:spcPct val="150000"/>
              </a:lnSpc>
              <a:buFont typeface="+mj-lt"/>
              <a:buAutoNum type="alphaLcPeriod"/>
            </a:pPr>
            <a:r>
              <a:rPr lang="en-PK" sz="2800" dirty="0">
                <a:latin typeface="Arial" panose="020B0604020202020204" pitchFamily="34" charset="0"/>
                <a:cs typeface="Arial" panose="020B0604020202020204" pitchFamily="34" charset="0"/>
              </a:rPr>
              <a:t>Case Study of Katchi Abadis Governance in Punjab</a:t>
            </a:r>
          </a:p>
          <a:p>
            <a:pPr marL="514350" indent="-514350">
              <a:lnSpc>
                <a:spcPct val="150000"/>
              </a:lnSpc>
              <a:buFont typeface="+mj-lt"/>
              <a:buAutoNum type="arabicPeriod"/>
            </a:pPr>
            <a:r>
              <a:rPr lang="en-PK" dirty="0">
                <a:latin typeface="Arial" panose="020B0604020202020204" pitchFamily="34" charset="0"/>
                <a:cs typeface="Arial" panose="020B0604020202020204" pitchFamily="34" charset="0"/>
              </a:rPr>
              <a:t>Conclusion</a:t>
            </a:r>
          </a:p>
          <a:p>
            <a:pPr marL="514350" indent="-514350">
              <a:lnSpc>
                <a:spcPct val="150000"/>
              </a:lnSpc>
              <a:buFont typeface="+mj-lt"/>
              <a:buAutoNum type="arabicPeriod"/>
            </a:pPr>
            <a:r>
              <a:rPr lang="en-PK" dirty="0">
                <a:latin typeface="Arial" panose="020B0604020202020204" pitchFamily="34" charset="0"/>
                <a:cs typeface="Arial" panose="020B0604020202020204" pitchFamily="34" charset="0"/>
              </a:rPr>
              <a:t>Recommendations </a:t>
            </a:r>
          </a:p>
          <a:p>
            <a:endParaRPr lang="en-PK" dirty="0"/>
          </a:p>
        </p:txBody>
      </p:sp>
      <p:sp>
        <p:nvSpPr>
          <p:cNvPr id="4" name="Slide Number Placeholder 3">
            <a:extLst>
              <a:ext uri="{FF2B5EF4-FFF2-40B4-BE49-F238E27FC236}">
                <a16:creationId xmlns:a16="http://schemas.microsoft.com/office/drawing/2014/main" id="{BA127AB5-752D-81A7-17F8-E45A47EEB315}"/>
              </a:ext>
            </a:extLst>
          </p:cNvPr>
          <p:cNvSpPr>
            <a:spLocks noGrp="1"/>
          </p:cNvSpPr>
          <p:nvPr>
            <p:ph type="sldNum" sz="quarter" idx="12"/>
          </p:nvPr>
        </p:nvSpPr>
        <p:spPr/>
        <p:txBody>
          <a:bodyPr/>
          <a:lstStyle/>
          <a:p>
            <a:fld id="{1950AD95-886C-1346-915E-F9ED0FEBA7E6}" type="slidenum">
              <a:rPr lang="en-PK" smtClean="0"/>
              <a:t>3</a:t>
            </a:fld>
            <a:endParaRPr lang="en-PK"/>
          </a:p>
        </p:txBody>
      </p:sp>
    </p:spTree>
    <p:extLst>
      <p:ext uri="{BB962C8B-B14F-4D97-AF65-F5344CB8AC3E}">
        <p14:creationId xmlns:p14="http://schemas.microsoft.com/office/powerpoint/2010/main" val="233113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2C73-80F5-EAFA-696E-FDAA2E471C11}"/>
              </a:ext>
            </a:extLst>
          </p:cNvPr>
          <p:cNvSpPr>
            <a:spLocks noGrp="1"/>
          </p:cNvSpPr>
          <p:nvPr>
            <p:ph type="title"/>
          </p:nvPr>
        </p:nvSpPr>
        <p:spPr>
          <a:xfrm>
            <a:off x="838200" y="0"/>
            <a:ext cx="10515600" cy="1325563"/>
          </a:xfrm>
        </p:spPr>
        <p:txBody>
          <a:bodyPr>
            <a:normAutofit/>
          </a:bodyPr>
          <a:lstStyle/>
          <a:p>
            <a:r>
              <a:rPr lang="en-PK" sz="3800" b="1">
                <a:latin typeface="Arial" panose="020B0604020202020204" pitchFamily="34" charset="0"/>
                <a:cs typeface="Arial" panose="020B0604020202020204" pitchFamily="34" charset="0"/>
              </a:rPr>
              <a:t>Introduction : What is a Slum ?</a:t>
            </a:r>
          </a:p>
        </p:txBody>
      </p:sp>
      <p:sp>
        <p:nvSpPr>
          <p:cNvPr id="3" name="Content Placeholder 2">
            <a:extLst>
              <a:ext uri="{FF2B5EF4-FFF2-40B4-BE49-F238E27FC236}">
                <a16:creationId xmlns:a16="http://schemas.microsoft.com/office/drawing/2014/main" id="{7B13C303-A8B3-0EA9-6D45-9A27C51ED125}"/>
              </a:ext>
            </a:extLst>
          </p:cNvPr>
          <p:cNvSpPr>
            <a:spLocks noGrp="1"/>
          </p:cNvSpPr>
          <p:nvPr>
            <p:ph idx="1"/>
          </p:nvPr>
        </p:nvSpPr>
        <p:spPr>
          <a:xfrm>
            <a:off x="838200" y="1070768"/>
            <a:ext cx="10515600" cy="5468144"/>
          </a:xfrm>
        </p:spPr>
        <p:txBody>
          <a:bodyPr>
            <a:noAutofit/>
          </a:bodyPr>
          <a:lstStyle/>
          <a:p>
            <a:pPr marL="0" indent="0" algn="l">
              <a:lnSpc>
                <a:spcPct val="150000"/>
              </a:lnSpc>
              <a:buNone/>
            </a:pPr>
            <a:r>
              <a:rPr lang="en-GB" b="1" dirty="0">
                <a:solidFill>
                  <a:schemeClr val="accent6">
                    <a:lumMod val="50000"/>
                  </a:schemeClr>
                </a:solidFill>
                <a:latin typeface="Arial" panose="020B0604020202020204" pitchFamily="34" charset="0"/>
                <a:cs typeface="Arial" panose="020B0604020202020204" pitchFamily="34" charset="0"/>
              </a:rPr>
              <a:t>1792</a:t>
            </a:r>
            <a:r>
              <a:rPr lang="en-GB" dirty="0">
                <a:latin typeface="Arial" panose="020B0604020202020204" pitchFamily="34" charset="0"/>
                <a:cs typeface="Arial" panose="020B0604020202020204" pitchFamily="34" charset="0"/>
              </a:rPr>
              <a:t>  	</a:t>
            </a:r>
            <a:r>
              <a:rPr lang="en-GB" b="1" dirty="0">
                <a:solidFill>
                  <a:srgbClr val="C00000"/>
                </a:solidFill>
                <a:latin typeface="Arial" panose="020B0604020202020204" pitchFamily="34" charset="0"/>
                <a:cs typeface="Arial" panose="020B0604020202020204" pitchFamily="34" charset="0"/>
              </a:rPr>
              <a:t>Rookery </a:t>
            </a:r>
            <a:r>
              <a:rPr lang="en-GB" dirty="0">
                <a:latin typeface="Arial" panose="020B0604020202020204" pitchFamily="34" charset="0"/>
                <a:cs typeface="Arial" panose="020B0604020202020204" pitchFamily="34" charset="0"/>
              </a:rPr>
              <a:t>- </a:t>
            </a:r>
            <a:r>
              <a:rPr lang="en-GB" b="0" i="0" dirty="0">
                <a:solidFill>
                  <a:srgbClr val="202122"/>
                </a:solidFill>
                <a:effectLst/>
                <a:latin typeface="Arial" panose="020B0604020202020204" pitchFamily="34" charset="0"/>
                <a:cs typeface="Arial" panose="020B0604020202020204" pitchFamily="34" charset="0"/>
              </a:rPr>
              <a:t>a cluster of mean tenements densely 			populated by people of the lowest class</a:t>
            </a:r>
            <a:endParaRPr lang="en-GB" dirty="0">
              <a:latin typeface="Arial" panose="020B0604020202020204" pitchFamily="34" charset="0"/>
              <a:cs typeface="Arial" panose="020B0604020202020204" pitchFamily="34" charset="0"/>
            </a:endParaRPr>
          </a:p>
          <a:p>
            <a:pPr marL="0" indent="0">
              <a:lnSpc>
                <a:spcPct val="150000"/>
              </a:lnSpc>
              <a:buNone/>
            </a:pPr>
            <a:r>
              <a:rPr lang="en-PK" b="1" dirty="0">
                <a:solidFill>
                  <a:schemeClr val="accent6">
                    <a:lumMod val="50000"/>
                  </a:schemeClr>
                </a:solidFill>
                <a:latin typeface="Arial" panose="020B0604020202020204" pitchFamily="34" charset="0"/>
                <a:cs typeface="Arial" panose="020B0604020202020204" pitchFamily="34" charset="0"/>
              </a:rPr>
              <a:t>1852 </a:t>
            </a:r>
            <a:r>
              <a:rPr lang="en-PK" dirty="0">
                <a:latin typeface="Arial" panose="020B0604020202020204" pitchFamily="34" charset="0"/>
                <a:cs typeface="Arial" panose="020B0604020202020204" pitchFamily="34" charset="0"/>
              </a:rPr>
              <a:t> 	</a:t>
            </a:r>
            <a:r>
              <a:rPr lang="en-PK" b="1" dirty="0">
                <a:solidFill>
                  <a:srgbClr val="C00000"/>
                </a:solidFill>
                <a:latin typeface="Arial" panose="020B0604020202020204" pitchFamily="34" charset="0"/>
                <a:cs typeface="Arial" panose="020B0604020202020204" pitchFamily="34" charset="0"/>
              </a:rPr>
              <a:t>Back Slums </a:t>
            </a:r>
            <a:r>
              <a:rPr lang="en-PK"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 foul back street of a city, especially 			one filled with a poor, dirty, degraded and often 			vicious population (Charles Dickens)</a:t>
            </a:r>
          </a:p>
          <a:p>
            <a:pPr marL="0" indent="0">
              <a:lnSpc>
                <a:spcPct val="150000"/>
              </a:lnSpc>
              <a:buNone/>
            </a:pPr>
            <a:r>
              <a:rPr lang="en-GB" b="1" dirty="0">
                <a:solidFill>
                  <a:schemeClr val="accent6">
                    <a:lumMod val="50000"/>
                  </a:schemeClr>
                </a:solidFill>
                <a:latin typeface="Arial" panose="020B0604020202020204" pitchFamily="34" charset="0"/>
                <a:cs typeface="Arial" panose="020B0604020202020204" pitchFamily="34" charset="0"/>
              </a:rPr>
              <a:t>1930</a:t>
            </a:r>
            <a:r>
              <a:rPr lang="en-GB" dirty="0">
                <a:latin typeface="Arial" panose="020B0604020202020204" pitchFamily="34" charset="0"/>
                <a:cs typeface="Arial" panose="020B0604020202020204" pitchFamily="34" charset="0"/>
              </a:rPr>
              <a:t> 		</a:t>
            </a:r>
            <a:r>
              <a:rPr lang="en-GB" b="1" dirty="0">
                <a:solidFill>
                  <a:srgbClr val="C00000"/>
                </a:solidFill>
                <a:latin typeface="Arial" panose="020B0604020202020204" pitchFamily="34" charset="0"/>
                <a:cs typeface="Arial" panose="020B0604020202020204" pitchFamily="34" charset="0"/>
              </a:rPr>
              <a:t>Tenement Districts </a:t>
            </a:r>
            <a:r>
              <a:rPr lang="en-GB" b="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Legislation authorising 				elimination 	of slums</a:t>
            </a:r>
          </a:p>
          <a:p>
            <a:pPr marL="0" indent="0">
              <a:lnSpc>
                <a:spcPct val="150000"/>
              </a:lnSpc>
              <a:buNone/>
            </a:pPr>
            <a:r>
              <a:rPr lang="en-GB" b="1" dirty="0">
                <a:solidFill>
                  <a:schemeClr val="accent6">
                    <a:lumMod val="50000"/>
                  </a:schemeClr>
                </a:solidFill>
                <a:latin typeface="Arial" panose="020B0604020202020204" pitchFamily="34" charset="0"/>
                <a:cs typeface="Arial" panose="020B0604020202020204" pitchFamily="34" charset="0"/>
              </a:rPr>
              <a:t>1973	</a:t>
            </a:r>
            <a:r>
              <a:rPr lang="en-GB" dirty="0">
                <a:latin typeface="Arial" panose="020B0604020202020204" pitchFamily="34" charset="0"/>
                <a:cs typeface="Arial" panose="020B0604020202020204" pitchFamily="34" charset="0"/>
              </a:rPr>
              <a:t>	</a:t>
            </a:r>
            <a:r>
              <a:rPr lang="en-GB" b="1" i="1" dirty="0">
                <a:solidFill>
                  <a:srgbClr val="C00000"/>
                </a:solidFill>
                <a:latin typeface="Arial" panose="020B0604020202020204" pitchFamily="34" charset="0"/>
                <a:cs typeface="Arial" panose="020B0604020202020204" pitchFamily="34" charset="0"/>
              </a:rPr>
              <a:t>‘Katchi Abadis’ </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Illegal squatters on state land</a:t>
            </a:r>
          </a:p>
        </p:txBody>
      </p:sp>
      <p:sp>
        <p:nvSpPr>
          <p:cNvPr id="5" name="Slide Number Placeholder 4">
            <a:extLst>
              <a:ext uri="{FF2B5EF4-FFF2-40B4-BE49-F238E27FC236}">
                <a16:creationId xmlns:a16="http://schemas.microsoft.com/office/drawing/2014/main" id="{DED578FD-81AD-5277-BC74-FF38E79857E5}"/>
              </a:ext>
            </a:extLst>
          </p:cNvPr>
          <p:cNvSpPr>
            <a:spLocks noGrp="1"/>
          </p:cNvSpPr>
          <p:nvPr>
            <p:ph type="sldNum" sz="quarter" idx="12"/>
          </p:nvPr>
        </p:nvSpPr>
        <p:spPr/>
        <p:txBody>
          <a:bodyPr/>
          <a:lstStyle/>
          <a:p>
            <a:fld id="{1950AD95-886C-1346-915E-F9ED0FEBA7E6}" type="slidenum">
              <a:rPr lang="en-PK" smtClean="0"/>
              <a:t>4</a:t>
            </a:fld>
            <a:endParaRPr lang="en-PK"/>
          </a:p>
        </p:txBody>
      </p:sp>
    </p:spTree>
    <p:extLst>
      <p:ext uri="{BB962C8B-B14F-4D97-AF65-F5344CB8AC3E}">
        <p14:creationId xmlns:p14="http://schemas.microsoft.com/office/powerpoint/2010/main" val="158225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E56A8-BDCF-7781-39B4-F6F0BE8443B0}"/>
              </a:ext>
            </a:extLst>
          </p:cNvPr>
          <p:cNvSpPr>
            <a:spLocks noGrp="1"/>
          </p:cNvSpPr>
          <p:nvPr>
            <p:ph idx="1"/>
          </p:nvPr>
        </p:nvSpPr>
        <p:spPr>
          <a:xfrm>
            <a:off x="393539" y="136525"/>
            <a:ext cx="11563109" cy="6584950"/>
          </a:xfrm>
        </p:spPr>
        <p:txBody>
          <a:bodyPr>
            <a:noAutofit/>
          </a:bodyPr>
          <a:lstStyle/>
          <a:p>
            <a:pPr marL="0" indent="0">
              <a:buNone/>
            </a:pPr>
            <a:r>
              <a:rPr lang="en-GB" b="1" dirty="0">
                <a:solidFill>
                  <a:schemeClr val="accent6">
                    <a:lumMod val="50000"/>
                  </a:schemeClr>
                </a:solidFill>
                <a:latin typeface="Arial" panose="020B0604020202020204" pitchFamily="34" charset="0"/>
                <a:cs typeface="Arial" panose="020B0604020202020204" pitchFamily="34" charset="0"/>
              </a:rPr>
              <a:t>2002	</a:t>
            </a:r>
            <a:r>
              <a:rPr lang="en-GB" dirty="0">
                <a:latin typeface="Arial" panose="020B0604020202020204" pitchFamily="34" charset="0"/>
                <a:cs typeface="Arial" panose="020B0604020202020204" pitchFamily="34" charset="0"/>
              </a:rPr>
              <a:t> </a:t>
            </a:r>
            <a:r>
              <a:rPr lang="en-GB" b="1" dirty="0">
                <a:solidFill>
                  <a:srgbClr val="C00000"/>
                </a:solidFill>
                <a:latin typeface="Arial" panose="020B0604020202020204" pitchFamily="34" charset="0"/>
                <a:cs typeface="Arial" panose="020B0604020202020204" pitchFamily="34" charset="0"/>
              </a:rPr>
              <a:t>Slums </a:t>
            </a:r>
            <a:r>
              <a:rPr lang="en-GB" dirty="0">
                <a:latin typeface="Arial" panose="020B0604020202020204" pitchFamily="34" charset="0"/>
                <a:cs typeface="Arial" panose="020B0604020202020204" pitchFamily="34" charset="0"/>
              </a:rPr>
              <a:t>- </a:t>
            </a:r>
            <a:r>
              <a:rPr lang="en-PK" b="1">
                <a:latin typeface="Arial" panose="020B0604020202020204" pitchFamily="34" charset="0"/>
                <a:cs typeface="Arial" panose="020B0604020202020204" pitchFamily="34" charset="0"/>
              </a:rPr>
              <a:t>UN-Habitat Framework of Deprivations</a:t>
            </a:r>
            <a:endParaRPr lang="en-GB" dirty="0">
              <a:latin typeface="Arial" panose="020B0604020202020204" pitchFamily="34" charset="0"/>
              <a:cs typeface="Arial" panose="020B0604020202020204" pitchFamily="34" charset="0"/>
            </a:endParaRPr>
          </a:p>
          <a:p>
            <a:pPr marL="0" indent="0">
              <a:lnSpc>
                <a:spcPct val="150000"/>
              </a:lnSpc>
              <a:buNone/>
            </a:pPr>
            <a:r>
              <a:rPr lang="en-GB" dirty="0">
                <a:latin typeface="Arial" panose="020B0604020202020204" pitchFamily="34" charset="0"/>
                <a:cs typeface="Arial" panose="020B0604020202020204" pitchFamily="34" charset="0"/>
              </a:rPr>
              <a:t>	….as a </a:t>
            </a:r>
            <a:r>
              <a:rPr lang="en-GB" b="1" dirty="0">
                <a:latin typeface="Arial" panose="020B0604020202020204" pitchFamily="34" charset="0"/>
                <a:cs typeface="Arial" panose="020B0604020202020204" pitchFamily="34" charset="0"/>
              </a:rPr>
              <a:t>group of individuals </a:t>
            </a:r>
            <a:r>
              <a:rPr lang="en-GB" dirty="0">
                <a:latin typeface="Arial" panose="020B0604020202020204" pitchFamily="34" charset="0"/>
                <a:cs typeface="Arial" panose="020B0604020202020204" pitchFamily="34" charset="0"/>
              </a:rPr>
              <a:t>living under the </a:t>
            </a:r>
            <a:r>
              <a:rPr lang="en-GB" b="1" dirty="0">
                <a:latin typeface="Arial" panose="020B0604020202020204" pitchFamily="34" charset="0"/>
                <a:cs typeface="Arial" panose="020B0604020202020204" pitchFamily="34" charset="0"/>
              </a:rPr>
              <a:t>same roof </a:t>
            </a:r>
            <a:r>
              <a:rPr lang="en-GB" dirty="0">
                <a:latin typeface="Arial" panose="020B0604020202020204" pitchFamily="34" charset="0"/>
                <a:cs typeface="Arial" panose="020B0604020202020204" pitchFamily="34" charset="0"/>
              </a:rPr>
              <a:t>			in an </a:t>
            </a:r>
            <a:r>
              <a:rPr lang="en-GB" b="1" dirty="0">
                <a:latin typeface="Arial" panose="020B0604020202020204" pitchFamily="34" charset="0"/>
                <a:cs typeface="Arial" panose="020B0604020202020204" pitchFamily="34" charset="0"/>
              </a:rPr>
              <a:t>urban area </a:t>
            </a:r>
            <a:r>
              <a:rPr lang="en-GB" dirty="0">
                <a:latin typeface="Arial" panose="020B0604020202020204" pitchFamily="34" charset="0"/>
                <a:cs typeface="Arial" panose="020B0604020202020204" pitchFamily="34" charset="0"/>
              </a:rPr>
              <a:t>who </a:t>
            </a:r>
            <a:r>
              <a:rPr lang="en-GB" b="1" dirty="0">
                <a:latin typeface="Arial" panose="020B0604020202020204" pitchFamily="34" charset="0"/>
                <a:cs typeface="Arial" panose="020B0604020202020204" pitchFamily="34" charset="0"/>
              </a:rPr>
              <a:t>lack one or more </a:t>
            </a:r>
            <a:r>
              <a:rPr lang="en-GB" dirty="0">
                <a:latin typeface="Arial" panose="020B0604020202020204" pitchFamily="34" charset="0"/>
                <a:cs typeface="Arial" panose="020B0604020202020204" pitchFamily="34" charset="0"/>
              </a:rPr>
              <a:t>of the 				following:</a:t>
            </a:r>
          </a:p>
          <a:p>
            <a:pPr marL="1430338" lvl="4" indent="-508000">
              <a:lnSpc>
                <a:spcPct val="100000"/>
              </a:lnSpc>
              <a:buFont typeface="+mj-lt"/>
              <a:buAutoNum type="alphaLcPeriod"/>
            </a:pPr>
            <a:r>
              <a:rPr lang="en-GB" sz="2800" b="1" dirty="0">
                <a:solidFill>
                  <a:schemeClr val="accent6">
                    <a:lumMod val="50000"/>
                  </a:schemeClr>
                </a:solidFill>
                <a:latin typeface="Arial" panose="020B0604020202020204" pitchFamily="34" charset="0"/>
                <a:cs typeface="Arial" panose="020B0604020202020204" pitchFamily="34" charset="0"/>
              </a:rPr>
              <a:t>Durable housing - </a:t>
            </a:r>
            <a:r>
              <a:rPr lang="en-GB" sz="2800" dirty="0">
                <a:latin typeface="Arial" panose="020B0604020202020204" pitchFamily="34" charset="0"/>
                <a:cs typeface="Arial" panose="020B0604020202020204" pitchFamily="34" charset="0"/>
              </a:rPr>
              <a:t>protects against extreme conditions. </a:t>
            </a:r>
          </a:p>
          <a:p>
            <a:pPr marL="1430338" lvl="4" indent="-508000">
              <a:lnSpc>
                <a:spcPct val="100000"/>
              </a:lnSpc>
              <a:buFont typeface="+mj-lt"/>
              <a:buAutoNum type="alphaLcPeriod"/>
            </a:pPr>
            <a:r>
              <a:rPr lang="en-GB" sz="2800" b="1" dirty="0">
                <a:solidFill>
                  <a:schemeClr val="accent6">
                    <a:lumMod val="50000"/>
                  </a:schemeClr>
                </a:solidFill>
                <a:latin typeface="Arial" panose="020B0604020202020204" pitchFamily="34" charset="0"/>
                <a:cs typeface="Arial" panose="020B0604020202020204" pitchFamily="34" charset="0"/>
              </a:rPr>
              <a:t>Sufficient living space </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not more than three people in a room. </a:t>
            </a:r>
          </a:p>
          <a:p>
            <a:pPr marL="1430338" lvl="4" indent="-508000">
              <a:lnSpc>
                <a:spcPct val="100000"/>
              </a:lnSpc>
              <a:buFont typeface="+mj-lt"/>
              <a:buAutoNum type="alphaLcPeriod"/>
            </a:pPr>
            <a:r>
              <a:rPr lang="en-GB" sz="2800" b="1" dirty="0">
                <a:solidFill>
                  <a:schemeClr val="accent6">
                    <a:lumMod val="50000"/>
                  </a:schemeClr>
                </a:solidFill>
                <a:latin typeface="Arial" panose="020B0604020202020204" pitchFamily="34" charset="0"/>
                <a:cs typeface="Arial" panose="020B0604020202020204" pitchFamily="34" charset="0"/>
              </a:rPr>
              <a:t>Easy access to safe water</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in sufficient amounts at an affordable price. </a:t>
            </a:r>
          </a:p>
          <a:p>
            <a:pPr marL="1430338" lvl="4" indent="-508000">
              <a:lnSpc>
                <a:spcPct val="100000"/>
              </a:lnSpc>
              <a:buFont typeface="+mj-lt"/>
              <a:buAutoNum type="alphaLcPeriod"/>
            </a:pPr>
            <a:r>
              <a:rPr lang="en-GB" sz="2800" b="1" dirty="0">
                <a:solidFill>
                  <a:schemeClr val="accent6">
                    <a:lumMod val="50000"/>
                  </a:schemeClr>
                </a:solidFill>
                <a:latin typeface="Arial" panose="020B0604020202020204" pitchFamily="34" charset="0"/>
                <a:cs typeface="Arial" panose="020B0604020202020204" pitchFamily="34" charset="0"/>
              </a:rPr>
              <a:t>Access to adequate sanitation </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toilet shared by a reasonable number of people. </a:t>
            </a:r>
          </a:p>
          <a:p>
            <a:pPr marL="1430338" lvl="4" indent="-508000">
              <a:lnSpc>
                <a:spcPct val="100000"/>
              </a:lnSpc>
              <a:buFont typeface="+mj-lt"/>
              <a:buAutoNum type="alphaLcPeriod"/>
            </a:pPr>
            <a:r>
              <a:rPr lang="en-GB" sz="2800" b="1" dirty="0">
                <a:solidFill>
                  <a:schemeClr val="accent6">
                    <a:lumMod val="50000"/>
                  </a:schemeClr>
                </a:solidFill>
                <a:latin typeface="Arial" panose="020B0604020202020204" pitchFamily="34" charset="0"/>
                <a:cs typeface="Arial" panose="020B0604020202020204" pitchFamily="34" charset="0"/>
              </a:rPr>
              <a:t>Security of tenure- </a:t>
            </a:r>
            <a:r>
              <a:rPr lang="en-GB" sz="2800" dirty="0">
                <a:latin typeface="Arial" panose="020B0604020202020204" pitchFamily="34" charset="0"/>
                <a:cs typeface="Arial" panose="020B0604020202020204" pitchFamily="34" charset="0"/>
              </a:rPr>
              <a:t>prevents forced evictions</a:t>
            </a:r>
            <a:endParaRPr lang="en-PK" sz="2800">
              <a:latin typeface="Arial" panose="020B0604020202020204" pitchFamily="34" charset="0"/>
              <a:cs typeface="Arial" panose="020B0604020202020204" pitchFamily="34" charset="0"/>
            </a:endParaRPr>
          </a:p>
          <a:p>
            <a:endParaRPr lang="en-PK"/>
          </a:p>
        </p:txBody>
      </p:sp>
      <p:sp>
        <p:nvSpPr>
          <p:cNvPr id="4" name="Slide Number Placeholder 3">
            <a:extLst>
              <a:ext uri="{FF2B5EF4-FFF2-40B4-BE49-F238E27FC236}">
                <a16:creationId xmlns:a16="http://schemas.microsoft.com/office/drawing/2014/main" id="{5E3D2280-6E72-DC5F-2EC5-80FC3C8F86B6}"/>
              </a:ext>
            </a:extLst>
          </p:cNvPr>
          <p:cNvSpPr>
            <a:spLocks noGrp="1"/>
          </p:cNvSpPr>
          <p:nvPr>
            <p:ph type="sldNum" sz="quarter" idx="12"/>
          </p:nvPr>
        </p:nvSpPr>
        <p:spPr/>
        <p:txBody>
          <a:bodyPr/>
          <a:lstStyle/>
          <a:p>
            <a:fld id="{1950AD95-886C-1346-915E-F9ED0FEBA7E6}" type="slidenum">
              <a:rPr lang="en-PK" smtClean="0"/>
              <a:t>5</a:t>
            </a:fld>
            <a:endParaRPr lang="en-PK"/>
          </a:p>
        </p:txBody>
      </p:sp>
    </p:spTree>
    <p:extLst>
      <p:ext uri="{BB962C8B-B14F-4D97-AF65-F5344CB8AC3E}">
        <p14:creationId xmlns:p14="http://schemas.microsoft.com/office/powerpoint/2010/main" val="155022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F32B66-6D2E-5530-9CBB-CB43406AD52E}"/>
              </a:ext>
            </a:extLst>
          </p:cNvPr>
          <p:cNvPicPr>
            <a:picLocks noChangeAspect="1"/>
          </p:cNvPicPr>
          <p:nvPr/>
        </p:nvPicPr>
        <p:blipFill>
          <a:blip r:embed="rId2"/>
          <a:stretch>
            <a:fillRect/>
          </a:stretch>
        </p:blipFill>
        <p:spPr>
          <a:xfrm>
            <a:off x="190005" y="35436"/>
            <a:ext cx="12015154" cy="6822564"/>
          </a:xfrm>
          <a:prstGeom prst="rect">
            <a:avLst/>
          </a:prstGeom>
        </p:spPr>
      </p:pic>
      <p:sp>
        <p:nvSpPr>
          <p:cNvPr id="3" name="TextBox 2">
            <a:extLst>
              <a:ext uri="{FF2B5EF4-FFF2-40B4-BE49-F238E27FC236}">
                <a16:creationId xmlns:a16="http://schemas.microsoft.com/office/drawing/2014/main" id="{155C9AD5-EFF0-F35C-0479-95CC497EE2D8}"/>
              </a:ext>
            </a:extLst>
          </p:cNvPr>
          <p:cNvSpPr txBox="1"/>
          <p:nvPr/>
        </p:nvSpPr>
        <p:spPr>
          <a:xfrm>
            <a:off x="7828457" y="1112198"/>
            <a:ext cx="2449862" cy="523220"/>
          </a:xfrm>
          <a:prstGeom prst="rect">
            <a:avLst/>
          </a:prstGeom>
          <a:solidFill>
            <a:schemeClr val="accent6">
              <a:lumMod val="50000"/>
            </a:schemeClr>
          </a:solidFill>
        </p:spPr>
        <p:txBody>
          <a:bodyPr wrap="square" rtlCol="0">
            <a:spAutoFit/>
          </a:bodyPr>
          <a:lstStyle/>
          <a:p>
            <a:r>
              <a:rPr lang="en-PK" sz="2800" b="1">
                <a:solidFill>
                  <a:schemeClr val="bg1"/>
                </a:solidFill>
              </a:rPr>
              <a:t>Pakistan : 40 % </a:t>
            </a:r>
          </a:p>
        </p:txBody>
      </p:sp>
      <p:cxnSp>
        <p:nvCxnSpPr>
          <p:cNvPr id="5" name="Straight Connector 4">
            <a:extLst>
              <a:ext uri="{FF2B5EF4-FFF2-40B4-BE49-F238E27FC236}">
                <a16:creationId xmlns:a16="http://schemas.microsoft.com/office/drawing/2014/main" id="{1EF2D088-0757-65CE-D214-FEEF952FFAD3}"/>
              </a:ext>
            </a:extLst>
          </p:cNvPr>
          <p:cNvCxnSpPr>
            <a:cxnSpLocks/>
          </p:cNvCxnSpPr>
          <p:nvPr/>
        </p:nvCxnSpPr>
        <p:spPr>
          <a:xfrm flipH="1">
            <a:off x="7576457" y="1635418"/>
            <a:ext cx="252000" cy="1078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716F811-DE94-CF7D-C503-E8B8D30DE166}"/>
              </a:ext>
            </a:extLst>
          </p:cNvPr>
          <p:cNvSpPr txBox="1"/>
          <p:nvPr/>
        </p:nvSpPr>
        <p:spPr>
          <a:xfrm>
            <a:off x="7517079" y="3545572"/>
            <a:ext cx="3062181" cy="523220"/>
          </a:xfrm>
          <a:prstGeom prst="rect">
            <a:avLst/>
          </a:prstGeom>
          <a:solidFill>
            <a:srgbClr val="C00000"/>
          </a:solidFill>
        </p:spPr>
        <p:txBody>
          <a:bodyPr wrap="square" rtlCol="0">
            <a:spAutoFit/>
          </a:bodyPr>
          <a:lstStyle/>
          <a:p>
            <a:r>
              <a:rPr lang="en-PK" sz="2800" b="1">
                <a:solidFill>
                  <a:schemeClr val="bg1"/>
                </a:solidFill>
              </a:rPr>
              <a:t>Afghanistan : 70 % </a:t>
            </a:r>
          </a:p>
        </p:txBody>
      </p:sp>
      <p:cxnSp>
        <p:nvCxnSpPr>
          <p:cNvPr id="7" name="Straight Connector 6">
            <a:extLst>
              <a:ext uri="{FF2B5EF4-FFF2-40B4-BE49-F238E27FC236}">
                <a16:creationId xmlns:a16="http://schemas.microsoft.com/office/drawing/2014/main" id="{29C4A93C-C3FD-1E20-7A74-0A2016CF6FAC}"/>
              </a:ext>
            </a:extLst>
          </p:cNvPr>
          <p:cNvCxnSpPr>
            <a:cxnSpLocks/>
          </p:cNvCxnSpPr>
          <p:nvPr/>
        </p:nvCxnSpPr>
        <p:spPr>
          <a:xfrm>
            <a:off x="7386452" y="2714305"/>
            <a:ext cx="166255" cy="831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1E3AC0-7F69-E165-740E-01B06AB669AA}"/>
              </a:ext>
            </a:extLst>
          </p:cNvPr>
          <p:cNvCxnSpPr>
            <a:cxnSpLocks/>
            <a:stCxn id="10" idx="1"/>
          </p:cNvCxnSpPr>
          <p:nvPr/>
        </p:nvCxnSpPr>
        <p:spPr>
          <a:xfrm flipH="1">
            <a:off x="7852207" y="2334340"/>
            <a:ext cx="563107" cy="642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AAC742-4798-D1A6-5282-BDE1DF5293CE}"/>
              </a:ext>
            </a:extLst>
          </p:cNvPr>
          <p:cNvSpPr txBox="1"/>
          <p:nvPr/>
        </p:nvSpPr>
        <p:spPr>
          <a:xfrm>
            <a:off x="8415314" y="2072730"/>
            <a:ext cx="1836397" cy="523220"/>
          </a:xfrm>
          <a:prstGeom prst="rect">
            <a:avLst/>
          </a:prstGeom>
          <a:solidFill>
            <a:schemeClr val="accent1">
              <a:lumMod val="50000"/>
            </a:schemeClr>
          </a:solidFill>
        </p:spPr>
        <p:txBody>
          <a:bodyPr wrap="square" rtlCol="0">
            <a:spAutoFit/>
          </a:bodyPr>
          <a:lstStyle/>
          <a:p>
            <a:r>
              <a:rPr lang="en-PK" sz="2800" b="1">
                <a:solidFill>
                  <a:schemeClr val="bg1"/>
                </a:solidFill>
              </a:rPr>
              <a:t>India : 32% </a:t>
            </a:r>
          </a:p>
        </p:txBody>
      </p:sp>
      <p:sp>
        <p:nvSpPr>
          <p:cNvPr id="13" name="TextBox 12">
            <a:extLst>
              <a:ext uri="{FF2B5EF4-FFF2-40B4-BE49-F238E27FC236}">
                <a16:creationId xmlns:a16="http://schemas.microsoft.com/office/drawing/2014/main" id="{B4D8BC1F-01F1-126E-83D1-2BDEC0449811}"/>
              </a:ext>
            </a:extLst>
          </p:cNvPr>
          <p:cNvSpPr txBox="1"/>
          <p:nvPr/>
        </p:nvSpPr>
        <p:spPr>
          <a:xfrm>
            <a:off x="3270983" y="4073236"/>
            <a:ext cx="2417298" cy="954107"/>
          </a:xfrm>
          <a:prstGeom prst="rect">
            <a:avLst/>
          </a:prstGeom>
          <a:solidFill>
            <a:srgbClr val="C00000"/>
          </a:solidFill>
        </p:spPr>
        <p:txBody>
          <a:bodyPr wrap="square" rtlCol="0">
            <a:spAutoFit/>
          </a:bodyPr>
          <a:lstStyle/>
          <a:p>
            <a:r>
              <a:rPr lang="en-PK" sz="2800" b="1">
                <a:solidFill>
                  <a:schemeClr val="bg1"/>
                </a:solidFill>
              </a:rPr>
              <a:t>Central African Republic : 96 % </a:t>
            </a:r>
          </a:p>
        </p:txBody>
      </p:sp>
      <p:cxnSp>
        <p:nvCxnSpPr>
          <p:cNvPr id="14" name="Straight Connector 13">
            <a:extLst>
              <a:ext uri="{FF2B5EF4-FFF2-40B4-BE49-F238E27FC236}">
                <a16:creationId xmlns:a16="http://schemas.microsoft.com/office/drawing/2014/main" id="{DE2AF0E8-7C64-CEDF-9452-C93CCE2323A7}"/>
              </a:ext>
            </a:extLst>
          </p:cNvPr>
          <p:cNvCxnSpPr>
            <a:cxnSpLocks/>
          </p:cNvCxnSpPr>
          <p:nvPr/>
        </p:nvCxnSpPr>
        <p:spPr>
          <a:xfrm flipH="1">
            <a:off x="5688281" y="3429000"/>
            <a:ext cx="509301" cy="644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55849D-D41D-851A-EF7C-E2535254BE73}"/>
              </a:ext>
            </a:extLst>
          </p:cNvPr>
          <p:cNvCxnSpPr>
            <a:cxnSpLocks/>
          </p:cNvCxnSpPr>
          <p:nvPr/>
        </p:nvCxnSpPr>
        <p:spPr>
          <a:xfrm>
            <a:off x="5750275" y="2327758"/>
            <a:ext cx="1066161" cy="802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B73ADE-B6D2-E50E-F04F-2C24B2683C61}"/>
              </a:ext>
            </a:extLst>
          </p:cNvPr>
          <p:cNvSpPr txBox="1"/>
          <p:nvPr/>
        </p:nvSpPr>
        <p:spPr>
          <a:xfrm>
            <a:off x="9488383" y="2866705"/>
            <a:ext cx="2703617" cy="523220"/>
          </a:xfrm>
          <a:prstGeom prst="rect">
            <a:avLst/>
          </a:prstGeom>
          <a:solidFill>
            <a:schemeClr val="accent2">
              <a:lumMod val="50000"/>
            </a:schemeClr>
          </a:solidFill>
        </p:spPr>
        <p:txBody>
          <a:bodyPr wrap="square" rtlCol="0">
            <a:spAutoFit/>
          </a:bodyPr>
          <a:lstStyle/>
          <a:p>
            <a:r>
              <a:rPr lang="en-PK" sz="2800" b="1">
                <a:solidFill>
                  <a:schemeClr val="bg1"/>
                </a:solidFill>
              </a:rPr>
              <a:t>Phillipines : 43 % </a:t>
            </a:r>
          </a:p>
        </p:txBody>
      </p:sp>
      <p:cxnSp>
        <p:nvCxnSpPr>
          <p:cNvPr id="21" name="Straight Connector 20">
            <a:extLst>
              <a:ext uri="{FF2B5EF4-FFF2-40B4-BE49-F238E27FC236}">
                <a16:creationId xmlns:a16="http://schemas.microsoft.com/office/drawing/2014/main" id="{6EA0510B-CECF-AF20-FBA4-F5857CB508E6}"/>
              </a:ext>
            </a:extLst>
          </p:cNvPr>
          <p:cNvCxnSpPr>
            <a:cxnSpLocks/>
          </p:cNvCxnSpPr>
          <p:nvPr/>
        </p:nvCxnSpPr>
        <p:spPr>
          <a:xfrm flipH="1">
            <a:off x="9381506" y="2866705"/>
            <a:ext cx="106877" cy="3693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E5CC499-1F90-253F-AB25-9A26C2380A14}"/>
              </a:ext>
            </a:extLst>
          </p:cNvPr>
          <p:cNvSpPr txBox="1"/>
          <p:nvPr/>
        </p:nvSpPr>
        <p:spPr>
          <a:xfrm>
            <a:off x="8015471" y="5134831"/>
            <a:ext cx="2838946" cy="584775"/>
          </a:xfrm>
          <a:prstGeom prst="rect">
            <a:avLst/>
          </a:prstGeom>
          <a:solidFill>
            <a:schemeClr val="tx1"/>
          </a:solidFill>
        </p:spPr>
        <p:txBody>
          <a:bodyPr wrap="square" rtlCol="0">
            <a:spAutoFit/>
          </a:bodyPr>
          <a:lstStyle/>
          <a:p>
            <a:r>
              <a:rPr lang="en-PK" sz="3200" b="1">
                <a:solidFill>
                  <a:schemeClr val="bg1"/>
                </a:solidFill>
              </a:rPr>
              <a:t>WORLD  : 29 % </a:t>
            </a:r>
          </a:p>
        </p:txBody>
      </p:sp>
      <p:sp>
        <p:nvSpPr>
          <p:cNvPr id="30" name="TextBox 29">
            <a:extLst>
              <a:ext uri="{FF2B5EF4-FFF2-40B4-BE49-F238E27FC236}">
                <a16:creationId xmlns:a16="http://schemas.microsoft.com/office/drawing/2014/main" id="{234ED1D7-80A8-64F8-F96D-8B8B3D9C4FA8}"/>
              </a:ext>
            </a:extLst>
          </p:cNvPr>
          <p:cNvSpPr txBox="1"/>
          <p:nvPr/>
        </p:nvSpPr>
        <p:spPr>
          <a:xfrm>
            <a:off x="3702420" y="1853357"/>
            <a:ext cx="2163326" cy="523220"/>
          </a:xfrm>
          <a:prstGeom prst="rect">
            <a:avLst/>
          </a:prstGeom>
          <a:solidFill>
            <a:srgbClr val="C00000"/>
          </a:solidFill>
        </p:spPr>
        <p:txBody>
          <a:bodyPr wrap="square" rtlCol="0">
            <a:spAutoFit/>
          </a:bodyPr>
          <a:lstStyle/>
          <a:p>
            <a:r>
              <a:rPr lang="en-PK" sz="2800" b="1">
                <a:solidFill>
                  <a:schemeClr val="bg1"/>
                </a:solidFill>
              </a:rPr>
              <a:t>Yemen : 66 % </a:t>
            </a:r>
          </a:p>
        </p:txBody>
      </p:sp>
      <p:sp>
        <p:nvSpPr>
          <p:cNvPr id="32" name="Slide Number Placeholder 31">
            <a:extLst>
              <a:ext uri="{FF2B5EF4-FFF2-40B4-BE49-F238E27FC236}">
                <a16:creationId xmlns:a16="http://schemas.microsoft.com/office/drawing/2014/main" id="{CA20ECC6-97F6-C324-F68F-D244964D3532}"/>
              </a:ext>
            </a:extLst>
          </p:cNvPr>
          <p:cNvSpPr>
            <a:spLocks noGrp="1"/>
          </p:cNvSpPr>
          <p:nvPr>
            <p:ph type="sldNum" sz="quarter" idx="12"/>
          </p:nvPr>
        </p:nvSpPr>
        <p:spPr/>
        <p:txBody>
          <a:bodyPr/>
          <a:lstStyle/>
          <a:p>
            <a:fld id="{1950AD95-886C-1346-915E-F9ED0FEBA7E6}" type="slidenum">
              <a:rPr lang="en-PK" smtClean="0"/>
              <a:t>6</a:t>
            </a:fld>
            <a:endParaRPr lang="en-PK"/>
          </a:p>
        </p:txBody>
      </p:sp>
    </p:spTree>
    <p:extLst>
      <p:ext uri="{BB962C8B-B14F-4D97-AF65-F5344CB8AC3E}">
        <p14:creationId xmlns:p14="http://schemas.microsoft.com/office/powerpoint/2010/main" val="259490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C69A-E2D3-68C1-94F8-78DC913C5CFC}"/>
              </a:ext>
            </a:extLst>
          </p:cNvPr>
          <p:cNvSpPr>
            <a:spLocks noGrp="1"/>
          </p:cNvSpPr>
          <p:nvPr>
            <p:ph type="title"/>
          </p:nvPr>
        </p:nvSpPr>
        <p:spPr/>
        <p:txBody>
          <a:bodyPr>
            <a:normAutofit/>
          </a:bodyPr>
          <a:lstStyle/>
          <a:p>
            <a:r>
              <a:rPr lang="en-PK" sz="3800" b="1" dirty="0">
                <a:latin typeface="Arial" panose="020B0604020202020204" pitchFamily="34" charset="0"/>
                <a:cs typeface="Arial" panose="020B0604020202020204" pitchFamily="34" charset="0"/>
              </a:rPr>
              <a:t>Statement of Problem</a:t>
            </a:r>
          </a:p>
        </p:txBody>
      </p:sp>
      <p:sp>
        <p:nvSpPr>
          <p:cNvPr id="3" name="Content Placeholder 2">
            <a:extLst>
              <a:ext uri="{FF2B5EF4-FFF2-40B4-BE49-F238E27FC236}">
                <a16:creationId xmlns:a16="http://schemas.microsoft.com/office/drawing/2014/main" id="{337C5C98-06DC-46BD-C1B0-C54587AAD383}"/>
              </a:ext>
            </a:extLst>
          </p:cNvPr>
          <p:cNvSpPr>
            <a:spLocks noGrp="1"/>
          </p:cNvSpPr>
          <p:nvPr>
            <p:ph idx="1"/>
          </p:nvPr>
        </p:nvSpPr>
        <p:spPr>
          <a:xfrm>
            <a:off x="838200" y="1690688"/>
            <a:ext cx="10515600" cy="4351338"/>
          </a:xfrm>
        </p:spPr>
        <p:txBody>
          <a:bodyPr>
            <a:noAutofit/>
          </a:bodyPr>
          <a:lstStyle/>
          <a:p>
            <a:pPr marL="0" indent="0" algn="just">
              <a:lnSpc>
                <a:spcPct val="150000"/>
              </a:lnSpc>
              <a:buNone/>
            </a:pPr>
            <a:r>
              <a:rPr lang="en-US" dirty="0">
                <a:effectLst/>
                <a:latin typeface="Arial" panose="020B0604020202020204" pitchFamily="34" charset="0"/>
                <a:ea typeface="Calibri" panose="020F0502020204030204" pitchFamily="34" charset="0"/>
                <a:cs typeface="Arial" panose="020B0604020202020204" pitchFamily="34" charset="0"/>
              </a:rPr>
              <a:t>Across the globe, more than a billion people live in urban slums or Katchi Abadis. </a:t>
            </a:r>
            <a:r>
              <a:rPr lang="en-PK" dirty="0">
                <a:solidFill>
                  <a:srgbClr val="333333"/>
                </a:solidFill>
                <a:effectLst/>
                <a:latin typeface="Arial" panose="020B0604020202020204" pitchFamily="34" charset="0"/>
                <a:ea typeface="Calibri" panose="020F0502020204030204" pitchFamily="34" charset="0"/>
                <a:cs typeface="Arial" panose="020B0604020202020204" pitchFamily="34" charset="0"/>
              </a:rPr>
              <a:t>Th</a:t>
            </a:r>
            <a:r>
              <a:rPr lang="en-US" dirty="0">
                <a:solidFill>
                  <a:srgbClr val="333333"/>
                </a:solidFill>
                <a:effectLst/>
                <a:latin typeface="Arial" panose="020B0604020202020204" pitchFamily="34" charset="0"/>
                <a:ea typeface="Calibri" panose="020F0502020204030204" pitchFamily="34" charset="0"/>
                <a:cs typeface="Arial" panose="020B0604020202020204" pitchFamily="34" charset="0"/>
              </a:rPr>
              <a:t>is</a:t>
            </a:r>
            <a:r>
              <a:rPr lang="en-PK" dirty="0">
                <a:solidFill>
                  <a:srgbClr val="333333"/>
                </a:solidFill>
                <a:effectLst/>
                <a:latin typeface="Arial" panose="020B0604020202020204" pitchFamily="34" charset="0"/>
                <a:ea typeface="Calibri" panose="020F0502020204030204" pitchFamily="34" charset="0"/>
                <a:cs typeface="Arial" panose="020B0604020202020204" pitchFamily="34" charset="0"/>
              </a:rPr>
              <a:t> number is projected to increase to 3 billion by 2050</a:t>
            </a:r>
            <a:r>
              <a:rPr lang="en-US"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These </a:t>
            </a:r>
            <a:r>
              <a:rPr lang="en-PK" dirty="0">
                <a:effectLst/>
                <a:latin typeface="Arial" panose="020B0604020202020204" pitchFamily="34" charset="0"/>
                <a:ea typeface="Calibri" panose="020F0502020204030204" pitchFamily="34" charset="0"/>
                <a:cs typeface="Arial" panose="020B0604020202020204" pitchFamily="34" charset="0"/>
              </a:rPr>
              <a:t>slums </a:t>
            </a:r>
            <a:r>
              <a:rPr lang="en-US" dirty="0">
                <a:effectLst/>
                <a:latin typeface="Arial" panose="020B0604020202020204" pitchFamily="34" charset="0"/>
                <a:ea typeface="Calibri" panose="020F0502020204030204" pitchFamily="34" charset="0"/>
                <a:cs typeface="Arial" panose="020B0604020202020204" pitchFamily="34" charset="0"/>
              </a:rPr>
              <a:t>exist in </a:t>
            </a:r>
            <a:r>
              <a:rPr lang="en-PK" dirty="0">
                <a:effectLst/>
                <a:latin typeface="Arial" panose="020B0604020202020204" pitchFamily="34" charset="0"/>
                <a:ea typeface="Calibri" panose="020F0502020204030204" pitchFamily="34" charset="0"/>
                <a:cs typeface="Arial" panose="020B0604020202020204" pitchFamily="34" charset="0"/>
              </a:rPr>
              <a:t>downgraded</a:t>
            </a:r>
            <a:r>
              <a:rPr lang="en-US" dirty="0">
                <a:effectLst/>
                <a:latin typeface="Arial" panose="020B0604020202020204" pitchFamily="34" charset="0"/>
                <a:ea typeface="Calibri" panose="020F0502020204030204" pitchFamily="34" charset="0"/>
                <a:cs typeface="Arial" panose="020B0604020202020204" pitchFamily="34" charset="0"/>
              </a:rPr>
              <a:t> and unsafe </a:t>
            </a:r>
            <a:r>
              <a:rPr lang="en-PK" dirty="0">
                <a:effectLst/>
                <a:latin typeface="Arial" panose="020B0604020202020204" pitchFamily="34" charset="0"/>
                <a:ea typeface="Calibri" panose="020F0502020204030204" pitchFamily="34" charset="0"/>
                <a:cs typeface="Arial" panose="020B0604020202020204" pitchFamily="34" charset="0"/>
              </a:rPr>
              <a:t>living conditions </a:t>
            </a:r>
            <a:r>
              <a:rPr lang="en-US" dirty="0">
                <a:effectLst/>
                <a:latin typeface="Arial" panose="020B0604020202020204" pitchFamily="34" charset="0"/>
                <a:ea typeface="Calibri" panose="020F0502020204030204" pitchFamily="34" charset="0"/>
                <a:cs typeface="Arial" panose="020B0604020202020204" pitchFamily="34" charset="0"/>
              </a:rPr>
              <a:t>that create multi-dimensional governance </a:t>
            </a:r>
            <a:r>
              <a:rPr lang="en-US" dirty="0">
                <a:latin typeface="Arial" panose="020B0604020202020204" pitchFamily="34" charset="0"/>
                <a:ea typeface="Calibri" panose="020F0502020204030204" pitchFamily="34" charset="0"/>
                <a:cs typeface="Arial" panose="020B0604020202020204" pitchFamily="34" charset="0"/>
              </a:rPr>
              <a:t>challenges</a:t>
            </a:r>
            <a:r>
              <a:rPr lang="en-US" dirty="0">
                <a:effectLst/>
                <a:latin typeface="Arial" panose="020B0604020202020204" pitchFamily="34" charset="0"/>
                <a:ea typeface="Calibri" panose="020F0502020204030204" pitchFamily="34" charset="0"/>
                <a:cs typeface="Arial" panose="020B0604020202020204" pitchFamily="34" charset="0"/>
              </a:rPr>
              <a:t>. </a:t>
            </a:r>
            <a:r>
              <a:rPr lang="en-PK" dirty="0">
                <a:effectLst/>
                <a:latin typeface="Arial" panose="020B0604020202020204" pitchFamily="34" charset="0"/>
                <a:ea typeface="Calibri" panose="020F0502020204030204" pitchFamily="34" charset="0"/>
                <a:cs typeface="Arial" panose="020B0604020202020204" pitchFamily="34" charset="0"/>
              </a:rPr>
              <a:t>The real problem</a:t>
            </a:r>
            <a:r>
              <a:rPr lang="en-US" dirty="0">
                <a:effectLst/>
                <a:latin typeface="Arial" panose="020B0604020202020204" pitchFamily="34" charset="0"/>
                <a:ea typeface="Calibri" panose="020F0502020204030204" pitchFamily="34" charset="0"/>
                <a:cs typeface="Arial" panose="020B0604020202020204" pitchFamily="34" charset="0"/>
              </a:rPr>
              <a:t>, however, </a:t>
            </a:r>
            <a:r>
              <a:rPr lang="en-PK" dirty="0">
                <a:effectLst/>
                <a:latin typeface="Arial" panose="020B0604020202020204" pitchFamily="34" charset="0"/>
                <a:ea typeface="Calibri" panose="020F0502020204030204" pitchFamily="34" charset="0"/>
                <a:cs typeface="Arial" panose="020B0604020202020204" pitchFamily="34" charset="0"/>
              </a:rPr>
              <a:t>is that the </a:t>
            </a:r>
            <a:r>
              <a:rPr lang="en-US" dirty="0">
                <a:effectLst/>
                <a:latin typeface="Arial" panose="020B0604020202020204" pitchFamily="34" charset="0"/>
                <a:ea typeface="Calibri" panose="020F0502020204030204" pitchFamily="34" charset="0"/>
                <a:cs typeface="Arial" panose="020B0604020202020204" pitchFamily="34" charset="0"/>
              </a:rPr>
              <a:t>policy makers continue to </a:t>
            </a:r>
            <a:r>
              <a:rPr lang="en-PK" dirty="0">
                <a:effectLst/>
                <a:latin typeface="Arial" panose="020B0604020202020204" pitchFamily="34" charset="0"/>
                <a:ea typeface="Calibri" panose="020F0502020204030204" pitchFamily="34" charset="0"/>
                <a:cs typeface="Arial" panose="020B0604020202020204" pitchFamily="34" charset="0"/>
              </a:rPr>
              <a:t>deal with the issue of slums on the basis of piecemeal approach</a:t>
            </a:r>
            <a:r>
              <a:rPr lang="en-US" dirty="0">
                <a:effectLst/>
                <a:latin typeface="Arial" panose="020B0604020202020204" pitchFamily="34" charset="0"/>
                <a:ea typeface="Calibri" panose="020F0502020204030204" pitchFamily="34" charset="0"/>
                <a:cs typeface="Arial" panose="020B0604020202020204" pitchFamily="34" charset="0"/>
              </a:rPr>
              <a:t>, w</a:t>
            </a:r>
            <a:r>
              <a:rPr lang="en-PK" dirty="0">
                <a:effectLst/>
                <a:latin typeface="Arial" panose="020B0604020202020204" pitchFamily="34" charset="0"/>
                <a:ea typeface="Calibri" panose="020F0502020204030204" pitchFamily="34" charset="0"/>
                <a:cs typeface="Arial" panose="020B0604020202020204" pitchFamily="34" charset="0"/>
              </a:rPr>
              <a:t>hereas, a holistic approach </a:t>
            </a:r>
            <a:r>
              <a:rPr lang="en-US" dirty="0">
                <a:effectLst/>
                <a:latin typeface="Arial" panose="020B0604020202020204" pitchFamily="34" charset="0"/>
                <a:ea typeface="Calibri" panose="020F0502020204030204" pitchFamily="34" charset="0"/>
                <a:cs typeface="Arial" panose="020B0604020202020204" pitchFamily="34" charset="0"/>
              </a:rPr>
              <a:t>is often lacking. </a:t>
            </a:r>
            <a:endParaRPr lang="en-PK"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buNone/>
            </a:pPr>
            <a:endParaRPr lang="en-PK" dirty="0">
              <a:effectLst/>
              <a:latin typeface="Arial" panose="020B0604020202020204" pitchFamily="34" charset="0"/>
              <a:ea typeface="Calibri" panose="020F0502020204030204" pitchFamily="34" charset="0"/>
              <a:cs typeface="Arial" panose="020B0604020202020204" pitchFamily="34" charset="0"/>
            </a:endParaRPr>
          </a:p>
          <a:p>
            <a:endParaRPr lang="en-PK"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B795343-AF60-0984-E525-791E7B7ADC13}"/>
              </a:ext>
            </a:extLst>
          </p:cNvPr>
          <p:cNvSpPr>
            <a:spLocks noGrp="1"/>
          </p:cNvSpPr>
          <p:nvPr>
            <p:ph type="sldNum" sz="quarter" idx="12"/>
          </p:nvPr>
        </p:nvSpPr>
        <p:spPr/>
        <p:txBody>
          <a:bodyPr/>
          <a:lstStyle/>
          <a:p>
            <a:fld id="{1950AD95-886C-1346-915E-F9ED0FEBA7E6}" type="slidenum">
              <a:rPr lang="en-PK" smtClean="0"/>
              <a:t>7</a:t>
            </a:fld>
            <a:endParaRPr lang="en-PK"/>
          </a:p>
        </p:txBody>
      </p:sp>
    </p:spTree>
    <p:extLst>
      <p:ext uri="{BB962C8B-B14F-4D97-AF65-F5344CB8AC3E}">
        <p14:creationId xmlns:p14="http://schemas.microsoft.com/office/powerpoint/2010/main" val="70722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896C-7295-6BB9-EF73-1EF114C71EC3}"/>
              </a:ext>
            </a:extLst>
          </p:cNvPr>
          <p:cNvSpPr>
            <a:spLocks noGrp="1"/>
          </p:cNvSpPr>
          <p:nvPr>
            <p:ph type="title"/>
          </p:nvPr>
        </p:nvSpPr>
        <p:spPr/>
        <p:txBody>
          <a:bodyPr>
            <a:normAutofit/>
          </a:bodyPr>
          <a:lstStyle/>
          <a:p>
            <a:r>
              <a:rPr lang="en-PK" sz="3800" b="1">
                <a:latin typeface="Arial" panose="020B0604020202020204" pitchFamily="34" charset="0"/>
                <a:cs typeface="Arial" panose="020B0604020202020204" pitchFamily="34" charset="0"/>
              </a:rPr>
              <a:t>Research Questions</a:t>
            </a:r>
          </a:p>
        </p:txBody>
      </p:sp>
      <p:sp>
        <p:nvSpPr>
          <p:cNvPr id="3" name="Content Placeholder 2">
            <a:extLst>
              <a:ext uri="{FF2B5EF4-FFF2-40B4-BE49-F238E27FC236}">
                <a16:creationId xmlns:a16="http://schemas.microsoft.com/office/drawing/2014/main" id="{FA10ACA0-12BE-D30A-1DDE-0EAFA8BD3841}"/>
              </a:ext>
            </a:extLst>
          </p:cNvPr>
          <p:cNvSpPr>
            <a:spLocks noGrp="1"/>
          </p:cNvSpPr>
          <p:nvPr>
            <p:ph idx="1"/>
          </p:nvPr>
        </p:nvSpPr>
        <p:spPr/>
        <p:txBody>
          <a:bodyPr>
            <a:normAutofit/>
          </a:bodyPr>
          <a:lstStyle/>
          <a:p>
            <a:pPr marL="342900" lvl="0" indent="-342900">
              <a:lnSpc>
                <a:spcPct val="15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What are the issues unique to slums and what governance challenges do they pose ?</a:t>
            </a:r>
            <a:endParaRPr lang="en-PK"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Does the province of Punjab have a holistic governance framework to respond to the challenge of </a:t>
            </a:r>
            <a:r>
              <a:rPr lang="en-US" i="1" dirty="0">
                <a:effectLst/>
                <a:latin typeface="Arial" panose="020B0604020202020204" pitchFamily="34" charset="0"/>
                <a:ea typeface="Calibri" panose="020F0502020204030204" pitchFamily="34" charset="0"/>
                <a:cs typeface="Arial" panose="020B0604020202020204" pitchFamily="34" charset="0"/>
              </a:rPr>
              <a:t>Katchi Abadis </a:t>
            </a:r>
            <a:r>
              <a:rPr lang="en-US" dirty="0">
                <a:effectLst/>
                <a:latin typeface="Arial" panose="020B0604020202020204" pitchFamily="34" charset="0"/>
                <a:ea typeface="Calibri" panose="020F0502020204030204" pitchFamily="34" charset="0"/>
                <a:cs typeface="Arial" panose="020B0604020202020204" pitchFamily="34" charset="0"/>
              </a:rPr>
              <a:t>?</a:t>
            </a:r>
            <a:endParaRPr lang="en-PK"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PK"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B9497F5-EC59-D17C-03B9-F67121F9BCF2}"/>
              </a:ext>
            </a:extLst>
          </p:cNvPr>
          <p:cNvSpPr>
            <a:spLocks noGrp="1"/>
          </p:cNvSpPr>
          <p:nvPr>
            <p:ph type="sldNum" sz="quarter" idx="12"/>
          </p:nvPr>
        </p:nvSpPr>
        <p:spPr/>
        <p:txBody>
          <a:bodyPr/>
          <a:lstStyle/>
          <a:p>
            <a:fld id="{1950AD95-886C-1346-915E-F9ED0FEBA7E6}" type="slidenum">
              <a:rPr lang="en-PK" smtClean="0"/>
              <a:t>8</a:t>
            </a:fld>
            <a:endParaRPr lang="en-PK"/>
          </a:p>
        </p:txBody>
      </p:sp>
    </p:spTree>
    <p:extLst>
      <p:ext uri="{BB962C8B-B14F-4D97-AF65-F5344CB8AC3E}">
        <p14:creationId xmlns:p14="http://schemas.microsoft.com/office/powerpoint/2010/main" val="380117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D86A-906F-B28B-60E6-A90F36C91917}"/>
              </a:ext>
            </a:extLst>
          </p:cNvPr>
          <p:cNvSpPr>
            <a:spLocks noGrp="1"/>
          </p:cNvSpPr>
          <p:nvPr>
            <p:ph type="title"/>
          </p:nvPr>
        </p:nvSpPr>
        <p:spPr>
          <a:xfrm>
            <a:off x="953947" y="2766218"/>
            <a:ext cx="10515600" cy="1325563"/>
          </a:xfrm>
        </p:spPr>
        <p:txBody>
          <a:bodyPr/>
          <a:lstStyle/>
          <a:p>
            <a:pPr algn="ctr"/>
            <a:r>
              <a:rPr lang="en-PK" b="1">
                <a:latin typeface="Arial Narrow" panose="020B0604020202020204" pitchFamily="34" charset="0"/>
                <a:cs typeface="Arial Narrow" panose="020B0604020202020204" pitchFamily="34" charset="0"/>
              </a:rPr>
              <a:t>Analysis </a:t>
            </a:r>
            <a:br>
              <a:rPr lang="en-PK" b="1">
                <a:latin typeface="Arial Narrow" panose="020B0604020202020204" pitchFamily="34" charset="0"/>
                <a:cs typeface="Arial Narrow" panose="020B0604020202020204" pitchFamily="34" charset="0"/>
              </a:rPr>
            </a:br>
            <a:r>
              <a:rPr lang="en-PK" b="1">
                <a:latin typeface="Arial Narrow" panose="020B0604020202020204" pitchFamily="34" charset="0"/>
                <a:cs typeface="Arial Narrow" panose="020B0604020202020204" pitchFamily="34" charset="0"/>
              </a:rPr>
              <a:t>Issues and Chall</a:t>
            </a:r>
            <a:r>
              <a:rPr lang="en-GB" b="1" dirty="0">
                <a:latin typeface="Arial Narrow" panose="020B0604020202020204" pitchFamily="34" charset="0"/>
                <a:cs typeface="Arial Narrow" panose="020B0604020202020204" pitchFamily="34" charset="0"/>
              </a:rPr>
              <a:t>e</a:t>
            </a:r>
            <a:r>
              <a:rPr lang="en-PK" b="1">
                <a:latin typeface="Arial Narrow" panose="020B0604020202020204" pitchFamily="34" charset="0"/>
                <a:cs typeface="Arial Narrow" panose="020B0604020202020204" pitchFamily="34" charset="0"/>
              </a:rPr>
              <a:t>nges</a:t>
            </a:r>
          </a:p>
        </p:txBody>
      </p:sp>
      <p:sp>
        <p:nvSpPr>
          <p:cNvPr id="3" name="Slide Number Placeholder 2">
            <a:extLst>
              <a:ext uri="{FF2B5EF4-FFF2-40B4-BE49-F238E27FC236}">
                <a16:creationId xmlns:a16="http://schemas.microsoft.com/office/drawing/2014/main" id="{069F0FCD-714A-72EF-E010-18D3C03655B2}"/>
              </a:ext>
            </a:extLst>
          </p:cNvPr>
          <p:cNvSpPr>
            <a:spLocks noGrp="1"/>
          </p:cNvSpPr>
          <p:nvPr>
            <p:ph type="sldNum" sz="quarter" idx="12"/>
          </p:nvPr>
        </p:nvSpPr>
        <p:spPr/>
        <p:txBody>
          <a:bodyPr/>
          <a:lstStyle/>
          <a:p>
            <a:fld id="{1950AD95-886C-1346-915E-F9ED0FEBA7E6}" type="slidenum">
              <a:rPr lang="en-PK" smtClean="0"/>
              <a:t>9</a:t>
            </a:fld>
            <a:endParaRPr lang="en-PK"/>
          </a:p>
        </p:txBody>
      </p:sp>
    </p:spTree>
    <p:extLst>
      <p:ext uri="{BB962C8B-B14F-4D97-AF65-F5344CB8AC3E}">
        <p14:creationId xmlns:p14="http://schemas.microsoft.com/office/powerpoint/2010/main" val="1950347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5333</TotalTime>
  <Words>1714</Words>
  <Application>Microsoft Office PowerPoint</Application>
  <PresentationFormat>Widescreen</PresentationFormat>
  <Paragraphs>232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Narrow</vt:lpstr>
      <vt:lpstr>Calibri</vt:lpstr>
      <vt:lpstr>Calibri Light</vt:lpstr>
      <vt:lpstr>Office Theme</vt:lpstr>
      <vt:lpstr>PowerPoint Presentation</vt:lpstr>
      <vt:lpstr>Acronyms</vt:lpstr>
      <vt:lpstr>Sequence of Presentation</vt:lpstr>
      <vt:lpstr>Introduction : What is a Slum ?</vt:lpstr>
      <vt:lpstr>PowerPoint Presentation</vt:lpstr>
      <vt:lpstr>PowerPoint Presentation</vt:lpstr>
      <vt:lpstr>Statement of Problem</vt:lpstr>
      <vt:lpstr>Research Questions</vt:lpstr>
      <vt:lpstr>Analysis  Issues and Challenges</vt:lpstr>
      <vt:lpstr>How Slums are Formed ? Poverty, Inequality and Inadequacy</vt:lpstr>
      <vt:lpstr>1. Security of Land Tenure</vt:lpstr>
      <vt:lpstr>Contd….Security of Land Tenure</vt:lpstr>
      <vt:lpstr>2. Safe Housing- Risking the Vulnerable </vt:lpstr>
      <vt:lpstr>Contd….Safe Housing- Risking the Vulnerable </vt:lpstr>
      <vt:lpstr>3. Affordable and Adequate Housing</vt:lpstr>
      <vt:lpstr>Contd….Affordable and Adequate Housing</vt:lpstr>
      <vt:lpstr>4.  Inadequate Provision of water and sanitation  Services</vt:lpstr>
      <vt:lpstr>Contd….Inadequate Provision of water and sanitation Services</vt:lpstr>
      <vt:lpstr>Analysis Case Study of Katchi Abadi Governance in Punjab</vt:lpstr>
      <vt:lpstr>Katchi Abadis in Punjab - Institutional Arrangement</vt:lpstr>
      <vt:lpstr>Contd….Katchi Abadis in Punjab</vt:lpstr>
      <vt:lpstr>PowerPoint Presentation</vt:lpstr>
      <vt:lpstr>Conclusion</vt:lpstr>
      <vt:lpstr>Recommendations</vt:lpstr>
      <vt:lpstr>Recommendations</vt:lpstr>
      <vt:lpstr>Recommendations</vt:lpstr>
      <vt:lpstr>Resources and Bibliography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Secretary PnD</dc:creator>
  <cp:lastModifiedBy>HP</cp:lastModifiedBy>
  <cp:revision>214</cp:revision>
  <dcterms:created xsi:type="dcterms:W3CDTF">2022-11-06T17:24:08Z</dcterms:created>
  <dcterms:modified xsi:type="dcterms:W3CDTF">2022-11-15T03:30:24Z</dcterms:modified>
</cp:coreProperties>
</file>