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2"/>
  </p:notesMasterIdLst>
  <p:sldIdLst>
    <p:sldId id="304" r:id="rId2"/>
    <p:sldId id="358" r:id="rId3"/>
    <p:sldId id="356" r:id="rId4"/>
    <p:sldId id="355" r:id="rId5"/>
    <p:sldId id="351" r:id="rId6"/>
    <p:sldId id="314" r:id="rId7"/>
    <p:sldId id="340" r:id="rId8"/>
    <p:sldId id="348" r:id="rId9"/>
    <p:sldId id="326" r:id="rId10"/>
    <p:sldId id="315" r:id="rId11"/>
    <p:sldId id="325" r:id="rId12"/>
    <p:sldId id="342" r:id="rId13"/>
    <p:sldId id="345" r:id="rId14"/>
    <p:sldId id="347" r:id="rId15"/>
    <p:sldId id="352" r:id="rId16"/>
    <p:sldId id="331" r:id="rId17"/>
    <p:sldId id="336" r:id="rId18"/>
    <p:sldId id="343" r:id="rId19"/>
    <p:sldId id="360" r:id="rId20"/>
    <p:sldId id="363" r:id="rId21"/>
    <p:sldId id="362" r:id="rId22"/>
    <p:sldId id="350" r:id="rId23"/>
    <p:sldId id="353" r:id="rId24"/>
    <p:sldId id="354" r:id="rId25"/>
    <p:sldId id="344" r:id="rId26"/>
    <p:sldId id="364" r:id="rId27"/>
    <p:sldId id="327" r:id="rId28"/>
    <p:sldId id="328" r:id="rId29"/>
    <p:sldId id="361" r:id="rId30"/>
    <p:sldId id="357" r:id="rId31"/>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 y="126"/>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508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esktop\117th%20NMC\CIS\presentation%20graphs%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P\Desktop\117th%20NMC\CIS\presentation%20graphs%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P\Desktop\117th%20NMC\CIS\presentation%20graphs%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P\Desktop\117th%20NMC\CIS\presentation%20graphs%20data.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v>Year vs Internet Users (Million)</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Internet!$B$6:$B$13</c:f>
              <c:numCache>
                <c:formatCode>General</c:formatCode>
                <c:ptCount val="8"/>
                <c:pt idx="0">
                  <c:v>1994</c:v>
                </c:pt>
                <c:pt idx="1">
                  <c:v>1998</c:v>
                </c:pt>
                <c:pt idx="2">
                  <c:v>2002</c:v>
                </c:pt>
                <c:pt idx="3">
                  <c:v>2006</c:v>
                </c:pt>
                <c:pt idx="4">
                  <c:v>2010</c:v>
                </c:pt>
                <c:pt idx="5">
                  <c:v>2014</c:v>
                </c:pt>
                <c:pt idx="6">
                  <c:v>2017</c:v>
                </c:pt>
                <c:pt idx="7">
                  <c:v>2021</c:v>
                </c:pt>
              </c:numCache>
            </c:numRef>
          </c:cat>
          <c:val>
            <c:numRef>
              <c:f>Internet!$C$6:$C$13</c:f>
              <c:numCache>
                <c:formatCode>General</c:formatCode>
                <c:ptCount val="8"/>
                <c:pt idx="0">
                  <c:v>20</c:v>
                </c:pt>
                <c:pt idx="1">
                  <c:v>185</c:v>
                </c:pt>
                <c:pt idx="2">
                  <c:v>670</c:v>
                </c:pt>
                <c:pt idx="3">
                  <c:v>1147</c:v>
                </c:pt>
                <c:pt idx="4">
                  <c:v>1981</c:v>
                </c:pt>
                <c:pt idx="5">
                  <c:v>2750</c:v>
                </c:pt>
                <c:pt idx="6">
                  <c:v>3444</c:v>
                </c:pt>
                <c:pt idx="7">
                  <c:v>4901</c:v>
                </c:pt>
              </c:numCache>
            </c:numRef>
          </c:val>
          <c:extLst>
            <c:ext xmlns:c16="http://schemas.microsoft.com/office/drawing/2014/chart" uri="{C3380CC4-5D6E-409C-BE32-E72D297353CC}">
              <c16:uniqueId val="{00000000-ECDE-47AF-AC66-E05B40D3ACE3}"/>
            </c:ext>
          </c:extLst>
        </c:ser>
        <c:dLbls>
          <c:showLegendKey val="0"/>
          <c:showVal val="0"/>
          <c:showCatName val="0"/>
          <c:showSerName val="0"/>
          <c:showPercent val="0"/>
          <c:showBubbleSize val="0"/>
        </c:dLbls>
        <c:gapWidth val="219"/>
        <c:overlap val="-27"/>
        <c:axId val="111298432"/>
        <c:axId val="111299968"/>
      </c:barChart>
      <c:catAx>
        <c:axId val="111298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11299968"/>
        <c:crosses val="autoZero"/>
        <c:auto val="1"/>
        <c:lblAlgn val="ctr"/>
        <c:lblOffset val="100"/>
        <c:noMultiLvlLbl val="0"/>
      </c:catAx>
      <c:valAx>
        <c:axId val="111299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112984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Sheet1!$G$6</c:f>
              <c:strCache>
                <c:ptCount val="1"/>
                <c:pt idx="0">
                  <c:v>Internet Penetration Rate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Sheet1!$F$7:$F$14</c:f>
              <c:strCache>
                <c:ptCount val="8"/>
                <c:pt idx="0">
                  <c:v>Northern Europe</c:v>
                </c:pt>
                <c:pt idx="1">
                  <c:v>Western Europe</c:v>
                </c:pt>
                <c:pt idx="2">
                  <c:v>North America</c:v>
                </c:pt>
                <c:pt idx="3">
                  <c:v>Northern Africa</c:v>
                </c:pt>
                <c:pt idx="4">
                  <c:v>Southern Asia</c:v>
                </c:pt>
                <c:pt idx="5">
                  <c:v>western Africa</c:v>
                </c:pt>
                <c:pt idx="6">
                  <c:v>Eastern Asia</c:v>
                </c:pt>
                <c:pt idx="7">
                  <c:v>Global Average</c:v>
                </c:pt>
              </c:strCache>
            </c:strRef>
          </c:cat>
          <c:val>
            <c:numRef>
              <c:f>Sheet1!$G$7:$G$14</c:f>
              <c:numCache>
                <c:formatCode>General</c:formatCode>
                <c:ptCount val="8"/>
                <c:pt idx="0">
                  <c:v>98</c:v>
                </c:pt>
                <c:pt idx="1">
                  <c:v>94</c:v>
                </c:pt>
                <c:pt idx="2">
                  <c:v>93</c:v>
                </c:pt>
                <c:pt idx="3">
                  <c:v>64</c:v>
                </c:pt>
                <c:pt idx="4">
                  <c:v>46</c:v>
                </c:pt>
                <c:pt idx="5">
                  <c:v>43</c:v>
                </c:pt>
                <c:pt idx="6">
                  <c:v>26</c:v>
                </c:pt>
                <c:pt idx="7">
                  <c:v>63</c:v>
                </c:pt>
              </c:numCache>
            </c:numRef>
          </c:val>
          <c:extLst>
            <c:ext xmlns:c16="http://schemas.microsoft.com/office/drawing/2014/chart" uri="{C3380CC4-5D6E-409C-BE32-E72D297353CC}">
              <c16:uniqueId val="{00000000-CD09-4D82-A6CE-782E7EC3FD9C}"/>
            </c:ext>
          </c:extLst>
        </c:ser>
        <c:dLbls>
          <c:showLegendKey val="0"/>
          <c:showVal val="0"/>
          <c:showCatName val="0"/>
          <c:showSerName val="0"/>
          <c:showPercent val="0"/>
          <c:showBubbleSize val="0"/>
        </c:dLbls>
        <c:gapWidth val="219"/>
        <c:overlap val="-27"/>
        <c:axId val="112296704"/>
        <c:axId val="112298240"/>
      </c:barChart>
      <c:catAx>
        <c:axId val="112296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12298240"/>
        <c:crosses val="autoZero"/>
        <c:auto val="1"/>
        <c:lblAlgn val="ctr"/>
        <c:lblOffset val="100"/>
        <c:noMultiLvlLbl val="0"/>
      </c:catAx>
      <c:valAx>
        <c:axId val="1122982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1229670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Sheet2!$G$8</c:f>
              <c:strCache>
                <c:ptCount val="1"/>
                <c:pt idx="0">
                  <c:v>Gender Gap (%)</c:v>
                </c:pt>
              </c:strCache>
            </c:strRef>
          </c:tx>
          <c:spPr>
            <a:solidFill>
              <a:schemeClr val="accent1"/>
            </a:solidFill>
            <a:ln>
              <a:noFill/>
            </a:ln>
            <a:effectLst/>
          </c:spPr>
          <c:invertIfNegative val="0"/>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Sheet2!$F$9:$F$12</c:f>
              <c:strCache>
                <c:ptCount val="4"/>
                <c:pt idx="0">
                  <c:v>Developed </c:v>
                </c:pt>
                <c:pt idx="1">
                  <c:v>Developing</c:v>
                </c:pt>
                <c:pt idx="2">
                  <c:v>LDCs</c:v>
                </c:pt>
                <c:pt idx="3">
                  <c:v>World Avg</c:v>
                </c:pt>
              </c:strCache>
            </c:strRef>
          </c:cat>
          <c:val>
            <c:numRef>
              <c:f>Sheet2!$G$9:$G$12</c:f>
              <c:numCache>
                <c:formatCode>General</c:formatCode>
                <c:ptCount val="4"/>
                <c:pt idx="0">
                  <c:v>2.2999999999999998</c:v>
                </c:pt>
                <c:pt idx="1">
                  <c:v>22.8</c:v>
                </c:pt>
                <c:pt idx="2">
                  <c:v>42.8</c:v>
                </c:pt>
                <c:pt idx="3">
                  <c:v>17</c:v>
                </c:pt>
              </c:numCache>
            </c:numRef>
          </c:val>
          <c:extLst>
            <c:ext xmlns:c16="http://schemas.microsoft.com/office/drawing/2014/chart" uri="{C3380CC4-5D6E-409C-BE32-E72D297353CC}">
              <c16:uniqueId val="{00000000-AFC1-4205-B0D5-BCB4824247E6}"/>
            </c:ext>
          </c:extLst>
        </c:ser>
        <c:dLbls>
          <c:showLegendKey val="0"/>
          <c:showVal val="0"/>
          <c:showCatName val="0"/>
          <c:showSerName val="0"/>
          <c:showPercent val="0"/>
          <c:showBubbleSize val="0"/>
        </c:dLbls>
        <c:gapWidth val="219"/>
        <c:overlap val="-27"/>
        <c:axId val="114125440"/>
        <c:axId val="114139520"/>
      </c:barChart>
      <c:catAx>
        <c:axId val="114125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14139520"/>
        <c:crosses val="autoZero"/>
        <c:auto val="1"/>
        <c:lblAlgn val="ctr"/>
        <c:lblOffset val="100"/>
        <c:noMultiLvlLbl val="0"/>
      </c:catAx>
      <c:valAx>
        <c:axId val="114139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14125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Sheet3!$K$5</c:f>
              <c:strCache>
                <c:ptCount val="1"/>
                <c:pt idx="0">
                  <c:v>Rural Urban Gap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Sheet3!$J$6:$J$10</c:f>
              <c:strCache>
                <c:ptCount val="5"/>
                <c:pt idx="0">
                  <c:v>Sub Saharan Africa</c:v>
                </c:pt>
                <c:pt idx="1">
                  <c:v>South Asia</c:v>
                </c:pt>
                <c:pt idx="2">
                  <c:v>Middle East &amp; North Africa</c:v>
                </c:pt>
                <c:pt idx="3">
                  <c:v>East Asia &amp; Pacific</c:v>
                </c:pt>
                <c:pt idx="4">
                  <c:v>Europe &amp; Central Asia</c:v>
                </c:pt>
              </c:strCache>
            </c:strRef>
          </c:cat>
          <c:val>
            <c:numRef>
              <c:f>Sheet3!$K$6:$K$10</c:f>
              <c:numCache>
                <c:formatCode>General</c:formatCode>
                <c:ptCount val="5"/>
                <c:pt idx="0">
                  <c:v>54</c:v>
                </c:pt>
                <c:pt idx="1">
                  <c:v>38</c:v>
                </c:pt>
                <c:pt idx="2">
                  <c:v>34</c:v>
                </c:pt>
                <c:pt idx="3">
                  <c:v>19</c:v>
                </c:pt>
                <c:pt idx="4">
                  <c:v>21</c:v>
                </c:pt>
              </c:numCache>
            </c:numRef>
          </c:val>
          <c:extLst>
            <c:ext xmlns:c16="http://schemas.microsoft.com/office/drawing/2014/chart" uri="{C3380CC4-5D6E-409C-BE32-E72D297353CC}">
              <c16:uniqueId val="{00000000-53F6-4124-91E2-4A75986C04AD}"/>
            </c:ext>
          </c:extLst>
        </c:ser>
        <c:dLbls>
          <c:showLegendKey val="0"/>
          <c:showVal val="0"/>
          <c:showCatName val="0"/>
          <c:showSerName val="0"/>
          <c:showPercent val="0"/>
          <c:showBubbleSize val="0"/>
        </c:dLbls>
        <c:gapWidth val="219"/>
        <c:overlap val="-27"/>
        <c:axId val="114569984"/>
        <c:axId val="114571520"/>
      </c:barChart>
      <c:catAx>
        <c:axId val="114569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14571520"/>
        <c:crosses val="autoZero"/>
        <c:auto val="1"/>
        <c:lblAlgn val="ctr"/>
        <c:lblOffset val="100"/>
        <c:noMultiLvlLbl val="0"/>
      </c:catAx>
      <c:valAx>
        <c:axId val="114571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14569984"/>
        <c:crosses val="autoZero"/>
        <c:crossBetween val="between"/>
      </c:valAx>
      <c:spPr>
        <a:noFill/>
        <a:ln>
          <a:noFill/>
        </a:ln>
        <a:effectLst/>
      </c:spPr>
    </c:plotArea>
    <c:plotVisOnly val="1"/>
    <c:dispBlanksAs val="gap"/>
    <c:showDLblsOverMax val="0"/>
  </c:chart>
  <c:spPr>
    <a:noFill/>
    <a:ln>
      <a:noFill/>
    </a:ln>
    <a:effectLst/>
  </c:spPr>
  <c:txPr>
    <a:bodyPr/>
    <a:lstStyle/>
    <a:p>
      <a:pPr>
        <a:defRPr sz="18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5DFC6E-36E1-4EEC-AE66-F7DD2C725054}"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55964B26-7688-42AC-81A3-8A2BA8CBD699}">
      <dgm:prSet phldrT="[Text]" custT="1"/>
      <dgm:spPr/>
      <dgm:t>
        <a:bodyPr/>
        <a:lstStyle/>
        <a:p>
          <a:r>
            <a:rPr lang="en-US" sz="2200" dirty="0">
              <a:latin typeface="Times New Roman" pitchFamily="18" charset="0"/>
              <a:cs typeface="Times New Roman" pitchFamily="18" charset="0"/>
            </a:rPr>
            <a:t>Jazz</a:t>
          </a:r>
        </a:p>
      </dgm:t>
    </dgm:pt>
    <dgm:pt modelId="{E0D2C804-9AD4-4481-9425-EA28B587BA15}" type="parTrans" cxnId="{58BBBDB8-3AA3-4D87-B6EA-8CBD8588C657}">
      <dgm:prSet/>
      <dgm:spPr/>
      <dgm:t>
        <a:bodyPr/>
        <a:lstStyle/>
        <a:p>
          <a:endParaRPr lang="en-US">
            <a:latin typeface="Times New Roman" pitchFamily="18" charset="0"/>
            <a:cs typeface="Times New Roman" pitchFamily="18" charset="0"/>
          </a:endParaRPr>
        </a:p>
      </dgm:t>
    </dgm:pt>
    <dgm:pt modelId="{FE9528F4-B50E-45DD-9FA5-3209FDA94154}" type="sibTrans" cxnId="{58BBBDB8-3AA3-4D87-B6EA-8CBD8588C657}">
      <dgm:prSet/>
      <dgm:spPr/>
      <dgm:t>
        <a:bodyPr/>
        <a:lstStyle/>
        <a:p>
          <a:endParaRPr lang="en-US">
            <a:latin typeface="Times New Roman" pitchFamily="18" charset="0"/>
            <a:cs typeface="Times New Roman" pitchFamily="18" charset="0"/>
          </a:endParaRPr>
        </a:p>
      </dgm:t>
    </dgm:pt>
    <dgm:pt modelId="{9E75884B-17A9-40B0-A29B-6E404C8D8C9A}">
      <dgm:prSet phldrT="[Text]" custT="1"/>
      <dgm:spPr/>
      <dgm:t>
        <a:bodyPr/>
        <a:lstStyle/>
        <a:p>
          <a:pPr algn="r"/>
          <a:r>
            <a:rPr lang="en-US" sz="1600" b="1" dirty="0">
              <a:latin typeface="Times New Roman" pitchFamily="18" charset="0"/>
              <a:cs typeface="Times New Roman" pitchFamily="18" charset="0"/>
            </a:rPr>
            <a:t>Smart Schools</a:t>
          </a:r>
        </a:p>
      </dgm:t>
    </dgm:pt>
    <dgm:pt modelId="{84EC7CCC-9641-4E38-B514-ECF9957BFFBD}" type="parTrans" cxnId="{FA4D56E4-B8B8-46EE-B7A6-CEF173ADE04F}">
      <dgm:prSet/>
      <dgm:spPr/>
      <dgm:t>
        <a:bodyPr/>
        <a:lstStyle/>
        <a:p>
          <a:endParaRPr lang="en-US">
            <a:latin typeface="Times New Roman" pitchFamily="18" charset="0"/>
            <a:cs typeface="Times New Roman" pitchFamily="18" charset="0"/>
          </a:endParaRPr>
        </a:p>
      </dgm:t>
    </dgm:pt>
    <dgm:pt modelId="{D077BFC2-B98C-4305-8D08-7AB08F54B47E}" type="sibTrans" cxnId="{FA4D56E4-B8B8-46EE-B7A6-CEF173ADE04F}">
      <dgm:prSet/>
      <dgm:spPr/>
      <dgm:t>
        <a:bodyPr/>
        <a:lstStyle/>
        <a:p>
          <a:endParaRPr lang="en-US">
            <a:latin typeface="Times New Roman" pitchFamily="18" charset="0"/>
            <a:cs typeface="Times New Roman" pitchFamily="18" charset="0"/>
          </a:endParaRPr>
        </a:p>
      </dgm:t>
    </dgm:pt>
    <dgm:pt modelId="{09AE1C5B-63D4-4817-B89B-E97BBFA3DF39}">
      <dgm:prSet phldrT="[Text]" custT="1"/>
      <dgm:spPr/>
      <dgm:t>
        <a:bodyPr/>
        <a:lstStyle/>
        <a:p>
          <a:pPr algn="r"/>
          <a:r>
            <a:rPr lang="en-US" sz="1600" b="1" dirty="0">
              <a:latin typeface="Times New Roman" pitchFamily="18" charset="0"/>
              <a:cs typeface="Times New Roman" pitchFamily="18" charset="0"/>
            </a:rPr>
            <a:t>Entrepreneurship </a:t>
          </a:r>
        </a:p>
      </dgm:t>
    </dgm:pt>
    <dgm:pt modelId="{7147392A-44A1-44FA-92EA-BF4BEDA96CCA}" type="parTrans" cxnId="{C00F9395-280F-485A-B333-C1D70349C905}">
      <dgm:prSet/>
      <dgm:spPr/>
      <dgm:t>
        <a:bodyPr/>
        <a:lstStyle/>
        <a:p>
          <a:endParaRPr lang="en-US">
            <a:latin typeface="Times New Roman" pitchFamily="18" charset="0"/>
            <a:cs typeface="Times New Roman" pitchFamily="18" charset="0"/>
          </a:endParaRPr>
        </a:p>
      </dgm:t>
    </dgm:pt>
    <dgm:pt modelId="{04DEB5FB-FE02-4444-85D8-C3B5E7743992}" type="sibTrans" cxnId="{C00F9395-280F-485A-B333-C1D70349C905}">
      <dgm:prSet/>
      <dgm:spPr/>
      <dgm:t>
        <a:bodyPr/>
        <a:lstStyle/>
        <a:p>
          <a:endParaRPr lang="en-US">
            <a:latin typeface="Times New Roman" pitchFamily="18" charset="0"/>
            <a:cs typeface="Times New Roman" pitchFamily="18" charset="0"/>
          </a:endParaRPr>
        </a:p>
      </dgm:t>
    </dgm:pt>
    <dgm:pt modelId="{3366716C-10C6-43A9-B955-4AED31F41B0E}">
      <dgm:prSet phldrT="[Text]" custT="1"/>
      <dgm:spPr/>
      <dgm:t>
        <a:bodyPr/>
        <a:lstStyle/>
        <a:p>
          <a:r>
            <a:rPr lang="en-US" sz="2200" dirty="0">
              <a:latin typeface="Times New Roman" pitchFamily="18" charset="0"/>
              <a:cs typeface="Times New Roman" pitchFamily="18" charset="0"/>
            </a:rPr>
            <a:t>Telenor</a:t>
          </a:r>
        </a:p>
      </dgm:t>
    </dgm:pt>
    <dgm:pt modelId="{2D876454-EEA0-478D-B76F-CD55FA045C88}" type="parTrans" cxnId="{EA685E82-50EE-4033-98DE-E01E3FA55072}">
      <dgm:prSet/>
      <dgm:spPr/>
      <dgm:t>
        <a:bodyPr/>
        <a:lstStyle/>
        <a:p>
          <a:endParaRPr lang="en-US">
            <a:latin typeface="Times New Roman" pitchFamily="18" charset="0"/>
            <a:cs typeface="Times New Roman" pitchFamily="18" charset="0"/>
          </a:endParaRPr>
        </a:p>
      </dgm:t>
    </dgm:pt>
    <dgm:pt modelId="{5470536E-75DF-4C02-8191-EDB0FBB43B6E}" type="sibTrans" cxnId="{EA685E82-50EE-4033-98DE-E01E3FA55072}">
      <dgm:prSet/>
      <dgm:spPr/>
      <dgm:t>
        <a:bodyPr/>
        <a:lstStyle/>
        <a:p>
          <a:endParaRPr lang="en-US">
            <a:latin typeface="Times New Roman" pitchFamily="18" charset="0"/>
            <a:cs typeface="Times New Roman" pitchFamily="18" charset="0"/>
          </a:endParaRPr>
        </a:p>
      </dgm:t>
    </dgm:pt>
    <dgm:pt modelId="{09808C38-2BF6-4E17-A04E-8F5903DF40B5}">
      <dgm:prSet phldrT="[Text]" custT="1"/>
      <dgm:spPr/>
      <dgm:t>
        <a:bodyPr/>
        <a:lstStyle/>
        <a:p>
          <a:pPr algn="r"/>
          <a:r>
            <a:rPr lang="en-US" sz="1600" b="1" dirty="0">
              <a:latin typeface="Times New Roman" pitchFamily="18" charset="0"/>
              <a:cs typeface="Times New Roman" pitchFamily="18" charset="0"/>
            </a:rPr>
            <a:t>Naya </a:t>
          </a:r>
          <a:r>
            <a:rPr lang="en-US" sz="1600" b="1" dirty="0" err="1">
              <a:latin typeface="Times New Roman" pitchFamily="18" charset="0"/>
              <a:cs typeface="Times New Roman" pitchFamily="18" charset="0"/>
            </a:rPr>
            <a:t>Aghaz</a:t>
          </a:r>
          <a:endParaRPr lang="en-US" sz="1600" b="1" dirty="0">
            <a:latin typeface="Times New Roman" pitchFamily="18" charset="0"/>
            <a:cs typeface="Times New Roman" pitchFamily="18" charset="0"/>
          </a:endParaRPr>
        </a:p>
      </dgm:t>
    </dgm:pt>
    <dgm:pt modelId="{730A2C93-EE6C-4941-87CE-EBB353EDAC2F}" type="parTrans" cxnId="{AAB1AC11-8AF7-43AE-BEB1-D28F8C6BDA89}">
      <dgm:prSet/>
      <dgm:spPr/>
      <dgm:t>
        <a:bodyPr/>
        <a:lstStyle/>
        <a:p>
          <a:endParaRPr lang="en-US">
            <a:latin typeface="Times New Roman" pitchFamily="18" charset="0"/>
            <a:cs typeface="Times New Roman" pitchFamily="18" charset="0"/>
          </a:endParaRPr>
        </a:p>
      </dgm:t>
    </dgm:pt>
    <dgm:pt modelId="{8F091676-324F-43C3-9BA0-5CF651DA617F}" type="sibTrans" cxnId="{AAB1AC11-8AF7-43AE-BEB1-D28F8C6BDA89}">
      <dgm:prSet/>
      <dgm:spPr/>
      <dgm:t>
        <a:bodyPr/>
        <a:lstStyle/>
        <a:p>
          <a:endParaRPr lang="en-US">
            <a:latin typeface="Times New Roman" pitchFamily="18" charset="0"/>
            <a:cs typeface="Times New Roman" pitchFamily="18" charset="0"/>
          </a:endParaRPr>
        </a:p>
      </dgm:t>
    </dgm:pt>
    <dgm:pt modelId="{AE363F69-3D1E-4E88-BE82-4F899562FBBA}">
      <dgm:prSet phldrT="[Text]" custT="1"/>
      <dgm:spPr/>
      <dgm:t>
        <a:bodyPr/>
        <a:lstStyle/>
        <a:p>
          <a:r>
            <a:rPr lang="en-US" sz="2200" dirty="0">
              <a:latin typeface="Times New Roman" pitchFamily="18" charset="0"/>
              <a:cs typeface="Times New Roman" pitchFamily="18" charset="0"/>
            </a:rPr>
            <a:t>Huawei</a:t>
          </a:r>
          <a:r>
            <a:rPr lang="en-US" sz="2300" dirty="0">
              <a:latin typeface="Times New Roman" pitchFamily="18" charset="0"/>
              <a:cs typeface="Times New Roman" pitchFamily="18" charset="0"/>
            </a:rPr>
            <a:t> </a:t>
          </a:r>
        </a:p>
      </dgm:t>
    </dgm:pt>
    <dgm:pt modelId="{721DD6E8-C9B4-4D83-ABCF-01A17E48FE99}" type="parTrans" cxnId="{A879D614-B84B-456D-B505-74FBCBC11FD4}">
      <dgm:prSet/>
      <dgm:spPr/>
      <dgm:t>
        <a:bodyPr/>
        <a:lstStyle/>
        <a:p>
          <a:endParaRPr lang="en-US">
            <a:latin typeface="Times New Roman" pitchFamily="18" charset="0"/>
            <a:cs typeface="Times New Roman" pitchFamily="18" charset="0"/>
          </a:endParaRPr>
        </a:p>
      </dgm:t>
    </dgm:pt>
    <dgm:pt modelId="{A3DF3A58-BD74-4FEA-8C7F-94F35F8966EE}" type="sibTrans" cxnId="{A879D614-B84B-456D-B505-74FBCBC11FD4}">
      <dgm:prSet/>
      <dgm:spPr/>
      <dgm:t>
        <a:bodyPr/>
        <a:lstStyle/>
        <a:p>
          <a:endParaRPr lang="en-US">
            <a:latin typeface="Times New Roman" pitchFamily="18" charset="0"/>
            <a:cs typeface="Times New Roman" pitchFamily="18" charset="0"/>
          </a:endParaRPr>
        </a:p>
      </dgm:t>
    </dgm:pt>
    <dgm:pt modelId="{A2810906-3BB9-49BD-9CD2-048F8036D05F}">
      <dgm:prSet phldrT="[Text]" custT="1"/>
      <dgm:spPr/>
      <dgm:t>
        <a:bodyPr/>
        <a:lstStyle/>
        <a:p>
          <a:pPr algn="r"/>
          <a:r>
            <a:rPr lang="en-US" sz="1600" b="1" dirty="0">
              <a:latin typeface="Times New Roman" pitchFamily="18" charset="0"/>
              <a:cs typeface="Times New Roman" pitchFamily="18" charset="0"/>
            </a:rPr>
            <a:t>Training</a:t>
          </a:r>
        </a:p>
      </dgm:t>
    </dgm:pt>
    <dgm:pt modelId="{B63773D7-835A-4D10-BBFB-4AB70970E363}" type="parTrans" cxnId="{6E96FC4D-95B4-4085-924A-47AA72345517}">
      <dgm:prSet/>
      <dgm:spPr/>
      <dgm:t>
        <a:bodyPr/>
        <a:lstStyle/>
        <a:p>
          <a:endParaRPr lang="en-US">
            <a:latin typeface="Times New Roman" pitchFamily="18" charset="0"/>
            <a:cs typeface="Times New Roman" pitchFamily="18" charset="0"/>
          </a:endParaRPr>
        </a:p>
      </dgm:t>
    </dgm:pt>
    <dgm:pt modelId="{08E6E116-C47F-4609-9490-2B9FDFCB1260}" type="sibTrans" cxnId="{6E96FC4D-95B4-4085-924A-47AA72345517}">
      <dgm:prSet/>
      <dgm:spPr/>
      <dgm:t>
        <a:bodyPr/>
        <a:lstStyle/>
        <a:p>
          <a:endParaRPr lang="en-US">
            <a:latin typeface="Times New Roman" pitchFamily="18" charset="0"/>
            <a:cs typeface="Times New Roman" pitchFamily="18" charset="0"/>
          </a:endParaRPr>
        </a:p>
      </dgm:t>
    </dgm:pt>
    <dgm:pt modelId="{3B669BDD-2219-4A23-BB9B-8108CDBA7A9D}">
      <dgm:prSet phldrT="[Text]" custT="1"/>
      <dgm:spPr/>
      <dgm:t>
        <a:bodyPr/>
        <a:lstStyle/>
        <a:p>
          <a:pPr algn="r"/>
          <a:r>
            <a:rPr lang="en-US" sz="1600" b="1" dirty="0">
              <a:latin typeface="Times New Roman" pitchFamily="18" charset="0"/>
              <a:cs typeface="Times New Roman" pitchFamily="18" charset="0"/>
            </a:rPr>
            <a:t>Conferences</a:t>
          </a:r>
        </a:p>
      </dgm:t>
    </dgm:pt>
    <dgm:pt modelId="{0F60343B-BE5A-4A79-AFC5-ECFD5E2246F8}" type="parTrans" cxnId="{086CE989-A2F2-4E97-8635-90C0F8C371CA}">
      <dgm:prSet/>
      <dgm:spPr/>
      <dgm:t>
        <a:bodyPr/>
        <a:lstStyle/>
        <a:p>
          <a:endParaRPr lang="en-US">
            <a:latin typeface="Times New Roman" pitchFamily="18" charset="0"/>
            <a:cs typeface="Times New Roman" pitchFamily="18" charset="0"/>
          </a:endParaRPr>
        </a:p>
      </dgm:t>
    </dgm:pt>
    <dgm:pt modelId="{6EB4E1B0-0EC6-4B52-B908-824266B08062}" type="sibTrans" cxnId="{086CE989-A2F2-4E97-8635-90C0F8C371CA}">
      <dgm:prSet/>
      <dgm:spPr/>
      <dgm:t>
        <a:bodyPr/>
        <a:lstStyle/>
        <a:p>
          <a:endParaRPr lang="en-US">
            <a:latin typeface="Times New Roman" pitchFamily="18" charset="0"/>
            <a:cs typeface="Times New Roman" pitchFamily="18" charset="0"/>
          </a:endParaRPr>
        </a:p>
      </dgm:t>
    </dgm:pt>
    <dgm:pt modelId="{C1F33786-A1BD-4C64-B7FB-1558DDCAD835}">
      <dgm:prSet custT="1"/>
      <dgm:spPr/>
      <dgm:t>
        <a:bodyPr/>
        <a:lstStyle/>
        <a:p>
          <a:r>
            <a:rPr lang="en-US" sz="2200" dirty="0" err="1">
              <a:latin typeface="Times New Roman" pitchFamily="18" charset="0"/>
              <a:cs typeface="Times New Roman" pitchFamily="18" charset="0"/>
            </a:rPr>
            <a:t>Zong</a:t>
          </a:r>
          <a:endParaRPr lang="en-US" sz="2200" dirty="0">
            <a:latin typeface="Times New Roman" pitchFamily="18" charset="0"/>
            <a:cs typeface="Times New Roman" pitchFamily="18" charset="0"/>
          </a:endParaRPr>
        </a:p>
      </dgm:t>
    </dgm:pt>
    <dgm:pt modelId="{FC949A40-508F-44F5-AE1D-0E250FF87348}" type="parTrans" cxnId="{2204D49D-7512-488E-961B-CD1D1F220FF5}">
      <dgm:prSet/>
      <dgm:spPr/>
      <dgm:t>
        <a:bodyPr/>
        <a:lstStyle/>
        <a:p>
          <a:endParaRPr lang="en-US">
            <a:latin typeface="Times New Roman" pitchFamily="18" charset="0"/>
            <a:cs typeface="Times New Roman" pitchFamily="18" charset="0"/>
          </a:endParaRPr>
        </a:p>
      </dgm:t>
    </dgm:pt>
    <dgm:pt modelId="{33CF68D0-E198-43A5-A025-1DACEB868D47}" type="sibTrans" cxnId="{2204D49D-7512-488E-961B-CD1D1F220FF5}">
      <dgm:prSet/>
      <dgm:spPr/>
      <dgm:t>
        <a:bodyPr/>
        <a:lstStyle/>
        <a:p>
          <a:endParaRPr lang="en-US">
            <a:latin typeface="Times New Roman" pitchFamily="18" charset="0"/>
            <a:cs typeface="Times New Roman" pitchFamily="18" charset="0"/>
          </a:endParaRPr>
        </a:p>
      </dgm:t>
    </dgm:pt>
    <dgm:pt modelId="{0317FE60-EF02-46A9-9540-966EF060BC3D}">
      <dgm:prSet custT="1"/>
      <dgm:spPr/>
      <dgm:t>
        <a:bodyPr/>
        <a:lstStyle/>
        <a:p>
          <a:r>
            <a:rPr lang="en-US" sz="2200" dirty="0">
              <a:latin typeface="Times New Roman" pitchFamily="18" charset="0"/>
              <a:cs typeface="Times New Roman" pitchFamily="18" charset="0"/>
            </a:rPr>
            <a:t>SCO</a:t>
          </a:r>
        </a:p>
      </dgm:t>
    </dgm:pt>
    <dgm:pt modelId="{420A8612-E018-4099-B1D5-A7965E607CF2}" type="parTrans" cxnId="{B61CD2F5-43FF-46B2-9719-9FBF8BCE6F02}">
      <dgm:prSet/>
      <dgm:spPr/>
      <dgm:t>
        <a:bodyPr/>
        <a:lstStyle/>
        <a:p>
          <a:endParaRPr lang="en-US">
            <a:latin typeface="Times New Roman" pitchFamily="18" charset="0"/>
            <a:cs typeface="Times New Roman" pitchFamily="18" charset="0"/>
          </a:endParaRPr>
        </a:p>
      </dgm:t>
    </dgm:pt>
    <dgm:pt modelId="{C9F69965-C140-4005-ADEC-8C5524FC075D}" type="sibTrans" cxnId="{B61CD2F5-43FF-46B2-9719-9FBF8BCE6F02}">
      <dgm:prSet/>
      <dgm:spPr/>
      <dgm:t>
        <a:bodyPr/>
        <a:lstStyle/>
        <a:p>
          <a:endParaRPr lang="en-US">
            <a:latin typeface="Times New Roman" pitchFamily="18" charset="0"/>
            <a:cs typeface="Times New Roman" pitchFamily="18" charset="0"/>
          </a:endParaRPr>
        </a:p>
      </dgm:t>
    </dgm:pt>
    <dgm:pt modelId="{D6041BA4-7340-4B00-A185-94347343345B}">
      <dgm:prSet custT="1"/>
      <dgm:spPr/>
      <dgm:t>
        <a:bodyPr/>
        <a:lstStyle/>
        <a:p>
          <a:pPr algn="r"/>
          <a:r>
            <a:rPr lang="en-US" sz="1600" b="1" dirty="0">
              <a:latin typeface="Times New Roman" pitchFamily="18" charset="0"/>
              <a:cs typeface="Times New Roman" pitchFamily="18" charset="0"/>
            </a:rPr>
            <a:t>  SOS / Orphanages</a:t>
          </a:r>
        </a:p>
      </dgm:t>
    </dgm:pt>
    <dgm:pt modelId="{5A655552-979D-4B55-852E-1B2CDAF92798}" type="parTrans" cxnId="{B6C27D1E-3D96-4F15-9B72-C99F2A0587AC}">
      <dgm:prSet/>
      <dgm:spPr/>
      <dgm:t>
        <a:bodyPr/>
        <a:lstStyle/>
        <a:p>
          <a:endParaRPr lang="en-US">
            <a:latin typeface="Times New Roman" pitchFamily="18" charset="0"/>
            <a:cs typeface="Times New Roman" pitchFamily="18" charset="0"/>
          </a:endParaRPr>
        </a:p>
      </dgm:t>
    </dgm:pt>
    <dgm:pt modelId="{3D41633C-8BFB-4534-A021-DB2134521A19}" type="sibTrans" cxnId="{B6C27D1E-3D96-4F15-9B72-C99F2A0587AC}">
      <dgm:prSet/>
      <dgm:spPr/>
      <dgm:t>
        <a:bodyPr/>
        <a:lstStyle/>
        <a:p>
          <a:endParaRPr lang="en-US">
            <a:latin typeface="Times New Roman" pitchFamily="18" charset="0"/>
            <a:cs typeface="Times New Roman" pitchFamily="18" charset="0"/>
          </a:endParaRPr>
        </a:p>
      </dgm:t>
    </dgm:pt>
    <dgm:pt modelId="{8609C853-0DDA-4430-A507-17849DF0098B}">
      <dgm:prSet custT="1"/>
      <dgm:spPr/>
      <dgm:t>
        <a:bodyPr/>
        <a:lstStyle/>
        <a:p>
          <a:pPr algn="r"/>
          <a:r>
            <a:rPr lang="en-US" sz="1600" b="1" dirty="0">
              <a:latin typeface="Times New Roman" pitchFamily="18" charset="0"/>
              <a:cs typeface="Times New Roman" pitchFamily="18" charset="0"/>
            </a:rPr>
            <a:t>Flood Victims </a:t>
          </a:r>
        </a:p>
      </dgm:t>
    </dgm:pt>
    <dgm:pt modelId="{75323F19-4012-46BD-8DD7-CA7E97AC3D2D}" type="parTrans" cxnId="{8A4F1275-5879-4F7B-97C5-1A6D84F95178}">
      <dgm:prSet/>
      <dgm:spPr/>
      <dgm:t>
        <a:bodyPr/>
        <a:lstStyle/>
        <a:p>
          <a:endParaRPr lang="en-US">
            <a:latin typeface="Times New Roman" pitchFamily="18" charset="0"/>
            <a:cs typeface="Times New Roman" pitchFamily="18" charset="0"/>
          </a:endParaRPr>
        </a:p>
      </dgm:t>
    </dgm:pt>
    <dgm:pt modelId="{27F59A32-1AD1-4AB8-991F-9FE70169310B}" type="sibTrans" cxnId="{8A4F1275-5879-4F7B-97C5-1A6D84F95178}">
      <dgm:prSet/>
      <dgm:spPr/>
      <dgm:t>
        <a:bodyPr/>
        <a:lstStyle/>
        <a:p>
          <a:endParaRPr lang="en-US">
            <a:latin typeface="Times New Roman" pitchFamily="18" charset="0"/>
            <a:cs typeface="Times New Roman" pitchFamily="18" charset="0"/>
          </a:endParaRPr>
        </a:p>
      </dgm:t>
    </dgm:pt>
    <dgm:pt modelId="{6DE0C91F-C2AE-44A3-A73D-637F924E0070}">
      <dgm:prSet/>
      <dgm:spPr/>
      <dgm:t>
        <a:bodyPr/>
        <a:lstStyle/>
        <a:p>
          <a:endParaRPr lang="en-US" dirty="0">
            <a:latin typeface="Times New Roman" pitchFamily="18" charset="0"/>
            <a:cs typeface="Times New Roman" pitchFamily="18" charset="0"/>
          </a:endParaRPr>
        </a:p>
      </dgm:t>
    </dgm:pt>
    <dgm:pt modelId="{BBB8129D-E75B-4400-8431-0A97D14C8F46}" type="parTrans" cxnId="{873825E7-E84E-4E40-AAF8-357A032010BF}">
      <dgm:prSet/>
      <dgm:spPr/>
      <dgm:t>
        <a:bodyPr/>
        <a:lstStyle/>
        <a:p>
          <a:endParaRPr lang="en-US">
            <a:latin typeface="Times New Roman" pitchFamily="18" charset="0"/>
            <a:cs typeface="Times New Roman" pitchFamily="18" charset="0"/>
          </a:endParaRPr>
        </a:p>
      </dgm:t>
    </dgm:pt>
    <dgm:pt modelId="{560D8C23-86D4-4396-8FA3-B696981BD2E6}" type="sibTrans" cxnId="{873825E7-E84E-4E40-AAF8-357A032010BF}">
      <dgm:prSet/>
      <dgm:spPr/>
      <dgm:t>
        <a:bodyPr/>
        <a:lstStyle/>
        <a:p>
          <a:endParaRPr lang="en-US">
            <a:latin typeface="Times New Roman" pitchFamily="18" charset="0"/>
            <a:cs typeface="Times New Roman" pitchFamily="18" charset="0"/>
          </a:endParaRPr>
        </a:p>
      </dgm:t>
    </dgm:pt>
    <dgm:pt modelId="{D59E81F0-CB98-4166-8525-77B31984C976}" type="pres">
      <dgm:prSet presAssocID="{CB5DFC6E-36E1-4EEC-AE66-F7DD2C725054}" presName="composite" presStyleCnt="0">
        <dgm:presLayoutVars>
          <dgm:chMax val="5"/>
          <dgm:dir/>
          <dgm:animLvl val="ctr"/>
          <dgm:resizeHandles val="exact"/>
        </dgm:presLayoutVars>
      </dgm:prSet>
      <dgm:spPr/>
    </dgm:pt>
    <dgm:pt modelId="{B27CBA98-8C93-4EBC-A2DE-F34458B1909C}" type="pres">
      <dgm:prSet presAssocID="{CB5DFC6E-36E1-4EEC-AE66-F7DD2C725054}" presName="cycle" presStyleCnt="0"/>
      <dgm:spPr/>
    </dgm:pt>
    <dgm:pt modelId="{6B448BE0-0741-4D2A-9029-4C3B842B00B8}" type="pres">
      <dgm:prSet presAssocID="{CB5DFC6E-36E1-4EEC-AE66-F7DD2C725054}" presName="centerShape" presStyleCnt="0"/>
      <dgm:spPr/>
    </dgm:pt>
    <dgm:pt modelId="{BCEC87C3-C5A4-4A41-8B66-22B81F7C7332}" type="pres">
      <dgm:prSet presAssocID="{CB5DFC6E-36E1-4EEC-AE66-F7DD2C725054}" presName="connSite" presStyleLbl="node1" presStyleIdx="0" presStyleCnt="6"/>
      <dgm:spPr/>
    </dgm:pt>
    <dgm:pt modelId="{CA9EB934-50F5-4E9C-8434-488D42FE0A6C}" type="pres">
      <dgm:prSet presAssocID="{CB5DFC6E-36E1-4EEC-AE66-F7DD2C725054}" presName="visible" presStyleLbl="node1" presStyleIdx="0" presStyleCnt="6" custScaleX="140306" custScaleY="97713"/>
      <dgm:spPr/>
    </dgm:pt>
    <dgm:pt modelId="{05641A75-6341-49EA-91F4-8054F6B7A0CD}" type="pres">
      <dgm:prSet presAssocID="{E0D2C804-9AD4-4481-9425-EA28B587BA15}" presName="Name25" presStyleLbl="parChTrans1D1" presStyleIdx="0" presStyleCnt="5"/>
      <dgm:spPr/>
    </dgm:pt>
    <dgm:pt modelId="{233C703C-1E8E-42B6-A7C0-26C3CE68791C}" type="pres">
      <dgm:prSet presAssocID="{55964B26-7688-42AC-81A3-8A2BA8CBD699}" presName="node" presStyleCnt="0"/>
      <dgm:spPr/>
    </dgm:pt>
    <dgm:pt modelId="{0FCABF8A-A5AB-43D1-93A1-11F1D8CF06BF}" type="pres">
      <dgm:prSet presAssocID="{55964B26-7688-42AC-81A3-8A2BA8CBD699}" presName="parentNode" presStyleLbl="node1" presStyleIdx="1" presStyleCnt="6" custScaleX="144730">
        <dgm:presLayoutVars>
          <dgm:chMax val="1"/>
          <dgm:bulletEnabled val="1"/>
        </dgm:presLayoutVars>
      </dgm:prSet>
      <dgm:spPr/>
    </dgm:pt>
    <dgm:pt modelId="{E511A4D3-EDE4-488D-952C-347E07707FEB}" type="pres">
      <dgm:prSet presAssocID="{55964B26-7688-42AC-81A3-8A2BA8CBD699}" presName="childNode" presStyleLbl="revTx" presStyleIdx="0" presStyleCnt="5">
        <dgm:presLayoutVars>
          <dgm:bulletEnabled val="1"/>
        </dgm:presLayoutVars>
      </dgm:prSet>
      <dgm:spPr/>
    </dgm:pt>
    <dgm:pt modelId="{4E0613CF-4BA4-4BEC-B4A4-AD57085D16EB}" type="pres">
      <dgm:prSet presAssocID="{2D876454-EEA0-478D-B76F-CD55FA045C88}" presName="Name25" presStyleLbl="parChTrans1D1" presStyleIdx="1" presStyleCnt="5"/>
      <dgm:spPr/>
    </dgm:pt>
    <dgm:pt modelId="{6D25BEF7-E5FC-47AD-962C-00B746300347}" type="pres">
      <dgm:prSet presAssocID="{3366716C-10C6-43A9-B955-4AED31F41B0E}" presName="node" presStyleCnt="0"/>
      <dgm:spPr/>
    </dgm:pt>
    <dgm:pt modelId="{9D8D011A-456C-4155-91A6-63ACE66FD7D4}" type="pres">
      <dgm:prSet presAssocID="{3366716C-10C6-43A9-B955-4AED31F41B0E}" presName="parentNode" presStyleLbl="node1" presStyleIdx="2" presStyleCnt="6" custScaleX="156308" custScaleY="102517" custLinFactX="22316" custLinFactNeighborX="100000">
        <dgm:presLayoutVars>
          <dgm:chMax val="1"/>
          <dgm:bulletEnabled val="1"/>
        </dgm:presLayoutVars>
      </dgm:prSet>
      <dgm:spPr/>
    </dgm:pt>
    <dgm:pt modelId="{3D468C42-EDDA-4916-9BDF-4DBB5697EBE2}" type="pres">
      <dgm:prSet presAssocID="{3366716C-10C6-43A9-B955-4AED31F41B0E}" presName="childNode" presStyleLbl="revTx" presStyleIdx="1" presStyleCnt="5">
        <dgm:presLayoutVars>
          <dgm:bulletEnabled val="1"/>
        </dgm:presLayoutVars>
      </dgm:prSet>
      <dgm:spPr/>
    </dgm:pt>
    <dgm:pt modelId="{940003CE-D9A1-487A-9089-10D2D5081C47}" type="pres">
      <dgm:prSet presAssocID="{721DD6E8-C9B4-4D83-ABCF-01A17E48FE99}" presName="Name25" presStyleLbl="parChTrans1D1" presStyleIdx="2" presStyleCnt="5"/>
      <dgm:spPr/>
    </dgm:pt>
    <dgm:pt modelId="{E4B515C7-3C17-4199-B072-DFE2D9B9C903}" type="pres">
      <dgm:prSet presAssocID="{AE363F69-3D1E-4E88-BE82-4F899562FBBA}" presName="node" presStyleCnt="0"/>
      <dgm:spPr/>
    </dgm:pt>
    <dgm:pt modelId="{58EF9F2B-6CBB-4B86-9F4E-E33C9307B826}" type="pres">
      <dgm:prSet presAssocID="{AE363F69-3D1E-4E88-BE82-4F899562FBBA}" presName="parentNode" presStyleLbl="node1" presStyleIdx="3" presStyleCnt="6" custScaleX="159366" custScaleY="106137" custLinFactX="15370" custLinFactNeighborX="100000">
        <dgm:presLayoutVars>
          <dgm:chMax val="1"/>
          <dgm:bulletEnabled val="1"/>
        </dgm:presLayoutVars>
      </dgm:prSet>
      <dgm:spPr/>
    </dgm:pt>
    <dgm:pt modelId="{9AE9CE04-B36F-4FFB-BEE2-8B48626204D8}" type="pres">
      <dgm:prSet presAssocID="{AE363F69-3D1E-4E88-BE82-4F899562FBBA}" presName="childNode" presStyleLbl="revTx" presStyleIdx="2" presStyleCnt="5">
        <dgm:presLayoutVars>
          <dgm:bulletEnabled val="1"/>
        </dgm:presLayoutVars>
      </dgm:prSet>
      <dgm:spPr/>
    </dgm:pt>
    <dgm:pt modelId="{8538582D-A191-4C91-9C3E-4F454FA32E60}" type="pres">
      <dgm:prSet presAssocID="{FC949A40-508F-44F5-AE1D-0E250FF87348}" presName="Name25" presStyleLbl="parChTrans1D1" presStyleIdx="3" presStyleCnt="5"/>
      <dgm:spPr/>
    </dgm:pt>
    <dgm:pt modelId="{BED6A31D-0495-40BE-A89D-1D254C885190}" type="pres">
      <dgm:prSet presAssocID="{C1F33786-A1BD-4C64-B7FB-1558DDCAD835}" presName="node" presStyleCnt="0"/>
      <dgm:spPr/>
    </dgm:pt>
    <dgm:pt modelId="{4E62F95B-FA80-41B5-A1F5-2156842517C0}" type="pres">
      <dgm:prSet presAssocID="{C1F33786-A1BD-4C64-B7FB-1558DDCAD835}" presName="parentNode" presStyleLbl="node1" presStyleIdx="4" presStyleCnt="6" custScaleX="148534" custLinFactNeighborX="25757">
        <dgm:presLayoutVars>
          <dgm:chMax val="1"/>
          <dgm:bulletEnabled val="1"/>
        </dgm:presLayoutVars>
      </dgm:prSet>
      <dgm:spPr/>
    </dgm:pt>
    <dgm:pt modelId="{6B9E0A78-138E-40F5-93FA-B6358EA6E2A9}" type="pres">
      <dgm:prSet presAssocID="{C1F33786-A1BD-4C64-B7FB-1558DDCAD835}" presName="childNode" presStyleLbl="revTx" presStyleIdx="3" presStyleCnt="5">
        <dgm:presLayoutVars>
          <dgm:bulletEnabled val="1"/>
        </dgm:presLayoutVars>
      </dgm:prSet>
      <dgm:spPr/>
    </dgm:pt>
    <dgm:pt modelId="{2FA9FDFA-F9A0-4055-B9B2-A66C7732D21B}" type="pres">
      <dgm:prSet presAssocID="{420A8612-E018-4099-B1D5-A7965E607CF2}" presName="Name25" presStyleLbl="parChTrans1D1" presStyleIdx="4" presStyleCnt="5"/>
      <dgm:spPr/>
    </dgm:pt>
    <dgm:pt modelId="{E16EE641-F25B-4AB1-92CD-F7824859EC48}" type="pres">
      <dgm:prSet presAssocID="{0317FE60-EF02-46A9-9540-966EF060BC3D}" presName="node" presStyleCnt="0"/>
      <dgm:spPr/>
    </dgm:pt>
    <dgm:pt modelId="{90E3C8C2-22EA-4DA1-AA80-6CBF7242BADD}" type="pres">
      <dgm:prSet presAssocID="{0317FE60-EF02-46A9-9540-966EF060BC3D}" presName="parentNode" presStyleLbl="node1" presStyleIdx="5" presStyleCnt="6" custScaleX="158520">
        <dgm:presLayoutVars>
          <dgm:chMax val="1"/>
          <dgm:bulletEnabled val="1"/>
        </dgm:presLayoutVars>
      </dgm:prSet>
      <dgm:spPr/>
    </dgm:pt>
    <dgm:pt modelId="{7DE2B8C0-8EEE-43FD-ACB4-0BEB36255286}" type="pres">
      <dgm:prSet presAssocID="{0317FE60-EF02-46A9-9540-966EF060BC3D}" presName="childNode" presStyleLbl="revTx" presStyleIdx="4" presStyleCnt="5">
        <dgm:presLayoutVars>
          <dgm:bulletEnabled val="1"/>
        </dgm:presLayoutVars>
      </dgm:prSet>
      <dgm:spPr/>
    </dgm:pt>
  </dgm:ptLst>
  <dgm:cxnLst>
    <dgm:cxn modelId="{270AB00E-F776-4766-9AB4-B81D7D317D07}" type="presOf" srcId="{CB5DFC6E-36E1-4EEC-AE66-F7DD2C725054}" destId="{D59E81F0-CB98-4166-8525-77B31984C976}" srcOrd="0" destOrd="0" presId="urn:microsoft.com/office/officeart/2005/8/layout/radial2"/>
    <dgm:cxn modelId="{AAB1AC11-8AF7-43AE-BEB1-D28F8C6BDA89}" srcId="{3366716C-10C6-43A9-B955-4AED31F41B0E}" destId="{09808C38-2BF6-4E17-A04E-8F5903DF40B5}" srcOrd="0" destOrd="0" parTransId="{730A2C93-EE6C-4941-87CE-EBB353EDAC2F}" sibTransId="{8F091676-324F-43C3-9BA0-5CF651DA617F}"/>
    <dgm:cxn modelId="{89C51812-0CAC-4101-81D1-D61BAFE74302}" type="presOf" srcId="{D6041BA4-7340-4B00-A185-94347343345B}" destId="{6B9E0A78-138E-40F5-93FA-B6358EA6E2A9}" srcOrd="0" destOrd="0" presId="urn:microsoft.com/office/officeart/2005/8/layout/radial2"/>
    <dgm:cxn modelId="{21F34A14-CBB0-4F1E-9B95-C2ACA619479C}" type="presOf" srcId="{C1F33786-A1BD-4C64-B7FB-1558DDCAD835}" destId="{4E62F95B-FA80-41B5-A1F5-2156842517C0}" srcOrd="0" destOrd="0" presId="urn:microsoft.com/office/officeart/2005/8/layout/radial2"/>
    <dgm:cxn modelId="{A879D614-B84B-456D-B505-74FBCBC11FD4}" srcId="{CB5DFC6E-36E1-4EEC-AE66-F7DD2C725054}" destId="{AE363F69-3D1E-4E88-BE82-4F899562FBBA}" srcOrd="2" destOrd="0" parTransId="{721DD6E8-C9B4-4D83-ABCF-01A17E48FE99}" sibTransId="{A3DF3A58-BD74-4FEA-8C7F-94F35F8966EE}"/>
    <dgm:cxn modelId="{1E31951D-2BA8-457E-872B-5371AAFD42EF}" type="presOf" srcId="{2D876454-EEA0-478D-B76F-CD55FA045C88}" destId="{4E0613CF-4BA4-4BEC-B4A4-AD57085D16EB}" srcOrd="0" destOrd="0" presId="urn:microsoft.com/office/officeart/2005/8/layout/radial2"/>
    <dgm:cxn modelId="{B6C27D1E-3D96-4F15-9B72-C99F2A0587AC}" srcId="{C1F33786-A1BD-4C64-B7FB-1558DDCAD835}" destId="{D6041BA4-7340-4B00-A185-94347343345B}" srcOrd="0" destOrd="0" parTransId="{5A655552-979D-4B55-852E-1B2CDAF92798}" sibTransId="{3D41633C-8BFB-4534-A021-DB2134521A19}"/>
    <dgm:cxn modelId="{1B37CC65-3245-4634-9348-474CD130D601}" type="presOf" srcId="{55964B26-7688-42AC-81A3-8A2BA8CBD699}" destId="{0FCABF8A-A5AB-43D1-93A1-11F1D8CF06BF}" srcOrd="0" destOrd="0" presId="urn:microsoft.com/office/officeart/2005/8/layout/radial2"/>
    <dgm:cxn modelId="{9EA43B47-A435-4EC7-B03C-39F254B85BCC}" type="presOf" srcId="{8609C853-0DDA-4430-A507-17849DF0098B}" destId="{6B9E0A78-138E-40F5-93FA-B6358EA6E2A9}" srcOrd="0" destOrd="1" presId="urn:microsoft.com/office/officeart/2005/8/layout/radial2"/>
    <dgm:cxn modelId="{AF6EB947-FE13-497F-A4F1-493570140EBF}" type="presOf" srcId="{721DD6E8-C9B4-4D83-ABCF-01A17E48FE99}" destId="{940003CE-D9A1-487A-9089-10D2D5081C47}" srcOrd="0" destOrd="0" presId="urn:microsoft.com/office/officeart/2005/8/layout/radial2"/>
    <dgm:cxn modelId="{817B044D-A06C-48E4-AC66-1E44BAEDD6E7}" type="presOf" srcId="{6DE0C91F-C2AE-44A3-A73D-637F924E0070}" destId="{7DE2B8C0-8EEE-43FD-ACB4-0BEB36255286}" srcOrd="0" destOrd="0" presId="urn:microsoft.com/office/officeart/2005/8/layout/radial2"/>
    <dgm:cxn modelId="{6E96FC4D-95B4-4085-924A-47AA72345517}" srcId="{AE363F69-3D1E-4E88-BE82-4F899562FBBA}" destId="{A2810906-3BB9-49BD-9CD2-048F8036D05F}" srcOrd="0" destOrd="0" parTransId="{B63773D7-835A-4D10-BBFB-4AB70970E363}" sibTransId="{08E6E116-C47F-4609-9490-2B9FDFCB1260}"/>
    <dgm:cxn modelId="{8A4F1275-5879-4F7B-97C5-1A6D84F95178}" srcId="{C1F33786-A1BD-4C64-B7FB-1558DDCAD835}" destId="{8609C853-0DDA-4430-A507-17849DF0098B}" srcOrd="1" destOrd="0" parTransId="{75323F19-4012-46BD-8DD7-CA7E97AC3D2D}" sibTransId="{27F59A32-1AD1-4AB8-991F-9FE70169310B}"/>
    <dgm:cxn modelId="{9DF16E7F-B1D9-4365-9EEB-4B6053929F71}" type="presOf" srcId="{3366716C-10C6-43A9-B955-4AED31F41B0E}" destId="{9D8D011A-456C-4155-91A6-63ACE66FD7D4}" srcOrd="0" destOrd="0" presId="urn:microsoft.com/office/officeart/2005/8/layout/radial2"/>
    <dgm:cxn modelId="{D0383381-705D-4F1A-A603-4499E26A10C8}" type="presOf" srcId="{09AE1C5B-63D4-4817-B89B-E97BBFA3DF39}" destId="{E511A4D3-EDE4-488D-952C-347E07707FEB}" srcOrd="0" destOrd="1" presId="urn:microsoft.com/office/officeart/2005/8/layout/radial2"/>
    <dgm:cxn modelId="{EA685E82-50EE-4033-98DE-E01E3FA55072}" srcId="{CB5DFC6E-36E1-4EEC-AE66-F7DD2C725054}" destId="{3366716C-10C6-43A9-B955-4AED31F41B0E}" srcOrd="1" destOrd="0" parTransId="{2D876454-EEA0-478D-B76F-CD55FA045C88}" sibTransId="{5470536E-75DF-4C02-8191-EDB0FBB43B6E}"/>
    <dgm:cxn modelId="{8B0E5587-6591-4D5F-B191-D2342F69CE9B}" type="presOf" srcId="{A2810906-3BB9-49BD-9CD2-048F8036D05F}" destId="{9AE9CE04-B36F-4FFB-BEE2-8B48626204D8}" srcOrd="0" destOrd="0" presId="urn:microsoft.com/office/officeart/2005/8/layout/radial2"/>
    <dgm:cxn modelId="{086CE989-A2F2-4E97-8635-90C0F8C371CA}" srcId="{AE363F69-3D1E-4E88-BE82-4F899562FBBA}" destId="{3B669BDD-2219-4A23-BB9B-8108CDBA7A9D}" srcOrd="1" destOrd="0" parTransId="{0F60343B-BE5A-4A79-AFC5-ECFD5E2246F8}" sibTransId="{6EB4E1B0-0EC6-4B52-B908-824266B08062}"/>
    <dgm:cxn modelId="{A8063E8F-8425-4B63-A6AB-60A3AEA9F83B}" type="presOf" srcId="{420A8612-E018-4099-B1D5-A7965E607CF2}" destId="{2FA9FDFA-F9A0-4055-B9B2-A66C7732D21B}" srcOrd="0" destOrd="0" presId="urn:microsoft.com/office/officeart/2005/8/layout/radial2"/>
    <dgm:cxn modelId="{C00F9395-280F-485A-B333-C1D70349C905}" srcId="{55964B26-7688-42AC-81A3-8A2BA8CBD699}" destId="{09AE1C5B-63D4-4817-B89B-E97BBFA3DF39}" srcOrd="1" destOrd="0" parTransId="{7147392A-44A1-44FA-92EA-BF4BEDA96CCA}" sibTransId="{04DEB5FB-FE02-4444-85D8-C3B5E7743992}"/>
    <dgm:cxn modelId="{2204D49D-7512-488E-961B-CD1D1F220FF5}" srcId="{CB5DFC6E-36E1-4EEC-AE66-F7DD2C725054}" destId="{C1F33786-A1BD-4C64-B7FB-1558DDCAD835}" srcOrd="3" destOrd="0" parTransId="{FC949A40-508F-44F5-AE1D-0E250FF87348}" sibTransId="{33CF68D0-E198-43A5-A025-1DACEB868D47}"/>
    <dgm:cxn modelId="{29D963AF-734C-42EA-B6EC-D7E7B4BEFA5D}" type="presOf" srcId="{09808C38-2BF6-4E17-A04E-8F5903DF40B5}" destId="{3D468C42-EDDA-4916-9BDF-4DBB5697EBE2}" srcOrd="0" destOrd="0" presId="urn:microsoft.com/office/officeart/2005/8/layout/radial2"/>
    <dgm:cxn modelId="{58BBBDB8-3AA3-4D87-B6EA-8CBD8588C657}" srcId="{CB5DFC6E-36E1-4EEC-AE66-F7DD2C725054}" destId="{55964B26-7688-42AC-81A3-8A2BA8CBD699}" srcOrd="0" destOrd="0" parTransId="{E0D2C804-9AD4-4481-9425-EA28B587BA15}" sibTransId="{FE9528F4-B50E-45DD-9FA5-3209FDA94154}"/>
    <dgm:cxn modelId="{612738B9-BA48-41F8-A03C-105FD6EFAE93}" type="presOf" srcId="{FC949A40-508F-44F5-AE1D-0E250FF87348}" destId="{8538582D-A191-4C91-9C3E-4F454FA32E60}" srcOrd="0" destOrd="0" presId="urn:microsoft.com/office/officeart/2005/8/layout/radial2"/>
    <dgm:cxn modelId="{74FD71D4-A3DC-405E-8CC2-7875BF4EF7F2}" type="presOf" srcId="{9E75884B-17A9-40B0-A29B-6E404C8D8C9A}" destId="{E511A4D3-EDE4-488D-952C-347E07707FEB}" srcOrd="0" destOrd="0" presId="urn:microsoft.com/office/officeart/2005/8/layout/radial2"/>
    <dgm:cxn modelId="{179AABD7-BCED-4D2D-B397-E8F6EAE88625}" type="presOf" srcId="{AE363F69-3D1E-4E88-BE82-4F899562FBBA}" destId="{58EF9F2B-6CBB-4B86-9F4E-E33C9307B826}" srcOrd="0" destOrd="0" presId="urn:microsoft.com/office/officeart/2005/8/layout/radial2"/>
    <dgm:cxn modelId="{DC1A3ADC-19B2-4FF1-ACEA-E83ED7FB0A96}" type="presOf" srcId="{E0D2C804-9AD4-4481-9425-EA28B587BA15}" destId="{05641A75-6341-49EA-91F4-8054F6B7A0CD}" srcOrd="0" destOrd="0" presId="urn:microsoft.com/office/officeart/2005/8/layout/radial2"/>
    <dgm:cxn modelId="{0FCBF9E0-5EFB-42C8-8DF5-F5EF58C3A781}" type="presOf" srcId="{3B669BDD-2219-4A23-BB9B-8108CDBA7A9D}" destId="{9AE9CE04-B36F-4FFB-BEE2-8B48626204D8}" srcOrd="0" destOrd="1" presId="urn:microsoft.com/office/officeart/2005/8/layout/radial2"/>
    <dgm:cxn modelId="{FA4D56E4-B8B8-46EE-B7A6-CEF173ADE04F}" srcId="{55964B26-7688-42AC-81A3-8A2BA8CBD699}" destId="{9E75884B-17A9-40B0-A29B-6E404C8D8C9A}" srcOrd="0" destOrd="0" parTransId="{84EC7CCC-9641-4E38-B514-ECF9957BFFBD}" sibTransId="{D077BFC2-B98C-4305-8D08-7AB08F54B47E}"/>
    <dgm:cxn modelId="{873825E7-E84E-4E40-AAF8-357A032010BF}" srcId="{0317FE60-EF02-46A9-9540-966EF060BC3D}" destId="{6DE0C91F-C2AE-44A3-A73D-637F924E0070}" srcOrd="0" destOrd="0" parTransId="{BBB8129D-E75B-4400-8431-0A97D14C8F46}" sibTransId="{560D8C23-86D4-4396-8FA3-B696981BD2E6}"/>
    <dgm:cxn modelId="{B61CD2F5-43FF-46B2-9719-9FBF8BCE6F02}" srcId="{CB5DFC6E-36E1-4EEC-AE66-F7DD2C725054}" destId="{0317FE60-EF02-46A9-9540-966EF060BC3D}" srcOrd="4" destOrd="0" parTransId="{420A8612-E018-4099-B1D5-A7965E607CF2}" sibTransId="{C9F69965-C140-4005-ADEC-8C5524FC075D}"/>
    <dgm:cxn modelId="{09553EFB-05F7-405B-B6FD-275C5B15798E}" type="presOf" srcId="{0317FE60-EF02-46A9-9540-966EF060BC3D}" destId="{90E3C8C2-22EA-4DA1-AA80-6CBF7242BADD}" srcOrd="0" destOrd="0" presId="urn:microsoft.com/office/officeart/2005/8/layout/radial2"/>
    <dgm:cxn modelId="{2CA280A0-692E-46EF-A434-CF87AFABBCC0}" type="presParOf" srcId="{D59E81F0-CB98-4166-8525-77B31984C976}" destId="{B27CBA98-8C93-4EBC-A2DE-F34458B1909C}" srcOrd="0" destOrd="0" presId="urn:microsoft.com/office/officeart/2005/8/layout/radial2"/>
    <dgm:cxn modelId="{307A8DDA-1E7B-4636-93F4-6889ECA30CC3}" type="presParOf" srcId="{B27CBA98-8C93-4EBC-A2DE-F34458B1909C}" destId="{6B448BE0-0741-4D2A-9029-4C3B842B00B8}" srcOrd="0" destOrd="0" presId="urn:microsoft.com/office/officeart/2005/8/layout/radial2"/>
    <dgm:cxn modelId="{BCB266B8-8FAB-4D39-8826-D2F4D4D37BE1}" type="presParOf" srcId="{6B448BE0-0741-4D2A-9029-4C3B842B00B8}" destId="{BCEC87C3-C5A4-4A41-8B66-22B81F7C7332}" srcOrd="0" destOrd="0" presId="urn:microsoft.com/office/officeart/2005/8/layout/radial2"/>
    <dgm:cxn modelId="{626A3457-B07A-4116-98AB-638EFB95035A}" type="presParOf" srcId="{6B448BE0-0741-4D2A-9029-4C3B842B00B8}" destId="{CA9EB934-50F5-4E9C-8434-488D42FE0A6C}" srcOrd="1" destOrd="0" presId="urn:microsoft.com/office/officeart/2005/8/layout/radial2"/>
    <dgm:cxn modelId="{BA2AEFF8-782F-473F-9F78-D0B565940F6F}" type="presParOf" srcId="{B27CBA98-8C93-4EBC-A2DE-F34458B1909C}" destId="{05641A75-6341-49EA-91F4-8054F6B7A0CD}" srcOrd="1" destOrd="0" presId="urn:microsoft.com/office/officeart/2005/8/layout/radial2"/>
    <dgm:cxn modelId="{5C3AB1EC-477D-45CE-B93D-68426BC1CC6E}" type="presParOf" srcId="{B27CBA98-8C93-4EBC-A2DE-F34458B1909C}" destId="{233C703C-1E8E-42B6-A7C0-26C3CE68791C}" srcOrd="2" destOrd="0" presId="urn:microsoft.com/office/officeart/2005/8/layout/radial2"/>
    <dgm:cxn modelId="{5CC4012A-B0C8-42A2-910D-C17C98C8E572}" type="presParOf" srcId="{233C703C-1E8E-42B6-A7C0-26C3CE68791C}" destId="{0FCABF8A-A5AB-43D1-93A1-11F1D8CF06BF}" srcOrd="0" destOrd="0" presId="urn:microsoft.com/office/officeart/2005/8/layout/radial2"/>
    <dgm:cxn modelId="{209C2E12-F8F4-4036-85E0-928D90532047}" type="presParOf" srcId="{233C703C-1E8E-42B6-A7C0-26C3CE68791C}" destId="{E511A4D3-EDE4-488D-952C-347E07707FEB}" srcOrd="1" destOrd="0" presId="urn:microsoft.com/office/officeart/2005/8/layout/radial2"/>
    <dgm:cxn modelId="{6E580BE1-C626-4F99-BF55-FFEADCB17E04}" type="presParOf" srcId="{B27CBA98-8C93-4EBC-A2DE-F34458B1909C}" destId="{4E0613CF-4BA4-4BEC-B4A4-AD57085D16EB}" srcOrd="3" destOrd="0" presId="urn:microsoft.com/office/officeart/2005/8/layout/radial2"/>
    <dgm:cxn modelId="{B3CC8659-4A04-4018-82F2-104789C489E5}" type="presParOf" srcId="{B27CBA98-8C93-4EBC-A2DE-F34458B1909C}" destId="{6D25BEF7-E5FC-47AD-962C-00B746300347}" srcOrd="4" destOrd="0" presId="urn:microsoft.com/office/officeart/2005/8/layout/radial2"/>
    <dgm:cxn modelId="{109A8BB4-87CD-4FC9-89BE-49A0AC478316}" type="presParOf" srcId="{6D25BEF7-E5FC-47AD-962C-00B746300347}" destId="{9D8D011A-456C-4155-91A6-63ACE66FD7D4}" srcOrd="0" destOrd="0" presId="urn:microsoft.com/office/officeart/2005/8/layout/radial2"/>
    <dgm:cxn modelId="{7DD50511-AA60-4047-A58E-2A0146E2DB37}" type="presParOf" srcId="{6D25BEF7-E5FC-47AD-962C-00B746300347}" destId="{3D468C42-EDDA-4916-9BDF-4DBB5697EBE2}" srcOrd="1" destOrd="0" presId="urn:microsoft.com/office/officeart/2005/8/layout/radial2"/>
    <dgm:cxn modelId="{C462769A-3D64-44E4-BC52-889DE33549D9}" type="presParOf" srcId="{B27CBA98-8C93-4EBC-A2DE-F34458B1909C}" destId="{940003CE-D9A1-487A-9089-10D2D5081C47}" srcOrd="5" destOrd="0" presId="urn:microsoft.com/office/officeart/2005/8/layout/radial2"/>
    <dgm:cxn modelId="{9500C807-69F9-4DEA-858D-12FE95921BFD}" type="presParOf" srcId="{B27CBA98-8C93-4EBC-A2DE-F34458B1909C}" destId="{E4B515C7-3C17-4199-B072-DFE2D9B9C903}" srcOrd="6" destOrd="0" presId="urn:microsoft.com/office/officeart/2005/8/layout/radial2"/>
    <dgm:cxn modelId="{605F6F53-CC1D-4A29-A618-096D973A3CB7}" type="presParOf" srcId="{E4B515C7-3C17-4199-B072-DFE2D9B9C903}" destId="{58EF9F2B-6CBB-4B86-9F4E-E33C9307B826}" srcOrd="0" destOrd="0" presId="urn:microsoft.com/office/officeart/2005/8/layout/radial2"/>
    <dgm:cxn modelId="{1659C648-9C1B-44B3-8078-B2D268F8E564}" type="presParOf" srcId="{E4B515C7-3C17-4199-B072-DFE2D9B9C903}" destId="{9AE9CE04-B36F-4FFB-BEE2-8B48626204D8}" srcOrd="1" destOrd="0" presId="urn:microsoft.com/office/officeart/2005/8/layout/radial2"/>
    <dgm:cxn modelId="{CA3CA326-A56E-4141-B13A-708C01E30096}" type="presParOf" srcId="{B27CBA98-8C93-4EBC-A2DE-F34458B1909C}" destId="{8538582D-A191-4C91-9C3E-4F454FA32E60}" srcOrd="7" destOrd="0" presId="urn:microsoft.com/office/officeart/2005/8/layout/radial2"/>
    <dgm:cxn modelId="{E8659C59-7930-421F-93F3-0DB21F176F91}" type="presParOf" srcId="{B27CBA98-8C93-4EBC-A2DE-F34458B1909C}" destId="{BED6A31D-0495-40BE-A89D-1D254C885190}" srcOrd="8" destOrd="0" presId="urn:microsoft.com/office/officeart/2005/8/layout/radial2"/>
    <dgm:cxn modelId="{8B7BE17E-E9BC-4420-A66D-56332CE26F62}" type="presParOf" srcId="{BED6A31D-0495-40BE-A89D-1D254C885190}" destId="{4E62F95B-FA80-41B5-A1F5-2156842517C0}" srcOrd="0" destOrd="0" presId="urn:microsoft.com/office/officeart/2005/8/layout/radial2"/>
    <dgm:cxn modelId="{5D736634-2B28-49D6-B8CA-B2BD1D421BA0}" type="presParOf" srcId="{BED6A31D-0495-40BE-A89D-1D254C885190}" destId="{6B9E0A78-138E-40F5-93FA-B6358EA6E2A9}" srcOrd="1" destOrd="0" presId="urn:microsoft.com/office/officeart/2005/8/layout/radial2"/>
    <dgm:cxn modelId="{FD885120-C064-4216-AE45-5DE54F968D17}" type="presParOf" srcId="{B27CBA98-8C93-4EBC-A2DE-F34458B1909C}" destId="{2FA9FDFA-F9A0-4055-B9B2-A66C7732D21B}" srcOrd="9" destOrd="0" presId="urn:microsoft.com/office/officeart/2005/8/layout/radial2"/>
    <dgm:cxn modelId="{4EEDEAA6-8D3D-429A-9900-3DFE1EDCCBAC}" type="presParOf" srcId="{B27CBA98-8C93-4EBC-A2DE-F34458B1909C}" destId="{E16EE641-F25B-4AB1-92CD-F7824859EC48}" srcOrd="10" destOrd="0" presId="urn:microsoft.com/office/officeart/2005/8/layout/radial2"/>
    <dgm:cxn modelId="{1687B5E3-5C8A-4934-A7E1-B9B7142703C6}" type="presParOf" srcId="{E16EE641-F25B-4AB1-92CD-F7824859EC48}" destId="{90E3C8C2-22EA-4DA1-AA80-6CBF7242BADD}" srcOrd="0" destOrd="0" presId="urn:microsoft.com/office/officeart/2005/8/layout/radial2"/>
    <dgm:cxn modelId="{38701B45-8A6B-4C7A-8792-CC7B35A5FF00}" type="presParOf" srcId="{E16EE641-F25B-4AB1-92CD-F7824859EC48}" destId="{7DE2B8C0-8EEE-43FD-ACB4-0BEB36255286}"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B5623C-9C33-44EC-B32B-F5E9C00903A8}"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5BDF4577-5814-4C70-97BF-85359D5F2B32}">
      <dgm:prSet phldrT="[Text]" custT="1"/>
      <dgm:spPr/>
      <dgm:t>
        <a:bodyPr/>
        <a:lstStyle/>
        <a:p>
          <a:r>
            <a:rPr lang="en-US" sz="1800" dirty="0">
              <a:latin typeface="Times New Roman" panose="02020603050405020304" pitchFamily="18" charset="0"/>
              <a:cs typeface="Times New Roman" panose="02020603050405020304" pitchFamily="18" charset="0"/>
            </a:rPr>
            <a:t>Population of 15+ uses internet</a:t>
          </a:r>
        </a:p>
      </dgm:t>
    </dgm:pt>
    <dgm:pt modelId="{D5AFDD9A-834A-4CE7-83B8-2742ABA95519}" type="parTrans" cxnId="{368FE004-EA1F-4248-B3AD-FA1B999A963B}">
      <dgm:prSet/>
      <dgm:spPr/>
      <dgm:t>
        <a:bodyPr/>
        <a:lstStyle/>
        <a:p>
          <a:endParaRPr lang="en-US"/>
        </a:p>
      </dgm:t>
    </dgm:pt>
    <dgm:pt modelId="{F0B97D2A-E987-40B3-B78B-829276AE10F1}" type="sibTrans" cxnId="{368FE004-EA1F-4248-B3AD-FA1B999A963B}">
      <dgm:prSet/>
      <dgm:spPr/>
      <dgm:t>
        <a:bodyPr/>
        <a:lstStyle/>
        <a:p>
          <a:endParaRPr lang="en-US"/>
        </a:p>
      </dgm:t>
    </dgm:pt>
    <dgm:pt modelId="{99A0B7F6-3708-4598-905B-695C1BD0A8C0}">
      <dgm:prSet phldrT="[Text]" custT="1"/>
      <dgm:spPr/>
      <dgm:t>
        <a:bodyPr/>
        <a:lstStyle/>
        <a:p>
          <a:r>
            <a:rPr lang="en-US" sz="1800" dirty="0">
              <a:latin typeface="Times New Roman" panose="02020603050405020304" pitchFamily="18" charset="0"/>
              <a:cs typeface="Times New Roman" panose="02020603050405020304" pitchFamily="18" charset="0"/>
            </a:rPr>
            <a:t>Households have internet access</a:t>
          </a:r>
        </a:p>
      </dgm:t>
    </dgm:pt>
    <dgm:pt modelId="{FF747C7E-749D-48ED-BF5F-80017842B8C2}" type="parTrans" cxnId="{0A4ABCC6-EC22-4211-B4EA-B37BB3CCCDDA}">
      <dgm:prSet/>
      <dgm:spPr/>
      <dgm:t>
        <a:bodyPr/>
        <a:lstStyle/>
        <a:p>
          <a:endParaRPr lang="en-US"/>
        </a:p>
      </dgm:t>
    </dgm:pt>
    <dgm:pt modelId="{2123E815-B566-445B-9CA5-C599FA23981F}" type="sibTrans" cxnId="{0A4ABCC6-EC22-4211-B4EA-B37BB3CCCDDA}">
      <dgm:prSet/>
      <dgm:spPr/>
      <dgm:t>
        <a:bodyPr/>
        <a:lstStyle/>
        <a:p>
          <a:endParaRPr lang="en-US"/>
        </a:p>
      </dgm:t>
    </dgm:pt>
    <dgm:pt modelId="{BD6A8686-E8A6-4226-9CA2-A1A87EFA455D}">
      <dgm:prSet phldrT="[Text]" custT="1"/>
      <dgm:spPr/>
      <dgm:t>
        <a:bodyPr/>
        <a:lstStyle/>
        <a:p>
          <a:r>
            <a:rPr lang="en-US" sz="1800" dirty="0">
              <a:latin typeface="Times New Roman" panose="02020603050405020304" pitchFamily="18" charset="0"/>
              <a:cs typeface="Times New Roman" panose="02020603050405020304" pitchFamily="18" charset="0"/>
            </a:rPr>
            <a:t>Businesses are using internet </a:t>
          </a:r>
        </a:p>
      </dgm:t>
    </dgm:pt>
    <dgm:pt modelId="{D2C6408B-AFA7-4E1C-9BA8-DA34BA55123D}" type="parTrans" cxnId="{9248069E-2B47-4CE5-9CD1-721DFB65A974}">
      <dgm:prSet/>
      <dgm:spPr/>
      <dgm:t>
        <a:bodyPr/>
        <a:lstStyle/>
        <a:p>
          <a:endParaRPr lang="en-US"/>
        </a:p>
      </dgm:t>
    </dgm:pt>
    <dgm:pt modelId="{BFF276A4-D272-4D90-AF7A-2B2B7A940791}" type="sibTrans" cxnId="{9248069E-2B47-4CE5-9CD1-721DFB65A974}">
      <dgm:prSet/>
      <dgm:spPr/>
      <dgm:t>
        <a:bodyPr/>
        <a:lstStyle/>
        <a:p>
          <a:endParaRPr lang="en-US"/>
        </a:p>
      </dgm:t>
    </dgm:pt>
    <dgm:pt modelId="{776BB5C1-39C3-4EB0-B814-F83879F5DAE6}">
      <dgm:prSet phldrT="[Text]" custT="1"/>
      <dgm:spPr/>
      <dgm:t>
        <a:bodyPr/>
        <a:lstStyle/>
        <a:p>
          <a:r>
            <a:rPr lang="en-US" sz="1800" dirty="0">
              <a:latin typeface="Times New Roman" panose="02020603050405020304" pitchFamily="18" charset="0"/>
              <a:cs typeface="Times New Roman" panose="02020603050405020304" pitchFamily="18" charset="0"/>
            </a:rPr>
            <a:t>Schools are connected to the internet</a:t>
          </a:r>
        </a:p>
      </dgm:t>
    </dgm:pt>
    <dgm:pt modelId="{CEE2A164-FF7A-42A5-BB30-79F35909F42A}" type="parTrans" cxnId="{2092F934-2FF9-4244-AAD3-6948C26834F2}">
      <dgm:prSet/>
      <dgm:spPr/>
      <dgm:t>
        <a:bodyPr/>
        <a:lstStyle/>
        <a:p>
          <a:endParaRPr lang="en-US"/>
        </a:p>
      </dgm:t>
    </dgm:pt>
    <dgm:pt modelId="{DEB21F31-213B-4988-8251-75B8AD4430B5}" type="sibTrans" cxnId="{2092F934-2FF9-4244-AAD3-6948C26834F2}">
      <dgm:prSet/>
      <dgm:spPr/>
      <dgm:t>
        <a:bodyPr/>
        <a:lstStyle/>
        <a:p>
          <a:endParaRPr lang="en-US"/>
        </a:p>
      </dgm:t>
    </dgm:pt>
    <dgm:pt modelId="{46F50A6D-C9DC-4CEB-9E4D-AAB633042C0F}">
      <dgm:prSet phldrT="[Text]" custT="1"/>
      <dgm:spPr/>
      <dgm:t>
        <a:bodyPr/>
        <a:lstStyle/>
        <a:p>
          <a:r>
            <a:rPr lang="en-US" sz="1800" dirty="0">
              <a:latin typeface="Times New Roman" panose="02020603050405020304" pitchFamily="18" charset="0"/>
              <a:cs typeface="Times New Roman" panose="02020603050405020304" pitchFamily="18" charset="0"/>
            </a:rPr>
            <a:t>Population is covered by Mobile Network</a:t>
          </a:r>
        </a:p>
      </dgm:t>
    </dgm:pt>
    <dgm:pt modelId="{7715A9FB-9D99-4405-8666-5A2CA7EDC47F}" type="parTrans" cxnId="{B96291EB-03BA-4773-8C4E-435A2DD5EE46}">
      <dgm:prSet/>
      <dgm:spPr/>
      <dgm:t>
        <a:bodyPr/>
        <a:lstStyle/>
        <a:p>
          <a:endParaRPr lang="en-US"/>
        </a:p>
      </dgm:t>
    </dgm:pt>
    <dgm:pt modelId="{53C743AE-A2D6-46D9-8D08-17DDF795D2D0}" type="sibTrans" cxnId="{B96291EB-03BA-4773-8C4E-435A2DD5EE46}">
      <dgm:prSet/>
      <dgm:spPr/>
      <dgm:t>
        <a:bodyPr/>
        <a:lstStyle/>
        <a:p>
          <a:endParaRPr lang="en-US"/>
        </a:p>
      </dgm:t>
    </dgm:pt>
    <dgm:pt modelId="{1094CD5E-61B5-4928-BAE5-4B86243AEB99}" type="pres">
      <dgm:prSet presAssocID="{E0B5623C-9C33-44EC-B32B-F5E9C00903A8}" presName="cycle" presStyleCnt="0">
        <dgm:presLayoutVars>
          <dgm:dir/>
          <dgm:resizeHandles val="exact"/>
        </dgm:presLayoutVars>
      </dgm:prSet>
      <dgm:spPr/>
    </dgm:pt>
    <dgm:pt modelId="{EA0209F9-A769-4444-ADED-BFBCC07AEC0F}" type="pres">
      <dgm:prSet presAssocID="{5BDF4577-5814-4C70-97BF-85359D5F2B32}" presName="node" presStyleLbl="node1" presStyleIdx="0" presStyleCnt="5">
        <dgm:presLayoutVars>
          <dgm:bulletEnabled val="1"/>
        </dgm:presLayoutVars>
      </dgm:prSet>
      <dgm:spPr/>
    </dgm:pt>
    <dgm:pt modelId="{A04ACAB3-7328-4601-BA86-8AEF3038AEEB}" type="pres">
      <dgm:prSet presAssocID="{5BDF4577-5814-4C70-97BF-85359D5F2B32}" presName="spNode" presStyleCnt="0"/>
      <dgm:spPr/>
    </dgm:pt>
    <dgm:pt modelId="{83B9E59C-3476-4909-B53D-02FA3C860453}" type="pres">
      <dgm:prSet presAssocID="{F0B97D2A-E987-40B3-B78B-829276AE10F1}" presName="sibTrans" presStyleLbl="sibTrans1D1" presStyleIdx="0" presStyleCnt="5"/>
      <dgm:spPr/>
    </dgm:pt>
    <dgm:pt modelId="{8073BE7A-7395-49BF-AEC0-195CC9E6EBB8}" type="pres">
      <dgm:prSet presAssocID="{99A0B7F6-3708-4598-905B-695C1BD0A8C0}" presName="node" presStyleLbl="node1" presStyleIdx="1" presStyleCnt="5">
        <dgm:presLayoutVars>
          <dgm:bulletEnabled val="1"/>
        </dgm:presLayoutVars>
      </dgm:prSet>
      <dgm:spPr/>
    </dgm:pt>
    <dgm:pt modelId="{D98D689A-290F-4B09-AABE-B13AE810B27A}" type="pres">
      <dgm:prSet presAssocID="{99A0B7F6-3708-4598-905B-695C1BD0A8C0}" presName="spNode" presStyleCnt="0"/>
      <dgm:spPr/>
    </dgm:pt>
    <dgm:pt modelId="{565B0B26-CE73-4768-B264-46021C045B63}" type="pres">
      <dgm:prSet presAssocID="{2123E815-B566-445B-9CA5-C599FA23981F}" presName="sibTrans" presStyleLbl="sibTrans1D1" presStyleIdx="1" presStyleCnt="5"/>
      <dgm:spPr/>
    </dgm:pt>
    <dgm:pt modelId="{4DAE4AA2-FAF1-4F32-99A9-13CC478C21D4}" type="pres">
      <dgm:prSet presAssocID="{BD6A8686-E8A6-4226-9CA2-A1A87EFA455D}" presName="node" presStyleLbl="node1" presStyleIdx="2" presStyleCnt="5">
        <dgm:presLayoutVars>
          <dgm:bulletEnabled val="1"/>
        </dgm:presLayoutVars>
      </dgm:prSet>
      <dgm:spPr/>
    </dgm:pt>
    <dgm:pt modelId="{99ED97D6-D66E-49EE-B611-814E873F28C8}" type="pres">
      <dgm:prSet presAssocID="{BD6A8686-E8A6-4226-9CA2-A1A87EFA455D}" presName="spNode" presStyleCnt="0"/>
      <dgm:spPr/>
    </dgm:pt>
    <dgm:pt modelId="{EF9BB9DE-739C-4D7F-A390-0642C7C702AF}" type="pres">
      <dgm:prSet presAssocID="{BFF276A4-D272-4D90-AF7A-2B2B7A940791}" presName="sibTrans" presStyleLbl="sibTrans1D1" presStyleIdx="2" presStyleCnt="5"/>
      <dgm:spPr/>
    </dgm:pt>
    <dgm:pt modelId="{4D85506E-E8E2-4E4D-A4A7-D8D8C232AB00}" type="pres">
      <dgm:prSet presAssocID="{776BB5C1-39C3-4EB0-B814-F83879F5DAE6}" presName="node" presStyleLbl="node1" presStyleIdx="3" presStyleCnt="5">
        <dgm:presLayoutVars>
          <dgm:bulletEnabled val="1"/>
        </dgm:presLayoutVars>
      </dgm:prSet>
      <dgm:spPr/>
    </dgm:pt>
    <dgm:pt modelId="{0E25B56D-7CEE-4B82-AC7E-AE7D29997B32}" type="pres">
      <dgm:prSet presAssocID="{776BB5C1-39C3-4EB0-B814-F83879F5DAE6}" presName="spNode" presStyleCnt="0"/>
      <dgm:spPr/>
    </dgm:pt>
    <dgm:pt modelId="{8140AA43-CA4D-4591-AA7E-50D6C56145D2}" type="pres">
      <dgm:prSet presAssocID="{DEB21F31-213B-4988-8251-75B8AD4430B5}" presName="sibTrans" presStyleLbl="sibTrans1D1" presStyleIdx="3" presStyleCnt="5"/>
      <dgm:spPr/>
    </dgm:pt>
    <dgm:pt modelId="{AEE384BB-5936-47CC-8B7A-ED7DFC10984E}" type="pres">
      <dgm:prSet presAssocID="{46F50A6D-C9DC-4CEB-9E4D-AAB633042C0F}" presName="node" presStyleLbl="node1" presStyleIdx="4" presStyleCnt="5">
        <dgm:presLayoutVars>
          <dgm:bulletEnabled val="1"/>
        </dgm:presLayoutVars>
      </dgm:prSet>
      <dgm:spPr/>
    </dgm:pt>
    <dgm:pt modelId="{D8CB9C9B-DB99-4607-BED0-87D635E77927}" type="pres">
      <dgm:prSet presAssocID="{46F50A6D-C9DC-4CEB-9E4D-AAB633042C0F}" presName="spNode" presStyleCnt="0"/>
      <dgm:spPr/>
    </dgm:pt>
    <dgm:pt modelId="{3606F944-6B72-407E-8955-22E394A593D9}" type="pres">
      <dgm:prSet presAssocID="{53C743AE-A2D6-46D9-8D08-17DDF795D2D0}" presName="sibTrans" presStyleLbl="sibTrans1D1" presStyleIdx="4" presStyleCnt="5"/>
      <dgm:spPr/>
    </dgm:pt>
  </dgm:ptLst>
  <dgm:cxnLst>
    <dgm:cxn modelId="{368FE004-EA1F-4248-B3AD-FA1B999A963B}" srcId="{E0B5623C-9C33-44EC-B32B-F5E9C00903A8}" destId="{5BDF4577-5814-4C70-97BF-85359D5F2B32}" srcOrd="0" destOrd="0" parTransId="{D5AFDD9A-834A-4CE7-83B8-2742ABA95519}" sibTransId="{F0B97D2A-E987-40B3-B78B-829276AE10F1}"/>
    <dgm:cxn modelId="{54E98108-53B7-4A1E-A081-2A615B903245}" type="presOf" srcId="{46F50A6D-C9DC-4CEB-9E4D-AAB633042C0F}" destId="{AEE384BB-5936-47CC-8B7A-ED7DFC10984E}" srcOrd="0" destOrd="0" presId="urn:microsoft.com/office/officeart/2005/8/layout/cycle6"/>
    <dgm:cxn modelId="{154C1210-C3EE-4284-A04F-A394AAD4C0BB}" type="presOf" srcId="{2123E815-B566-445B-9CA5-C599FA23981F}" destId="{565B0B26-CE73-4768-B264-46021C045B63}" srcOrd="0" destOrd="0" presId="urn:microsoft.com/office/officeart/2005/8/layout/cycle6"/>
    <dgm:cxn modelId="{0C8F3F28-D30D-4BB2-A81F-7E162CB016EB}" type="presOf" srcId="{99A0B7F6-3708-4598-905B-695C1BD0A8C0}" destId="{8073BE7A-7395-49BF-AEC0-195CC9E6EBB8}" srcOrd="0" destOrd="0" presId="urn:microsoft.com/office/officeart/2005/8/layout/cycle6"/>
    <dgm:cxn modelId="{2092F934-2FF9-4244-AAD3-6948C26834F2}" srcId="{E0B5623C-9C33-44EC-B32B-F5E9C00903A8}" destId="{776BB5C1-39C3-4EB0-B814-F83879F5DAE6}" srcOrd="3" destOrd="0" parTransId="{CEE2A164-FF7A-42A5-BB30-79F35909F42A}" sibTransId="{DEB21F31-213B-4988-8251-75B8AD4430B5}"/>
    <dgm:cxn modelId="{63A5278A-84D1-4CD2-B65E-CDC85C144BC5}" type="presOf" srcId="{F0B97D2A-E987-40B3-B78B-829276AE10F1}" destId="{83B9E59C-3476-4909-B53D-02FA3C860453}" srcOrd="0" destOrd="0" presId="urn:microsoft.com/office/officeart/2005/8/layout/cycle6"/>
    <dgm:cxn modelId="{7D47BB9B-6DD6-44FE-ADC2-03D8ACAAD330}" type="presOf" srcId="{BFF276A4-D272-4D90-AF7A-2B2B7A940791}" destId="{EF9BB9DE-739C-4D7F-A390-0642C7C702AF}" srcOrd="0" destOrd="0" presId="urn:microsoft.com/office/officeart/2005/8/layout/cycle6"/>
    <dgm:cxn modelId="{9248069E-2B47-4CE5-9CD1-721DFB65A974}" srcId="{E0B5623C-9C33-44EC-B32B-F5E9C00903A8}" destId="{BD6A8686-E8A6-4226-9CA2-A1A87EFA455D}" srcOrd="2" destOrd="0" parTransId="{D2C6408B-AFA7-4E1C-9BA8-DA34BA55123D}" sibTransId="{BFF276A4-D272-4D90-AF7A-2B2B7A940791}"/>
    <dgm:cxn modelId="{858D96A0-0DB4-4E15-9EB6-908EA007A9AE}" type="presOf" srcId="{DEB21F31-213B-4988-8251-75B8AD4430B5}" destId="{8140AA43-CA4D-4591-AA7E-50D6C56145D2}" srcOrd="0" destOrd="0" presId="urn:microsoft.com/office/officeart/2005/8/layout/cycle6"/>
    <dgm:cxn modelId="{56461BB2-266F-45DA-90E9-292794B2FBC0}" type="presOf" srcId="{53C743AE-A2D6-46D9-8D08-17DDF795D2D0}" destId="{3606F944-6B72-407E-8955-22E394A593D9}" srcOrd="0" destOrd="0" presId="urn:microsoft.com/office/officeart/2005/8/layout/cycle6"/>
    <dgm:cxn modelId="{99A8E1C2-0A1A-44B4-8009-23B4C86C0F48}" type="presOf" srcId="{BD6A8686-E8A6-4226-9CA2-A1A87EFA455D}" destId="{4DAE4AA2-FAF1-4F32-99A9-13CC478C21D4}" srcOrd="0" destOrd="0" presId="urn:microsoft.com/office/officeart/2005/8/layout/cycle6"/>
    <dgm:cxn modelId="{0A4ABCC6-EC22-4211-B4EA-B37BB3CCCDDA}" srcId="{E0B5623C-9C33-44EC-B32B-F5E9C00903A8}" destId="{99A0B7F6-3708-4598-905B-695C1BD0A8C0}" srcOrd="1" destOrd="0" parTransId="{FF747C7E-749D-48ED-BF5F-80017842B8C2}" sibTransId="{2123E815-B566-445B-9CA5-C599FA23981F}"/>
    <dgm:cxn modelId="{7E0F77CD-0FEC-4525-82A8-822B5C2E5721}" type="presOf" srcId="{E0B5623C-9C33-44EC-B32B-F5E9C00903A8}" destId="{1094CD5E-61B5-4928-BAE5-4B86243AEB99}" srcOrd="0" destOrd="0" presId="urn:microsoft.com/office/officeart/2005/8/layout/cycle6"/>
    <dgm:cxn modelId="{425ED7D2-814F-404B-BDAE-608F39DB7D40}" type="presOf" srcId="{5BDF4577-5814-4C70-97BF-85359D5F2B32}" destId="{EA0209F9-A769-4444-ADED-BFBCC07AEC0F}" srcOrd="0" destOrd="0" presId="urn:microsoft.com/office/officeart/2005/8/layout/cycle6"/>
    <dgm:cxn modelId="{B96291EB-03BA-4773-8C4E-435A2DD5EE46}" srcId="{E0B5623C-9C33-44EC-B32B-F5E9C00903A8}" destId="{46F50A6D-C9DC-4CEB-9E4D-AAB633042C0F}" srcOrd="4" destOrd="0" parTransId="{7715A9FB-9D99-4405-8666-5A2CA7EDC47F}" sibTransId="{53C743AE-A2D6-46D9-8D08-17DDF795D2D0}"/>
    <dgm:cxn modelId="{F61E62EE-6C9F-4F28-9322-186F393CD812}" type="presOf" srcId="{776BB5C1-39C3-4EB0-B814-F83879F5DAE6}" destId="{4D85506E-E8E2-4E4D-A4A7-D8D8C232AB00}" srcOrd="0" destOrd="0" presId="urn:microsoft.com/office/officeart/2005/8/layout/cycle6"/>
    <dgm:cxn modelId="{F3E50272-91F9-4F7D-A1F8-C1CF8E691CB6}" type="presParOf" srcId="{1094CD5E-61B5-4928-BAE5-4B86243AEB99}" destId="{EA0209F9-A769-4444-ADED-BFBCC07AEC0F}" srcOrd="0" destOrd="0" presId="urn:microsoft.com/office/officeart/2005/8/layout/cycle6"/>
    <dgm:cxn modelId="{D0ABD5D6-1A8F-49EB-B1E3-FBB90AD63898}" type="presParOf" srcId="{1094CD5E-61B5-4928-BAE5-4B86243AEB99}" destId="{A04ACAB3-7328-4601-BA86-8AEF3038AEEB}" srcOrd="1" destOrd="0" presId="urn:microsoft.com/office/officeart/2005/8/layout/cycle6"/>
    <dgm:cxn modelId="{A29E86BF-1E65-4A12-983F-78A724661BBC}" type="presParOf" srcId="{1094CD5E-61B5-4928-BAE5-4B86243AEB99}" destId="{83B9E59C-3476-4909-B53D-02FA3C860453}" srcOrd="2" destOrd="0" presId="urn:microsoft.com/office/officeart/2005/8/layout/cycle6"/>
    <dgm:cxn modelId="{1AA0F9C8-B49F-45FE-9EBB-93259E0D6696}" type="presParOf" srcId="{1094CD5E-61B5-4928-BAE5-4B86243AEB99}" destId="{8073BE7A-7395-49BF-AEC0-195CC9E6EBB8}" srcOrd="3" destOrd="0" presId="urn:microsoft.com/office/officeart/2005/8/layout/cycle6"/>
    <dgm:cxn modelId="{1BDBD001-1147-44A8-83E1-9B3EDD81B3AD}" type="presParOf" srcId="{1094CD5E-61B5-4928-BAE5-4B86243AEB99}" destId="{D98D689A-290F-4B09-AABE-B13AE810B27A}" srcOrd="4" destOrd="0" presId="urn:microsoft.com/office/officeart/2005/8/layout/cycle6"/>
    <dgm:cxn modelId="{971E6B96-2089-4F4E-833B-DFC43AE4FEF3}" type="presParOf" srcId="{1094CD5E-61B5-4928-BAE5-4B86243AEB99}" destId="{565B0B26-CE73-4768-B264-46021C045B63}" srcOrd="5" destOrd="0" presId="urn:microsoft.com/office/officeart/2005/8/layout/cycle6"/>
    <dgm:cxn modelId="{2BB24AF4-6F92-4718-8DD7-00BC7E98CA3C}" type="presParOf" srcId="{1094CD5E-61B5-4928-BAE5-4B86243AEB99}" destId="{4DAE4AA2-FAF1-4F32-99A9-13CC478C21D4}" srcOrd="6" destOrd="0" presId="urn:microsoft.com/office/officeart/2005/8/layout/cycle6"/>
    <dgm:cxn modelId="{1140E54F-6893-4CBE-AABC-8D511C8B53D7}" type="presParOf" srcId="{1094CD5E-61B5-4928-BAE5-4B86243AEB99}" destId="{99ED97D6-D66E-49EE-B611-814E873F28C8}" srcOrd="7" destOrd="0" presId="urn:microsoft.com/office/officeart/2005/8/layout/cycle6"/>
    <dgm:cxn modelId="{40466876-75A6-4E1B-8284-2FB20976FF72}" type="presParOf" srcId="{1094CD5E-61B5-4928-BAE5-4B86243AEB99}" destId="{EF9BB9DE-739C-4D7F-A390-0642C7C702AF}" srcOrd="8" destOrd="0" presId="urn:microsoft.com/office/officeart/2005/8/layout/cycle6"/>
    <dgm:cxn modelId="{F7FE810B-1BFA-43B6-A196-272CF8C3B636}" type="presParOf" srcId="{1094CD5E-61B5-4928-BAE5-4B86243AEB99}" destId="{4D85506E-E8E2-4E4D-A4A7-D8D8C232AB00}" srcOrd="9" destOrd="0" presId="urn:microsoft.com/office/officeart/2005/8/layout/cycle6"/>
    <dgm:cxn modelId="{1227D86B-F553-4AD2-9D8C-D38BD766A363}" type="presParOf" srcId="{1094CD5E-61B5-4928-BAE5-4B86243AEB99}" destId="{0E25B56D-7CEE-4B82-AC7E-AE7D29997B32}" srcOrd="10" destOrd="0" presId="urn:microsoft.com/office/officeart/2005/8/layout/cycle6"/>
    <dgm:cxn modelId="{7E2E7DAF-AC77-4BC8-9A87-0263EB541C1D}" type="presParOf" srcId="{1094CD5E-61B5-4928-BAE5-4B86243AEB99}" destId="{8140AA43-CA4D-4591-AA7E-50D6C56145D2}" srcOrd="11" destOrd="0" presId="urn:microsoft.com/office/officeart/2005/8/layout/cycle6"/>
    <dgm:cxn modelId="{22885C70-DE69-41A7-8DCB-7456B7C8AB83}" type="presParOf" srcId="{1094CD5E-61B5-4928-BAE5-4B86243AEB99}" destId="{AEE384BB-5936-47CC-8B7A-ED7DFC10984E}" srcOrd="12" destOrd="0" presId="urn:microsoft.com/office/officeart/2005/8/layout/cycle6"/>
    <dgm:cxn modelId="{DF0944BF-161C-4394-A6D8-CE767AA58252}" type="presParOf" srcId="{1094CD5E-61B5-4928-BAE5-4B86243AEB99}" destId="{D8CB9C9B-DB99-4607-BED0-87D635E77927}" srcOrd="13" destOrd="0" presId="urn:microsoft.com/office/officeart/2005/8/layout/cycle6"/>
    <dgm:cxn modelId="{0EC72214-FAD6-4392-9FD3-396D0515FBE7}" type="presParOf" srcId="{1094CD5E-61B5-4928-BAE5-4B86243AEB99}" destId="{3606F944-6B72-407E-8955-22E394A593D9}"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A9FDFA-F9A0-4055-B9B2-A66C7732D21B}">
      <dsp:nvSpPr>
        <dsp:cNvPr id="0" name=""/>
        <dsp:cNvSpPr/>
      </dsp:nvSpPr>
      <dsp:spPr>
        <a:xfrm rot="3443088">
          <a:off x="2225379" y="3551764"/>
          <a:ext cx="1390078" cy="32695"/>
        </a:xfrm>
        <a:custGeom>
          <a:avLst/>
          <a:gdLst/>
          <a:ahLst/>
          <a:cxnLst/>
          <a:rect l="0" t="0" r="0" b="0"/>
          <a:pathLst>
            <a:path>
              <a:moveTo>
                <a:pt x="0" y="16347"/>
              </a:moveTo>
              <a:lnTo>
                <a:pt x="1390078" y="16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38582D-A191-4C91-9C3E-4F454FA32E60}">
      <dsp:nvSpPr>
        <dsp:cNvPr id="0" name=""/>
        <dsp:cNvSpPr/>
      </dsp:nvSpPr>
      <dsp:spPr>
        <a:xfrm rot="1625675">
          <a:off x="2651484" y="3026458"/>
          <a:ext cx="1327219" cy="32695"/>
        </a:xfrm>
        <a:custGeom>
          <a:avLst/>
          <a:gdLst/>
          <a:ahLst/>
          <a:cxnLst/>
          <a:rect l="0" t="0" r="0" b="0"/>
          <a:pathLst>
            <a:path>
              <a:moveTo>
                <a:pt x="0" y="16347"/>
              </a:moveTo>
              <a:lnTo>
                <a:pt x="1327219" y="16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003CE-D9A1-487A-9089-10D2D5081C47}">
      <dsp:nvSpPr>
        <dsp:cNvPr id="0" name=""/>
        <dsp:cNvSpPr/>
      </dsp:nvSpPr>
      <dsp:spPr>
        <a:xfrm>
          <a:off x="2724311" y="2470587"/>
          <a:ext cx="1978795" cy="32695"/>
        </a:xfrm>
        <a:custGeom>
          <a:avLst/>
          <a:gdLst/>
          <a:ahLst/>
          <a:cxnLst/>
          <a:rect l="0" t="0" r="0" b="0"/>
          <a:pathLst>
            <a:path>
              <a:moveTo>
                <a:pt x="0" y="16347"/>
              </a:moveTo>
              <a:lnTo>
                <a:pt x="1978795" y="16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0613CF-4BA4-4BEC-B4A4-AD57085D16EB}">
      <dsp:nvSpPr>
        <dsp:cNvPr id="0" name=""/>
        <dsp:cNvSpPr/>
      </dsp:nvSpPr>
      <dsp:spPr>
        <a:xfrm rot="20373541">
          <a:off x="2659835" y="1928209"/>
          <a:ext cx="2047918" cy="32695"/>
        </a:xfrm>
        <a:custGeom>
          <a:avLst/>
          <a:gdLst/>
          <a:ahLst/>
          <a:cxnLst/>
          <a:rect l="0" t="0" r="0" b="0"/>
          <a:pathLst>
            <a:path>
              <a:moveTo>
                <a:pt x="0" y="16347"/>
              </a:moveTo>
              <a:lnTo>
                <a:pt x="2047918" y="16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641A75-6341-49EA-91F4-8054F6B7A0CD}">
      <dsp:nvSpPr>
        <dsp:cNvPr id="0" name=""/>
        <dsp:cNvSpPr/>
      </dsp:nvSpPr>
      <dsp:spPr>
        <a:xfrm rot="18174195">
          <a:off x="2229152" y="1386357"/>
          <a:ext cx="1401855" cy="32695"/>
        </a:xfrm>
        <a:custGeom>
          <a:avLst/>
          <a:gdLst/>
          <a:ahLst/>
          <a:cxnLst/>
          <a:rect l="0" t="0" r="0" b="0"/>
          <a:pathLst>
            <a:path>
              <a:moveTo>
                <a:pt x="0" y="16347"/>
              </a:moveTo>
              <a:lnTo>
                <a:pt x="1401855" y="16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EB934-50F5-4E9C-8434-488D42FE0A6C}">
      <dsp:nvSpPr>
        <dsp:cNvPr id="0" name=""/>
        <dsp:cNvSpPr/>
      </dsp:nvSpPr>
      <dsp:spPr>
        <a:xfrm>
          <a:off x="1234927" y="1794932"/>
          <a:ext cx="1987290" cy="13840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CABF8A-A5AB-43D1-93A1-11F1D8CF06BF}">
      <dsp:nvSpPr>
        <dsp:cNvPr id="0" name=""/>
        <dsp:cNvSpPr/>
      </dsp:nvSpPr>
      <dsp:spPr>
        <a:xfrm>
          <a:off x="2946841" y="1373"/>
          <a:ext cx="1229971" cy="8498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Jazz</a:t>
          </a:r>
        </a:p>
      </dsp:txBody>
      <dsp:txXfrm>
        <a:off x="2946841" y="1373"/>
        <a:ext cx="1229971" cy="849838"/>
      </dsp:txXfrm>
    </dsp:sp>
    <dsp:sp modelId="{E511A4D3-EDE4-488D-952C-347E07707FEB}">
      <dsp:nvSpPr>
        <dsp:cNvPr id="0" name=""/>
        <dsp:cNvSpPr/>
      </dsp:nvSpPr>
      <dsp:spPr>
        <a:xfrm>
          <a:off x="3786630" y="1373"/>
          <a:ext cx="1844956" cy="849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11200">
            <a:lnSpc>
              <a:spcPct val="90000"/>
            </a:lnSpc>
            <a:spcBef>
              <a:spcPct val="0"/>
            </a:spcBef>
            <a:spcAft>
              <a:spcPct val="15000"/>
            </a:spcAft>
            <a:buChar char="•"/>
          </a:pPr>
          <a:r>
            <a:rPr lang="en-US" sz="1600" b="1" kern="1200" dirty="0">
              <a:latin typeface="Times New Roman" pitchFamily="18" charset="0"/>
              <a:cs typeface="Times New Roman" pitchFamily="18" charset="0"/>
            </a:rPr>
            <a:t>Smart Schools</a:t>
          </a:r>
        </a:p>
        <a:p>
          <a:pPr marL="171450" lvl="1" indent="-171450" algn="r" defTabSz="711200">
            <a:lnSpc>
              <a:spcPct val="90000"/>
            </a:lnSpc>
            <a:spcBef>
              <a:spcPct val="0"/>
            </a:spcBef>
            <a:spcAft>
              <a:spcPct val="15000"/>
            </a:spcAft>
            <a:buChar char="•"/>
          </a:pPr>
          <a:r>
            <a:rPr lang="en-US" sz="1600" b="1" kern="1200" dirty="0">
              <a:latin typeface="Times New Roman" pitchFamily="18" charset="0"/>
              <a:cs typeface="Times New Roman" pitchFamily="18" charset="0"/>
            </a:rPr>
            <a:t>Entrepreneurship </a:t>
          </a:r>
        </a:p>
      </dsp:txBody>
      <dsp:txXfrm>
        <a:off x="3786630" y="1373"/>
        <a:ext cx="1844956" cy="849838"/>
      </dsp:txXfrm>
    </dsp:sp>
    <dsp:sp modelId="{9D8D011A-456C-4155-91A6-63ACE66FD7D4}">
      <dsp:nvSpPr>
        <dsp:cNvPr id="0" name=""/>
        <dsp:cNvSpPr/>
      </dsp:nvSpPr>
      <dsp:spPr>
        <a:xfrm>
          <a:off x="4556550" y="936109"/>
          <a:ext cx="1328365" cy="8712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Telenor</a:t>
          </a:r>
        </a:p>
      </dsp:txBody>
      <dsp:txXfrm>
        <a:off x="4556550" y="936109"/>
        <a:ext cx="1328365" cy="871228"/>
      </dsp:txXfrm>
    </dsp:sp>
    <dsp:sp modelId="{3D468C42-EDDA-4916-9BDF-4DBB5697EBE2}">
      <dsp:nvSpPr>
        <dsp:cNvPr id="0" name=""/>
        <dsp:cNvSpPr/>
      </dsp:nvSpPr>
      <dsp:spPr>
        <a:xfrm>
          <a:off x="5371740" y="936109"/>
          <a:ext cx="1992548" cy="87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11200">
            <a:lnSpc>
              <a:spcPct val="90000"/>
            </a:lnSpc>
            <a:spcBef>
              <a:spcPct val="0"/>
            </a:spcBef>
            <a:spcAft>
              <a:spcPct val="15000"/>
            </a:spcAft>
            <a:buChar char="•"/>
          </a:pPr>
          <a:r>
            <a:rPr lang="en-US" sz="1600" b="1" kern="1200" dirty="0">
              <a:latin typeface="Times New Roman" pitchFamily="18" charset="0"/>
              <a:cs typeface="Times New Roman" pitchFamily="18" charset="0"/>
            </a:rPr>
            <a:t>Naya </a:t>
          </a:r>
          <a:r>
            <a:rPr lang="en-US" sz="1600" b="1" kern="1200" dirty="0" err="1">
              <a:latin typeface="Times New Roman" pitchFamily="18" charset="0"/>
              <a:cs typeface="Times New Roman" pitchFamily="18" charset="0"/>
            </a:rPr>
            <a:t>Aghaz</a:t>
          </a:r>
          <a:endParaRPr lang="en-US" sz="1600" b="1" kern="1200" dirty="0">
            <a:latin typeface="Times New Roman" pitchFamily="18" charset="0"/>
            <a:cs typeface="Times New Roman" pitchFamily="18" charset="0"/>
          </a:endParaRPr>
        </a:p>
      </dsp:txBody>
      <dsp:txXfrm>
        <a:off x="5371740" y="936109"/>
        <a:ext cx="1992548" cy="871228"/>
      </dsp:txXfrm>
    </dsp:sp>
    <dsp:sp modelId="{58EF9F2B-6CBB-4B86-9F4E-E33C9307B826}">
      <dsp:nvSpPr>
        <dsp:cNvPr id="0" name=""/>
        <dsp:cNvSpPr/>
      </dsp:nvSpPr>
      <dsp:spPr>
        <a:xfrm>
          <a:off x="4703107" y="2035938"/>
          <a:ext cx="1354353" cy="9019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Huawei</a:t>
          </a:r>
          <a:r>
            <a:rPr lang="en-US" sz="2300" kern="1200" dirty="0">
              <a:latin typeface="Times New Roman" pitchFamily="18" charset="0"/>
              <a:cs typeface="Times New Roman" pitchFamily="18" charset="0"/>
            </a:rPr>
            <a:t> </a:t>
          </a:r>
        </a:p>
      </dsp:txBody>
      <dsp:txXfrm>
        <a:off x="4703107" y="2035938"/>
        <a:ext cx="1354353" cy="901992"/>
      </dsp:txXfrm>
    </dsp:sp>
    <dsp:sp modelId="{9AE9CE04-B36F-4FFB-BEE2-8B48626204D8}">
      <dsp:nvSpPr>
        <dsp:cNvPr id="0" name=""/>
        <dsp:cNvSpPr/>
      </dsp:nvSpPr>
      <dsp:spPr>
        <a:xfrm>
          <a:off x="5511800" y="2035938"/>
          <a:ext cx="2031530" cy="901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11200">
            <a:lnSpc>
              <a:spcPct val="90000"/>
            </a:lnSpc>
            <a:spcBef>
              <a:spcPct val="0"/>
            </a:spcBef>
            <a:spcAft>
              <a:spcPct val="15000"/>
            </a:spcAft>
            <a:buChar char="•"/>
          </a:pPr>
          <a:r>
            <a:rPr lang="en-US" sz="1600" b="1" kern="1200" dirty="0">
              <a:latin typeface="Times New Roman" pitchFamily="18" charset="0"/>
              <a:cs typeface="Times New Roman" pitchFamily="18" charset="0"/>
            </a:rPr>
            <a:t>Training</a:t>
          </a:r>
        </a:p>
        <a:p>
          <a:pPr marL="171450" lvl="1" indent="-171450" algn="r" defTabSz="711200">
            <a:lnSpc>
              <a:spcPct val="90000"/>
            </a:lnSpc>
            <a:spcBef>
              <a:spcPct val="0"/>
            </a:spcBef>
            <a:spcAft>
              <a:spcPct val="15000"/>
            </a:spcAft>
            <a:buChar char="•"/>
          </a:pPr>
          <a:r>
            <a:rPr lang="en-US" sz="1600" b="1" kern="1200" dirty="0">
              <a:latin typeface="Times New Roman" pitchFamily="18" charset="0"/>
              <a:cs typeface="Times New Roman" pitchFamily="18" charset="0"/>
            </a:rPr>
            <a:t>Conferences</a:t>
          </a:r>
        </a:p>
      </dsp:txBody>
      <dsp:txXfrm>
        <a:off x="5511800" y="2035938"/>
        <a:ext cx="2031530" cy="901992"/>
      </dsp:txXfrm>
    </dsp:sp>
    <dsp:sp modelId="{4E62F95B-FA80-41B5-A1F5-2156842517C0}">
      <dsp:nvSpPr>
        <dsp:cNvPr id="0" name=""/>
        <dsp:cNvSpPr/>
      </dsp:nvSpPr>
      <dsp:spPr>
        <a:xfrm>
          <a:off x="3777246" y="3177227"/>
          <a:ext cx="1262298" cy="8498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itchFamily="18" charset="0"/>
              <a:cs typeface="Times New Roman" pitchFamily="18" charset="0"/>
            </a:rPr>
            <a:t>Zong</a:t>
          </a:r>
          <a:endParaRPr lang="en-US" sz="2200" kern="1200" dirty="0">
            <a:latin typeface="Times New Roman" pitchFamily="18" charset="0"/>
            <a:cs typeface="Times New Roman" pitchFamily="18" charset="0"/>
          </a:endParaRPr>
        </a:p>
      </dsp:txBody>
      <dsp:txXfrm>
        <a:off x="3777246" y="3177227"/>
        <a:ext cx="1262298" cy="849838"/>
      </dsp:txXfrm>
    </dsp:sp>
    <dsp:sp modelId="{6B9E0A78-138E-40F5-93FA-B6358EA6E2A9}">
      <dsp:nvSpPr>
        <dsp:cNvPr id="0" name=""/>
        <dsp:cNvSpPr/>
      </dsp:nvSpPr>
      <dsp:spPr>
        <a:xfrm>
          <a:off x="4608953" y="3177227"/>
          <a:ext cx="1893448" cy="849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11200">
            <a:lnSpc>
              <a:spcPct val="90000"/>
            </a:lnSpc>
            <a:spcBef>
              <a:spcPct val="0"/>
            </a:spcBef>
            <a:spcAft>
              <a:spcPct val="15000"/>
            </a:spcAft>
            <a:buChar char="•"/>
          </a:pPr>
          <a:r>
            <a:rPr lang="en-US" sz="1600" b="1" kern="1200" dirty="0">
              <a:latin typeface="Times New Roman" pitchFamily="18" charset="0"/>
              <a:cs typeface="Times New Roman" pitchFamily="18" charset="0"/>
            </a:rPr>
            <a:t>  SOS / Orphanages</a:t>
          </a:r>
        </a:p>
        <a:p>
          <a:pPr marL="171450" lvl="1" indent="-171450" algn="r" defTabSz="711200">
            <a:lnSpc>
              <a:spcPct val="90000"/>
            </a:lnSpc>
            <a:spcBef>
              <a:spcPct val="0"/>
            </a:spcBef>
            <a:spcAft>
              <a:spcPct val="15000"/>
            </a:spcAft>
            <a:buChar char="•"/>
          </a:pPr>
          <a:r>
            <a:rPr lang="en-US" sz="1600" b="1" kern="1200" dirty="0">
              <a:latin typeface="Times New Roman" pitchFamily="18" charset="0"/>
              <a:cs typeface="Times New Roman" pitchFamily="18" charset="0"/>
            </a:rPr>
            <a:t>Flood Victims </a:t>
          </a:r>
        </a:p>
      </dsp:txBody>
      <dsp:txXfrm>
        <a:off x="4608953" y="3177227"/>
        <a:ext cx="1893448" cy="849838"/>
      </dsp:txXfrm>
    </dsp:sp>
    <dsp:sp modelId="{90E3C8C2-22EA-4DA1-AA80-6CBF7242BADD}">
      <dsp:nvSpPr>
        <dsp:cNvPr id="0" name=""/>
        <dsp:cNvSpPr/>
      </dsp:nvSpPr>
      <dsp:spPr>
        <a:xfrm>
          <a:off x="2873596" y="4122657"/>
          <a:ext cx="1347163" cy="8498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itchFamily="18" charset="0"/>
              <a:cs typeface="Times New Roman" pitchFamily="18" charset="0"/>
            </a:rPr>
            <a:t>SCO</a:t>
          </a:r>
        </a:p>
      </dsp:txBody>
      <dsp:txXfrm>
        <a:off x="2873596" y="4122657"/>
        <a:ext cx="1347163" cy="849838"/>
      </dsp:txXfrm>
    </dsp:sp>
    <dsp:sp modelId="{7DE2B8C0-8EEE-43FD-ACB4-0BEB36255286}">
      <dsp:nvSpPr>
        <dsp:cNvPr id="0" name=""/>
        <dsp:cNvSpPr/>
      </dsp:nvSpPr>
      <dsp:spPr>
        <a:xfrm>
          <a:off x="3684087" y="4122657"/>
          <a:ext cx="2020745" cy="849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44800">
            <a:lnSpc>
              <a:spcPct val="90000"/>
            </a:lnSpc>
            <a:spcBef>
              <a:spcPct val="0"/>
            </a:spcBef>
            <a:spcAft>
              <a:spcPct val="15000"/>
            </a:spcAft>
            <a:buChar char="•"/>
          </a:pPr>
          <a:endParaRPr lang="en-US" sz="6400" kern="1200" dirty="0">
            <a:latin typeface="Times New Roman" pitchFamily="18" charset="0"/>
            <a:cs typeface="Times New Roman" pitchFamily="18" charset="0"/>
          </a:endParaRPr>
        </a:p>
      </dsp:txBody>
      <dsp:txXfrm>
        <a:off x="3684087" y="4122657"/>
        <a:ext cx="2020745" cy="8498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0209F9-A769-4444-ADED-BFBCC07AEC0F}">
      <dsp:nvSpPr>
        <dsp:cNvPr id="0" name=""/>
        <dsp:cNvSpPr/>
      </dsp:nvSpPr>
      <dsp:spPr>
        <a:xfrm>
          <a:off x="2053977" y="963"/>
          <a:ext cx="1530846" cy="9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anose="02020603050405020304" pitchFamily="18" charset="0"/>
              <a:cs typeface="Times New Roman" panose="02020603050405020304" pitchFamily="18" charset="0"/>
            </a:rPr>
            <a:t>Population of 15+ uses internet</a:t>
          </a:r>
        </a:p>
      </dsp:txBody>
      <dsp:txXfrm>
        <a:off x="2053977" y="963"/>
        <a:ext cx="1530846" cy="995050"/>
      </dsp:txXfrm>
    </dsp:sp>
    <dsp:sp modelId="{83B9E59C-3476-4909-B53D-02FA3C860453}">
      <dsp:nvSpPr>
        <dsp:cNvPr id="0" name=""/>
        <dsp:cNvSpPr/>
      </dsp:nvSpPr>
      <dsp:spPr>
        <a:xfrm>
          <a:off x="830339" y="498488"/>
          <a:ext cx="3978121" cy="3978121"/>
        </a:xfrm>
        <a:custGeom>
          <a:avLst/>
          <a:gdLst/>
          <a:ahLst/>
          <a:cxnLst/>
          <a:rect l="0" t="0" r="0" b="0"/>
          <a:pathLst>
            <a:path>
              <a:moveTo>
                <a:pt x="2765013" y="157596"/>
              </a:moveTo>
              <a:arcTo wR="1989060" hR="1989060" stAng="17577681" swAng="196276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073BE7A-7395-49BF-AEC0-195CC9E6EBB8}">
      <dsp:nvSpPr>
        <dsp:cNvPr id="0" name=""/>
        <dsp:cNvSpPr/>
      </dsp:nvSpPr>
      <dsp:spPr>
        <a:xfrm>
          <a:off x="3945686" y="1375371"/>
          <a:ext cx="1530846" cy="9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anose="02020603050405020304" pitchFamily="18" charset="0"/>
              <a:cs typeface="Times New Roman" panose="02020603050405020304" pitchFamily="18" charset="0"/>
            </a:rPr>
            <a:t>Households have internet access</a:t>
          </a:r>
        </a:p>
      </dsp:txBody>
      <dsp:txXfrm>
        <a:off x="3945686" y="1375371"/>
        <a:ext cx="1530846" cy="995050"/>
      </dsp:txXfrm>
    </dsp:sp>
    <dsp:sp modelId="{565B0B26-CE73-4768-B264-46021C045B63}">
      <dsp:nvSpPr>
        <dsp:cNvPr id="0" name=""/>
        <dsp:cNvSpPr/>
      </dsp:nvSpPr>
      <dsp:spPr>
        <a:xfrm>
          <a:off x="830339" y="498488"/>
          <a:ext cx="3978121" cy="3978121"/>
        </a:xfrm>
        <a:custGeom>
          <a:avLst/>
          <a:gdLst/>
          <a:ahLst/>
          <a:cxnLst/>
          <a:rect l="0" t="0" r="0" b="0"/>
          <a:pathLst>
            <a:path>
              <a:moveTo>
                <a:pt x="3975379" y="1884651"/>
              </a:moveTo>
              <a:arcTo wR="1989060" hR="1989060" stAng="21419464" swAng="219724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DAE4AA2-FAF1-4F32-99A9-13CC478C21D4}">
      <dsp:nvSpPr>
        <dsp:cNvPr id="0" name=""/>
        <dsp:cNvSpPr/>
      </dsp:nvSpPr>
      <dsp:spPr>
        <a:xfrm>
          <a:off x="3223117" y="3599208"/>
          <a:ext cx="1530846" cy="9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anose="02020603050405020304" pitchFamily="18" charset="0"/>
              <a:cs typeface="Times New Roman" panose="02020603050405020304" pitchFamily="18" charset="0"/>
            </a:rPr>
            <a:t>Businesses are using internet </a:t>
          </a:r>
        </a:p>
      </dsp:txBody>
      <dsp:txXfrm>
        <a:off x="3223117" y="3599208"/>
        <a:ext cx="1530846" cy="995050"/>
      </dsp:txXfrm>
    </dsp:sp>
    <dsp:sp modelId="{EF9BB9DE-739C-4D7F-A390-0642C7C702AF}">
      <dsp:nvSpPr>
        <dsp:cNvPr id="0" name=""/>
        <dsp:cNvSpPr/>
      </dsp:nvSpPr>
      <dsp:spPr>
        <a:xfrm>
          <a:off x="830339" y="498488"/>
          <a:ext cx="3978121" cy="3978121"/>
        </a:xfrm>
        <a:custGeom>
          <a:avLst/>
          <a:gdLst/>
          <a:ahLst/>
          <a:cxnLst/>
          <a:rect l="0" t="0" r="0" b="0"/>
          <a:pathLst>
            <a:path>
              <a:moveTo>
                <a:pt x="2384868" y="3938342"/>
              </a:moveTo>
              <a:arcTo wR="1989060" hR="1989060" stAng="4711318" swAng="137736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D85506E-E8E2-4E4D-A4A7-D8D8C232AB00}">
      <dsp:nvSpPr>
        <dsp:cNvPr id="0" name=""/>
        <dsp:cNvSpPr/>
      </dsp:nvSpPr>
      <dsp:spPr>
        <a:xfrm>
          <a:off x="884836" y="3599208"/>
          <a:ext cx="1530846" cy="9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anose="02020603050405020304" pitchFamily="18" charset="0"/>
              <a:cs typeface="Times New Roman" panose="02020603050405020304" pitchFamily="18" charset="0"/>
            </a:rPr>
            <a:t>Schools are connected to the internet</a:t>
          </a:r>
        </a:p>
      </dsp:txBody>
      <dsp:txXfrm>
        <a:off x="884836" y="3599208"/>
        <a:ext cx="1530846" cy="995050"/>
      </dsp:txXfrm>
    </dsp:sp>
    <dsp:sp modelId="{8140AA43-CA4D-4591-AA7E-50D6C56145D2}">
      <dsp:nvSpPr>
        <dsp:cNvPr id="0" name=""/>
        <dsp:cNvSpPr/>
      </dsp:nvSpPr>
      <dsp:spPr>
        <a:xfrm>
          <a:off x="830339" y="498488"/>
          <a:ext cx="3978121" cy="3978121"/>
        </a:xfrm>
        <a:custGeom>
          <a:avLst/>
          <a:gdLst/>
          <a:ahLst/>
          <a:cxnLst/>
          <a:rect l="0" t="0" r="0" b="0"/>
          <a:pathLst>
            <a:path>
              <a:moveTo>
                <a:pt x="332557" y="3090132"/>
              </a:moveTo>
              <a:arcTo wR="1989060" hR="1989060" stAng="8783289" swAng="219724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EE384BB-5936-47CC-8B7A-ED7DFC10984E}">
      <dsp:nvSpPr>
        <dsp:cNvPr id="0" name=""/>
        <dsp:cNvSpPr/>
      </dsp:nvSpPr>
      <dsp:spPr>
        <a:xfrm>
          <a:off x="162268" y="1375371"/>
          <a:ext cx="1530846" cy="995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Times New Roman" panose="02020603050405020304" pitchFamily="18" charset="0"/>
              <a:cs typeface="Times New Roman" panose="02020603050405020304" pitchFamily="18" charset="0"/>
            </a:rPr>
            <a:t>Population is covered by Mobile Network</a:t>
          </a:r>
        </a:p>
      </dsp:txBody>
      <dsp:txXfrm>
        <a:off x="162268" y="1375371"/>
        <a:ext cx="1530846" cy="995050"/>
      </dsp:txXfrm>
    </dsp:sp>
    <dsp:sp modelId="{3606F944-6B72-407E-8955-22E394A593D9}">
      <dsp:nvSpPr>
        <dsp:cNvPr id="0" name=""/>
        <dsp:cNvSpPr/>
      </dsp:nvSpPr>
      <dsp:spPr>
        <a:xfrm>
          <a:off x="830339" y="498488"/>
          <a:ext cx="3978121" cy="3978121"/>
        </a:xfrm>
        <a:custGeom>
          <a:avLst/>
          <a:gdLst/>
          <a:ahLst/>
          <a:cxnLst/>
          <a:rect l="0" t="0" r="0" b="0"/>
          <a:pathLst>
            <a:path>
              <a:moveTo>
                <a:pt x="346407" y="867431"/>
              </a:moveTo>
              <a:arcTo wR="1989060" hR="1989060" stAng="12859553" swAng="196276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A620E885-3DF3-4DBC-9354-5A262AFA8FE8}" type="datetimeFigureOut">
              <a:rPr lang="en-US" smtClean="0"/>
              <a:pPr/>
              <a:t>11/14/2022</a:t>
            </a:fld>
            <a:endParaRPr lang="en-US"/>
          </a:p>
        </p:txBody>
      </p:sp>
      <p:sp>
        <p:nvSpPr>
          <p:cNvPr id="4" name="Slide Image Placeholder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257550"/>
            <a:ext cx="97536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9CABB524-482D-4913-97A2-D386BEB1EB57}" type="slidenum">
              <a:rPr lang="en-US" smtClean="0"/>
              <a:pPr/>
              <a:t>‹#›</a:t>
            </a:fld>
            <a:endParaRPr lang="en-US"/>
          </a:p>
        </p:txBody>
      </p:sp>
    </p:spTree>
    <p:extLst>
      <p:ext uri="{BB962C8B-B14F-4D97-AF65-F5344CB8AC3E}">
        <p14:creationId xmlns:p14="http://schemas.microsoft.com/office/powerpoint/2010/main" val="1587364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BB524-482D-4913-97A2-D386BEB1EB57}" type="slidenum">
              <a:rPr lang="en-US" smtClean="0"/>
              <a:pPr/>
              <a:t>6</a:t>
            </a:fld>
            <a:endParaRPr lang="en-US"/>
          </a:p>
        </p:txBody>
      </p:sp>
    </p:spTree>
    <p:extLst>
      <p:ext uri="{BB962C8B-B14F-4D97-AF65-F5344CB8AC3E}">
        <p14:creationId xmlns:p14="http://schemas.microsoft.com/office/powerpoint/2010/main" val="1678993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BB524-482D-4913-97A2-D386BEB1EB57}" type="slidenum">
              <a:rPr lang="en-US" smtClean="0"/>
              <a:pPr/>
              <a:t>28</a:t>
            </a:fld>
            <a:endParaRPr lang="en-US"/>
          </a:p>
        </p:txBody>
      </p:sp>
    </p:spTree>
    <p:extLst>
      <p:ext uri="{BB962C8B-B14F-4D97-AF65-F5344CB8AC3E}">
        <p14:creationId xmlns:p14="http://schemas.microsoft.com/office/powerpoint/2010/main" val="3764733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BB524-482D-4913-97A2-D386BEB1EB57}" type="slidenum">
              <a:rPr lang="en-US" smtClean="0"/>
              <a:pPr/>
              <a:t>29</a:t>
            </a:fld>
            <a:endParaRPr lang="en-US"/>
          </a:p>
        </p:txBody>
      </p:sp>
    </p:spTree>
    <p:extLst>
      <p:ext uri="{BB962C8B-B14F-4D97-AF65-F5344CB8AC3E}">
        <p14:creationId xmlns:p14="http://schemas.microsoft.com/office/powerpoint/2010/main" val="3764733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5A08C794-7C89-4C67-860D-564656E1A9D7}" type="datetime1">
              <a:rPr lang="en-US" smtClean="0"/>
              <a:pPr/>
              <a:t>11/14/2022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EC31A91-F606-412C-9B4D-0EE388FD77DF}" type="datetime1">
              <a:rPr lang="en-US" smtClean="0"/>
              <a:pPr/>
              <a:t>11/14/2022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60230B91-77C3-40A1-9CDA-2E3DC1C9F991}" type="datetime1">
              <a:rPr lang="en-US" smtClean="0"/>
              <a:pPr/>
              <a:t>11/14/2022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16" name="bg object 16"/>
          <p:cNvSpPr/>
          <p:nvPr/>
        </p:nvSpPr>
        <p:spPr>
          <a:xfrm>
            <a:off x="8382" y="0"/>
            <a:ext cx="12175235" cy="6857997"/>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843444EF-D14D-466F-B4FB-78D9BF50662A}" type="datetime1">
              <a:rPr lang="en-US" smtClean="0"/>
              <a:pPr/>
              <a:t>11/14/2022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16" name="bg object 16"/>
          <p:cNvSpPr/>
          <p:nvPr/>
        </p:nvSpPr>
        <p:spPr>
          <a:xfrm>
            <a:off x="0" y="4174997"/>
            <a:ext cx="12191999" cy="2683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A7836698-9684-4CD8-9D95-1FD6DA77D91A}" type="datetime1">
              <a:rPr lang="en-US" smtClean="0"/>
              <a:pPr/>
              <a:t>11/14/2022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4572"/>
            <a:ext cx="12192000" cy="757555"/>
          </a:xfrm>
          <a:custGeom>
            <a:avLst/>
            <a:gdLst/>
            <a:ahLst/>
            <a:cxnLst/>
            <a:rect l="l" t="t" r="r" b="b"/>
            <a:pathLst>
              <a:path w="12192000" h="757555">
                <a:moveTo>
                  <a:pt x="12192000" y="0"/>
                </a:moveTo>
                <a:lnTo>
                  <a:pt x="0" y="0"/>
                </a:lnTo>
                <a:lnTo>
                  <a:pt x="0" y="757427"/>
                </a:lnTo>
                <a:lnTo>
                  <a:pt x="12192000" y="757427"/>
                </a:lnTo>
                <a:lnTo>
                  <a:pt x="12192000" y="0"/>
                </a:lnTo>
                <a:close/>
              </a:path>
            </a:pathLst>
          </a:custGeom>
          <a:solidFill>
            <a:srgbClr val="5375C7"/>
          </a:solidFill>
        </p:spPr>
        <p:txBody>
          <a:bodyPr wrap="square" lIns="0" tIns="0" rIns="0" bIns="0" rtlCol="0"/>
          <a:lstStyle/>
          <a:p>
            <a:endParaRPr/>
          </a:p>
        </p:txBody>
      </p:sp>
      <p:sp>
        <p:nvSpPr>
          <p:cNvPr id="17" name="bg object 17"/>
          <p:cNvSpPr/>
          <p:nvPr/>
        </p:nvSpPr>
        <p:spPr>
          <a:xfrm>
            <a:off x="0" y="815340"/>
            <a:ext cx="12192000" cy="0"/>
          </a:xfrm>
          <a:custGeom>
            <a:avLst/>
            <a:gdLst/>
            <a:ahLst/>
            <a:cxnLst/>
            <a:rect l="l" t="t" r="r" b="b"/>
            <a:pathLst>
              <a:path w="12192000">
                <a:moveTo>
                  <a:pt x="0" y="0"/>
                </a:moveTo>
                <a:lnTo>
                  <a:pt x="12192000" y="0"/>
                </a:lnTo>
              </a:path>
            </a:pathLst>
          </a:custGeom>
          <a:ln w="38100">
            <a:solidFill>
              <a:srgbClr val="5375C7"/>
            </a:solidFill>
          </a:ln>
        </p:spPr>
        <p:txBody>
          <a:bodyPr wrap="square" lIns="0" tIns="0" rIns="0" bIns="0" rtlCol="0"/>
          <a:lstStyle/>
          <a:p>
            <a:endParaRPr/>
          </a:p>
        </p:txBody>
      </p:sp>
      <p:sp>
        <p:nvSpPr>
          <p:cNvPr id="2" name="Holder 2"/>
          <p:cNvSpPr>
            <a:spLocks noGrp="1"/>
          </p:cNvSpPr>
          <p:nvPr>
            <p:ph type="title"/>
          </p:nvPr>
        </p:nvSpPr>
        <p:spPr>
          <a:xfrm>
            <a:off x="3473323" y="153923"/>
            <a:ext cx="5245353" cy="574040"/>
          </a:xfrm>
          <a:prstGeom prst="rect">
            <a:avLst/>
          </a:prstGeom>
        </p:spPr>
        <p:txBody>
          <a:bodyPr wrap="square" lIns="0" tIns="0" rIns="0" bIns="0">
            <a:spAutoFit/>
          </a:bodyPr>
          <a:lstStyle>
            <a:lvl1pPr>
              <a:defRPr sz="3600" b="1" i="0">
                <a:solidFill>
                  <a:schemeClr val="bg1"/>
                </a:solidFill>
                <a:latin typeface="Arial"/>
                <a:cs typeface="Arial"/>
              </a:defRPr>
            </a:lvl1pPr>
          </a:lstStyle>
          <a:p>
            <a:endParaRPr/>
          </a:p>
        </p:txBody>
      </p:sp>
      <p:sp>
        <p:nvSpPr>
          <p:cNvPr id="3" name="Holder 3"/>
          <p:cNvSpPr>
            <a:spLocks noGrp="1"/>
          </p:cNvSpPr>
          <p:nvPr>
            <p:ph type="body" idx="1"/>
          </p:nvPr>
        </p:nvSpPr>
        <p:spPr>
          <a:xfrm>
            <a:off x="337096" y="1164463"/>
            <a:ext cx="11393170" cy="16579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8597C6BC-4A8F-49DC-94FA-4B9F24CAEC50}" type="datetime1">
              <a:rPr lang="en-US" smtClean="0"/>
              <a:pPr/>
              <a:t>11/14/2022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ta.gov.pk/"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a4ai.org/about-u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speedtest.net/global-inde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oecd.org/dataoecd/38/57/1888451.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learningportal.iiep.unesco.org/en/glossary/information-and-communication-technologies-ict"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2" descr="Bismillah calligraphy hi-res stock photography and images - Alamy"/>
          <p:cNvPicPr>
            <a:picLocks noChangeAspect="1" noChangeArrowheads="1"/>
          </p:cNvPicPr>
          <p:nvPr/>
        </p:nvPicPr>
        <p:blipFill>
          <a:blip r:embed="rId2" cstate="print"/>
          <a:srcRect l="6128" t="23825" r="7718" b="28405"/>
          <a:stretch>
            <a:fillRect/>
          </a:stretch>
        </p:blipFill>
        <p:spPr bwMode="auto">
          <a:xfrm>
            <a:off x="0" y="0"/>
            <a:ext cx="12192000" cy="6858000"/>
          </a:xfrm>
          <a:prstGeom prst="rect">
            <a:avLst/>
          </a:prstGeom>
          <a:noFill/>
        </p:spPr>
      </p:pic>
    </p:spTree>
    <p:extLst>
      <p:ext uri="{BB962C8B-B14F-4D97-AF65-F5344CB8AC3E}">
        <p14:creationId xmlns:p14="http://schemas.microsoft.com/office/powerpoint/2010/main" val="169566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9490"/>
            <a:ext cx="12192000" cy="633046"/>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Research Questions  </a:t>
            </a:r>
            <a:endParaRPr lang="en-US" dirty="0">
              <a:solidFill>
                <a:schemeClr val="bg1"/>
              </a:solidFill>
              <a:latin typeface="Times New Roman" pitchFamily="18" charset="0"/>
              <a:cs typeface="Times New Roman" pitchFamily="18" charset="0"/>
            </a:endParaRPr>
          </a:p>
        </p:txBody>
      </p:sp>
      <p:sp>
        <p:nvSpPr>
          <p:cNvPr id="3" name="TextBox 2"/>
          <p:cNvSpPr txBox="1"/>
          <p:nvPr/>
        </p:nvSpPr>
        <p:spPr>
          <a:xfrm>
            <a:off x="304800" y="1994498"/>
            <a:ext cx="9906000" cy="2677656"/>
          </a:xfrm>
          <a:prstGeom prst="rect">
            <a:avLst/>
          </a:prstGeom>
          <a:noFill/>
        </p:spPr>
        <p:txBody>
          <a:bodyPr wrap="square" rtlCol="0">
            <a:spAutoFit/>
          </a:bodyPr>
          <a:lstStyle/>
          <a:p>
            <a:pPr marL="457200" indent="-4572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What is the extent of digital divide in developing countries especially Pakistan?</a:t>
            </a:r>
          </a:p>
          <a:p>
            <a:pPr marL="457200" indent="-4572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What has been or being done to bridge the digital divide in Pakistan?</a:t>
            </a:r>
          </a:p>
        </p:txBody>
      </p:sp>
      <p:sp>
        <p:nvSpPr>
          <p:cNvPr id="4" name="Slide Number Placeholder 3"/>
          <p:cNvSpPr>
            <a:spLocks noGrp="1"/>
          </p:cNvSpPr>
          <p:nvPr>
            <p:ph type="sldNum" sz="quarter" idx="7"/>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98373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9490"/>
            <a:ext cx="12192000" cy="633046"/>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Dimensions of Digital Divide</a:t>
            </a:r>
            <a:endParaRPr lang="en-US" dirty="0">
              <a:solidFill>
                <a:schemeClr val="bg1"/>
              </a:solidFill>
              <a:latin typeface="Times New Roman" pitchFamily="18" charset="0"/>
              <a:cs typeface="Times New Roman" pitchFamily="18" charset="0"/>
            </a:endParaRPr>
          </a:p>
        </p:txBody>
      </p:sp>
      <p:sp>
        <p:nvSpPr>
          <p:cNvPr id="3" name="TextBox 2"/>
          <p:cNvSpPr txBox="1"/>
          <p:nvPr/>
        </p:nvSpPr>
        <p:spPr>
          <a:xfrm>
            <a:off x="304800" y="1524000"/>
            <a:ext cx="11582400" cy="4616648"/>
          </a:xfrm>
          <a:prstGeom prst="rect">
            <a:avLst/>
          </a:prstGeom>
          <a:noFill/>
        </p:spPr>
        <p:txBody>
          <a:bodyPr wrap="square" rtlCol="0">
            <a:spAutoFit/>
          </a:bodyPr>
          <a:lstStyle/>
          <a:p>
            <a:pPr marL="571500" indent="-571500" algn="l">
              <a:lnSpc>
                <a:spcPct val="150000"/>
              </a:lnSpc>
              <a:buFont typeface="Arial"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Access (Unserved / Underserved)</a:t>
            </a:r>
          </a:p>
          <a:p>
            <a:pPr marL="571500" indent="-571500" algn="l">
              <a:lnSpc>
                <a:spcPct val="150000"/>
              </a:lnSpc>
              <a:buFont typeface="Arial"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Geography (Rural / Urban or Developed / Developing)</a:t>
            </a:r>
          </a:p>
          <a:p>
            <a:pPr marL="571500" indent="-571500" algn="l">
              <a:lnSpc>
                <a:spcPct val="150000"/>
              </a:lnSpc>
              <a:buFont typeface="Arial" pitchFamily="34" charset="0"/>
              <a:buChar char="•"/>
            </a:pPr>
            <a:r>
              <a:rPr lang="en-US" sz="2800" u="none" strike="noStrike" baseline="0" dirty="0">
                <a:solidFill>
                  <a:srgbClr val="000000"/>
                </a:solidFill>
                <a:latin typeface="Times New Roman" panose="02020603050405020304" pitchFamily="18" charset="0"/>
                <a:cs typeface="Times New Roman" panose="02020603050405020304" pitchFamily="18" charset="0"/>
              </a:rPr>
              <a:t>Gender Inequalities / Persons With Disabilities (PWDs)</a:t>
            </a:r>
          </a:p>
          <a:p>
            <a:pPr marL="571500" indent="-571500">
              <a:lnSpc>
                <a:spcPct val="150000"/>
              </a:lnSpc>
              <a:buFont typeface="Arial"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Affordability (Equipment / Service)</a:t>
            </a:r>
            <a:endParaRPr lang="en-US" sz="2800" u="none" strike="noStrike" baseline="0" dirty="0">
              <a:solidFill>
                <a:srgbClr val="000000"/>
              </a:solidFill>
              <a:latin typeface="Times New Roman" panose="02020603050405020304" pitchFamily="18" charset="0"/>
              <a:cs typeface="Times New Roman" panose="02020603050405020304" pitchFamily="18" charset="0"/>
            </a:endParaRPr>
          </a:p>
          <a:p>
            <a:pPr marL="571500" indent="-571500" algn="l">
              <a:lnSpc>
                <a:spcPct val="150000"/>
              </a:lnSpc>
              <a:buFont typeface="Arial"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Relevance / Skillsets (individuals or businesses)</a:t>
            </a:r>
            <a:endParaRPr lang="en-US" sz="2800" u="none" strike="noStrike" baseline="0" dirty="0">
              <a:solidFill>
                <a:srgbClr val="000000"/>
              </a:solidFill>
              <a:latin typeface="Times New Roman" panose="02020603050405020304" pitchFamily="18" charset="0"/>
              <a:cs typeface="Times New Roman" panose="02020603050405020304" pitchFamily="18" charset="0"/>
            </a:endParaRPr>
          </a:p>
          <a:p>
            <a:pPr marL="571500" indent="-571500" algn="l">
              <a:lnSpc>
                <a:spcPct val="150000"/>
              </a:lnSpc>
              <a:buFont typeface="Arial"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Quality of Service (speed, connectivity)</a:t>
            </a:r>
          </a:p>
          <a:p>
            <a:pPr marL="571500" indent="-571500">
              <a:lnSpc>
                <a:spcPct val="150000"/>
              </a:lnSpc>
              <a:buFont typeface="Arial"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Social / Cultural issues</a:t>
            </a:r>
          </a:p>
        </p:txBody>
      </p:sp>
      <p:sp>
        <p:nvSpPr>
          <p:cNvPr id="4" name="Slide Number Placeholder 3"/>
          <p:cNvSpPr>
            <a:spLocks noGrp="1"/>
          </p:cNvSpPr>
          <p:nvPr>
            <p:ph type="sldNum" sz="quarter" idx="7"/>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298302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160"/>
            <a:ext cx="12192000" cy="574040"/>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Global Internet Users </a:t>
            </a:r>
            <a:endParaRPr lang="en-US" sz="3200" dirty="0">
              <a:solidFill>
                <a:schemeClr val="bg1"/>
              </a:solidFill>
              <a:latin typeface="Cambria" panose="02040503050406030204" pitchFamily="18" charset="0"/>
            </a:endParaRPr>
          </a:p>
        </p:txBody>
      </p:sp>
      <p:sp>
        <p:nvSpPr>
          <p:cNvPr id="3" name="TextBox 2">
            <a:extLst>
              <a:ext uri="{FF2B5EF4-FFF2-40B4-BE49-F238E27FC236}">
                <a16:creationId xmlns:a16="http://schemas.microsoft.com/office/drawing/2014/main" id="{B2F50715-B837-4CBA-92A7-B7634AF9962D}"/>
              </a:ext>
            </a:extLst>
          </p:cNvPr>
          <p:cNvSpPr txBox="1"/>
          <p:nvPr/>
        </p:nvSpPr>
        <p:spPr>
          <a:xfrm>
            <a:off x="609600" y="6183868"/>
            <a:ext cx="105156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Source: Global Connectivity Report 2022 by International Telecommunication Union (ITU)</a:t>
            </a:r>
          </a:p>
        </p:txBody>
      </p:sp>
      <p:graphicFrame>
        <p:nvGraphicFramePr>
          <p:cNvPr id="4" name="Chart 3">
            <a:extLst>
              <a:ext uri="{FF2B5EF4-FFF2-40B4-BE49-F238E27FC236}">
                <a16:creationId xmlns:a16="http://schemas.microsoft.com/office/drawing/2014/main" id="{CC86074E-7DB9-4A98-BD86-55AC507904AB}"/>
              </a:ext>
            </a:extLst>
          </p:cNvPr>
          <p:cNvGraphicFramePr>
            <a:graphicFrameLocks/>
          </p:cNvGraphicFramePr>
          <p:nvPr>
            <p:extLst>
              <p:ext uri="{D42A27DB-BD31-4B8C-83A1-F6EECF244321}">
                <p14:modId xmlns:p14="http://schemas.microsoft.com/office/powerpoint/2010/main" val="3072729566"/>
              </p:ext>
            </p:extLst>
          </p:nvPr>
        </p:nvGraphicFramePr>
        <p:xfrm>
          <a:off x="1219200" y="990600"/>
          <a:ext cx="7162800" cy="5040868"/>
        </p:xfrm>
        <a:graphic>
          <a:graphicData uri="http://schemas.openxmlformats.org/drawingml/2006/chart">
            <c:chart xmlns:c="http://schemas.openxmlformats.org/drawingml/2006/chart" xmlns:r="http://schemas.openxmlformats.org/officeDocument/2006/relationships" r:id="rId2"/>
          </a:graphicData>
        </a:graphic>
      </p:graphicFrame>
      <p:sp>
        <p:nvSpPr>
          <p:cNvPr id="6" name="Scroll: Horizontal 5">
            <a:extLst>
              <a:ext uri="{FF2B5EF4-FFF2-40B4-BE49-F238E27FC236}">
                <a16:creationId xmlns:a16="http://schemas.microsoft.com/office/drawing/2014/main" id="{26DFD70B-B2A9-479F-B3E1-3C2EA0083187}"/>
              </a:ext>
            </a:extLst>
          </p:cNvPr>
          <p:cNvSpPr/>
          <p:nvPr/>
        </p:nvSpPr>
        <p:spPr>
          <a:xfrm>
            <a:off x="8839200" y="1543110"/>
            <a:ext cx="2895600" cy="318129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Updated Figure until June 2022 is 5.3 billion users (66% of Total World Population)</a:t>
            </a:r>
          </a:p>
          <a:p>
            <a:pPr algn="ctr"/>
            <a:endParaRPr lang="en-US" sz="2000" dirty="0"/>
          </a:p>
          <a:p>
            <a:pPr algn="ctr"/>
            <a:endParaRPr lang="en-US" sz="2000" dirty="0"/>
          </a:p>
        </p:txBody>
      </p:sp>
      <p:sp>
        <p:nvSpPr>
          <p:cNvPr id="7" name="Slide Number Placeholder 6"/>
          <p:cNvSpPr>
            <a:spLocks noGrp="1"/>
          </p:cNvSpPr>
          <p:nvPr>
            <p:ph type="sldNum" sz="quarter" idx="7"/>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845983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923"/>
            <a:ext cx="12192000" cy="574040"/>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Global Internet </a:t>
            </a:r>
            <a:r>
              <a:rPr lang="en-US" dirty="0">
                <a:latin typeface="Times New Roman" panose="02020603050405020304" pitchFamily="18" charset="0"/>
                <a:ea typeface="Arial Unicode MS" panose="020B0604020202020204" pitchFamily="34" charset="-128"/>
                <a:cs typeface="Times New Roman" panose="02020603050405020304" pitchFamily="18" charset="0"/>
              </a:rPr>
              <a:t>Penetration</a:t>
            </a:r>
            <a:endParaRPr lang="en-US" sz="3200" dirty="0">
              <a:solidFill>
                <a:schemeClr val="bg1"/>
              </a:solidFill>
              <a:latin typeface="Cambria" panose="02040503050406030204" pitchFamily="18" charset="0"/>
            </a:endParaRPr>
          </a:p>
        </p:txBody>
      </p:sp>
      <p:sp>
        <p:nvSpPr>
          <p:cNvPr id="3" name="TextBox 2">
            <a:extLst>
              <a:ext uri="{FF2B5EF4-FFF2-40B4-BE49-F238E27FC236}">
                <a16:creationId xmlns:a16="http://schemas.microsoft.com/office/drawing/2014/main" id="{B2F50715-B837-4CBA-92A7-B7634AF9962D}"/>
              </a:ext>
            </a:extLst>
          </p:cNvPr>
          <p:cNvSpPr txBox="1"/>
          <p:nvPr/>
        </p:nvSpPr>
        <p:spPr>
          <a:xfrm>
            <a:off x="609600" y="6183868"/>
            <a:ext cx="105156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Source: Global Connectivity Report 2022 by International Telecommunication Union (ITU)</a:t>
            </a:r>
          </a:p>
        </p:txBody>
      </p:sp>
      <p:graphicFrame>
        <p:nvGraphicFramePr>
          <p:cNvPr id="7" name="Chart 6">
            <a:extLst>
              <a:ext uri="{FF2B5EF4-FFF2-40B4-BE49-F238E27FC236}">
                <a16:creationId xmlns:a16="http://schemas.microsoft.com/office/drawing/2014/main" id="{F8AB36C6-393C-4D8B-91B7-55A7BB27A8EE}"/>
              </a:ext>
            </a:extLst>
          </p:cNvPr>
          <p:cNvGraphicFramePr>
            <a:graphicFrameLocks/>
          </p:cNvGraphicFramePr>
          <p:nvPr>
            <p:extLst>
              <p:ext uri="{D42A27DB-BD31-4B8C-83A1-F6EECF244321}">
                <p14:modId xmlns:p14="http://schemas.microsoft.com/office/powerpoint/2010/main" val="485904785"/>
              </p:ext>
            </p:extLst>
          </p:nvPr>
        </p:nvGraphicFramePr>
        <p:xfrm>
          <a:off x="762000" y="1143000"/>
          <a:ext cx="107442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7"/>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069595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923"/>
            <a:ext cx="12192000" cy="574040"/>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Global Internet Users – Gender Gap</a:t>
            </a:r>
            <a:endParaRPr lang="en-US" sz="3200" dirty="0">
              <a:solidFill>
                <a:schemeClr val="bg1"/>
              </a:solidFill>
              <a:latin typeface="Cambria" panose="02040503050406030204" pitchFamily="18" charset="0"/>
            </a:endParaRPr>
          </a:p>
        </p:txBody>
      </p:sp>
      <p:sp>
        <p:nvSpPr>
          <p:cNvPr id="3" name="TextBox 2">
            <a:extLst>
              <a:ext uri="{FF2B5EF4-FFF2-40B4-BE49-F238E27FC236}">
                <a16:creationId xmlns:a16="http://schemas.microsoft.com/office/drawing/2014/main" id="{B2F50715-B837-4CBA-92A7-B7634AF9962D}"/>
              </a:ext>
            </a:extLst>
          </p:cNvPr>
          <p:cNvSpPr txBox="1"/>
          <p:nvPr/>
        </p:nvSpPr>
        <p:spPr>
          <a:xfrm>
            <a:off x="609600" y="6183868"/>
            <a:ext cx="105156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Source: Global Connectivity Report 2022 by International Telecommunication Union (ITU)</a:t>
            </a:r>
          </a:p>
        </p:txBody>
      </p:sp>
      <p:graphicFrame>
        <p:nvGraphicFramePr>
          <p:cNvPr id="5" name="Chart 4">
            <a:extLst>
              <a:ext uri="{FF2B5EF4-FFF2-40B4-BE49-F238E27FC236}">
                <a16:creationId xmlns:a16="http://schemas.microsoft.com/office/drawing/2014/main" id="{1B44D59F-C730-48B2-9B3C-32FD558241ED}"/>
              </a:ext>
            </a:extLst>
          </p:cNvPr>
          <p:cNvGraphicFramePr>
            <a:graphicFrameLocks/>
          </p:cNvGraphicFramePr>
          <p:nvPr>
            <p:extLst>
              <p:ext uri="{D42A27DB-BD31-4B8C-83A1-F6EECF244321}">
                <p14:modId xmlns:p14="http://schemas.microsoft.com/office/powerpoint/2010/main" val="2962678641"/>
              </p:ext>
            </p:extLst>
          </p:nvPr>
        </p:nvGraphicFramePr>
        <p:xfrm>
          <a:off x="1219200" y="1143000"/>
          <a:ext cx="94488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7"/>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543789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F50715-B837-4CBA-92A7-B7634AF9962D}"/>
              </a:ext>
            </a:extLst>
          </p:cNvPr>
          <p:cNvSpPr txBox="1"/>
          <p:nvPr/>
        </p:nvSpPr>
        <p:spPr>
          <a:xfrm>
            <a:off x="609600" y="6183868"/>
            <a:ext cx="105156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Source: Global Connectivity Report 2022 by International Telecommunication Union (ITU)</a:t>
            </a:r>
          </a:p>
        </p:txBody>
      </p:sp>
      <p:sp>
        <p:nvSpPr>
          <p:cNvPr id="7" name="Title 1">
            <a:extLst>
              <a:ext uri="{FF2B5EF4-FFF2-40B4-BE49-F238E27FC236}">
                <a16:creationId xmlns:a16="http://schemas.microsoft.com/office/drawing/2014/main" id="{76BDF4BC-E7F9-4C0B-904D-109B72D00CC7}"/>
              </a:ext>
            </a:extLst>
          </p:cNvPr>
          <p:cNvSpPr>
            <a:spLocks noGrp="1"/>
          </p:cNvSpPr>
          <p:nvPr>
            <p:ph type="title"/>
          </p:nvPr>
        </p:nvSpPr>
        <p:spPr>
          <a:xfrm>
            <a:off x="0" y="153923"/>
            <a:ext cx="12192000" cy="574040"/>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Global Internet Users – Rural Urban Gap (%)</a:t>
            </a:r>
            <a:endParaRPr lang="en-US" sz="3200" dirty="0">
              <a:solidFill>
                <a:schemeClr val="bg1"/>
              </a:solidFill>
              <a:latin typeface="Cambria" panose="02040503050406030204" pitchFamily="18" charset="0"/>
            </a:endParaRPr>
          </a:p>
        </p:txBody>
      </p:sp>
      <p:graphicFrame>
        <p:nvGraphicFramePr>
          <p:cNvPr id="8" name="Chart 7">
            <a:extLst>
              <a:ext uri="{FF2B5EF4-FFF2-40B4-BE49-F238E27FC236}">
                <a16:creationId xmlns:a16="http://schemas.microsoft.com/office/drawing/2014/main" id="{8671E776-FDF3-46DC-A80D-72715869122B}"/>
              </a:ext>
            </a:extLst>
          </p:cNvPr>
          <p:cNvGraphicFramePr>
            <a:graphicFrameLocks/>
          </p:cNvGraphicFramePr>
          <p:nvPr>
            <p:extLst>
              <p:ext uri="{D42A27DB-BD31-4B8C-83A1-F6EECF244321}">
                <p14:modId xmlns:p14="http://schemas.microsoft.com/office/powerpoint/2010/main" val="2188929587"/>
              </p:ext>
            </p:extLst>
          </p:nvPr>
        </p:nvGraphicFramePr>
        <p:xfrm>
          <a:off x="1524000" y="1295400"/>
          <a:ext cx="72390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7"/>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531221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9490"/>
            <a:ext cx="12192000" cy="633046"/>
          </a:xfrm>
          <a:solidFill>
            <a:schemeClr val="accent5">
              <a:lumMod val="50000"/>
            </a:schemeClr>
          </a:solidFill>
        </p:spPr>
        <p:txBody>
          <a:bodyPr>
            <a:normAutofit/>
          </a:bodyPr>
          <a:lstStyle/>
          <a:p>
            <a:pPr algn="ctr"/>
            <a:r>
              <a:rPr lang="en-US" sz="4000" b="1" dirty="0">
                <a:latin typeface="Times New Roman" panose="02020603050405020304" pitchFamily="18" charset="0"/>
                <a:cs typeface="Times New Roman" panose="02020603050405020304" pitchFamily="18" charset="0"/>
              </a:rPr>
              <a:t>Access</a:t>
            </a:r>
            <a:r>
              <a:rPr lang="en-US" b="1" dirty="0">
                <a:latin typeface="Times New Roman" panose="02020603050405020304" pitchFamily="18" charset="0"/>
                <a:cs typeface="Times New Roman" panose="02020603050405020304" pitchFamily="18" charset="0"/>
              </a:rPr>
              <a:t> / Availability in Pakistan</a:t>
            </a:r>
            <a:endParaRPr lang="en-US" dirty="0">
              <a:latin typeface="Cambria" panose="02040503050406030204" pitchFamily="18" charset="0"/>
            </a:endParaRPr>
          </a:p>
        </p:txBody>
      </p:sp>
      <p:graphicFrame>
        <p:nvGraphicFramePr>
          <p:cNvPr id="4" name="Table 4">
            <a:extLst>
              <a:ext uri="{FF2B5EF4-FFF2-40B4-BE49-F238E27FC236}">
                <a16:creationId xmlns:a16="http://schemas.microsoft.com/office/drawing/2014/main" id="{95562D34-59A7-4335-950F-2736264F6BFE}"/>
              </a:ext>
            </a:extLst>
          </p:cNvPr>
          <p:cNvGraphicFramePr>
            <a:graphicFrameLocks noGrp="1"/>
          </p:cNvGraphicFramePr>
          <p:nvPr>
            <p:extLst>
              <p:ext uri="{D42A27DB-BD31-4B8C-83A1-F6EECF244321}">
                <p14:modId xmlns:p14="http://schemas.microsoft.com/office/powerpoint/2010/main" val="2556353852"/>
              </p:ext>
            </p:extLst>
          </p:nvPr>
        </p:nvGraphicFramePr>
        <p:xfrm>
          <a:off x="685800" y="1219200"/>
          <a:ext cx="10541000" cy="3446720"/>
        </p:xfrm>
        <a:graphic>
          <a:graphicData uri="http://schemas.openxmlformats.org/drawingml/2006/table">
            <a:tbl>
              <a:tblPr firstRow="1" bandRow="1">
                <a:tableStyleId>{5C22544A-7EE6-4342-B048-85BDC9FD1C3A}</a:tableStyleId>
              </a:tblPr>
              <a:tblGrid>
                <a:gridCol w="2108200">
                  <a:extLst>
                    <a:ext uri="{9D8B030D-6E8A-4147-A177-3AD203B41FA5}">
                      <a16:colId xmlns:a16="http://schemas.microsoft.com/office/drawing/2014/main" val="3267271085"/>
                    </a:ext>
                  </a:extLst>
                </a:gridCol>
                <a:gridCol w="2235200">
                  <a:extLst>
                    <a:ext uri="{9D8B030D-6E8A-4147-A177-3AD203B41FA5}">
                      <a16:colId xmlns:a16="http://schemas.microsoft.com/office/drawing/2014/main" val="3487366579"/>
                    </a:ext>
                  </a:extLst>
                </a:gridCol>
                <a:gridCol w="1981200">
                  <a:extLst>
                    <a:ext uri="{9D8B030D-6E8A-4147-A177-3AD203B41FA5}">
                      <a16:colId xmlns:a16="http://schemas.microsoft.com/office/drawing/2014/main" val="3651536863"/>
                    </a:ext>
                  </a:extLst>
                </a:gridCol>
                <a:gridCol w="2108200">
                  <a:extLst>
                    <a:ext uri="{9D8B030D-6E8A-4147-A177-3AD203B41FA5}">
                      <a16:colId xmlns:a16="http://schemas.microsoft.com/office/drawing/2014/main" val="3024458894"/>
                    </a:ext>
                  </a:extLst>
                </a:gridCol>
                <a:gridCol w="2108200">
                  <a:extLst>
                    <a:ext uri="{9D8B030D-6E8A-4147-A177-3AD203B41FA5}">
                      <a16:colId xmlns:a16="http://schemas.microsoft.com/office/drawing/2014/main" val="3075699729"/>
                    </a:ext>
                  </a:extLst>
                </a:gridCol>
              </a:tblGrid>
              <a:tr h="625460">
                <a:tc>
                  <a:txBody>
                    <a:bodyPr/>
                    <a:lstStyle/>
                    <a:p>
                      <a:pPr algn="ctr"/>
                      <a:r>
                        <a:rPr lang="en-US" sz="2800" dirty="0">
                          <a:latin typeface="Times New Roman" panose="02020603050405020304" pitchFamily="18" charset="0"/>
                          <a:cs typeface="Times New Roman" panose="02020603050405020304" pitchFamily="18" charset="0"/>
                        </a:rPr>
                        <a:t>Item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2800" dirty="0">
                          <a:latin typeface="Times New Roman" panose="02020603050405020304" pitchFamily="18" charset="0"/>
                          <a:cs typeface="Times New Roman" panose="02020603050405020304" pitchFamily="18" charset="0"/>
                        </a:rPr>
                        <a:t>Subscribers (Data Updated until September 2022)</a:t>
                      </a:r>
                      <a:endParaRPr lang="en-US" sz="3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59496130"/>
                  </a:ext>
                </a:extLst>
              </a:tr>
              <a:tr h="593740">
                <a:tc>
                  <a:txBody>
                    <a:bodyPr/>
                    <a:lstStyle/>
                    <a:p>
                      <a:pPr algn="ctr"/>
                      <a:r>
                        <a:rPr lang="en-US" sz="2800" b="1" dirty="0">
                          <a:latin typeface="Times New Roman" panose="02020603050405020304" pitchFamily="18" charset="0"/>
                          <a:cs typeface="Times New Roman" panose="02020603050405020304" pitchFamily="18" charset="0"/>
                        </a:rPr>
                        <a:t>Type of Connections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Times New Roman" panose="02020603050405020304" pitchFamily="18" charset="0"/>
                          <a:cs typeface="Times New Roman" panose="02020603050405020304" pitchFamily="18" charset="0"/>
                        </a:rPr>
                        <a:t>Cellular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Times New Roman" panose="02020603050405020304" pitchFamily="18" charset="0"/>
                          <a:cs typeface="Times New Roman" panose="02020603050405020304" pitchFamily="18" charset="0"/>
                        </a:rPr>
                        <a:t>3G / 4G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Times New Roman" panose="02020603050405020304" pitchFamily="18" charset="0"/>
                          <a:cs typeface="Times New Roman" panose="02020603050405020304" pitchFamily="18" charset="0"/>
                        </a:rPr>
                        <a:t>Basic Telephony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Times New Roman" panose="02020603050405020304" pitchFamily="18" charset="0"/>
                          <a:cs typeface="Times New Roman" panose="02020603050405020304" pitchFamily="18" charset="0"/>
                        </a:rPr>
                        <a:t>Broadband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1104481"/>
                  </a:ext>
                </a:extLst>
              </a:tr>
              <a:tr h="625460">
                <a:tc>
                  <a:txBody>
                    <a:bodyPr/>
                    <a:lstStyle/>
                    <a:p>
                      <a:pPr algn="ctr"/>
                      <a:endParaRPr lang="en-US" sz="2800"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Times New Roman" panose="02020603050405020304" pitchFamily="18" charset="0"/>
                          <a:cs typeface="Times New Roman" panose="02020603050405020304" pitchFamily="18" charset="0"/>
                        </a:rPr>
                        <a:t>194 Million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Times New Roman" panose="02020603050405020304" pitchFamily="18" charset="0"/>
                          <a:cs typeface="Times New Roman" panose="02020603050405020304" pitchFamily="18" charset="0"/>
                        </a:rPr>
                        <a:t>121 Million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Times New Roman" panose="02020603050405020304" pitchFamily="18" charset="0"/>
                          <a:cs typeface="Times New Roman" panose="02020603050405020304" pitchFamily="18" charset="0"/>
                        </a:rPr>
                        <a:t>2 Million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Times New Roman" panose="02020603050405020304" pitchFamily="18" charset="0"/>
                          <a:cs typeface="Times New Roman" panose="02020603050405020304" pitchFamily="18" charset="0"/>
                        </a:rPr>
                        <a:t>124 Million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8547485"/>
                  </a:ext>
                </a:extLst>
              </a:tr>
              <a:tr h="625460">
                <a:tc>
                  <a:txBody>
                    <a:bodyPr/>
                    <a:lstStyle/>
                    <a:p>
                      <a:pPr algn="ctr"/>
                      <a:r>
                        <a:rPr lang="en-US" sz="2800" b="1" dirty="0">
                          <a:latin typeface="Times New Roman" panose="02020603050405020304" pitchFamily="18" charset="0"/>
                          <a:cs typeface="Times New Roman" panose="02020603050405020304" pitchFamily="18" charset="0"/>
                        </a:rPr>
                        <a:t>Variable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dirty="0">
                          <a:latin typeface="Times New Roman" panose="02020603050405020304" pitchFamily="18" charset="0"/>
                          <a:cs typeface="Times New Roman" panose="02020603050405020304" pitchFamily="18" charset="0"/>
                        </a:rPr>
                        <a:t>Tele-density*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Times New Roman" panose="02020603050405020304" pitchFamily="18" charset="0"/>
                          <a:cs typeface="Times New Roman" panose="02020603050405020304" pitchFamily="18" charset="0"/>
                        </a:rPr>
                        <a:t>Penetration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b="1" dirty="0">
                          <a:latin typeface="Times New Roman" panose="02020603050405020304" pitchFamily="18" charset="0"/>
                          <a:cs typeface="Times New Roman" panose="02020603050405020304" pitchFamily="18" charset="0"/>
                        </a:rPr>
                        <a:t>Tele-density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Times New Roman" panose="02020603050405020304" pitchFamily="18" charset="0"/>
                          <a:cs typeface="Times New Roman" panose="02020603050405020304" pitchFamily="18" charset="0"/>
                        </a:rPr>
                        <a:t>Penetration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2420482"/>
                  </a:ext>
                </a:extLst>
              </a:tr>
              <a:tr h="625460">
                <a:tc>
                  <a:txBody>
                    <a:bodyPr/>
                    <a:lstStyle/>
                    <a:p>
                      <a:pPr algn="ctr"/>
                      <a:endParaRPr lang="en-US" sz="2800" b="1"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dirty="0">
                          <a:latin typeface="Times New Roman" panose="02020603050405020304" pitchFamily="18" charset="0"/>
                          <a:cs typeface="Times New Roman" panose="02020603050405020304" pitchFamily="18" charset="0"/>
                        </a:rPr>
                        <a:t>87.98%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Times New Roman" panose="02020603050405020304" pitchFamily="18" charset="0"/>
                          <a:cs typeface="Times New Roman" panose="02020603050405020304" pitchFamily="18" charset="0"/>
                        </a:rPr>
                        <a:t>54.65%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800" dirty="0">
                          <a:latin typeface="Times New Roman" panose="02020603050405020304" pitchFamily="18" charset="0"/>
                          <a:cs typeface="Times New Roman" panose="02020603050405020304" pitchFamily="18" charset="0"/>
                        </a:rPr>
                        <a:t>1.19%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Times New Roman" panose="02020603050405020304" pitchFamily="18" charset="0"/>
                          <a:cs typeface="Times New Roman" panose="02020603050405020304" pitchFamily="18" charset="0"/>
                        </a:rPr>
                        <a:t>56.03%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618958"/>
                  </a:ext>
                </a:extLst>
              </a:tr>
            </a:tbl>
          </a:graphicData>
        </a:graphic>
      </p:graphicFrame>
      <p:sp>
        <p:nvSpPr>
          <p:cNvPr id="5" name="TextBox 4">
            <a:extLst>
              <a:ext uri="{FF2B5EF4-FFF2-40B4-BE49-F238E27FC236}">
                <a16:creationId xmlns:a16="http://schemas.microsoft.com/office/drawing/2014/main" id="{39B5C047-C992-44AF-9953-301D68D0BDCC}"/>
              </a:ext>
            </a:extLst>
          </p:cNvPr>
          <p:cNvSpPr txBox="1"/>
          <p:nvPr/>
        </p:nvSpPr>
        <p:spPr>
          <a:xfrm>
            <a:off x="838200" y="6029980"/>
            <a:ext cx="97536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Source: PTA Website </a:t>
            </a:r>
            <a:r>
              <a:rPr lang="en-US" sz="2800" dirty="0">
                <a:latin typeface="Times New Roman" panose="02020603050405020304" pitchFamily="18" charset="0"/>
                <a:cs typeface="Times New Roman" panose="02020603050405020304" pitchFamily="18" charset="0"/>
                <a:hlinkClick r:id="rId2"/>
              </a:rPr>
              <a:t>www.pta.gov.pk</a:t>
            </a:r>
            <a:r>
              <a:rPr lang="en-US" sz="2800" dirty="0">
                <a:latin typeface="Times New Roman" panose="02020603050405020304" pitchFamily="18" charset="0"/>
                <a:cs typeface="Times New Roman" panose="02020603050405020304" pitchFamily="18" charset="0"/>
              </a:rPr>
              <a:t> (Accessed on 05-11-2022)</a:t>
            </a:r>
          </a:p>
        </p:txBody>
      </p:sp>
      <p:sp>
        <p:nvSpPr>
          <p:cNvPr id="3" name="TextBox 2">
            <a:extLst>
              <a:ext uri="{FF2B5EF4-FFF2-40B4-BE49-F238E27FC236}">
                <a16:creationId xmlns:a16="http://schemas.microsoft.com/office/drawing/2014/main" id="{887AF0B1-39D8-49F8-AD1A-0047AE973753}"/>
              </a:ext>
            </a:extLst>
          </p:cNvPr>
          <p:cNvSpPr txBox="1"/>
          <p:nvPr/>
        </p:nvSpPr>
        <p:spPr>
          <a:xfrm>
            <a:off x="685800" y="4648200"/>
            <a:ext cx="99822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 Tele-density: users per 100 inhabitants in a particular area</a:t>
            </a:r>
          </a:p>
        </p:txBody>
      </p:sp>
      <p:sp>
        <p:nvSpPr>
          <p:cNvPr id="6" name="TextBox 5">
            <a:extLst>
              <a:ext uri="{FF2B5EF4-FFF2-40B4-BE49-F238E27FC236}">
                <a16:creationId xmlns:a16="http://schemas.microsoft.com/office/drawing/2014/main" id="{68EE162B-F570-4EAD-B136-138E72A07611}"/>
              </a:ext>
            </a:extLst>
          </p:cNvPr>
          <p:cNvSpPr txBox="1"/>
          <p:nvPr/>
        </p:nvSpPr>
        <p:spPr>
          <a:xfrm>
            <a:off x="838200" y="5334000"/>
            <a:ext cx="106680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As per PBS, Pakistan had 20.512 million registered TV sets by June 2020</a:t>
            </a:r>
          </a:p>
        </p:txBody>
      </p:sp>
      <p:sp>
        <p:nvSpPr>
          <p:cNvPr id="7" name="Slide Number Placeholder 6"/>
          <p:cNvSpPr>
            <a:spLocks noGrp="1"/>
          </p:cNvSpPr>
          <p:nvPr>
            <p:ph type="sldNum" sz="quarter" idx="7"/>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330510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923"/>
            <a:ext cx="12192000" cy="574040"/>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Data Prices – Affordability </a:t>
            </a:r>
            <a:endParaRPr lang="en-US" dirty="0">
              <a:solidFill>
                <a:schemeClr val="bg1"/>
              </a:solidFill>
              <a:latin typeface="Times New Roman" pitchFamily="18" charset="0"/>
              <a:cs typeface="Times New Roman" pitchFamily="18" charset="0"/>
            </a:endParaRPr>
          </a:p>
        </p:txBody>
      </p:sp>
      <p:sp>
        <p:nvSpPr>
          <p:cNvPr id="11" name="TextBox 10">
            <a:extLst>
              <a:ext uri="{FF2B5EF4-FFF2-40B4-BE49-F238E27FC236}">
                <a16:creationId xmlns:a16="http://schemas.microsoft.com/office/drawing/2014/main" id="{C6D74A74-D6C6-47D4-BCFD-716AFD58E222}"/>
              </a:ext>
            </a:extLst>
          </p:cNvPr>
          <p:cNvSpPr txBox="1"/>
          <p:nvPr/>
        </p:nvSpPr>
        <p:spPr>
          <a:xfrm>
            <a:off x="457200" y="6096000"/>
            <a:ext cx="114300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Source: Alliance for Affordable Internet (A4AI) </a:t>
            </a:r>
            <a:r>
              <a:rPr lang="en-US" sz="2000" b="1" dirty="0">
                <a:latin typeface="Times New Roman" panose="02020603050405020304" pitchFamily="18" charset="0"/>
                <a:cs typeface="Times New Roman" panose="02020603050405020304" pitchFamily="18" charset="0"/>
                <a:hlinkClick r:id="rId2"/>
              </a:rPr>
              <a:t>https://a4ai.org/about-us/</a:t>
            </a:r>
            <a:r>
              <a:rPr lang="en-US" sz="2000" b="1" dirty="0">
                <a:latin typeface="Times New Roman" panose="02020603050405020304" pitchFamily="18" charset="0"/>
                <a:cs typeface="Times New Roman" panose="02020603050405020304" pitchFamily="18" charset="0"/>
              </a:rPr>
              <a:t> (Accessed on 06-11-2022)</a:t>
            </a:r>
          </a:p>
        </p:txBody>
      </p:sp>
      <p:graphicFrame>
        <p:nvGraphicFramePr>
          <p:cNvPr id="3" name="Table 3">
            <a:extLst>
              <a:ext uri="{FF2B5EF4-FFF2-40B4-BE49-F238E27FC236}">
                <a16:creationId xmlns:a16="http://schemas.microsoft.com/office/drawing/2014/main" id="{EB67CB54-E8D1-43A9-BE2D-35E6EF33514A}"/>
              </a:ext>
            </a:extLst>
          </p:cNvPr>
          <p:cNvGraphicFramePr>
            <a:graphicFrameLocks noGrp="1"/>
          </p:cNvGraphicFramePr>
          <p:nvPr>
            <p:extLst>
              <p:ext uri="{D42A27DB-BD31-4B8C-83A1-F6EECF244321}">
                <p14:modId xmlns:p14="http://schemas.microsoft.com/office/powerpoint/2010/main" val="2347080617"/>
              </p:ext>
            </p:extLst>
          </p:nvPr>
        </p:nvGraphicFramePr>
        <p:xfrm>
          <a:off x="609600" y="1574800"/>
          <a:ext cx="9966960" cy="3657598"/>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356820838"/>
                    </a:ext>
                  </a:extLst>
                </a:gridCol>
                <a:gridCol w="2895600">
                  <a:extLst>
                    <a:ext uri="{9D8B030D-6E8A-4147-A177-3AD203B41FA5}">
                      <a16:colId xmlns:a16="http://schemas.microsoft.com/office/drawing/2014/main" val="1694710649"/>
                    </a:ext>
                  </a:extLst>
                </a:gridCol>
                <a:gridCol w="2903220">
                  <a:extLst>
                    <a:ext uri="{9D8B030D-6E8A-4147-A177-3AD203B41FA5}">
                      <a16:colId xmlns:a16="http://schemas.microsoft.com/office/drawing/2014/main" val="2871326088"/>
                    </a:ext>
                  </a:extLst>
                </a:gridCol>
                <a:gridCol w="2491740">
                  <a:extLst>
                    <a:ext uri="{9D8B030D-6E8A-4147-A177-3AD203B41FA5}">
                      <a16:colId xmlns:a16="http://schemas.microsoft.com/office/drawing/2014/main" val="1003256250"/>
                    </a:ext>
                  </a:extLst>
                </a:gridCol>
              </a:tblGrid>
              <a:tr h="1103238">
                <a:tc>
                  <a:txBody>
                    <a:bodyPr/>
                    <a:lstStyle/>
                    <a:p>
                      <a:pPr algn="ctr"/>
                      <a:r>
                        <a:rPr lang="en-US" sz="2400" dirty="0">
                          <a:latin typeface="Times New Roman" panose="02020603050405020304" pitchFamily="18" charset="0"/>
                          <a:cs typeface="Times New Roman" panose="02020603050405020304" pitchFamily="18" charset="0"/>
                        </a:rPr>
                        <a:t>Country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Avg. Price of 1 GB Mobile Broadband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Avg. Price of 10 GB Mobile Broadband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Avg. Price of Fixed Broadband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1839929"/>
                  </a:ext>
                </a:extLst>
              </a:tr>
              <a:tr h="638590">
                <a:tc>
                  <a:txBody>
                    <a:bodyPr/>
                    <a:lstStyle/>
                    <a:p>
                      <a:r>
                        <a:rPr lang="en-US" sz="2400" dirty="0">
                          <a:latin typeface="Times New Roman" panose="02020603050405020304" pitchFamily="18" charset="0"/>
                          <a:cs typeface="Times New Roman" panose="02020603050405020304" pitchFamily="18" charset="0"/>
                        </a:rPr>
                        <a:t>Nigeria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2.49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7.48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32.15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8960732"/>
                  </a:ext>
                </a:extLst>
              </a:tr>
              <a:tr h="638590">
                <a:tc>
                  <a:txBody>
                    <a:bodyPr/>
                    <a:lstStyle/>
                    <a:p>
                      <a:r>
                        <a:rPr lang="en-US" sz="2400" dirty="0">
                          <a:latin typeface="Times New Roman" panose="02020603050405020304" pitchFamily="18" charset="0"/>
                          <a:cs typeface="Times New Roman" panose="02020603050405020304" pitchFamily="18" charset="0"/>
                        </a:rPr>
                        <a:t>Bangladesh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2.23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4.70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3.39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8677699"/>
                  </a:ext>
                </a:extLst>
              </a:tr>
              <a:tr h="638590">
                <a:tc>
                  <a:txBody>
                    <a:bodyPr/>
                    <a:lstStyle/>
                    <a:p>
                      <a:r>
                        <a:rPr lang="en-US" sz="2400" dirty="0">
                          <a:latin typeface="Times New Roman" panose="02020603050405020304" pitchFamily="18" charset="0"/>
                          <a:cs typeface="Times New Roman" panose="02020603050405020304" pitchFamily="18" charset="0"/>
                        </a:rPr>
                        <a:t>India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1.75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2.70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5.28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9258669"/>
                  </a:ext>
                </a:extLst>
              </a:tr>
              <a:tr h="638590">
                <a:tc>
                  <a:txBody>
                    <a:bodyPr/>
                    <a:lstStyle/>
                    <a:p>
                      <a:r>
                        <a:rPr lang="en-US" sz="2400" dirty="0">
                          <a:latin typeface="Times New Roman" panose="02020603050405020304" pitchFamily="18" charset="0"/>
                          <a:cs typeface="Times New Roman" panose="02020603050405020304" pitchFamily="18" charset="0"/>
                        </a:rPr>
                        <a:t>Pakistan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0.58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2.26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a:latin typeface="Times New Roman" panose="02020603050405020304" pitchFamily="18" charset="0"/>
                          <a:cs typeface="Times New Roman" panose="02020603050405020304" pitchFamily="18" charset="0"/>
                        </a:rPr>
                        <a:t>15.66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2819021"/>
                  </a:ext>
                </a:extLst>
              </a:tr>
            </a:tbl>
          </a:graphicData>
        </a:graphic>
      </p:graphicFrame>
      <p:sp>
        <p:nvSpPr>
          <p:cNvPr id="4" name="TextBox 3">
            <a:extLst>
              <a:ext uri="{FF2B5EF4-FFF2-40B4-BE49-F238E27FC236}">
                <a16:creationId xmlns:a16="http://schemas.microsoft.com/office/drawing/2014/main" id="{594B141B-1496-4FD6-B71E-A115AEA94497}"/>
              </a:ext>
            </a:extLst>
          </p:cNvPr>
          <p:cNvSpPr txBox="1"/>
          <p:nvPr/>
        </p:nvSpPr>
        <p:spPr>
          <a:xfrm>
            <a:off x="8458200" y="1143000"/>
            <a:ext cx="2118360" cy="461665"/>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(In US$)</a:t>
            </a:r>
          </a:p>
        </p:txBody>
      </p:sp>
      <p:sp>
        <p:nvSpPr>
          <p:cNvPr id="6" name="Slide Number Placeholder 5"/>
          <p:cNvSpPr>
            <a:spLocks noGrp="1"/>
          </p:cNvSpPr>
          <p:nvPr>
            <p:ph type="sldNum" sz="quarter" idx="7"/>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51519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923"/>
            <a:ext cx="12192000" cy="574040"/>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Digital Divide – </a:t>
            </a:r>
            <a:r>
              <a:rPr lang="en-US" dirty="0">
                <a:latin typeface="Times New Roman" panose="02020603050405020304" pitchFamily="18" charset="0"/>
                <a:ea typeface="Arial Unicode MS" panose="020B0604020202020204" pitchFamily="34" charset="-128"/>
                <a:cs typeface="Times New Roman" panose="02020603050405020304" pitchFamily="18" charset="0"/>
              </a:rPr>
              <a:t>Affordability</a:t>
            </a:r>
            <a:r>
              <a:rPr lang="en-US" sz="3200" dirty="0">
                <a:solidFill>
                  <a:schemeClr val="bg1"/>
                </a:solidFill>
                <a:latin typeface="Cambria" panose="02040503050406030204" pitchFamily="18" charset="0"/>
                <a:ea typeface="Arial Unicode MS" panose="020B0604020202020204" pitchFamily="34" charset="-128"/>
                <a:cs typeface="Arial Unicode MS" panose="020B0604020202020204" pitchFamily="34" charset="-128"/>
              </a:rPr>
              <a:t> </a:t>
            </a:r>
            <a:endParaRPr lang="en-US" sz="3200" dirty="0">
              <a:solidFill>
                <a:schemeClr val="bg1"/>
              </a:solidFill>
              <a:latin typeface="Cambria" panose="02040503050406030204" pitchFamily="18" charset="0"/>
            </a:endParaRPr>
          </a:p>
        </p:txBody>
      </p:sp>
      <p:sp>
        <p:nvSpPr>
          <p:cNvPr id="3" name="TextBox 2">
            <a:extLst>
              <a:ext uri="{FF2B5EF4-FFF2-40B4-BE49-F238E27FC236}">
                <a16:creationId xmlns:a16="http://schemas.microsoft.com/office/drawing/2014/main" id="{B2F50715-B837-4CBA-92A7-B7634AF9962D}"/>
              </a:ext>
            </a:extLst>
          </p:cNvPr>
          <p:cNvSpPr txBox="1"/>
          <p:nvPr/>
        </p:nvSpPr>
        <p:spPr>
          <a:xfrm>
            <a:off x="609600" y="6183868"/>
            <a:ext cx="105156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Source: Global Connectivity Report 2022 by International Telecommunication Union (ITU)</a:t>
            </a:r>
          </a:p>
        </p:txBody>
      </p:sp>
      <p:pic>
        <p:nvPicPr>
          <p:cNvPr id="6" name="Picture 5">
            <a:extLst>
              <a:ext uri="{FF2B5EF4-FFF2-40B4-BE49-F238E27FC236}">
                <a16:creationId xmlns:a16="http://schemas.microsoft.com/office/drawing/2014/main" id="{A8A4CB07-4D87-4673-8BFA-B3C0CDC634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984480"/>
            <a:ext cx="8285134" cy="5111520"/>
          </a:xfrm>
          <a:prstGeom prst="rect">
            <a:avLst/>
          </a:prstGeom>
        </p:spPr>
      </p:pic>
      <p:sp>
        <p:nvSpPr>
          <p:cNvPr id="7" name="TextBox 6">
            <a:extLst>
              <a:ext uri="{FF2B5EF4-FFF2-40B4-BE49-F238E27FC236}">
                <a16:creationId xmlns:a16="http://schemas.microsoft.com/office/drawing/2014/main" id="{14F6B9E7-0CB2-4B4B-88D0-FBFD2CEAF261}"/>
              </a:ext>
            </a:extLst>
          </p:cNvPr>
          <p:cNvSpPr txBox="1"/>
          <p:nvPr/>
        </p:nvSpPr>
        <p:spPr>
          <a:xfrm>
            <a:off x="8763000" y="1219200"/>
            <a:ext cx="3276600" cy="4247317"/>
          </a:xfrm>
          <a:prstGeom prst="rect">
            <a:avLst/>
          </a:prstGeom>
          <a:noFill/>
        </p:spPr>
        <p:txBody>
          <a:bodyPr wrap="square" rtlCol="0">
            <a:spAutoFit/>
          </a:bodyPr>
          <a:lstStyle/>
          <a:p>
            <a:pPr>
              <a:lnSpc>
                <a:spcPct val="150000"/>
              </a:lnSpc>
            </a:pPr>
            <a:r>
              <a:rPr lang="en-US" b="1" dirty="0">
                <a:latin typeface="Times New Roman" pitchFamily="18" charset="0"/>
                <a:cs typeface="Times New Roman" pitchFamily="18" charset="0"/>
              </a:rPr>
              <a:t>Share of Population who can afford broadband internet @ 2% of monthly income in 2021</a:t>
            </a:r>
          </a:p>
          <a:p>
            <a:pPr>
              <a:lnSpc>
                <a:spcPct val="150000"/>
              </a:lnSpc>
            </a:pPr>
            <a:endParaRPr lang="en-US" b="1" dirty="0">
              <a:latin typeface="Times New Roman" pitchFamily="18" charset="0"/>
              <a:cs typeface="Times New Roman" pitchFamily="18" charset="0"/>
            </a:endParaRPr>
          </a:p>
          <a:p>
            <a:pPr>
              <a:lnSpc>
                <a:spcPct val="150000"/>
              </a:lnSpc>
            </a:pPr>
            <a:r>
              <a:rPr lang="en-US" b="1" dirty="0">
                <a:latin typeface="Times New Roman" pitchFamily="18" charset="0"/>
                <a:cs typeface="Times New Roman" pitchFamily="18" charset="0"/>
              </a:rPr>
              <a:t>Bangladesh	=  25%</a:t>
            </a:r>
          </a:p>
          <a:p>
            <a:pPr>
              <a:lnSpc>
                <a:spcPct val="150000"/>
              </a:lnSpc>
            </a:pPr>
            <a:r>
              <a:rPr lang="en-US" b="1" dirty="0">
                <a:latin typeface="Times New Roman" pitchFamily="18" charset="0"/>
                <a:cs typeface="Times New Roman" pitchFamily="18" charset="0"/>
              </a:rPr>
              <a:t>Pakistan		=  35%</a:t>
            </a:r>
          </a:p>
          <a:p>
            <a:pPr>
              <a:lnSpc>
                <a:spcPct val="150000"/>
              </a:lnSpc>
            </a:pPr>
            <a:r>
              <a:rPr lang="en-US" b="1" dirty="0">
                <a:latin typeface="Times New Roman" pitchFamily="18" charset="0"/>
                <a:cs typeface="Times New Roman" pitchFamily="18" charset="0"/>
              </a:rPr>
              <a:t>Myanmar	=  38%</a:t>
            </a:r>
          </a:p>
          <a:p>
            <a:pPr>
              <a:lnSpc>
                <a:spcPct val="150000"/>
              </a:lnSpc>
            </a:pPr>
            <a:r>
              <a:rPr lang="en-US" b="1" dirty="0">
                <a:latin typeface="Times New Roman" pitchFamily="18" charset="0"/>
                <a:cs typeface="Times New Roman" pitchFamily="18" charset="0"/>
              </a:rPr>
              <a:t>Sri Lanka	=  40%</a:t>
            </a:r>
          </a:p>
          <a:p>
            <a:pPr>
              <a:lnSpc>
                <a:spcPct val="150000"/>
              </a:lnSpc>
            </a:pPr>
            <a:r>
              <a:rPr lang="en-US" b="1" dirty="0">
                <a:latin typeface="Times New Roman" pitchFamily="18" charset="0"/>
                <a:cs typeface="Times New Roman" pitchFamily="18" charset="0"/>
              </a:rPr>
              <a:t>Nigeria		=  40%</a:t>
            </a:r>
          </a:p>
          <a:p>
            <a:pPr>
              <a:lnSpc>
                <a:spcPct val="150000"/>
              </a:lnSpc>
            </a:pPr>
            <a:r>
              <a:rPr lang="en-US" b="1" dirty="0">
                <a:latin typeface="Times New Roman" pitchFamily="18" charset="0"/>
                <a:cs typeface="Times New Roman" pitchFamily="18" charset="0"/>
              </a:rPr>
              <a:t>Bhutan		=  55%</a:t>
            </a:r>
          </a:p>
        </p:txBody>
      </p:sp>
      <p:sp>
        <p:nvSpPr>
          <p:cNvPr id="8" name="Slide Number Placeholder 7"/>
          <p:cNvSpPr>
            <a:spLocks noGrp="1"/>
          </p:cNvSpPr>
          <p:nvPr>
            <p:ph type="sldNum" sz="quarter" idx="7"/>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107041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923"/>
            <a:ext cx="12192000" cy="574040"/>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Digital Divide – </a:t>
            </a:r>
            <a:r>
              <a:rPr lang="en-US" dirty="0">
                <a:latin typeface="Times New Roman" panose="02020603050405020304" pitchFamily="18" charset="0"/>
                <a:ea typeface="Arial Unicode MS" panose="020B0604020202020204" pitchFamily="34" charset="-128"/>
                <a:cs typeface="Times New Roman" panose="02020603050405020304" pitchFamily="18" charset="0"/>
              </a:rPr>
              <a:t>Quality</a:t>
            </a:r>
            <a:endParaRPr lang="en-US" sz="3200" dirty="0">
              <a:solidFill>
                <a:schemeClr val="bg1"/>
              </a:solidFill>
              <a:latin typeface="Cambria" panose="02040503050406030204" pitchFamily="18" charset="0"/>
            </a:endParaRPr>
          </a:p>
        </p:txBody>
      </p:sp>
      <p:sp>
        <p:nvSpPr>
          <p:cNvPr id="3" name="TextBox 2">
            <a:extLst>
              <a:ext uri="{FF2B5EF4-FFF2-40B4-BE49-F238E27FC236}">
                <a16:creationId xmlns:a16="http://schemas.microsoft.com/office/drawing/2014/main" id="{B2F50715-B837-4CBA-92A7-B7634AF9962D}"/>
              </a:ext>
            </a:extLst>
          </p:cNvPr>
          <p:cNvSpPr txBox="1"/>
          <p:nvPr/>
        </p:nvSpPr>
        <p:spPr>
          <a:xfrm>
            <a:off x="609600" y="5921514"/>
            <a:ext cx="1051560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Source: The Speed Test Global Index, September 2022 </a:t>
            </a:r>
            <a:r>
              <a:rPr lang="en-US" sz="2000" b="1" dirty="0">
                <a:latin typeface="Times New Roman" panose="02020603050405020304" pitchFamily="18" charset="0"/>
                <a:cs typeface="Times New Roman" panose="02020603050405020304" pitchFamily="18" charset="0"/>
                <a:hlinkClick r:id="rId2"/>
              </a:rPr>
              <a:t>https://www.speedtest.net/global-index</a:t>
            </a:r>
            <a:r>
              <a:rPr lang="en-US" sz="2000" b="1" dirty="0">
                <a:latin typeface="Times New Roman" panose="02020603050405020304" pitchFamily="18" charset="0"/>
                <a:cs typeface="Times New Roman" panose="02020603050405020304" pitchFamily="18" charset="0"/>
              </a:rPr>
              <a:t> (Accessed on 11-11-2022)</a:t>
            </a:r>
          </a:p>
        </p:txBody>
      </p:sp>
      <p:sp>
        <p:nvSpPr>
          <p:cNvPr id="8" name="Slide Number Placeholder 7"/>
          <p:cNvSpPr>
            <a:spLocks noGrp="1"/>
          </p:cNvSpPr>
          <p:nvPr>
            <p:ph type="sldNum" sz="quarter" idx="7"/>
          </p:nvPr>
        </p:nvSpPr>
        <p:spPr/>
        <p:txBody>
          <a:bodyPr/>
          <a:lstStyle/>
          <a:p>
            <a:fld id="{B6F15528-21DE-4FAA-801E-634DDDAF4B2B}" type="slidenum">
              <a:rPr lang="en-US" smtClean="0"/>
              <a:pPr/>
              <a:t>19</a:t>
            </a:fld>
            <a:endParaRPr lang="en-US"/>
          </a:p>
        </p:txBody>
      </p:sp>
      <p:graphicFrame>
        <p:nvGraphicFramePr>
          <p:cNvPr id="10" name="Table 9"/>
          <p:cNvGraphicFramePr>
            <a:graphicFrameLocks noGrp="1"/>
          </p:cNvGraphicFramePr>
          <p:nvPr/>
        </p:nvGraphicFramePr>
        <p:xfrm>
          <a:off x="228603" y="1295400"/>
          <a:ext cx="11582397" cy="3794760"/>
        </p:xfrm>
        <a:graphic>
          <a:graphicData uri="http://schemas.openxmlformats.org/drawingml/2006/table">
            <a:tbl>
              <a:tblPr firstRow="1" bandRow="1">
                <a:tableStyleId>{5C22544A-7EE6-4342-B048-85BDC9FD1C3A}</a:tableStyleId>
              </a:tblPr>
              <a:tblGrid>
                <a:gridCol w="1523997">
                  <a:extLst>
                    <a:ext uri="{9D8B030D-6E8A-4147-A177-3AD203B41FA5}">
                      <a16:colId xmlns:a16="http://schemas.microsoft.com/office/drawing/2014/main" val="20000"/>
                    </a:ext>
                  </a:extLst>
                </a:gridCol>
                <a:gridCol w="1049869">
                  <a:extLst>
                    <a:ext uri="{9D8B030D-6E8A-4147-A177-3AD203B41FA5}">
                      <a16:colId xmlns:a16="http://schemas.microsoft.com/office/drawing/2014/main" val="20001"/>
                    </a:ext>
                  </a:extLst>
                </a:gridCol>
                <a:gridCol w="1286933">
                  <a:extLst>
                    <a:ext uri="{9D8B030D-6E8A-4147-A177-3AD203B41FA5}">
                      <a16:colId xmlns:a16="http://schemas.microsoft.com/office/drawing/2014/main" val="20002"/>
                    </a:ext>
                  </a:extLst>
                </a:gridCol>
                <a:gridCol w="1286933">
                  <a:extLst>
                    <a:ext uri="{9D8B030D-6E8A-4147-A177-3AD203B41FA5}">
                      <a16:colId xmlns:a16="http://schemas.microsoft.com/office/drawing/2014/main" val="20003"/>
                    </a:ext>
                  </a:extLst>
                </a:gridCol>
                <a:gridCol w="1286933">
                  <a:extLst>
                    <a:ext uri="{9D8B030D-6E8A-4147-A177-3AD203B41FA5}">
                      <a16:colId xmlns:a16="http://schemas.microsoft.com/office/drawing/2014/main" val="20004"/>
                    </a:ext>
                  </a:extLst>
                </a:gridCol>
                <a:gridCol w="1286933">
                  <a:extLst>
                    <a:ext uri="{9D8B030D-6E8A-4147-A177-3AD203B41FA5}">
                      <a16:colId xmlns:a16="http://schemas.microsoft.com/office/drawing/2014/main" val="20005"/>
                    </a:ext>
                  </a:extLst>
                </a:gridCol>
                <a:gridCol w="1286933">
                  <a:extLst>
                    <a:ext uri="{9D8B030D-6E8A-4147-A177-3AD203B41FA5}">
                      <a16:colId xmlns:a16="http://schemas.microsoft.com/office/drawing/2014/main" val="20006"/>
                    </a:ext>
                  </a:extLst>
                </a:gridCol>
                <a:gridCol w="1286933">
                  <a:extLst>
                    <a:ext uri="{9D8B030D-6E8A-4147-A177-3AD203B41FA5}">
                      <a16:colId xmlns:a16="http://schemas.microsoft.com/office/drawing/2014/main" val="20007"/>
                    </a:ext>
                  </a:extLst>
                </a:gridCol>
                <a:gridCol w="1286933">
                  <a:extLst>
                    <a:ext uri="{9D8B030D-6E8A-4147-A177-3AD203B41FA5}">
                      <a16:colId xmlns:a16="http://schemas.microsoft.com/office/drawing/2014/main" val="20008"/>
                    </a:ext>
                  </a:extLst>
                </a:gridCol>
              </a:tblGrid>
              <a:tr h="533400">
                <a:tc rowSpan="2">
                  <a:txBody>
                    <a:bodyPr/>
                    <a:lstStyle/>
                    <a:p>
                      <a:pPr algn="ctr"/>
                      <a:r>
                        <a:rPr lang="en-US" sz="2200" dirty="0">
                          <a:latin typeface="Times New Roman" pitchFamily="18" charset="0"/>
                          <a:cs typeface="Times New Roman" pitchFamily="18" charset="0"/>
                        </a:rPr>
                        <a:t>Country </a:t>
                      </a:r>
                    </a:p>
                  </a:txBody>
                  <a:tcPr anchor="ctr"/>
                </a:tc>
                <a:tc rowSpan="2">
                  <a:txBody>
                    <a:bodyPr/>
                    <a:lstStyle/>
                    <a:p>
                      <a:pPr algn="ctr"/>
                      <a:r>
                        <a:rPr lang="en-US" sz="2200" dirty="0">
                          <a:latin typeface="Times New Roman" pitchFamily="18" charset="0"/>
                          <a:cs typeface="Times New Roman" pitchFamily="18" charset="0"/>
                        </a:rPr>
                        <a:t>Rank out</a:t>
                      </a:r>
                      <a:r>
                        <a:rPr lang="en-US" sz="2200" baseline="0" dirty="0">
                          <a:latin typeface="Times New Roman" pitchFamily="18" charset="0"/>
                          <a:cs typeface="Times New Roman" pitchFamily="18" charset="0"/>
                        </a:rPr>
                        <a:t> of 139</a:t>
                      </a:r>
                      <a:endParaRPr lang="en-US" sz="2200" dirty="0">
                        <a:latin typeface="Times New Roman" pitchFamily="18" charset="0"/>
                        <a:cs typeface="Times New Roman" pitchFamily="18" charset="0"/>
                      </a:endParaRPr>
                    </a:p>
                  </a:txBody>
                  <a:tcPr anchor="ctr"/>
                </a:tc>
                <a:tc gridSpan="3">
                  <a:txBody>
                    <a:bodyPr/>
                    <a:lstStyle/>
                    <a:p>
                      <a:pPr algn="ctr"/>
                      <a:r>
                        <a:rPr lang="en-US" sz="2200" dirty="0">
                          <a:latin typeface="Times New Roman" pitchFamily="18" charset="0"/>
                          <a:cs typeface="Times New Roman" pitchFamily="18" charset="0"/>
                        </a:rPr>
                        <a:t>Mobile</a:t>
                      </a:r>
                      <a:r>
                        <a:rPr lang="en-US" sz="2200" baseline="0" dirty="0">
                          <a:latin typeface="Times New Roman" pitchFamily="18" charset="0"/>
                          <a:cs typeface="Times New Roman" pitchFamily="18" charset="0"/>
                        </a:rPr>
                        <a:t> Broadband</a:t>
                      </a:r>
                      <a:endParaRPr lang="en-US" sz="2200" dirty="0">
                        <a:latin typeface="Times New Roman" pitchFamily="18" charset="0"/>
                        <a:cs typeface="Times New Roman" pitchFamily="18" charset="0"/>
                      </a:endParaRPr>
                    </a:p>
                  </a:txBody>
                  <a:tcPr anchor="ctr"/>
                </a:tc>
                <a:tc hMerge="1">
                  <a:txBody>
                    <a:bodyPr/>
                    <a:lstStyle/>
                    <a:p>
                      <a:endParaRPr lang="en-US" dirty="0"/>
                    </a:p>
                  </a:txBody>
                  <a:tcPr/>
                </a:tc>
                <a:tc hMerge="1">
                  <a:txBody>
                    <a:bodyPr/>
                    <a:lstStyle/>
                    <a:p>
                      <a:endParaRPr lang="en-US" dirty="0"/>
                    </a:p>
                  </a:txBody>
                  <a:tcPr/>
                </a:tc>
                <a:tc row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lang="en-US" sz="2200" dirty="0">
                          <a:latin typeface="Times New Roman" pitchFamily="18" charset="0"/>
                          <a:cs typeface="Times New Roman" pitchFamily="18" charset="0"/>
                        </a:rPr>
                        <a:t>Rank out</a:t>
                      </a:r>
                      <a:r>
                        <a:rPr lang="en-US" sz="2200" baseline="0" dirty="0">
                          <a:latin typeface="Times New Roman" pitchFamily="18" charset="0"/>
                          <a:cs typeface="Times New Roman" pitchFamily="18" charset="0"/>
                        </a:rPr>
                        <a:t> of 181</a:t>
                      </a:r>
                      <a:endParaRPr lang="en-US" sz="2200" dirty="0">
                        <a:latin typeface="Times New Roman" pitchFamily="18" charset="0"/>
                        <a:cs typeface="Times New Roman" pitchFamily="18" charset="0"/>
                      </a:endParaRPr>
                    </a:p>
                    <a:p>
                      <a:pPr algn="ctr"/>
                      <a:endParaRPr lang="en-US" sz="2200" dirty="0">
                        <a:latin typeface="Times New Roman" pitchFamily="18" charset="0"/>
                        <a:cs typeface="Times New Roman" pitchFamily="18" charset="0"/>
                      </a:endParaRPr>
                    </a:p>
                  </a:txBody>
                  <a:tcPr anchor="ctr"/>
                </a:tc>
                <a:tc gridSpan="3">
                  <a:txBody>
                    <a:bodyPr/>
                    <a:lstStyle/>
                    <a:p>
                      <a:pPr algn="ctr"/>
                      <a:r>
                        <a:rPr lang="en-US" sz="2200" dirty="0">
                          <a:latin typeface="Times New Roman" pitchFamily="18" charset="0"/>
                          <a:cs typeface="Times New Roman" pitchFamily="18" charset="0"/>
                        </a:rPr>
                        <a:t>Fixed</a:t>
                      </a:r>
                      <a:r>
                        <a:rPr lang="en-US" sz="2200" baseline="0" dirty="0">
                          <a:latin typeface="Times New Roman" pitchFamily="18" charset="0"/>
                          <a:cs typeface="Times New Roman" pitchFamily="18" charset="0"/>
                        </a:rPr>
                        <a:t> Broadband</a:t>
                      </a:r>
                      <a:endParaRPr lang="en-US" sz="2200" dirty="0">
                        <a:latin typeface="Times New Roman" pitchFamily="18" charset="0"/>
                        <a:cs typeface="Times New Roman" pitchFamily="18" charset="0"/>
                      </a:endParaRPr>
                    </a:p>
                  </a:txBody>
                  <a:tcPr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609600">
                <a:tc vMerge="1">
                  <a:txBody>
                    <a:bodyPr/>
                    <a:lstStyle/>
                    <a:p>
                      <a:pPr algn="ctr"/>
                      <a:endParaRPr lang="en-US" dirty="0"/>
                    </a:p>
                  </a:txBody>
                  <a:tcPr anchor="ctr"/>
                </a:tc>
                <a:tc vMerge="1">
                  <a:txBody>
                    <a:bodyPr/>
                    <a:lstStyle/>
                    <a:p>
                      <a:endParaRPr lang="en-US"/>
                    </a:p>
                  </a:txBody>
                  <a:tcPr/>
                </a:tc>
                <a:tc>
                  <a:txBody>
                    <a:bodyPr/>
                    <a:lstStyle/>
                    <a:p>
                      <a:pPr algn="ctr"/>
                      <a:r>
                        <a:rPr lang="en-US" sz="2200" dirty="0">
                          <a:latin typeface="Times New Roman" pitchFamily="18" charset="0"/>
                          <a:cs typeface="Times New Roman" pitchFamily="18" charset="0"/>
                        </a:rPr>
                        <a:t>Download (mbps)</a:t>
                      </a:r>
                    </a:p>
                  </a:txBody>
                  <a:tcPr anchor="ctr"/>
                </a:tc>
                <a:tc>
                  <a:txBody>
                    <a:bodyPr/>
                    <a:lstStyle/>
                    <a:p>
                      <a:pPr algn="ctr"/>
                      <a:r>
                        <a:rPr lang="en-US" sz="2200" dirty="0">
                          <a:latin typeface="Times New Roman" pitchFamily="18" charset="0"/>
                          <a:cs typeface="Times New Roman" pitchFamily="18" charset="0"/>
                        </a:rPr>
                        <a:t>Upload (mbps)</a:t>
                      </a:r>
                    </a:p>
                  </a:txBody>
                  <a:tcPr anchor="ctr"/>
                </a:tc>
                <a:tc>
                  <a:txBody>
                    <a:bodyPr/>
                    <a:lstStyle/>
                    <a:p>
                      <a:pPr algn="ctr"/>
                      <a:r>
                        <a:rPr lang="en-US" sz="2200" dirty="0">
                          <a:latin typeface="Times New Roman" pitchFamily="18" charset="0"/>
                          <a:cs typeface="Times New Roman" pitchFamily="18" charset="0"/>
                        </a:rPr>
                        <a:t>Latency</a:t>
                      </a:r>
                      <a:r>
                        <a:rPr lang="en-US" sz="2200" baseline="0" dirty="0">
                          <a:latin typeface="Times New Roman" pitchFamily="18" charset="0"/>
                          <a:cs typeface="Times New Roman" pitchFamily="18" charset="0"/>
                        </a:rPr>
                        <a:t> (ms)</a:t>
                      </a:r>
                      <a:endParaRPr lang="en-US" sz="2200" dirty="0">
                        <a:latin typeface="Times New Roman" pitchFamily="18" charset="0"/>
                        <a:cs typeface="Times New Roman" pitchFamily="18" charset="0"/>
                      </a:endParaRPr>
                    </a:p>
                  </a:txBody>
                  <a:tcPr anchor="ctr"/>
                </a:tc>
                <a:tc vMerge="1">
                  <a:txBody>
                    <a:bodyPr/>
                    <a:lstStyle/>
                    <a:p>
                      <a:pPr algn="ctr"/>
                      <a:endParaRPr lang="en-US" dirty="0"/>
                    </a:p>
                  </a:txBody>
                  <a:tcPr anchor="ctr"/>
                </a:tc>
                <a:tc>
                  <a:txBody>
                    <a:bodyPr/>
                    <a:lstStyle/>
                    <a:p>
                      <a:pPr algn="ctr"/>
                      <a:r>
                        <a:rPr lang="en-US" sz="2200" dirty="0">
                          <a:latin typeface="Times New Roman" pitchFamily="18" charset="0"/>
                          <a:cs typeface="Times New Roman" pitchFamily="18" charset="0"/>
                        </a:rPr>
                        <a:t>Download (mbps)</a:t>
                      </a:r>
                    </a:p>
                  </a:txBody>
                  <a:tcPr anchor="ctr"/>
                </a:tc>
                <a:tc>
                  <a:txBody>
                    <a:bodyPr/>
                    <a:lstStyle/>
                    <a:p>
                      <a:pPr algn="ctr"/>
                      <a:r>
                        <a:rPr lang="en-US" sz="2200" dirty="0">
                          <a:latin typeface="Times New Roman" pitchFamily="18" charset="0"/>
                          <a:cs typeface="Times New Roman" pitchFamily="18" charset="0"/>
                        </a:rPr>
                        <a:t>Upload (mbps)</a:t>
                      </a:r>
                    </a:p>
                  </a:txBody>
                  <a:tcPr anchor="ctr"/>
                </a:tc>
                <a:tc>
                  <a:txBody>
                    <a:bodyPr/>
                    <a:lstStyle/>
                    <a:p>
                      <a:pPr algn="ctr"/>
                      <a:r>
                        <a:rPr lang="en-US" sz="2200" dirty="0">
                          <a:latin typeface="Times New Roman" pitchFamily="18" charset="0"/>
                          <a:cs typeface="Times New Roman" pitchFamily="18" charset="0"/>
                        </a:rPr>
                        <a:t>Latency</a:t>
                      </a:r>
                      <a:r>
                        <a:rPr lang="en-US" sz="2200" baseline="0" dirty="0">
                          <a:latin typeface="Times New Roman" pitchFamily="18" charset="0"/>
                          <a:cs typeface="Times New Roman" pitchFamily="18" charset="0"/>
                        </a:rPr>
                        <a:t> (ms)</a:t>
                      </a:r>
                      <a:endParaRPr lang="en-US" sz="2200" dirty="0">
                        <a:latin typeface="Times New Roman" pitchFamily="18" charset="0"/>
                        <a:cs typeface="Times New Roman" pitchFamily="18" charset="0"/>
                      </a:endParaRPr>
                    </a:p>
                  </a:txBody>
                  <a:tcPr anchor="ctr"/>
                </a:tc>
                <a:extLst>
                  <a:ext uri="{0D108BD9-81ED-4DB2-BD59-A6C34878D82A}">
                    <a16:rowId xmlns:a16="http://schemas.microsoft.com/office/drawing/2014/main" val="10001"/>
                  </a:ext>
                </a:extLst>
              </a:tr>
              <a:tr h="533400">
                <a:tc>
                  <a:txBody>
                    <a:bodyPr/>
                    <a:lstStyle/>
                    <a:p>
                      <a:r>
                        <a:rPr lang="en-US" sz="2200" dirty="0">
                          <a:latin typeface="Times New Roman" pitchFamily="18" charset="0"/>
                          <a:cs typeface="Times New Roman" pitchFamily="18" charset="0"/>
                        </a:rPr>
                        <a:t>India</a:t>
                      </a:r>
                    </a:p>
                  </a:txBody>
                  <a:tcPr/>
                </a:tc>
                <a:tc>
                  <a:txBody>
                    <a:bodyPr/>
                    <a:lstStyle/>
                    <a:p>
                      <a:pPr algn="ctr"/>
                      <a:r>
                        <a:rPr lang="en-US" sz="2200" dirty="0">
                          <a:latin typeface="Times New Roman" pitchFamily="18" charset="0"/>
                          <a:cs typeface="Times New Roman" pitchFamily="18" charset="0"/>
                        </a:rPr>
                        <a:t>118</a:t>
                      </a:r>
                    </a:p>
                  </a:txBody>
                  <a:tcPr/>
                </a:tc>
                <a:tc>
                  <a:txBody>
                    <a:bodyPr/>
                    <a:lstStyle/>
                    <a:p>
                      <a:pPr algn="ctr"/>
                      <a:r>
                        <a:rPr lang="en-US" sz="2200" dirty="0">
                          <a:latin typeface="Times New Roman" pitchFamily="18" charset="0"/>
                          <a:cs typeface="Times New Roman" pitchFamily="18" charset="0"/>
                        </a:rPr>
                        <a:t>13.87</a:t>
                      </a:r>
                    </a:p>
                  </a:txBody>
                  <a:tcPr/>
                </a:tc>
                <a:tc>
                  <a:txBody>
                    <a:bodyPr/>
                    <a:lstStyle/>
                    <a:p>
                      <a:pPr algn="ctr"/>
                      <a:r>
                        <a:rPr lang="en-US" sz="2200" dirty="0">
                          <a:latin typeface="Times New Roman" pitchFamily="18" charset="0"/>
                          <a:cs typeface="Times New Roman" pitchFamily="18" charset="0"/>
                        </a:rPr>
                        <a:t>3.35</a:t>
                      </a:r>
                    </a:p>
                  </a:txBody>
                  <a:tcPr/>
                </a:tc>
                <a:tc>
                  <a:txBody>
                    <a:bodyPr/>
                    <a:lstStyle/>
                    <a:p>
                      <a:pPr algn="ctr"/>
                      <a:r>
                        <a:rPr lang="en-US" sz="2200" dirty="0">
                          <a:latin typeface="Times New Roman" pitchFamily="18" charset="0"/>
                          <a:cs typeface="Times New Roman" pitchFamily="18" charset="0"/>
                        </a:rPr>
                        <a:t>36</a:t>
                      </a:r>
                    </a:p>
                  </a:txBody>
                  <a:tcPr/>
                </a:tc>
                <a:tc>
                  <a:txBody>
                    <a:bodyPr/>
                    <a:lstStyle/>
                    <a:p>
                      <a:pPr algn="ctr"/>
                      <a:r>
                        <a:rPr lang="en-US" sz="2200" dirty="0">
                          <a:latin typeface="Times New Roman" pitchFamily="18" charset="0"/>
                          <a:cs typeface="Times New Roman" pitchFamily="18" charset="0"/>
                        </a:rPr>
                        <a:t>79</a:t>
                      </a:r>
                    </a:p>
                  </a:txBody>
                  <a:tcPr/>
                </a:tc>
                <a:tc>
                  <a:txBody>
                    <a:bodyPr/>
                    <a:lstStyle/>
                    <a:p>
                      <a:pPr algn="ctr"/>
                      <a:r>
                        <a:rPr lang="en-US" sz="2200" dirty="0">
                          <a:latin typeface="Times New Roman" pitchFamily="18" charset="0"/>
                          <a:cs typeface="Times New Roman" pitchFamily="18" charset="0"/>
                        </a:rPr>
                        <a:t>48.59</a:t>
                      </a:r>
                    </a:p>
                  </a:txBody>
                  <a:tcPr/>
                </a:tc>
                <a:tc>
                  <a:txBody>
                    <a:bodyPr/>
                    <a:lstStyle/>
                    <a:p>
                      <a:pPr algn="ctr"/>
                      <a:r>
                        <a:rPr lang="en-US" sz="2200" dirty="0">
                          <a:latin typeface="Times New Roman" pitchFamily="18" charset="0"/>
                          <a:cs typeface="Times New Roman" pitchFamily="18" charset="0"/>
                        </a:rPr>
                        <a:t>47.83</a:t>
                      </a:r>
                    </a:p>
                  </a:txBody>
                  <a:tcPr/>
                </a:tc>
                <a:tc>
                  <a:txBody>
                    <a:bodyPr/>
                    <a:lstStyle/>
                    <a:p>
                      <a:pPr algn="ctr"/>
                      <a:r>
                        <a:rPr lang="en-US" sz="2200" dirty="0">
                          <a:latin typeface="Times New Roman" pitchFamily="18" charset="0"/>
                          <a:cs typeface="Times New Roman" pitchFamily="18" charset="0"/>
                        </a:rPr>
                        <a:t>06</a:t>
                      </a:r>
                    </a:p>
                  </a:txBody>
                  <a:tcPr/>
                </a:tc>
                <a:extLst>
                  <a:ext uri="{0D108BD9-81ED-4DB2-BD59-A6C34878D82A}">
                    <a16:rowId xmlns:a16="http://schemas.microsoft.com/office/drawing/2014/main" val="10002"/>
                  </a:ext>
                </a:extLst>
              </a:tr>
              <a:tr h="533400">
                <a:tc>
                  <a:txBody>
                    <a:bodyPr/>
                    <a:lstStyle/>
                    <a:p>
                      <a:r>
                        <a:rPr lang="en-US" sz="2200" dirty="0">
                          <a:latin typeface="Times New Roman" pitchFamily="18" charset="0"/>
                          <a:cs typeface="Times New Roman" pitchFamily="18" charset="0"/>
                        </a:rPr>
                        <a:t>Bangladesh</a:t>
                      </a:r>
                    </a:p>
                  </a:txBody>
                  <a:tcPr/>
                </a:tc>
                <a:tc>
                  <a:txBody>
                    <a:bodyPr/>
                    <a:lstStyle/>
                    <a:p>
                      <a:pPr algn="ctr"/>
                      <a:r>
                        <a:rPr lang="en-US" sz="2200" dirty="0">
                          <a:latin typeface="Times New Roman" pitchFamily="18" charset="0"/>
                          <a:cs typeface="Times New Roman" pitchFamily="18" charset="0"/>
                        </a:rPr>
                        <a:t>125</a:t>
                      </a:r>
                    </a:p>
                  </a:txBody>
                  <a:tcPr/>
                </a:tc>
                <a:tc>
                  <a:txBody>
                    <a:bodyPr/>
                    <a:lstStyle/>
                    <a:p>
                      <a:pPr algn="ctr"/>
                      <a:r>
                        <a:rPr lang="en-US" sz="2200" dirty="0">
                          <a:latin typeface="Times New Roman" pitchFamily="18" charset="0"/>
                          <a:cs typeface="Times New Roman" pitchFamily="18" charset="0"/>
                        </a:rPr>
                        <a:t>11.71</a:t>
                      </a:r>
                    </a:p>
                  </a:txBody>
                  <a:tcPr/>
                </a:tc>
                <a:tc>
                  <a:txBody>
                    <a:bodyPr/>
                    <a:lstStyle/>
                    <a:p>
                      <a:pPr algn="ctr"/>
                      <a:r>
                        <a:rPr lang="en-US" sz="2200" dirty="0">
                          <a:latin typeface="Times New Roman" pitchFamily="18" charset="0"/>
                          <a:cs typeface="Times New Roman" pitchFamily="18" charset="0"/>
                        </a:rPr>
                        <a:t>8.34</a:t>
                      </a:r>
                    </a:p>
                  </a:txBody>
                  <a:tcPr/>
                </a:tc>
                <a:tc>
                  <a:txBody>
                    <a:bodyPr/>
                    <a:lstStyle/>
                    <a:p>
                      <a:pPr algn="ctr"/>
                      <a:r>
                        <a:rPr lang="en-US" sz="2200" dirty="0">
                          <a:latin typeface="Times New Roman" pitchFamily="18" charset="0"/>
                          <a:cs typeface="Times New Roman" pitchFamily="18" charset="0"/>
                        </a:rPr>
                        <a:t>28</a:t>
                      </a:r>
                    </a:p>
                  </a:txBody>
                  <a:tcPr/>
                </a:tc>
                <a:tc>
                  <a:txBody>
                    <a:bodyPr/>
                    <a:lstStyle/>
                    <a:p>
                      <a:pPr algn="ctr"/>
                      <a:r>
                        <a:rPr lang="en-US" sz="2200" dirty="0">
                          <a:latin typeface="Times New Roman" pitchFamily="18" charset="0"/>
                          <a:cs typeface="Times New Roman" pitchFamily="18" charset="0"/>
                        </a:rPr>
                        <a:t>104</a:t>
                      </a:r>
                    </a:p>
                  </a:txBody>
                  <a:tcPr/>
                </a:tc>
                <a:tc>
                  <a:txBody>
                    <a:bodyPr/>
                    <a:lstStyle/>
                    <a:p>
                      <a:pPr algn="ctr"/>
                      <a:r>
                        <a:rPr lang="en-US" sz="2200" dirty="0">
                          <a:latin typeface="Times New Roman" pitchFamily="18" charset="0"/>
                          <a:cs typeface="Times New Roman" pitchFamily="18" charset="0"/>
                        </a:rPr>
                        <a:t>33.18</a:t>
                      </a:r>
                    </a:p>
                  </a:txBody>
                  <a:tcPr/>
                </a:tc>
                <a:tc>
                  <a:txBody>
                    <a:bodyPr/>
                    <a:lstStyle/>
                    <a:p>
                      <a:pPr algn="ctr"/>
                      <a:r>
                        <a:rPr lang="en-US" sz="2200" dirty="0">
                          <a:latin typeface="Times New Roman" pitchFamily="18" charset="0"/>
                          <a:cs typeface="Times New Roman" pitchFamily="18" charset="0"/>
                        </a:rPr>
                        <a:t>34.45</a:t>
                      </a:r>
                    </a:p>
                  </a:txBody>
                  <a:tcPr/>
                </a:tc>
                <a:tc>
                  <a:txBody>
                    <a:bodyPr/>
                    <a:lstStyle/>
                    <a:p>
                      <a:pPr algn="ctr"/>
                      <a:r>
                        <a:rPr lang="en-US" sz="2200" dirty="0">
                          <a:latin typeface="Times New Roman" pitchFamily="18" charset="0"/>
                          <a:cs typeface="Times New Roman" pitchFamily="18" charset="0"/>
                        </a:rPr>
                        <a:t>05</a:t>
                      </a:r>
                    </a:p>
                  </a:txBody>
                  <a:tcPr/>
                </a:tc>
                <a:extLst>
                  <a:ext uri="{0D108BD9-81ED-4DB2-BD59-A6C34878D82A}">
                    <a16:rowId xmlns:a16="http://schemas.microsoft.com/office/drawing/2014/main" val="10003"/>
                  </a:ext>
                </a:extLst>
              </a:tr>
              <a:tr h="533400">
                <a:tc>
                  <a:txBody>
                    <a:bodyPr/>
                    <a:lstStyle/>
                    <a:p>
                      <a:r>
                        <a:rPr lang="en-US" sz="2200" dirty="0">
                          <a:latin typeface="Times New Roman" pitchFamily="18" charset="0"/>
                          <a:cs typeface="Times New Roman" pitchFamily="18" charset="0"/>
                        </a:rPr>
                        <a:t>Pakistan</a:t>
                      </a:r>
                    </a:p>
                  </a:txBody>
                  <a:tcPr/>
                </a:tc>
                <a:tc>
                  <a:txBody>
                    <a:bodyPr/>
                    <a:lstStyle/>
                    <a:p>
                      <a:pPr algn="ctr"/>
                      <a:r>
                        <a:rPr lang="en-US" sz="2200" dirty="0">
                          <a:latin typeface="Times New Roman" pitchFamily="18" charset="0"/>
                          <a:cs typeface="Times New Roman" pitchFamily="18" charset="0"/>
                        </a:rPr>
                        <a:t>116</a:t>
                      </a:r>
                    </a:p>
                  </a:txBody>
                  <a:tcPr/>
                </a:tc>
                <a:tc>
                  <a:txBody>
                    <a:bodyPr/>
                    <a:lstStyle/>
                    <a:p>
                      <a:pPr algn="ctr"/>
                      <a:r>
                        <a:rPr lang="en-US" sz="2200" dirty="0">
                          <a:latin typeface="Times New Roman" pitchFamily="18" charset="0"/>
                          <a:cs typeface="Times New Roman" pitchFamily="18" charset="0"/>
                        </a:rPr>
                        <a:t>14.11</a:t>
                      </a:r>
                    </a:p>
                  </a:txBody>
                  <a:tcPr/>
                </a:tc>
                <a:tc>
                  <a:txBody>
                    <a:bodyPr/>
                    <a:lstStyle/>
                    <a:p>
                      <a:pPr algn="ctr"/>
                      <a:r>
                        <a:rPr lang="en-US" sz="2200" dirty="0">
                          <a:latin typeface="Times New Roman" pitchFamily="18" charset="0"/>
                          <a:cs typeface="Times New Roman" pitchFamily="18" charset="0"/>
                        </a:rPr>
                        <a:t>8.80</a:t>
                      </a:r>
                    </a:p>
                  </a:txBody>
                  <a:tcPr/>
                </a:tc>
                <a:tc>
                  <a:txBody>
                    <a:bodyPr/>
                    <a:lstStyle/>
                    <a:p>
                      <a:pPr algn="ctr"/>
                      <a:r>
                        <a:rPr lang="en-US" sz="2200" dirty="0">
                          <a:latin typeface="Times New Roman" pitchFamily="18" charset="0"/>
                          <a:cs typeface="Times New Roman" pitchFamily="18" charset="0"/>
                        </a:rPr>
                        <a:t>30</a:t>
                      </a:r>
                    </a:p>
                  </a:txBody>
                  <a:tcPr/>
                </a:tc>
                <a:tc>
                  <a:txBody>
                    <a:bodyPr/>
                    <a:lstStyle/>
                    <a:p>
                      <a:pPr algn="ctr"/>
                      <a:r>
                        <a:rPr lang="en-US" sz="2200" dirty="0">
                          <a:latin typeface="Times New Roman" pitchFamily="18" charset="0"/>
                          <a:cs typeface="Times New Roman" pitchFamily="18" charset="0"/>
                        </a:rPr>
                        <a:t>150</a:t>
                      </a:r>
                    </a:p>
                  </a:txBody>
                  <a:tcPr/>
                </a:tc>
                <a:tc>
                  <a:txBody>
                    <a:bodyPr/>
                    <a:lstStyle/>
                    <a:p>
                      <a:pPr algn="ctr"/>
                      <a:r>
                        <a:rPr lang="en-US" sz="2200" dirty="0">
                          <a:latin typeface="Times New Roman" pitchFamily="18" charset="0"/>
                          <a:cs typeface="Times New Roman" pitchFamily="18" charset="0"/>
                        </a:rPr>
                        <a:t>10.26</a:t>
                      </a:r>
                    </a:p>
                  </a:txBody>
                  <a:tcPr/>
                </a:tc>
                <a:tc>
                  <a:txBody>
                    <a:bodyPr/>
                    <a:lstStyle/>
                    <a:p>
                      <a:pPr algn="ctr"/>
                      <a:r>
                        <a:rPr lang="en-US" sz="2200" dirty="0">
                          <a:latin typeface="Times New Roman" pitchFamily="18" charset="0"/>
                          <a:cs typeface="Times New Roman" pitchFamily="18" charset="0"/>
                        </a:rPr>
                        <a:t>9.82</a:t>
                      </a:r>
                    </a:p>
                  </a:txBody>
                  <a:tcPr/>
                </a:tc>
                <a:tc>
                  <a:txBody>
                    <a:bodyPr/>
                    <a:lstStyle/>
                    <a:p>
                      <a:pPr algn="ctr"/>
                      <a:r>
                        <a:rPr lang="en-US" sz="2200" dirty="0">
                          <a:latin typeface="Times New Roman" pitchFamily="18" charset="0"/>
                          <a:cs typeface="Times New Roman" pitchFamily="18" charset="0"/>
                        </a:rPr>
                        <a:t>07</a:t>
                      </a:r>
                    </a:p>
                  </a:txBody>
                  <a:tcPr/>
                </a:tc>
                <a:extLst>
                  <a:ext uri="{0D108BD9-81ED-4DB2-BD59-A6C34878D82A}">
                    <a16:rowId xmlns:a16="http://schemas.microsoft.com/office/drawing/2014/main" val="10004"/>
                  </a:ext>
                </a:extLst>
              </a:tr>
              <a:tr h="533400">
                <a:tc>
                  <a:txBody>
                    <a:bodyPr/>
                    <a:lstStyle/>
                    <a:p>
                      <a:r>
                        <a:rPr lang="en-US" sz="2200" dirty="0">
                          <a:latin typeface="Times New Roman" pitchFamily="18" charset="0"/>
                          <a:cs typeface="Times New Roman" pitchFamily="18" charset="0"/>
                        </a:rPr>
                        <a:t>Global Average</a:t>
                      </a:r>
                    </a:p>
                  </a:txBody>
                  <a:tcPr/>
                </a:tc>
                <a:tc>
                  <a:txBody>
                    <a:bodyPr/>
                    <a:lstStyle/>
                    <a:p>
                      <a:pPr algn="ctr"/>
                      <a:r>
                        <a:rPr lang="en-US" sz="2200" dirty="0">
                          <a:latin typeface="Times New Roman" pitchFamily="18" charset="0"/>
                          <a:cs typeface="Times New Roman" pitchFamily="18" charset="0"/>
                        </a:rPr>
                        <a:t>-</a:t>
                      </a:r>
                    </a:p>
                  </a:txBody>
                  <a:tcPr/>
                </a:tc>
                <a:tc>
                  <a:txBody>
                    <a:bodyPr/>
                    <a:lstStyle/>
                    <a:p>
                      <a:pPr algn="ctr"/>
                      <a:r>
                        <a:rPr lang="en-US" sz="2200" dirty="0">
                          <a:latin typeface="Times New Roman" pitchFamily="18" charset="0"/>
                          <a:cs typeface="Times New Roman" pitchFamily="18" charset="0"/>
                        </a:rPr>
                        <a:t>33.17</a:t>
                      </a:r>
                    </a:p>
                  </a:txBody>
                  <a:tcPr/>
                </a:tc>
                <a:tc>
                  <a:txBody>
                    <a:bodyPr/>
                    <a:lstStyle/>
                    <a:p>
                      <a:pPr algn="ctr"/>
                      <a:r>
                        <a:rPr lang="en-US" sz="2200" dirty="0">
                          <a:latin typeface="Times New Roman" pitchFamily="18" charset="0"/>
                          <a:cs typeface="Times New Roman" pitchFamily="18" charset="0"/>
                        </a:rPr>
                        <a:t>9.03</a:t>
                      </a:r>
                    </a:p>
                  </a:txBody>
                  <a:tcPr/>
                </a:tc>
                <a:tc>
                  <a:txBody>
                    <a:bodyPr/>
                    <a:lstStyle/>
                    <a:p>
                      <a:pPr algn="ctr"/>
                      <a:r>
                        <a:rPr lang="en-US" sz="2200" dirty="0">
                          <a:latin typeface="Times New Roman" pitchFamily="18" charset="0"/>
                          <a:cs typeface="Times New Roman" pitchFamily="18" charset="0"/>
                        </a:rPr>
                        <a:t>28</a:t>
                      </a:r>
                    </a:p>
                  </a:txBody>
                  <a:tcPr/>
                </a:tc>
                <a:tc>
                  <a:txBody>
                    <a:bodyPr/>
                    <a:lstStyle/>
                    <a:p>
                      <a:pPr algn="ctr"/>
                      <a:r>
                        <a:rPr lang="en-US" sz="2200" dirty="0">
                          <a:latin typeface="Times New Roman" pitchFamily="18" charset="0"/>
                          <a:cs typeface="Times New Roman" pitchFamily="18" charset="0"/>
                        </a:rPr>
                        <a:t>-</a:t>
                      </a:r>
                    </a:p>
                  </a:txBody>
                  <a:tcPr/>
                </a:tc>
                <a:tc>
                  <a:txBody>
                    <a:bodyPr/>
                    <a:lstStyle/>
                    <a:p>
                      <a:pPr algn="ctr"/>
                      <a:r>
                        <a:rPr lang="en-US" sz="2200" dirty="0">
                          <a:latin typeface="Times New Roman" pitchFamily="18" charset="0"/>
                          <a:cs typeface="Times New Roman" pitchFamily="18" charset="0"/>
                        </a:rPr>
                        <a:t>71.39</a:t>
                      </a:r>
                    </a:p>
                  </a:txBody>
                  <a:tcPr/>
                </a:tc>
                <a:tc>
                  <a:txBody>
                    <a:bodyPr/>
                    <a:lstStyle/>
                    <a:p>
                      <a:pPr algn="ctr"/>
                      <a:r>
                        <a:rPr lang="en-US" sz="2200" dirty="0">
                          <a:latin typeface="Times New Roman" pitchFamily="18" charset="0"/>
                          <a:cs typeface="Times New Roman" pitchFamily="18" charset="0"/>
                        </a:rPr>
                        <a:t>30.64</a:t>
                      </a:r>
                    </a:p>
                  </a:txBody>
                  <a:tcPr/>
                </a:tc>
                <a:tc>
                  <a:txBody>
                    <a:bodyPr/>
                    <a:lstStyle/>
                    <a:p>
                      <a:pPr algn="ctr"/>
                      <a:r>
                        <a:rPr lang="en-US" sz="2200" dirty="0">
                          <a:latin typeface="Times New Roman" pitchFamily="18" charset="0"/>
                          <a:cs typeface="Times New Roman" pitchFamily="18" charset="0"/>
                        </a:rPr>
                        <a:t>10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0704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79FDED-B38C-4967-9C9D-077B0F3AD2F1}"/>
              </a:ext>
            </a:extLst>
          </p:cNvPr>
          <p:cNvSpPr>
            <a:spLocks noGrp="1"/>
          </p:cNvSpPr>
          <p:nvPr>
            <p:ph type="ctrTitle"/>
          </p:nvPr>
        </p:nvSpPr>
        <p:spPr>
          <a:xfrm>
            <a:off x="304800" y="2308860"/>
            <a:ext cx="11582400" cy="3939540"/>
          </a:xfrm>
        </p:spPr>
        <p:txBody>
          <a:bodyPr/>
          <a:lstStyle/>
          <a:p>
            <a:pPr algn="ctr"/>
            <a:r>
              <a:rPr lang="en-GB" sz="3200" dirty="0">
                <a:solidFill>
                  <a:schemeClr val="tx1"/>
                </a:solidFill>
                <a:latin typeface="Times New Roman" panose="02020603050405020304" pitchFamily="18" charset="0"/>
                <a:cs typeface="Times New Roman" panose="02020603050405020304" pitchFamily="18" charset="0"/>
              </a:rPr>
              <a:t>Contemporary Issue Series Presentation</a:t>
            </a:r>
            <a:br>
              <a:rPr lang="en-GB" sz="3200" dirty="0">
                <a:solidFill>
                  <a:schemeClr val="tx1"/>
                </a:solidFill>
                <a:latin typeface="Times New Roman" panose="02020603050405020304" pitchFamily="18" charset="0"/>
                <a:cs typeface="Times New Roman" panose="02020603050405020304" pitchFamily="18" charset="0"/>
              </a:rPr>
            </a:br>
            <a:br>
              <a:rPr lang="en-GB" sz="3200" dirty="0">
                <a:solidFill>
                  <a:schemeClr val="tx1"/>
                </a:solidFill>
                <a:latin typeface="Times New Roman" panose="02020603050405020304" pitchFamily="18" charset="0"/>
                <a:cs typeface="Times New Roman" panose="02020603050405020304" pitchFamily="18" charset="0"/>
              </a:rPr>
            </a:br>
            <a:r>
              <a:rPr lang="en-GB" sz="3200" dirty="0">
                <a:solidFill>
                  <a:schemeClr val="tx1"/>
                </a:solidFill>
                <a:latin typeface="Times New Roman" panose="02020603050405020304" pitchFamily="18" charset="0"/>
                <a:cs typeface="Times New Roman" panose="02020603050405020304" pitchFamily="18" charset="0"/>
              </a:rPr>
              <a:t>Digital Divide, its implications for Developing Countries with particular reference to Pakistan</a:t>
            </a:r>
            <a:br>
              <a:rPr lang="en-GB" sz="3200"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By</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Dr Gul Mohammad Laghari, M/o PD&amp;SI</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Dated: 14-11-2022</a:t>
            </a:r>
            <a:br>
              <a:rPr lang="en-US" sz="3200" b="1"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Sponsor DS: Dr Muhammad Shoaib Akbar</a:t>
            </a:r>
            <a:endParaRPr lang="en-GB" sz="3200" dirty="0">
              <a:solidFill>
                <a:schemeClr val="tx1"/>
              </a:solidFill>
              <a:latin typeface="Times New Roman" panose="02020603050405020304" pitchFamily="18" charset="0"/>
              <a:cs typeface="Times New Roman" panose="02020603050405020304" pitchFamily="18" charset="0"/>
            </a:endParaRPr>
          </a:p>
        </p:txBody>
      </p:sp>
      <p:pic>
        <p:nvPicPr>
          <p:cNvPr id="6" name="Picture 5" descr="C:\Documents and Settings\Administrator\Desktop\LOGO NMC GREEN.jpg">
            <a:extLst>
              <a:ext uri="{FF2B5EF4-FFF2-40B4-BE49-F238E27FC236}">
                <a16:creationId xmlns:a16="http://schemas.microsoft.com/office/drawing/2014/main" id="{18F4F256-0EC5-4633-B4CB-84F48C3C0A7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199" y="1219200"/>
            <a:ext cx="1143001" cy="1096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914400" y="218182"/>
            <a:ext cx="10591800" cy="1077218"/>
          </a:xfrm>
          <a:prstGeom prst="rect">
            <a:avLst/>
          </a:prstGeom>
          <a:noFill/>
        </p:spPr>
        <p:txBody>
          <a:bodyPr wrap="square" rtlCol="0">
            <a:spAutoFit/>
          </a:bodyPr>
          <a:lstStyle/>
          <a:p>
            <a:pPr algn="ctr"/>
            <a:r>
              <a:rPr lang="en-US" sz="3200" b="1" dirty="0">
                <a:latin typeface="Times New Roman" pitchFamily="18" charset="0"/>
                <a:cs typeface="Times New Roman" pitchFamily="18" charset="0"/>
              </a:rPr>
              <a:t>NATIONAL MANAGEMENT COLLEGE</a:t>
            </a:r>
          </a:p>
          <a:p>
            <a:pPr algn="ctr"/>
            <a:r>
              <a:rPr lang="en-US" sz="3200" b="1" dirty="0">
                <a:latin typeface="Times New Roman" pitchFamily="18" charset="0"/>
                <a:cs typeface="Times New Roman" pitchFamily="18" charset="0"/>
              </a:rPr>
              <a:t>117</a:t>
            </a:r>
            <a:r>
              <a:rPr lang="en-US" sz="3200" b="1" baseline="30000" dirty="0">
                <a:latin typeface="Times New Roman" pitchFamily="18" charset="0"/>
                <a:cs typeface="Times New Roman" pitchFamily="18" charset="0"/>
              </a:rPr>
              <a:t>TH</a:t>
            </a:r>
            <a:r>
              <a:rPr lang="en-US" sz="3200" b="1" dirty="0">
                <a:latin typeface="Times New Roman" pitchFamily="18" charset="0"/>
                <a:cs typeface="Times New Roman" pitchFamily="18" charset="0"/>
              </a:rPr>
              <a:t> NATIONAL MANAGEMENT COURCE</a:t>
            </a:r>
          </a:p>
        </p:txBody>
      </p:sp>
    </p:spTree>
    <p:extLst>
      <p:ext uri="{BB962C8B-B14F-4D97-AF65-F5344CB8AC3E}">
        <p14:creationId xmlns:p14="http://schemas.microsoft.com/office/powerpoint/2010/main" val="1695660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923"/>
            <a:ext cx="12191999" cy="574040"/>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IT Initiatives – The Response to Access </a:t>
            </a:r>
            <a:endParaRPr lang="en-US" dirty="0">
              <a:solidFill>
                <a:schemeClr val="bg1"/>
              </a:solidFill>
              <a:latin typeface="Times New Roman" pitchFamily="18" charset="0"/>
              <a:cs typeface="Times New Roman" pitchFamily="18" charset="0"/>
            </a:endParaRPr>
          </a:p>
        </p:txBody>
      </p:sp>
      <p:sp>
        <p:nvSpPr>
          <p:cNvPr id="8" name="Slide Number Placeholder 7"/>
          <p:cNvSpPr>
            <a:spLocks noGrp="1"/>
          </p:cNvSpPr>
          <p:nvPr>
            <p:ph type="sldNum" sz="quarter" idx="7"/>
          </p:nvPr>
        </p:nvSpPr>
        <p:spPr/>
        <p:txBody>
          <a:bodyPr/>
          <a:lstStyle/>
          <a:p>
            <a:fld id="{B6F15528-21DE-4FAA-801E-634DDDAF4B2B}" type="slidenum">
              <a:rPr lang="en-US" smtClean="0"/>
              <a:pPr/>
              <a:t>20</a:t>
            </a:fld>
            <a:endParaRPr lang="en-US"/>
          </a:p>
        </p:txBody>
      </p:sp>
      <p:sp>
        <p:nvSpPr>
          <p:cNvPr id="9" name="TextBox 8"/>
          <p:cNvSpPr txBox="1"/>
          <p:nvPr/>
        </p:nvSpPr>
        <p:spPr>
          <a:xfrm>
            <a:off x="381000" y="838200"/>
            <a:ext cx="11582400" cy="5724644"/>
          </a:xfrm>
          <a:prstGeom prst="rect">
            <a:avLst/>
          </a:prstGeom>
          <a:noFill/>
        </p:spPr>
        <p:txBody>
          <a:bodyPr wrap="square" rtlCol="0">
            <a:spAutoFit/>
          </a:bodyPr>
          <a:lstStyle/>
          <a:p>
            <a:pPr marL="355600" lvl="2" indent="-355600" algn="just">
              <a:lnSpc>
                <a:spcPct val="150000"/>
              </a:lnSpc>
            </a:pPr>
            <a:r>
              <a:rPr lang="en-US" sz="2800" b="1" dirty="0">
                <a:latin typeface="Times New Roman" pitchFamily="18" charset="0"/>
                <a:cs typeface="Times New Roman" pitchFamily="18" charset="0"/>
              </a:rPr>
              <a:t>Federal Government</a:t>
            </a:r>
          </a:p>
          <a:p>
            <a:pPr marL="355600" lvl="2" indent="-355600" algn="just">
              <a:lnSpc>
                <a:spcPct val="150000"/>
              </a:lnSpc>
              <a:buFont typeface="Arial" pitchFamily="34" charset="0"/>
              <a:buChar char="•"/>
            </a:pPr>
            <a:r>
              <a:rPr lang="en-US" sz="2400" dirty="0">
                <a:latin typeface="Times New Roman" pitchFamily="18" charset="0"/>
                <a:cs typeface="Times New Roman" pitchFamily="18" charset="0"/>
              </a:rPr>
              <a:t>Universal Service Fund (USF) Board approved an award of 10 contracts worth Rs21 billion for connectivity of under-served areas. This includes high-speed mobile broadband projects, highways and motorways projects and optical fiber cable (OFC) projects. </a:t>
            </a:r>
          </a:p>
          <a:p>
            <a:pPr marL="355600" lvl="2" indent="-355600" algn="just">
              <a:lnSpc>
                <a:spcPct val="150000"/>
              </a:lnSpc>
              <a:buFont typeface="Arial" pitchFamily="34" charset="0"/>
              <a:buChar char="•"/>
            </a:pPr>
            <a:r>
              <a:rPr lang="en-US" sz="2400" dirty="0">
                <a:latin typeface="Times New Roman" pitchFamily="18" charset="0"/>
                <a:cs typeface="Times New Roman" pitchFamily="18" charset="0"/>
              </a:rPr>
              <a:t>It will provide 4G LTE connectivity and backhaul connectivity to approx. 3.5 million people by connecting 187 Union Councils (UCs) with 1,554 km of OFC and providing seamless connectivity to 622 km of un-served road segments on the M-8 motorway and N-35 highway.</a:t>
            </a:r>
          </a:p>
          <a:p>
            <a:pPr marL="355600" lvl="2" indent="-355600" algn="just">
              <a:lnSpc>
                <a:spcPct val="150000"/>
              </a:lnSpc>
              <a:buFont typeface="Arial" pitchFamily="34" charset="0"/>
              <a:buChar char="•"/>
            </a:pPr>
            <a:r>
              <a:rPr lang="en-US" sz="2400" dirty="0">
                <a:latin typeface="Times New Roman" pitchFamily="18" charset="0"/>
                <a:cs typeface="Times New Roman" pitchFamily="18" charset="0"/>
              </a:rPr>
              <a:t>Directorate General, Special Education, Government of Pakistan has programs (including IT) for PWDs. Similar programs at provincial level too for both access and training. </a:t>
            </a:r>
          </a:p>
        </p:txBody>
      </p:sp>
    </p:spTree>
    <p:extLst>
      <p:ext uri="{BB962C8B-B14F-4D97-AF65-F5344CB8AC3E}">
        <p14:creationId xmlns:p14="http://schemas.microsoft.com/office/powerpoint/2010/main" val="3070753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923"/>
            <a:ext cx="12191999" cy="574040"/>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IT Initiatives – The Response to Training</a:t>
            </a:r>
            <a:endParaRPr lang="en-US" dirty="0">
              <a:solidFill>
                <a:schemeClr val="bg1"/>
              </a:solidFill>
              <a:latin typeface="Times New Roman" pitchFamily="18" charset="0"/>
              <a:cs typeface="Times New Roman" pitchFamily="18" charset="0"/>
            </a:endParaRPr>
          </a:p>
        </p:txBody>
      </p:sp>
      <p:sp>
        <p:nvSpPr>
          <p:cNvPr id="3" name="Text Placeholder 2">
            <a:extLst>
              <a:ext uri="{FF2B5EF4-FFF2-40B4-BE49-F238E27FC236}">
                <a16:creationId xmlns:a16="http://schemas.microsoft.com/office/drawing/2014/main" id="{E950A7CE-D4FB-4AB3-BF02-485D1F3AA391}"/>
              </a:ext>
            </a:extLst>
          </p:cNvPr>
          <p:cNvSpPr>
            <a:spLocks noGrp="1"/>
          </p:cNvSpPr>
          <p:nvPr>
            <p:ph type="body" idx="1"/>
          </p:nvPr>
        </p:nvSpPr>
        <p:spPr>
          <a:xfrm>
            <a:off x="337096" y="838200"/>
            <a:ext cx="4920704" cy="5909310"/>
          </a:xfrm>
        </p:spPr>
        <p:txBody>
          <a:bodyPr/>
          <a:lstStyle/>
          <a:p>
            <a:r>
              <a:rPr lang="en-US" sz="2400" b="1" dirty="0">
                <a:latin typeface="Times New Roman" panose="02020603050405020304" pitchFamily="18" charset="0"/>
                <a:cs typeface="Times New Roman" panose="02020603050405020304" pitchFamily="18" charset="0"/>
              </a:rPr>
              <a:t>Federal Government:</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USF: 144 Women Empowerment Centers / IT Labs in School of Islamabad </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a:t>
            </a:r>
            <a:r>
              <a:rPr lang="en-US" sz="2400" dirty="0" err="1">
                <a:latin typeface="Times New Roman" panose="02020603050405020304" pitchFamily="18" charset="0"/>
                <a:cs typeface="Times New Roman" panose="02020603050405020304" pitchFamily="18" charset="0"/>
              </a:rPr>
              <a:t>Rozgar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Digiskills</a:t>
            </a:r>
            <a:r>
              <a:rPr lang="en-US" sz="2400" dirty="0">
                <a:latin typeface="Times New Roman" panose="02020603050405020304" pitchFamily="18" charset="0"/>
                <a:cs typeface="Times New Roman" panose="02020603050405020304" pitchFamily="18" charset="0"/>
              </a:rPr>
              <a:t> Program</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Ignite / University Incubation</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Provincial:</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Computer labs in most of boys and girls school in provincial areas</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Diploma / Certificate Courses</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Private sector IT Institutes</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Smart classrooms / Digital Library by HEC</a:t>
            </a:r>
          </a:p>
          <a:p>
            <a:pPr marL="742950" lvl="1" indent="-28575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PERN Network of HEC</a:t>
            </a:r>
          </a:p>
        </p:txBody>
      </p:sp>
      <p:graphicFrame>
        <p:nvGraphicFramePr>
          <p:cNvPr id="5" name="Diagram 4">
            <a:extLst>
              <a:ext uri="{FF2B5EF4-FFF2-40B4-BE49-F238E27FC236}">
                <a16:creationId xmlns:a16="http://schemas.microsoft.com/office/drawing/2014/main" id="{8A7C8591-8C53-465F-BF5B-E801F9B08F70}"/>
              </a:ext>
            </a:extLst>
          </p:cNvPr>
          <p:cNvGraphicFramePr/>
          <p:nvPr>
            <p:extLst>
              <p:ext uri="{D42A27DB-BD31-4B8C-83A1-F6EECF244321}">
                <p14:modId xmlns:p14="http://schemas.microsoft.com/office/powerpoint/2010/main" val="2177079682"/>
              </p:ext>
            </p:extLst>
          </p:nvPr>
        </p:nvGraphicFramePr>
        <p:xfrm>
          <a:off x="4241800" y="1579330"/>
          <a:ext cx="7797800" cy="4973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51816D8E-D0F3-476E-9986-28A9301B6FBC}"/>
              </a:ext>
            </a:extLst>
          </p:cNvPr>
          <p:cNvSpPr txBox="1"/>
          <p:nvPr/>
        </p:nvSpPr>
        <p:spPr>
          <a:xfrm>
            <a:off x="5867400" y="3836313"/>
            <a:ext cx="1295400" cy="430887"/>
          </a:xfrm>
          <a:prstGeom prst="rect">
            <a:avLst/>
          </a:prstGeom>
          <a:solidFill>
            <a:schemeClr val="bg1"/>
          </a:solidFill>
        </p:spPr>
        <p:txBody>
          <a:bodyPr wrap="square" rtlCol="0">
            <a:spAutoFit/>
          </a:bodyPr>
          <a:lstStyle/>
          <a:p>
            <a:r>
              <a:rPr lang="en-US" sz="2200" dirty="0">
                <a:latin typeface="Times New Roman" pitchFamily="18" charset="0"/>
                <a:cs typeface="Times New Roman" pitchFamily="18" charset="0"/>
              </a:rPr>
              <a:t>Industry</a:t>
            </a:r>
          </a:p>
        </p:txBody>
      </p:sp>
      <p:sp>
        <p:nvSpPr>
          <p:cNvPr id="7" name="TextBox 6">
            <a:extLst>
              <a:ext uri="{FF2B5EF4-FFF2-40B4-BE49-F238E27FC236}">
                <a16:creationId xmlns:a16="http://schemas.microsoft.com/office/drawing/2014/main" id="{3DA5D41B-37E1-4132-A790-1DD0CA50365C}"/>
              </a:ext>
            </a:extLst>
          </p:cNvPr>
          <p:cNvSpPr txBox="1"/>
          <p:nvPr/>
        </p:nvSpPr>
        <p:spPr>
          <a:xfrm>
            <a:off x="8534400" y="6019800"/>
            <a:ext cx="2362200" cy="338554"/>
          </a:xfrm>
          <a:prstGeom prst="rect">
            <a:avLst/>
          </a:prstGeom>
          <a:noFill/>
        </p:spPr>
        <p:txBody>
          <a:bodyPr wrap="square" rtlCol="0">
            <a:spAutoFit/>
          </a:bodyPr>
          <a:lstStyle/>
          <a:p>
            <a:r>
              <a:rPr lang="en-US" sz="1600" b="1" dirty="0">
                <a:latin typeface="Times New Roman" pitchFamily="18" charset="0"/>
                <a:cs typeface="Times New Roman" pitchFamily="18" charset="0"/>
              </a:rPr>
              <a:t>Training in GB / AJ&amp;K</a:t>
            </a:r>
          </a:p>
        </p:txBody>
      </p:sp>
      <p:sp>
        <p:nvSpPr>
          <p:cNvPr id="8" name="Slide Number Placeholder 7"/>
          <p:cNvSpPr>
            <a:spLocks noGrp="1"/>
          </p:cNvSpPr>
          <p:nvPr>
            <p:ph type="sldNum" sz="quarter" idx="7"/>
          </p:nvPr>
        </p:nvSpPr>
        <p:spPr/>
        <p:txBody>
          <a:bodyPr/>
          <a:lstStyle/>
          <a:p>
            <a:fld id="{B6F15528-21DE-4FAA-801E-634DDDAF4B2B}" type="slidenum">
              <a:rPr lang="en-US" smtClean="0"/>
              <a:pPr/>
              <a:t>21</a:t>
            </a:fld>
            <a:endParaRPr lang="en-US"/>
          </a:p>
        </p:txBody>
      </p:sp>
      <p:sp>
        <p:nvSpPr>
          <p:cNvPr id="9" name="TextBox 8"/>
          <p:cNvSpPr txBox="1"/>
          <p:nvPr/>
        </p:nvSpPr>
        <p:spPr>
          <a:xfrm>
            <a:off x="6477000" y="1066800"/>
            <a:ext cx="5562600" cy="461665"/>
          </a:xfrm>
          <a:prstGeom prst="rect">
            <a:avLst/>
          </a:prstGeom>
          <a:noFill/>
        </p:spPr>
        <p:txBody>
          <a:bodyPr wrap="square" rtlCol="0">
            <a:spAutoFit/>
          </a:bodyPr>
          <a:lstStyle/>
          <a:p>
            <a:r>
              <a:rPr lang="en-US" sz="2400" b="1" dirty="0">
                <a:latin typeface="Times New Roman" pitchFamily="18" charset="0"/>
                <a:cs typeface="Times New Roman" pitchFamily="18" charset="0"/>
              </a:rPr>
              <a:t>Private Sector Response to Gender Gap</a:t>
            </a:r>
          </a:p>
        </p:txBody>
      </p:sp>
    </p:spTree>
    <p:extLst>
      <p:ext uri="{BB962C8B-B14F-4D97-AF65-F5344CB8AC3E}">
        <p14:creationId xmlns:p14="http://schemas.microsoft.com/office/powerpoint/2010/main" val="3070753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923"/>
            <a:ext cx="12192000" cy="574040"/>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Strengths of Pakistan IT Sector</a:t>
            </a:r>
            <a:endParaRPr lang="en-US" dirty="0">
              <a:solidFill>
                <a:schemeClr val="bg1"/>
              </a:solidFill>
              <a:latin typeface="Times New Roman" pitchFamily="18" charset="0"/>
              <a:cs typeface="Times New Roman" pitchFamily="18" charset="0"/>
            </a:endParaRPr>
          </a:p>
        </p:txBody>
      </p:sp>
      <p:sp>
        <p:nvSpPr>
          <p:cNvPr id="11" name="TextBox 10">
            <a:extLst>
              <a:ext uri="{FF2B5EF4-FFF2-40B4-BE49-F238E27FC236}">
                <a16:creationId xmlns:a16="http://schemas.microsoft.com/office/drawing/2014/main" id="{C6D74A74-D6C6-47D4-BCFD-716AFD58E222}"/>
              </a:ext>
            </a:extLst>
          </p:cNvPr>
          <p:cNvSpPr txBox="1"/>
          <p:nvPr/>
        </p:nvSpPr>
        <p:spPr>
          <a:xfrm>
            <a:off x="609600" y="6019800"/>
            <a:ext cx="71628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Source: Ministry of IT &amp; Telecom</a:t>
            </a:r>
          </a:p>
        </p:txBody>
      </p:sp>
      <p:sp>
        <p:nvSpPr>
          <p:cNvPr id="5" name="TextBox 4">
            <a:extLst>
              <a:ext uri="{FF2B5EF4-FFF2-40B4-BE49-F238E27FC236}">
                <a16:creationId xmlns:a16="http://schemas.microsoft.com/office/drawing/2014/main" id="{CADF043D-BBAD-4BF0-9509-9BCDBC4DCAA6}"/>
              </a:ext>
            </a:extLst>
          </p:cNvPr>
          <p:cNvSpPr txBox="1"/>
          <p:nvPr/>
        </p:nvSpPr>
        <p:spPr>
          <a:xfrm>
            <a:off x="609600" y="973753"/>
            <a:ext cx="10896600" cy="4893647"/>
          </a:xfrm>
          <a:prstGeom prst="rect">
            <a:avLst/>
          </a:prstGeom>
          <a:noFill/>
        </p:spPr>
        <p:txBody>
          <a:bodyPr wrap="square" rtlCol="0">
            <a:spAutoFit/>
          </a:bodyPr>
          <a:lstStyle/>
          <a:p>
            <a:pPr marL="514350" indent="-514350">
              <a:lnSpc>
                <a:spcPct val="150000"/>
              </a:lnSpc>
              <a:buFont typeface="Arial" pitchFamily="34" charset="0"/>
              <a:buChar char="•"/>
            </a:pPr>
            <a:r>
              <a:rPr lang="en-US" sz="2600" dirty="0">
                <a:latin typeface="Times New Roman" panose="02020603050405020304" pitchFamily="18" charset="0"/>
                <a:cs typeface="Times New Roman" panose="02020603050405020304" pitchFamily="18" charset="0"/>
              </a:rPr>
              <a:t>IT Exports to 120+ countries @ US$ 2.616 billion in 2022 (24% more than previous year)</a:t>
            </a:r>
          </a:p>
          <a:p>
            <a:pPr marL="514350" indent="-514350">
              <a:lnSpc>
                <a:spcPct val="150000"/>
              </a:lnSpc>
              <a:buFont typeface="Arial" pitchFamily="34" charset="0"/>
              <a:buChar char="•"/>
            </a:pPr>
            <a:r>
              <a:rPr lang="en-US" sz="2600" dirty="0">
                <a:latin typeface="Times New Roman" panose="02020603050405020304" pitchFamily="18" charset="0"/>
                <a:cs typeface="Times New Roman" panose="02020603050405020304" pitchFamily="18" charset="0"/>
              </a:rPr>
              <a:t>Robust Telecom sector with 6 international cables and 4 telecom operators</a:t>
            </a:r>
          </a:p>
          <a:p>
            <a:pPr marL="514350" indent="-514350">
              <a:lnSpc>
                <a:spcPct val="150000"/>
              </a:lnSpc>
              <a:buFont typeface="Arial" pitchFamily="34" charset="0"/>
              <a:buChar char="•"/>
            </a:pPr>
            <a:r>
              <a:rPr lang="en-US" sz="2600" dirty="0">
                <a:latin typeface="Times New Roman" panose="02020603050405020304" pitchFamily="18" charset="0"/>
                <a:cs typeface="Times New Roman" panose="02020603050405020304" pitchFamily="18" charset="0"/>
              </a:rPr>
              <a:t>3</a:t>
            </a:r>
            <a:r>
              <a:rPr lang="en-US" sz="2600" baseline="30000" dirty="0">
                <a:latin typeface="Times New Roman" panose="02020603050405020304" pitchFamily="18" charset="0"/>
                <a:cs typeface="Times New Roman" panose="02020603050405020304" pitchFamily="18" charset="0"/>
              </a:rPr>
              <a:t>rd</a:t>
            </a:r>
            <a:r>
              <a:rPr lang="en-US" sz="2600" dirty="0">
                <a:latin typeface="Times New Roman" panose="02020603050405020304" pitchFamily="18" charset="0"/>
                <a:cs typeface="Times New Roman" panose="02020603050405020304" pitchFamily="18" charset="0"/>
              </a:rPr>
              <a:t> best country of Freelancers (more than 100,000 freelancers)</a:t>
            </a:r>
          </a:p>
          <a:p>
            <a:pPr marL="514350" indent="-514350">
              <a:lnSpc>
                <a:spcPct val="150000"/>
              </a:lnSpc>
              <a:buFont typeface="Arial" pitchFamily="34" charset="0"/>
              <a:buChar char="•"/>
            </a:pPr>
            <a:r>
              <a:rPr lang="en-US" sz="2600" dirty="0">
                <a:latin typeface="Times New Roman" panose="02020603050405020304" pitchFamily="18" charset="0"/>
                <a:cs typeface="Times New Roman" panose="02020603050405020304" pitchFamily="18" charset="0"/>
              </a:rPr>
              <a:t>5</a:t>
            </a:r>
            <a:r>
              <a:rPr lang="en-US" sz="2600" baseline="30000" dirty="0">
                <a:latin typeface="Times New Roman" panose="02020603050405020304" pitchFamily="18" charset="0"/>
                <a:cs typeface="Times New Roman" panose="02020603050405020304" pitchFamily="18" charset="0"/>
              </a:rPr>
              <a:t>th</a:t>
            </a:r>
            <a:r>
              <a:rPr lang="en-US" sz="2600" dirty="0">
                <a:latin typeface="Times New Roman" panose="02020603050405020304" pitchFamily="18" charset="0"/>
                <a:cs typeface="Times New Roman" panose="02020603050405020304" pitchFamily="18" charset="0"/>
              </a:rPr>
              <a:t> best country of world in term of outsourcing services</a:t>
            </a:r>
          </a:p>
          <a:p>
            <a:pPr marL="514350" indent="-514350">
              <a:lnSpc>
                <a:spcPct val="150000"/>
              </a:lnSpc>
              <a:buFont typeface="Arial" pitchFamily="34" charset="0"/>
              <a:buChar char="•"/>
            </a:pPr>
            <a:r>
              <a:rPr lang="en-US" sz="2600" dirty="0">
                <a:latin typeface="Times New Roman" panose="02020603050405020304" pitchFamily="18" charset="0"/>
                <a:cs typeface="Times New Roman" panose="02020603050405020304" pitchFamily="18" charset="0"/>
              </a:rPr>
              <a:t>300+ international companies (more than 50% ISO Certified)</a:t>
            </a:r>
          </a:p>
          <a:p>
            <a:pPr marL="514350" indent="-514350">
              <a:lnSpc>
                <a:spcPct val="150000"/>
              </a:lnSpc>
              <a:buFont typeface="Arial" pitchFamily="34" charset="0"/>
              <a:buChar char="•"/>
            </a:pPr>
            <a:r>
              <a:rPr lang="en-US" sz="2600" dirty="0">
                <a:latin typeface="Times New Roman" panose="02020603050405020304" pitchFamily="18" charset="0"/>
                <a:cs typeface="Times New Roman" panose="02020603050405020304" pitchFamily="18" charset="0"/>
              </a:rPr>
              <a:t>16 software technology parks</a:t>
            </a:r>
          </a:p>
          <a:p>
            <a:pPr marL="514350" indent="-514350">
              <a:lnSpc>
                <a:spcPct val="150000"/>
              </a:lnSpc>
              <a:buFont typeface="Arial" pitchFamily="34" charset="0"/>
              <a:buChar char="•"/>
            </a:pPr>
            <a:r>
              <a:rPr lang="en-US" sz="2600" dirty="0">
                <a:latin typeface="Times New Roman" panose="02020603050405020304" pitchFamily="18" charset="0"/>
                <a:cs typeface="Times New Roman" panose="02020603050405020304" pitchFamily="18" charset="0"/>
              </a:rPr>
              <a:t>Approximately 25000 IT graduates enter the market every year</a:t>
            </a:r>
          </a:p>
        </p:txBody>
      </p:sp>
      <p:sp>
        <p:nvSpPr>
          <p:cNvPr id="6" name="Slide Number Placeholder 5"/>
          <p:cNvSpPr>
            <a:spLocks noGrp="1"/>
          </p:cNvSpPr>
          <p:nvPr>
            <p:ph type="sldNum" sz="quarter" idx="7"/>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994081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53923"/>
            <a:ext cx="12192000" cy="574040"/>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Strengths of Pakistan IT Sector</a:t>
            </a:r>
            <a:endParaRPr lang="en-US" dirty="0">
              <a:solidFill>
                <a:schemeClr val="bg1"/>
              </a:solidFill>
              <a:latin typeface="Times New Roman" pitchFamily="18" charset="0"/>
              <a:cs typeface="Times New Roman" pitchFamily="18" charset="0"/>
            </a:endParaRPr>
          </a:p>
        </p:txBody>
      </p:sp>
      <p:sp>
        <p:nvSpPr>
          <p:cNvPr id="11" name="TextBox 10">
            <a:extLst>
              <a:ext uri="{FF2B5EF4-FFF2-40B4-BE49-F238E27FC236}">
                <a16:creationId xmlns:a16="http://schemas.microsoft.com/office/drawing/2014/main" id="{C6D74A74-D6C6-47D4-BCFD-716AFD58E222}"/>
              </a:ext>
            </a:extLst>
          </p:cNvPr>
          <p:cNvSpPr txBox="1"/>
          <p:nvPr/>
        </p:nvSpPr>
        <p:spPr>
          <a:xfrm>
            <a:off x="457200" y="6096000"/>
            <a:ext cx="5791200"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Source: Ministry of IT &amp; Telecom</a:t>
            </a:r>
          </a:p>
        </p:txBody>
      </p:sp>
      <p:sp>
        <p:nvSpPr>
          <p:cNvPr id="6" name="TextBox 5">
            <a:extLst>
              <a:ext uri="{FF2B5EF4-FFF2-40B4-BE49-F238E27FC236}">
                <a16:creationId xmlns:a16="http://schemas.microsoft.com/office/drawing/2014/main" id="{174FB972-5EAE-4EC5-99CE-33A387ECF6C0}"/>
              </a:ext>
            </a:extLst>
          </p:cNvPr>
          <p:cNvSpPr txBox="1"/>
          <p:nvPr/>
        </p:nvSpPr>
        <p:spPr>
          <a:xfrm>
            <a:off x="228600" y="838200"/>
            <a:ext cx="11734800" cy="5216813"/>
          </a:xfrm>
          <a:prstGeom prst="rect">
            <a:avLst/>
          </a:prstGeom>
          <a:noFill/>
        </p:spPr>
        <p:txBody>
          <a:bodyPr wrap="square" rtlCol="0">
            <a:spAutoFit/>
          </a:bodyPr>
          <a:lstStyle/>
          <a:p>
            <a:pPr algn="just">
              <a:lnSpc>
                <a:spcPct val="150000"/>
              </a:lnSpc>
            </a:pPr>
            <a:r>
              <a:rPr lang="en-US" sz="2800" b="1" dirty="0">
                <a:latin typeface="Times New Roman" panose="02020603050405020304" pitchFamily="18" charset="0"/>
                <a:cs typeface="Times New Roman" panose="02020603050405020304" pitchFamily="18" charset="0"/>
              </a:rPr>
              <a:t>Google Estimates:</a:t>
            </a:r>
            <a:r>
              <a:rPr lang="en-US" sz="2800" dirty="0">
                <a:latin typeface="Times New Roman" panose="02020603050405020304" pitchFamily="18" charset="0"/>
                <a:cs typeface="Times New Roman" panose="02020603050405020304" pitchFamily="18" charset="0"/>
              </a:rPr>
              <a:t> Pakistan should focus on 8 new initiatives. These include:</a:t>
            </a:r>
            <a:endParaRPr lang="en-US" sz="2400" dirty="0">
              <a:latin typeface="Times New Roman" panose="02020603050405020304" pitchFamily="18" charset="0"/>
              <a:cs typeface="Times New Roman" panose="02020603050405020304" pitchFamily="18" charset="0"/>
            </a:endParaRPr>
          </a:p>
          <a:p>
            <a:pPr marL="457200" indent="-457200" algn="just">
              <a:lnSpc>
                <a:spcPct val="150000"/>
              </a:lnSpc>
            </a:pPr>
            <a:r>
              <a:rPr lang="en-US" sz="2400" dirty="0">
                <a:latin typeface="Times New Roman" panose="02020603050405020304" pitchFamily="18" charset="0"/>
                <a:cs typeface="Times New Roman" panose="02020603050405020304" pitchFamily="18" charset="0"/>
              </a:rPr>
              <a:t> </a:t>
            </a:r>
          </a:p>
          <a:p>
            <a:pPr algn="just">
              <a:lnSpc>
                <a:spcPct val="150000"/>
              </a:lnSpc>
              <a:buFont typeface="Arial" pitchFamily="34" charset="0"/>
              <a:buChar char="•"/>
            </a:pPr>
            <a:endParaRPr lang="en-US" sz="2400" dirty="0">
              <a:latin typeface="Times New Roman" panose="02020603050405020304" pitchFamily="18" charset="0"/>
              <a:cs typeface="Times New Roman" panose="02020603050405020304" pitchFamily="18" charset="0"/>
            </a:endParaRPr>
          </a:p>
          <a:p>
            <a:pPr algn="just">
              <a:lnSpc>
                <a:spcPct val="150000"/>
              </a:lnSpc>
            </a:pPr>
            <a:endParaRPr lang="en-US" sz="2400" b="1" dirty="0">
              <a:latin typeface="Times New Roman" panose="02020603050405020304" pitchFamily="18" charset="0"/>
              <a:cs typeface="Times New Roman" panose="02020603050405020304" pitchFamily="18" charset="0"/>
            </a:endParaRPr>
          </a:p>
          <a:p>
            <a:pPr algn="just">
              <a:lnSpc>
                <a:spcPct val="150000"/>
              </a:lnSpc>
            </a:pPr>
            <a:endParaRPr lang="en-US" sz="2400" b="1" dirty="0">
              <a:latin typeface="Times New Roman" panose="02020603050405020304" pitchFamily="18" charset="0"/>
              <a:cs typeface="Times New Roman" panose="02020603050405020304" pitchFamily="18" charset="0"/>
            </a:endParaRPr>
          </a:p>
          <a:p>
            <a:pPr algn="just">
              <a:lnSpc>
                <a:spcPct val="150000"/>
              </a:lnSpc>
            </a:pPr>
            <a:endParaRPr lang="en-US" sz="2400" b="1" dirty="0">
              <a:latin typeface="Times New Roman" panose="02020603050405020304" pitchFamily="18" charset="0"/>
              <a:cs typeface="Times New Roman" panose="02020603050405020304" pitchFamily="18" charset="0"/>
            </a:endParaRPr>
          </a:p>
          <a:p>
            <a:pPr algn="just">
              <a:lnSpc>
                <a:spcPct val="150000"/>
              </a:lnSpc>
            </a:pPr>
            <a:endParaRPr lang="en-US" sz="14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If leveraged, digital transformation can unlock PKR9.7 trillion (USD59.7 billion) to Pakistan by 2030 (19% of Pakistan GDP of 2020)</a:t>
            </a:r>
            <a:endParaRPr lang="en-US" sz="24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228600" y="1676400"/>
          <a:ext cx="11658600" cy="2589474"/>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gridCol w="6629400">
                  <a:extLst>
                    <a:ext uri="{9D8B030D-6E8A-4147-A177-3AD203B41FA5}">
                      <a16:colId xmlns:a16="http://schemas.microsoft.com/office/drawing/2014/main" val="20001"/>
                    </a:ext>
                  </a:extLst>
                </a:gridCol>
              </a:tblGrid>
              <a:tr h="548198">
                <a:tc>
                  <a:txBody>
                    <a:bodyPr/>
                    <a:lstStyle/>
                    <a:p>
                      <a:pPr marL="0" indent="452438">
                        <a:buFont typeface="Arial" pitchFamily="34" charset="0"/>
                        <a:buChar char="•"/>
                      </a:pPr>
                      <a:r>
                        <a:rPr lang="en-US" sz="2800" b="0" dirty="0">
                          <a:solidFill>
                            <a:schemeClr val="tx1"/>
                          </a:solidFill>
                          <a:latin typeface="Times New Roman" panose="02020603050405020304" pitchFamily="18" charset="0"/>
                          <a:cs typeface="Times New Roman" panose="02020603050405020304" pitchFamily="18" charset="0"/>
                        </a:rPr>
                        <a:t>The Mobile Internet;</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625475">
                        <a:buFont typeface="Arial" pitchFamily="34" charset="0"/>
                        <a:buChar char="•"/>
                      </a:pPr>
                      <a:r>
                        <a:rPr lang="en-US" sz="2800" b="0" dirty="0">
                          <a:solidFill>
                            <a:schemeClr val="tx1"/>
                          </a:solidFill>
                          <a:latin typeface="Times New Roman" panose="02020603050405020304" pitchFamily="18" charset="0"/>
                          <a:cs typeface="Times New Roman" panose="02020603050405020304" pitchFamily="18" charset="0"/>
                        </a:rPr>
                        <a:t>Cloud Computing;</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48198">
                <a:tc>
                  <a:txBody>
                    <a:bodyPr/>
                    <a:lstStyle/>
                    <a:p>
                      <a:pPr marL="0" indent="452438">
                        <a:buFont typeface="Arial" pitchFamily="34" charset="0"/>
                        <a:buChar char="•"/>
                      </a:pPr>
                      <a:r>
                        <a:rPr lang="en-US" sz="2800" b="0" dirty="0">
                          <a:solidFill>
                            <a:schemeClr val="tx1"/>
                          </a:solidFill>
                          <a:latin typeface="Times New Roman" panose="02020603050405020304" pitchFamily="18" charset="0"/>
                          <a:cs typeface="Times New Roman" panose="02020603050405020304" pitchFamily="18" charset="0"/>
                        </a:rPr>
                        <a:t>Big Data;</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625475">
                        <a:buFont typeface="Arial" pitchFamily="34" charset="0"/>
                        <a:buChar char="•"/>
                      </a:pPr>
                      <a:r>
                        <a:rPr lang="en-US" sz="2800" b="0" dirty="0">
                          <a:solidFill>
                            <a:schemeClr val="tx1"/>
                          </a:solidFill>
                          <a:latin typeface="Times New Roman" panose="02020603050405020304" pitchFamily="18" charset="0"/>
                          <a:cs typeface="Times New Roman" panose="02020603050405020304" pitchFamily="18" charset="0"/>
                        </a:rPr>
                        <a:t>Artificial Intelligence (AI);</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80004">
                <a:tc>
                  <a:txBody>
                    <a:bodyPr/>
                    <a:lstStyle/>
                    <a:p>
                      <a:pPr marL="0" indent="452438">
                        <a:buFont typeface="Arial" pitchFamily="34" charset="0"/>
                        <a:buChar char="•"/>
                      </a:pPr>
                      <a:r>
                        <a:rPr lang="en-US" sz="2800" b="0" dirty="0">
                          <a:solidFill>
                            <a:schemeClr val="tx1"/>
                          </a:solidFill>
                          <a:latin typeface="Times New Roman" panose="02020603050405020304" pitchFamily="18" charset="0"/>
                          <a:cs typeface="Times New Roman" panose="02020603050405020304" pitchFamily="18" charset="0"/>
                        </a:rPr>
                        <a:t>Financial Technology </a:t>
                      </a:r>
                    </a:p>
                    <a:p>
                      <a:pPr marL="0" indent="452438">
                        <a:buFont typeface="Arial" pitchFamily="34" charset="0"/>
                        <a:buNone/>
                      </a:pPr>
                      <a:r>
                        <a:rPr lang="en-US" sz="2800" b="0" dirty="0">
                          <a:solidFill>
                            <a:schemeClr val="tx1"/>
                          </a:solidFill>
                          <a:latin typeface="Times New Roman" panose="02020603050405020304" pitchFamily="18" charset="0"/>
                          <a:cs typeface="Times New Roman" panose="02020603050405020304" pitchFamily="18" charset="0"/>
                        </a:rPr>
                        <a:t>(Fin-tech);</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625475">
                        <a:buFont typeface="Arial" pitchFamily="34" charset="0"/>
                        <a:buChar char="•"/>
                      </a:pPr>
                      <a:r>
                        <a:rPr lang="en-US" sz="2800" b="0" dirty="0">
                          <a:solidFill>
                            <a:schemeClr val="tx1"/>
                          </a:solidFill>
                          <a:latin typeface="Times New Roman" panose="02020603050405020304" pitchFamily="18" charset="0"/>
                          <a:cs typeface="Times New Roman" panose="02020603050405020304" pitchFamily="18" charset="0"/>
                        </a:rPr>
                        <a:t>Internet of things (</a:t>
                      </a:r>
                      <a:r>
                        <a:rPr lang="en-US" sz="2800" b="0" dirty="0" err="1">
                          <a:solidFill>
                            <a:schemeClr val="tx1"/>
                          </a:solidFill>
                          <a:latin typeface="Times New Roman" panose="02020603050405020304" pitchFamily="18" charset="0"/>
                          <a:cs typeface="Times New Roman" panose="02020603050405020304" pitchFamily="18" charset="0"/>
                        </a:rPr>
                        <a:t>IoT</a:t>
                      </a:r>
                      <a:r>
                        <a:rPr lang="en-US" sz="2800" b="0" dirty="0">
                          <a:solidFill>
                            <a:schemeClr val="tx1"/>
                          </a:solidFill>
                          <a:latin typeface="Times New Roman" panose="02020603050405020304" pitchFamily="18" charset="0"/>
                          <a:cs typeface="Times New Roman" panose="02020603050405020304" pitchFamily="18" charset="0"/>
                        </a:rPr>
                        <a:t>) and Remote </a:t>
                      </a:r>
                    </a:p>
                    <a:p>
                      <a:pPr marL="0" indent="625475">
                        <a:buFont typeface="Arial" pitchFamily="34" charset="0"/>
                        <a:buNone/>
                      </a:pPr>
                      <a:r>
                        <a:rPr lang="en-US" sz="2800" b="0" dirty="0">
                          <a:solidFill>
                            <a:schemeClr val="tx1"/>
                          </a:solidFill>
                          <a:latin typeface="Times New Roman" panose="02020603050405020304" pitchFamily="18" charset="0"/>
                          <a:cs typeface="Times New Roman" panose="02020603050405020304" pitchFamily="18" charset="0"/>
                        </a:rPr>
                        <a:t>Sensing;</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48198">
                <a:tc>
                  <a:txBody>
                    <a:bodyPr/>
                    <a:lstStyle/>
                    <a:p>
                      <a:pPr marL="0" indent="452438">
                        <a:buFont typeface="Arial" pitchFamily="34" charset="0"/>
                        <a:buChar char="•"/>
                      </a:pPr>
                      <a:r>
                        <a:rPr lang="en-US" sz="2800" b="0" dirty="0">
                          <a:solidFill>
                            <a:schemeClr val="tx1"/>
                          </a:solidFill>
                          <a:latin typeface="Times New Roman" panose="02020603050405020304" pitchFamily="18" charset="0"/>
                          <a:cs typeface="Times New Roman" panose="02020603050405020304" pitchFamily="18" charset="0"/>
                        </a:rPr>
                        <a:t>Advanced Robotics;</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625475">
                        <a:buFont typeface="Arial" pitchFamily="34" charset="0"/>
                        <a:buChar char="•"/>
                      </a:pPr>
                      <a:r>
                        <a:rPr lang="en-US" sz="2800" b="0" dirty="0">
                          <a:solidFill>
                            <a:schemeClr val="tx1"/>
                          </a:solidFill>
                          <a:latin typeface="Times New Roman" panose="02020603050405020304" pitchFamily="18" charset="0"/>
                          <a:cs typeface="Times New Roman" panose="02020603050405020304" pitchFamily="18" charset="0"/>
                        </a:rPr>
                        <a:t>Additive Manufacturing.</a:t>
                      </a:r>
                      <a:endParaRPr 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7" name="Slide Number Placeholder 6"/>
          <p:cNvSpPr>
            <a:spLocks noGrp="1"/>
          </p:cNvSpPr>
          <p:nvPr>
            <p:ph type="sldNum" sz="quarter" idx="7"/>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137564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340360"/>
            <a:ext cx="12192000" cy="574040"/>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Weaknesses of Pakistan IT Sector</a:t>
            </a:r>
            <a:endParaRPr lang="en-US" dirty="0">
              <a:solidFill>
                <a:schemeClr val="bg1"/>
              </a:solidFill>
              <a:latin typeface="Times New Roman" pitchFamily="18" charset="0"/>
              <a:cs typeface="Times New Roman" pitchFamily="18" charset="0"/>
            </a:endParaRPr>
          </a:p>
        </p:txBody>
      </p:sp>
      <p:sp>
        <p:nvSpPr>
          <p:cNvPr id="6" name="TextBox 5">
            <a:extLst>
              <a:ext uri="{FF2B5EF4-FFF2-40B4-BE49-F238E27FC236}">
                <a16:creationId xmlns:a16="http://schemas.microsoft.com/office/drawing/2014/main" id="{174FB972-5EAE-4EC5-99CE-33A387ECF6C0}"/>
              </a:ext>
            </a:extLst>
          </p:cNvPr>
          <p:cNvSpPr txBox="1"/>
          <p:nvPr/>
        </p:nvSpPr>
        <p:spPr>
          <a:xfrm>
            <a:off x="228600" y="1257048"/>
            <a:ext cx="11582400" cy="4539191"/>
          </a:xfrm>
          <a:prstGeom prst="rect">
            <a:avLst/>
          </a:prstGeom>
          <a:noFill/>
        </p:spPr>
        <p:txBody>
          <a:bodyPr wrap="square" rtlCol="0">
            <a:spAutoFit/>
          </a:bodyPr>
          <a:lstStyle/>
          <a:p>
            <a:pPr marL="457200" indent="-4572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Quality of IT graduates</a:t>
            </a:r>
          </a:p>
          <a:p>
            <a:pPr marL="457200" indent="-4572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Fluctuations of internet speed and allied matters</a:t>
            </a:r>
          </a:p>
          <a:p>
            <a:pPr marL="457200" indent="-457200" algn="just">
              <a:lnSpc>
                <a:spcPct val="150000"/>
              </a:lnSpc>
              <a:buFont typeface="Arial" pitchFamily="34" charset="0"/>
              <a:buChar char="•"/>
            </a:pPr>
            <a:r>
              <a:rPr lang="en-US" sz="2800" dirty="0" err="1">
                <a:latin typeface="Times New Roman" panose="02020603050405020304" pitchFamily="18" charset="0"/>
                <a:cs typeface="Times New Roman" panose="02020603050405020304" pitchFamily="18" charset="0"/>
              </a:rPr>
              <a:t>Forex</a:t>
            </a:r>
            <a:r>
              <a:rPr lang="en-US" sz="2800" dirty="0">
                <a:latin typeface="Times New Roman" panose="02020603050405020304" pitchFamily="18" charset="0"/>
                <a:cs typeface="Times New Roman" panose="02020603050405020304" pitchFamily="18" charset="0"/>
              </a:rPr>
              <a:t> related problems for imports / exports</a:t>
            </a:r>
          </a:p>
          <a:p>
            <a:pPr marL="457200" indent="-4572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Hardware Industry has not developed in the country</a:t>
            </a:r>
          </a:p>
          <a:p>
            <a:pPr marL="457200" indent="-4572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Foreign Direct Investment dismal due to political instability</a:t>
            </a:r>
          </a:p>
          <a:p>
            <a:pPr marL="457200" indent="-4572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Inconsistency of policies</a:t>
            </a:r>
          </a:p>
          <a:p>
            <a:pPr marL="457200" indent="-457200" algn="just">
              <a:lnSpc>
                <a:spcPct val="150000"/>
              </a:lnSpc>
              <a:buFont typeface="Arial" pitchFamily="34" charset="0"/>
              <a:buChar char="•"/>
            </a:pPr>
            <a:r>
              <a:rPr lang="en-US" sz="2800" dirty="0">
                <a:latin typeface="Times New Roman" panose="02020603050405020304" pitchFamily="18" charset="0"/>
                <a:cs typeface="Times New Roman" panose="02020603050405020304" pitchFamily="18" charset="0"/>
              </a:rPr>
              <a:t>Cultural / social issues for females</a:t>
            </a:r>
          </a:p>
        </p:txBody>
      </p:sp>
      <p:sp>
        <p:nvSpPr>
          <p:cNvPr id="4" name="Slide Number Placeholder 3"/>
          <p:cNvSpPr>
            <a:spLocks noGrp="1"/>
          </p:cNvSpPr>
          <p:nvPr>
            <p:ph type="sldNum" sz="quarter" idx="7"/>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2621352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87960"/>
            <a:ext cx="12192000" cy="574040"/>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United </a:t>
            </a:r>
            <a:r>
              <a:rPr lang="en-US" dirty="0">
                <a:latin typeface="Times New Roman" panose="02020603050405020304" pitchFamily="18" charset="0"/>
                <a:ea typeface="Arial Unicode MS" panose="020B0604020202020204" pitchFamily="34" charset="-128"/>
                <a:cs typeface="Times New Roman" panose="02020603050405020304" pitchFamily="18" charset="0"/>
              </a:rPr>
              <a:t>Nation Sustainable Development Agenda 2030</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D5036B0A-DD84-4304-A029-F15BA961186C}"/>
              </a:ext>
            </a:extLst>
          </p:cNvPr>
          <p:cNvSpPr txBox="1"/>
          <p:nvPr/>
        </p:nvSpPr>
        <p:spPr>
          <a:xfrm>
            <a:off x="152400" y="6229290"/>
            <a:ext cx="118872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Source: UN Secretary General’s Technology Envoy Office &amp; International Telecommunication Union (ITU)</a:t>
            </a:r>
          </a:p>
        </p:txBody>
      </p:sp>
      <p:graphicFrame>
        <p:nvGraphicFramePr>
          <p:cNvPr id="4" name="Diagram 3">
            <a:extLst>
              <a:ext uri="{FF2B5EF4-FFF2-40B4-BE49-F238E27FC236}">
                <a16:creationId xmlns:a16="http://schemas.microsoft.com/office/drawing/2014/main" id="{A49DB7A6-C9FE-42E9-BE28-10EB6C1A47C2}"/>
              </a:ext>
            </a:extLst>
          </p:cNvPr>
          <p:cNvGraphicFramePr/>
          <p:nvPr>
            <p:extLst>
              <p:ext uri="{D42A27DB-BD31-4B8C-83A1-F6EECF244321}">
                <p14:modId xmlns:p14="http://schemas.microsoft.com/office/powerpoint/2010/main" val="2941316885"/>
              </p:ext>
            </p:extLst>
          </p:nvPr>
        </p:nvGraphicFramePr>
        <p:xfrm>
          <a:off x="228599" y="1143000"/>
          <a:ext cx="5638801" cy="4661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2A41D64D-2B4B-4E1F-9D36-73C342503D51}"/>
              </a:ext>
            </a:extLst>
          </p:cNvPr>
          <p:cNvSpPr txBox="1"/>
          <p:nvPr/>
        </p:nvSpPr>
        <p:spPr>
          <a:xfrm>
            <a:off x="2209800" y="3272135"/>
            <a:ext cx="15240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100% of... </a:t>
            </a:r>
          </a:p>
        </p:txBody>
      </p:sp>
      <p:sp>
        <p:nvSpPr>
          <p:cNvPr id="6" name="TextBox 5">
            <a:extLst>
              <a:ext uri="{FF2B5EF4-FFF2-40B4-BE49-F238E27FC236}">
                <a16:creationId xmlns:a16="http://schemas.microsoft.com/office/drawing/2014/main" id="{31C13305-1B71-4BC0-8499-D7CE0219B18A}"/>
              </a:ext>
            </a:extLst>
          </p:cNvPr>
          <p:cNvSpPr txBox="1"/>
          <p:nvPr/>
        </p:nvSpPr>
        <p:spPr>
          <a:xfrm>
            <a:off x="6553200" y="990600"/>
            <a:ext cx="5334000" cy="511531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70% of population 15+ have basic digital skills (Messaging, copy paste, file share)</a:t>
            </a:r>
          </a:p>
          <a:p>
            <a:pPr marL="285750"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Gender parity achieved for internet access, mobile phone and digital skills</a:t>
            </a:r>
          </a:p>
          <a:p>
            <a:pPr marL="285750"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100% fixed broadbands are 10mbps or faster</a:t>
            </a:r>
          </a:p>
          <a:p>
            <a:pPr marL="285750"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20mb/s download speed at every school</a:t>
            </a:r>
          </a:p>
          <a:p>
            <a:pPr marL="285750"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50kb/s download speed available for each student</a:t>
            </a:r>
          </a:p>
          <a:p>
            <a:pPr marL="285750"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200GB minimum data for each school</a:t>
            </a:r>
          </a:p>
          <a:p>
            <a:pPr marL="285750" indent="-285750">
              <a:lnSpc>
                <a:spcPct val="150000"/>
              </a:lnSpc>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Entry level broadband should cost 2% or less of average income of bottom 40% of population</a:t>
            </a:r>
          </a:p>
        </p:txBody>
      </p:sp>
      <p:sp>
        <p:nvSpPr>
          <p:cNvPr id="7" name="Slide Number Placeholder 6"/>
          <p:cNvSpPr>
            <a:spLocks noGrp="1"/>
          </p:cNvSpPr>
          <p:nvPr>
            <p:ph type="sldNum" sz="quarter" idx="7"/>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694400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87960"/>
            <a:ext cx="12192000" cy="574040"/>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Federal and Provincial Digital / IT Policies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7"/>
          </p:nvPr>
        </p:nvSpPr>
        <p:spPr/>
        <p:txBody>
          <a:bodyPr/>
          <a:lstStyle/>
          <a:p>
            <a:fld id="{B6F15528-21DE-4FAA-801E-634DDDAF4B2B}" type="slidenum">
              <a:rPr lang="en-US" smtClean="0"/>
              <a:pPr/>
              <a:t>26</a:t>
            </a:fld>
            <a:endParaRPr lang="en-US"/>
          </a:p>
        </p:txBody>
      </p:sp>
      <p:sp>
        <p:nvSpPr>
          <p:cNvPr id="9" name="TextBox 8"/>
          <p:cNvSpPr txBox="1"/>
          <p:nvPr/>
        </p:nvSpPr>
        <p:spPr>
          <a:xfrm>
            <a:off x="685800" y="1543426"/>
            <a:ext cx="10668000" cy="3257174"/>
          </a:xfrm>
          <a:prstGeom prst="rect">
            <a:avLst/>
          </a:prstGeom>
          <a:noFill/>
        </p:spPr>
        <p:txBody>
          <a:bodyPr wrap="square" rtlCol="0">
            <a:spAutoFit/>
          </a:bodyPr>
          <a:lstStyle/>
          <a:p>
            <a:pPr>
              <a:lnSpc>
                <a:spcPct val="150000"/>
              </a:lnSpc>
              <a:buFont typeface="Arial" pitchFamily="34" charset="0"/>
              <a:buChar char="•"/>
            </a:pPr>
            <a:r>
              <a:rPr lang="en-US" sz="2800" dirty="0">
                <a:latin typeface="Times New Roman" pitchFamily="18" charset="0"/>
                <a:cs typeface="Times New Roman" pitchFamily="18" charset="0"/>
              </a:rPr>
              <a:t> Digital Pakistan Policy 2018</a:t>
            </a:r>
          </a:p>
          <a:p>
            <a:pPr>
              <a:lnSpc>
                <a:spcPct val="150000"/>
              </a:lnSpc>
              <a:buFont typeface="Arial" pitchFamily="34" charset="0"/>
              <a:buChar char="•"/>
            </a:pPr>
            <a:r>
              <a:rPr lang="en-US" sz="2800" dirty="0">
                <a:latin typeface="Times New Roman" pitchFamily="18" charset="0"/>
                <a:cs typeface="Times New Roman" pitchFamily="18" charset="0"/>
              </a:rPr>
              <a:t> Punjab IT Policy 2018</a:t>
            </a:r>
          </a:p>
          <a:p>
            <a:pPr>
              <a:lnSpc>
                <a:spcPct val="150000"/>
              </a:lnSpc>
              <a:buFont typeface="Arial" pitchFamily="34" charset="0"/>
              <a:buChar char="•"/>
            </a:pPr>
            <a:r>
              <a:rPr lang="en-US" sz="2800" dirty="0">
                <a:latin typeface="Times New Roman" pitchFamily="18" charset="0"/>
                <a:cs typeface="Times New Roman" pitchFamily="18" charset="0"/>
              </a:rPr>
              <a:t> Khyber </a:t>
            </a:r>
            <a:r>
              <a:rPr lang="en-US" sz="2800" dirty="0" err="1">
                <a:latin typeface="Times New Roman" pitchFamily="18" charset="0"/>
                <a:cs typeface="Times New Roman" pitchFamily="18" charset="0"/>
              </a:rPr>
              <a:t>Pakhtunkhwa</a:t>
            </a:r>
            <a:r>
              <a:rPr lang="en-US" sz="2800" dirty="0">
                <a:latin typeface="Times New Roman" pitchFamily="18" charset="0"/>
                <a:cs typeface="Times New Roman" pitchFamily="18" charset="0"/>
              </a:rPr>
              <a:t> Digital Policy 2018-23</a:t>
            </a:r>
          </a:p>
          <a:p>
            <a:pPr>
              <a:lnSpc>
                <a:spcPct val="150000"/>
              </a:lnSpc>
              <a:buFont typeface="Arial" pitchFamily="34" charset="0"/>
              <a:buChar cha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Balochistan</a:t>
            </a:r>
            <a:r>
              <a:rPr lang="en-US" sz="2800" dirty="0">
                <a:latin typeface="Times New Roman" pitchFamily="18" charset="0"/>
                <a:cs typeface="Times New Roman" pitchFamily="18" charset="0"/>
              </a:rPr>
              <a:t> Digital Policy 2021</a:t>
            </a:r>
          </a:p>
          <a:p>
            <a:pPr>
              <a:lnSpc>
                <a:spcPct val="150000"/>
              </a:lnSpc>
              <a:buFont typeface="Arial" pitchFamily="34" charset="0"/>
              <a:buChar char="•"/>
            </a:pP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Sindh</a:t>
            </a:r>
            <a:r>
              <a:rPr lang="en-US" sz="2800" dirty="0">
                <a:latin typeface="Times New Roman" pitchFamily="18" charset="0"/>
                <a:cs typeface="Times New Roman" pitchFamily="18" charset="0"/>
              </a:rPr>
              <a:t> Cloud First Policy 2022 (Digital Policy under preparation)</a:t>
            </a:r>
          </a:p>
        </p:txBody>
      </p:sp>
    </p:spTree>
    <p:extLst>
      <p:ext uri="{BB962C8B-B14F-4D97-AF65-F5344CB8AC3E}">
        <p14:creationId xmlns:p14="http://schemas.microsoft.com/office/powerpoint/2010/main" val="3694400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9490"/>
            <a:ext cx="12192000" cy="633046"/>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Conclusion</a:t>
            </a:r>
            <a:endParaRPr lang="en-US" dirty="0">
              <a:solidFill>
                <a:schemeClr val="bg1"/>
              </a:solidFill>
              <a:latin typeface="Times New Roman" pitchFamily="18" charset="0"/>
              <a:cs typeface="Times New Roman" pitchFamily="18" charset="0"/>
            </a:endParaRPr>
          </a:p>
        </p:txBody>
      </p:sp>
      <p:sp>
        <p:nvSpPr>
          <p:cNvPr id="3" name="TextBox 2"/>
          <p:cNvSpPr txBox="1"/>
          <p:nvPr/>
        </p:nvSpPr>
        <p:spPr>
          <a:xfrm>
            <a:off x="228600" y="1828800"/>
            <a:ext cx="11582400" cy="3323987"/>
          </a:xfrm>
          <a:prstGeom prst="rect">
            <a:avLst/>
          </a:prstGeom>
          <a:noFill/>
        </p:spPr>
        <p:txBody>
          <a:bodyPr wrap="square" rtlCol="0">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Developing countries including Pakistan have visible digital divide compared to developed countries. This divide is especially more pronounced for females and rural inhabitants. Despite, these disadvantages, the IT Sector in Pakistan is performing reasonably well. However, more investment in IT infrastructure and training is required to harness optimal and universal benefits.</a:t>
            </a:r>
          </a:p>
        </p:txBody>
      </p:sp>
      <p:sp>
        <p:nvSpPr>
          <p:cNvPr id="4" name="Slide Number Placeholder 3"/>
          <p:cNvSpPr>
            <a:spLocks noGrp="1"/>
          </p:cNvSpPr>
          <p:nvPr>
            <p:ph type="sldNum" sz="quarter" idx="7"/>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9146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9490"/>
            <a:ext cx="12192000" cy="633046"/>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Recommendations</a:t>
            </a:r>
            <a:endParaRPr lang="en-US" dirty="0">
              <a:solidFill>
                <a:schemeClr val="bg1"/>
              </a:solidFill>
              <a:latin typeface="Times New Roman" pitchFamily="18" charset="0"/>
              <a:cs typeface="Times New Roman" pitchFamily="18" charset="0"/>
            </a:endParaRPr>
          </a:p>
        </p:txBody>
      </p:sp>
      <p:sp>
        <p:nvSpPr>
          <p:cNvPr id="4" name="Slide Number Placeholder 3"/>
          <p:cNvSpPr>
            <a:spLocks noGrp="1"/>
          </p:cNvSpPr>
          <p:nvPr>
            <p:ph type="sldNum" sz="quarter" idx="7"/>
          </p:nvPr>
        </p:nvSpPr>
        <p:spPr/>
        <p:txBody>
          <a:bodyPr/>
          <a:lstStyle/>
          <a:p>
            <a:fld id="{B6F15528-21DE-4FAA-801E-634DDDAF4B2B}" type="slidenum">
              <a:rPr lang="en-US" smtClean="0"/>
              <a:pPr/>
              <a:t>28</a:t>
            </a:fld>
            <a:endParaRPr lang="en-US"/>
          </a:p>
        </p:txBody>
      </p:sp>
      <p:graphicFrame>
        <p:nvGraphicFramePr>
          <p:cNvPr id="5" name="Table 4"/>
          <p:cNvGraphicFramePr>
            <a:graphicFrameLocks noGrp="1"/>
          </p:cNvGraphicFramePr>
          <p:nvPr/>
        </p:nvGraphicFramePr>
        <p:xfrm>
          <a:off x="381000" y="1296416"/>
          <a:ext cx="11353800" cy="4799584"/>
        </p:xfrm>
        <a:graphic>
          <a:graphicData uri="http://schemas.openxmlformats.org/drawingml/2006/table">
            <a:tbl>
              <a:tblPr firstRow="1" bandRow="1">
                <a:tableStyleId>{5C22544A-7EE6-4342-B048-85BDC9FD1C3A}</a:tableStyleId>
              </a:tblPr>
              <a:tblGrid>
                <a:gridCol w="851535">
                  <a:extLst>
                    <a:ext uri="{9D8B030D-6E8A-4147-A177-3AD203B41FA5}">
                      <a16:colId xmlns:a16="http://schemas.microsoft.com/office/drawing/2014/main" val="20000"/>
                    </a:ext>
                  </a:extLst>
                </a:gridCol>
                <a:gridCol w="2958465">
                  <a:extLst>
                    <a:ext uri="{9D8B030D-6E8A-4147-A177-3AD203B41FA5}">
                      <a16:colId xmlns:a16="http://schemas.microsoft.com/office/drawing/2014/main" val="20001"/>
                    </a:ext>
                  </a:extLst>
                </a:gridCol>
                <a:gridCol w="7543800">
                  <a:extLst>
                    <a:ext uri="{9D8B030D-6E8A-4147-A177-3AD203B41FA5}">
                      <a16:colId xmlns:a16="http://schemas.microsoft.com/office/drawing/2014/main" val="20002"/>
                    </a:ext>
                  </a:extLst>
                </a:gridCol>
              </a:tblGrid>
              <a:tr h="479552">
                <a:tc>
                  <a:txBody>
                    <a:bodyPr/>
                    <a:lstStyle/>
                    <a:p>
                      <a:r>
                        <a:rPr lang="en-US" sz="2400" dirty="0">
                          <a:latin typeface="Times New Roman" pitchFamily="18" charset="0"/>
                          <a:cs typeface="Times New Roman" pitchFamily="18" charset="0"/>
                        </a:rPr>
                        <a:t>S #</a:t>
                      </a:r>
                    </a:p>
                  </a:txBody>
                  <a:tcPr/>
                </a:tc>
                <a:tc>
                  <a:txBody>
                    <a:bodyPr/>
                    <a:lstStyle/>
                    <a:p>
                      <a:r>
                        <a:rPr lang="en-US" sz="2400" dirty="0">
                          <a:latin typeface="Times New Roman" pitchFamily="18" charset="0"/>
                          <a:cs typeface="Times New Roman" pitchFamily="18" charset="0"/>
                        </a:rPr>
                        <a:t>Recommendation</a:t>
                      </a:r>
                    </a:p>
                  </a:txBody>
                  <a:tcPr/>
                </a:tc>
                <a:tc>
                  <a:txBody>
                    <a:bodyPr/>
                    <a:lstStyle/>
                    <a:p>
                      <a:r>
                        <a:rPr lang="en-US" sz="2400" dirty="0">
                          <a:latin typeface="Times New Roman" pitchFamily="18" charset="0"/>
                          <a:cs typeface="Times New Roman" pitchFamily="18" charset="0"/>
                        </a:rPr>
                        <a:t>Details</a:t>
                      </a:r>
                    </a:p>
                  </a:txBody>
                  <a:tcPr/>
                </a:tc>
                <a:extLst>
                  <a:ext uri="{0D108BD9-81ED-4DB2-BD59-A6C34878D82A}">
                    <a16:rowId xmlns:a16="http://schemas.microsoft.com/office/drawing/2014/main" val="10000"/>
                  </a:ext>
                </a:extLst>
              </a:tr>
              <a:tr h="479552">
                <a:tc>
                  <a:txBody>
                    <a:bodyPr/>
                    <a:lstStyle/>
                    <a:p>
                      <a:r>
                        <a:rPr lang="en-US" sz="2400" dirty="0">
                          <a:latin typeface="Times New Roman" pitchFamily="18" charset="0"/>
                          <a:cs typeface="Times New Roman" pitchFamily="18" charset="0"/>
                        </a:rPr>
                        <a:t>1</a:t>
                      </a:r>
                    </a:p>
                  </a:txBody>
                  <a:tcPr/>
                </a:tc>
                <a:tc>
                  <a:txBody>
                    <a:bodyPr/>
                    <a:lstStyle/>
                    <a:p>
                      <a:r>
                        <a:rPr lang="en-US" sz="2400" dirty="0">
                          <a:latin typeface="Times New Roman" pitchFamily="18" charset="0"/>
                          <a:cs typeface="Times New Roman" pitchFamily="18" charset="0"/>
                        </a:rPr>
                        <a:t>Access / Availability</a:t>
                      </a:r>
                    </a:p>
                  </a:txBody>
                  <a:tcPr/>
                </a:tc>
                <a:tc>
                  <a:txBody>
                    <a:bodyPr/>
                    <a:lstStyle/>
                    <a:p>
                      <a:pPr marL="269875" indent="-269875">
                        <a:buFont typeface="Arial" pitchFamily="34" charset="0"/>
                        <a:buChar char="•"/>
                      </a:pPr>
                      <a:r>
                        <a:rPr lang="en-US" sz="2400" dirty="0">
                          <a:latin typeface="Times New Roman" pitchFamily="18" charset="0"/>
                          <a:cs typeface="Times New Roman" pitchFamily="18" charset="0"/>
                        </a:rPr>
                        <a:t> Government to invest in backbone infrastructure</a:t>
                      </a:r>
                    </a:p>
                    <a:p>
                      <a:pPr marL="269875" indent="-269875">
                        <a:buFont typeface="Arial" pitchFamily="34" charset="0"/>
                        <a:buChar char="•"/>
                      </a:pPr>
                      <a:r>
                        <a:rPr lang="en-US" sz="2400" dirty="0">
                          <a:latin typeface="Times New Roman" pitchFamily="18" charset="0"/>
                          <a:cs typeface="Times New Roman" pitchFamily="18" charset="0"/>
                        </a:rPr>
                        <a:t> Incentivizing Service</a:t>
                      </a:r>
                      <a:r>
                        <a:rPr lang="en-US" sz="2400" baseline="0" dirty="0">
                          <a:latin typeface="Times New Roman" pitchFamily="18" charset="0"/>
                          <a:cs typeface="Times New Roman" pitchFamily="18" charset="0"/>
                        </a:rPr>
                        <a:t> Providers to invest in network till last mile connectivity for remote areas</a:t>
                      </a:r>
                    </a:p>
                    <a:p>
                      <a:pPr marL="269875" indent="-269875">
                        <a:buFont typeface="Arial" pitchFamily="34" charset="0"/>
                        <a:buChar char="•"/>
                      </a:pPr>
                      <a:r>
                        <a:rPr lang="en-US" sz="2400" baseline="0" dirty="0">
                          <a:latin typeface="Times New Roman" pitchFamily="18" charset="0"/>
                          <a:cs typeface="Times New Roman" pitchFamily="18" charset="0"/>
                        </a:rPr>
                        <a:t> PPP projects for un-served / underserved area coverage</a:t>
                      </a:r>
                    </a:p>
                    <a:p>
                      <a:pPr marL="269875" indent="-269875">
                        <a:buFont typeface="Arial" pitchFamily="34" charset="0"/>
                        <a:buChar char="•"/>
                      </a:pPr>
                      <a:r>
                        <a:rPr lang="en-US" sz="2400" baseline="0" dirty="0">
                          <a:latin typeface="Times New Roman" pitchFamily="18" charset="0"/>
                          <a:cs typeface="Times New Roman" pitchFamily="18" charset="0"/>
                        </a:rPr>
                        <a:t> utilization of PERN / existing Smart infrastructure for education purpose </a:t>
                      </a:r>
                    </a:p>
                    <a:p>
                      <a:pPr marL="269875" indent="-269875">
                        <a:buFont typeface="Arial" pitchFamily="34" charset="0"/>
                        <a:buChar char="•"/>
                      </a:pPr>
                      <a:r>
                        <a:rPr lang="en-US" sz="2400" baseline="0" dirty="0">
                          <a:latin typeface="Times New Roman" pitchFamily="18" charset="0"/>
                          <a:cs typeface="Times New Roman" pitchFamily="18" charset="0"/>
                        </a:rPr>
                        <a:t>High speed options for software houses / corporate sector</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79552">
                <a:tc>
                  <a:txBody>
                    <a:bodyPr/>
                    <a:lstStyle/>
                    <a:p>
                      <a:r>
                        <a:rPr lang="en-US" sz="2400" dirty="0">
                          <a:latin typeface="Times New Roman" pitchFamily="18" charset="0"/>
                          <a:cs typeface="Times New Roman" pitchFamily="18" charset="0"/>
                        </a:rPr>
                        <a:t>2</a:t>
                      </a:r>
                    </a:p>
                  </a:txBody>
                  <a:tcPr/>
                </a:tc>
                <a:tc>
                  <a:txBody>
                    <a:bodyPr/>
                    <a:lstStyle/>
                    <a:p>
                      <a:r>
                        <a:rPr lang="en-US" sz="2400" dirty="0">
                          <a:latin typeface="Times New Roman" pitchFamily="18" charset="0"/>
                          <a:cs typeface="Times New Roman" pitchFamily="18" charset="0"/>
                        </a:rPr>
                        <a:t>Affordability</a:t>
                      </a:r>
                    </a:p>
                  </a:txBody>
                  <a:tcPr/>
                </a:tc>
                <a:tc>
                  <a:txBody>
                    <a:bodyPr/>
                    <a:lstStyle/>
                    <a:p>
                      <a:pPr marL="0" indent="269875">
                        <a:buFont typeface="Arial" pitchFamily="34" charset="0"/>
                        <a:buChar char="•"/>
                      </a:pPr>
                      <a:r>
                        <a:rPr lang="en-US" sz="2400" dirty="0">
                          <a:latin typeface="Times New Roman" pitchFamily="18" charset="0"/>
                          <a:cs typeface="Times New Roman" pitchFamily="18" charset="0"/>
                        </a:rPr>
                        <a:t> Free internet</a:t>
                      </a:r>
                      <a:r>
                        <a:rPr lang="en-US" sz="2400" baseline="0" dirty="0">
                          <a:latin typeface="Times New Roman" pitchFamily="18" charset="0"/>
                          <a:cs typeface="Times New Roman" pitchFamily="18" charset="0"/>
                        </a:rPr>
                        <a:t> at educational institutions</a:t>
                      </a:r>
                    </a:p>
                    <a:p>
                      <a:pPr marL="0" indent="269875">
                        <a:buFont typeface="Arial" pitchFamily="34" charset="0"/>
                        <a:buChar char="•"/>
                      </a:pPr>
                      <a:r>
                        <a:rPr lang="en-US" sz="2400" baseline="0" dirty="0">
                          <a:latin typeface="Times New Roman" pitchFamily="18" charset="0"/>
                          <a:cs typeface="Times New Roman" pitchFamily="18" charset="0"/>
                        </a:rPr>
                        <a:t> </a:t>
                      </a:r>
                      <a:r>
                        <a:rPr lang="en-US" sz="2400" baseline="0" dirty="0" err="1">
                          <a:latin typeface="Times New Roman" pitchFamily="18" charset="0"/>
                          <a:cs typeface="Times New Roman" pitchFamily="18" charset="0"/>
                        </a:rPr>
                        <a:t>Digi</a:t>
                      </a:r>
                      <a:r>
                        <a:rPr lang="en-US" sz="2400" baseline="0" dirty="0">
                          <a:latin typeface="Times New Roman" pitchFamily="18" charset="0"/>
                          <a:cs typeface="Times New Roman" pitchFamily="18" charset="0"/>
                        </a:rPr>
                        <a:t>-Vouchers for </a:t>
                      </a:r>
                      <a:r>
                        <a:rPr lang="en-US" sz="2400" baseline="0" dirty="0" err="1">
                          <a:latin typeface="Times New Roman" pitchFamily="18" charset="0"/>
                          <a:cs typeface="Times New Roman" pitchFamily="18" charset="0"/>
                        </a:rPr>
                        <a:t>for</a:t>
                      </a:r>
                      <a:r>
                        <a:rPr lang="en-US" sz="2400" baseline="0" dirty="0">
                          <a:latin typeface="Times New Roman" pitchFamily="18" charset="0"/>
                          <a:cs typeface="Times New Roman" pitchFamily="18" charset="0"/>
                        </a:rPr>
                        <a:t> students / PWDs</a:t>
                      </a:r>
                    </a:p>
                    <a:p>
                      <a:pPr marL="0" indent="269875">
                        <a:buFont typeface="Arial" pitchFamily="34" charset="0"/>
                        <a:buChar char="•"/>
                      </a:pPr>
                      <a:r>
                        <a:rPr lang="en-US" sz="2400" baseline="0" dirty="0">
                          <a:latin typeface="Times New Roman" pitchFamily="18" charset="0"/>
                          <a:cs typeface="Times New Roman" pitchFamily="18" charset="0"/>
                        </a:rPr>
                        <a:t> Tele-centers in rural areas / community networks</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479552">
                <a:tc>
                  <a:txBody>
                    <a:bodyPr/>
                    <a:lstStyle/>
                    <a:p>
                      <a:endParaRPr lang="en-US" sz="2400"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tc>
                  <a:txBody>
                    <a:bodyPr/>
                    <a:lstStyle/>
                    <a:p>
                      <a:pPr marL="0" indent="269875">
                        <a:buFont typeface="Arial" pitchFamily="34" charset="0"/>
                        <a:buChar char="•"/>
                      </a:pP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365137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9490"/>
            <a:ext cx="12192000" cy="633046"/>
          </a:xfrm>
          <a:solidFill>
            <a:schemeClr val="accent5">
              <a:lumMod val="50000"/>
            </a:schemeClr>
          </a:solidFill>
        </p:spPr>
        <p:txBody>
          <a:bodyPr>
            <a:norm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Recommendations</a:t>
            </a:r>
            <a:endParaRPr lang="en-US" dirty="0">
              <a:solidFill>
                <a:schemeClr val="bg1"/>
              </a:solidFill>
              <a:latin typeface="Times New Roman" pitchFamily="18" charset="0"/>
              <a:cs typeface="Times New Roman" pitchFamily="18" charset="0"/>
            </a:endParaRPr>
          </a:p>
        </p:txBody>
      </p:sp>
      <p:sp>
        <p:nvSpPr>
          <p:cNvPr id="4" name="Slide Number Placeholder 3"/>
          <p:cNvSpPr>
            <a:spLocks noGrp="1"/>
          </p:cNvSpPr>
          <p:nvPr>
            <p:ph type="sldNum" sz="quarter" idx="7"/>
          </p:nvPr>
        </p:nvSpPr>
        <p:spPr/>
        <p:txBody>
          <a:bodyPr/>
          <a:lstStyle/>
          <a:p>
            <a:fld id="{B6F15528-21DE-4FAA-801E-634DDDAF4B2B}" type="slidenum">
              <a:rPr lang="en-US" smtClean="0"/>
              <a:pPr/>
              <a:t>29</a:t>
            </a:fld>
            <a:endParaRPr lang="en-US"/>
          </a:p>
        </p:txBody>
      </p:sp>
      <p:graphicFrame>
        <p:nvGraphicFramePr>
          <p:cNvPr id="5" name="Table 4"/>
          <p:cNvGraphicFramePr>
            <a:graphicFrameLocks noGrp="1"/>
          </p:cNvGraphicFramePr>
          <p:nvPr/>
        </p:nvGraphicFramePr>
        <p:xfrm>
          <a:off x="152400" y="990600"/>
          <a:ext cx="11125200" cy="5417312"/>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7924800">
                  <a:extLst>
                    <a:ext uri="{9D8B030D-6E8A-4147-A177-3AD203B41FA5}">
                      <a16:colId xmlns:a16="http://schemas.microsoft.com/office/drawing/2014/main" val="20002"/>
                    </a:ext>
                  </a:extLst>
                </a:gridCol>
              </a:tblGrid>
              <a:tr h="479552">
                <a:tc>
                  <a:txBody>
                    <a:bodyPr/>
                    <a:lstStyle/>
                    <a:p>
                      <a:r>
                        <a:rPr lang="en-US" sz="2400" dirty="0">
                          <a:latin typeface="Times New Roman" pitchFamily="18" charset="0"/>
                          <a:cs typeface="Times New Roman" pitchFamily="18" charset="0"/>
                        </a:rPr>
                        <a:t>S #</a:t>
                      </a:r>
                    </a:p>
                  </a:txBody>
                  <a:tcPr/>
                </a:tc>
                <a:tc>
                  <a:txBody>
                    <a:bodyPr/>
                    <a:lstStyle/>
                    <a:p>
                      <a:r>
                        <a:rPr lang="en-US" sz="2400" dirty="0">
                          <a:latin typeface="Times New Roman" pitchFamily="18" charset="0"/>
                          <a:cs typeface="Times New Roman" pitchFamily="18" charset="0"/>
                        </a:rPr>
                        <a:t>Recommendation</a:t>
                      </a:r>
                    </a:p>
                  </a:txBody>
                  <a:tcPr/>
                </a:tc>
                <a:tc>
                  <a:txBody>
                    <a:bodyPr/>
                    <a:lstStyle/>
                    <a:p>
                      <a:r>
                        <a:rPr lang="en-US" sz="2400" dirty="0">
                          <a:latin typeface="Times New Roman" pitchFamily="18" charset="0"/>
                          <a:cs typeface="Times New Roman" pitchFamily="18" charset="0"/>
                        </a:rPr>
                        <a:t>Details</a:t>
                      </a:r>
                    </a:p>
                  </a:txBody>
                  <a:tcPr/>
                </a:tc>
                <a:extLst>
                  <a:ext uri="{0D108BD9-81ED-4DB2-BD59-A6C34878D82A}">
                    <a16:rowId xmlns:a16="http://schemas.microsoft.com/office/drawing/2014/main" val="10000"/>
                  </a:ext>
                </a:extLst>
              </a:tr>
              <a:tr h="479552">
                <a:tc>
                  <a:txBody>
                    <a:bodyPr/>
                    <a:lstStyle/>
                    <a:p>
                      <a:r>
                        <a:rPr lang="en-US" sz="2400" dirty="0">
                          <a:latin typeface="Times New Roman" pitchFamily="18" charset="0"/>
                          <a:cs typeface="Times New Roman" pitchFamily="18" charset="0"/>
                        </a:rPr>
                        <a:t>3</a:t>
                      </a:r>
                    </a:p>
                  </a:txBody>
                  <a:tcPr/>
                </a:tc>
                <a:tc>
                  <a:txBody>
                    <a:bodyPr/>
                    <a:lstStyle/>
                    <a:p>
                      <a:r>
                        <a:rPr lang="en-US" sz="2400" dirty="0">
                          <a:latin typeface="Times New Roman" pitchFamily="18" charset="0"/>
                          <a:cs typeface="Times New Roman" pitchFamily="18" charset="0"/>
                        </a:rPr>
                        <a:t>Quality</a:t>
                      </a:r>
                    </a:p>
                  </a:txBody>
                  <a:tcPr/>
                </a:tc>
                <a:tc>
                  <a:txBody>
                    <a:bodyPr/>
                    <a:lstStyle/>
                    <a:p>
                      <a:pPr marL="355600" indent="-355600" algn="just">
                        <a:buFont typeface="Arial" pitchFamily="34" charset="0"/>
                        <a:buChar char="•"/>
                      </a:pPr>
                      <a:r>
                        <a:rPr lang="en-US" sz="2400" dirty="0">
                          <a:latin typeface="Times New Roman" pitchFamily="18" charset="0"/>
                          <a:cs typeface="Times New Roman" pitchFamily="18" charset="0"/>
                        </a:rPr>
                        <a:t> Public / PPP investment in local satellites, </a:t>
                      </a:r>
                      <a:r>
                        <a:rPr lang="en-US" sz="2400" dirty="0" err="1">
                          <a:latin typeface="Times New Roman" pitchFamily="18" charset="0"/>
                          <a:cs typeface="Times New Roman" pitchFamily="18" charset="0"/>
                        </a:rPr>
                        <a:t>Fiberoptic</a:t>
                      </a:r>
                      <a:r>
                        <a:rPr lang="en-US" sz="2400" baseline="0" dirty="0">
                          <a:latin typeface="Times New Roman" pitchFamily="18" charset="0"/>
                          <a:cs typeface="Times New Roman" pitchFamily="18" charset="0"/>
                        </a:rPr>
                        <a:t> and collaborating in region for extension of submarine cables</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79552">
                <a:tc>
                  <a:txBody>
                    <a:bodyPr/>
                    <a:lstStyle/>
                    <a:p>
                      <a:r>
                        <a:rPr lang="en-US" sz="2400" dirty="0">
                          <a:latin typeface="Times New Roman" pitchFamily="18" charset="0"/>
                          <a:cs typeface="Times New Roman" pitchFamily="18" charset="0"/>
                        </a:rPr>
                        <a:t>4</a:t>
                      </a:r>
                    </a:p>
                  </a:txBody>
                  <a:tcPr/>
                </a:tc>
                <a:tc>
                  <a:txBody>
                    <a:bodyPr/>
                    <a:lstStyle/>
                    <a:p>
                      <a:r>
                        <a:rPr lang="en-US" sz="2400" dirty="0">
                          <a:latin typeface="Times New Roman" pitchFamily="18" charset="0"/>
                          <a:cs typeface="Times New Roman" pitchFamily="18" charset="0"/>
                        </a:rPr>
                        <a:t>Training</a:t>
                      </a:r>
                      <a:r>
                        <a:rPr lang="en-US" sz="2400" baseline="0" dirty="0">
                          <a:latin typeface="Times New Roman" pitchFamily="18" charset="0"/>
                          <a:cs typeface="Times New Roman" pitchFamily="18" charset="0"/>
                        </a:rPr>
                        <a:t> / Skill Development</a:t>
                      </a:r>
                      <a:endParaRPr lang="en-US" sz="2400" dirty="0">
                        <a:latin typeface="Times New Roman" pitchFamily="18" charset="0"/>
                        <a:cs typeface="Times New Roman" pitchFamily="18" charset="0"/>
                      </a:endParaRPr>
                    </a:p>
                  </a:txBody>
                  <a:tcPr/>
                </a:tc>
                <a:tc>
                  <a:txBody>
                    <a:bodyPr/>
                    <a:lstStyle/>
                    <a:p>
                      <a:pPr marL="355600" indent="-355600" algn="just">
                        <a:buFont typeface="Arial" pitchFamily="34" charset="0"/>
                        <a:buChar char="•"/>
                      </a:pPr>
                      <a:r>
                        <a:rPr lang="en-US" sz="2400" dirty="0">
                          <a:latin typeface="Times New Roman" pitchFamily="18" charset="0"/>
                          <a:cs typeface="Times New Roman" pitchFamily="18" charset="0"/>
                        </a:rPr>
                        <a:t>Scaling up </a:t>
                      </a:r>
                      <a:r>
                        <a:rPr lang="en-US" sz="2400" dirty="0" err="1">
                          <a:latin typeface="Times New Roman" pitchFamily="18" charset="0"/>
                          <a:cs typeface="Times New Roman" pitchFamily="18" charset="0"/>
                        </a:rPr>
                        <a:t>Digiskills</a:t>
                      </a:r>
                      <a:r>
                        <a:rPr lang="en-US" sz="2400" dirty="0">
                          <a:latin typeface="Times New Roman" pitchFamily="18" charset="0"/>
                          <a:cs typeface="Times New Roman" pitchFamily="18" charset="0"/>
                        </a:rPr>
                        <a:t> programs for training in freelancing,</a:t>
                      </a:r>
                      <a:r>
                        <a:rPr lang="en-US" sz="2400" baseline="0" dirty="0">
                          <a:latin typeface="Times New Roman" pitchFamily="18" charset="0"/>
                          <a:cs typeface="Times New Roman" pitchFamily="18" charset="0"/>
                        </a:rPr>
                        <a:t> AI, Fin-tech, Big Data &amp; Cloud Computing, Robotics &amp; Automation, Machine Learning and Coding </a:t>
                      </a:r>
                    </a:p>
                    <a:p>
                      <a:pPr marL="355600" indent="-355600" algn="just">
                        <a:buFont typeface="Arial" pitchFamily="34" charset="0"/>
                        <a:buChar char="•"/>
                      </a:pPr>
                      <a:r>
                        <a:rPr lang="en-US" sz="2400" baseline="0" dirty="0">
                          <a:latin typeface="Times New Roman" pitchFamily="18" charset="0"/>
                          <a:cs typeface="Times New Roman" pitchFamily="18" charset="0"/>
                        </a:rPr>
                        <a:t>Creating Digital Ecosystem by establishing Digital Venture Capital Funds to promote innovation through Entrepreneurship, Incubation, Startups</a:t>
                      </a:r>
                    </a:p>
                    <a:p>
                      <a:pPr marL="355600" indent="-355600" algn="just">
                        <a:buFont typeface="Arial" pitchFamily="34" charset="0"/>
                        <a:buChar char="•"/>
                      </a:pPr>
                      <a:r>
                        <a:rPr lang="en-US" sz="2400" baseline="0" dirty="0">
                          <a:latin typeface="Times New Roman" pitchFamily="18" charset="0"/>
                          <a:cs typeface="Times New Roman" pitchFamily="18" charset="0"/>
                        </a:rPr>
                        <a:t> </a:t>
                      </a:r>
                      <a:r>
                        <a:rPr lang="en-US" sz="2400" dirty="0">
                          <a:latin typeface="Times New Roman" panose="02020603050405020304" pitchFamily="18" charset="0"/>
                          <a:cs typeface="Times New Roman" panose="02020603050405020304" pitchFamily="18" charset="0"/>
                        </a:rPr>
                        <a:t>Specialized IT Trainings / short courses for youth especially girls to become freelancers / Entrepreneurs. </a:t>
                      </a:r>
                    </a:p>
                    <a:p>
                      <a:pPr marL="355600" indent="-355600" algn="just">
                        <a:buFont typeface="Arial" pitchFamily="34" charset="0"/>
                        <a:buChar char="•"/>
                      </a:pPr>
                      <a:r>
                        <a:rPr lang="en-US" sz="2400" dirty="0">
                          <a:latin typeface="Times New Roman" panose="02020603050405020304" pitchFamily="18" charset="0"/>
                          <a:cs typeface="Times New Roman" panose="02020603050405020304" pitchFamily="18" charset="0"/>
                        </a:rPr>
                        <a:t>E</a:t>
                      </a:r>
                      <a:r>
                        <a:rPr lang="en-US" sz="2400" b="0" dirty="0">
                          <a:solidFill>
                            <a:srgbClr val="000000"/>
                          </a:solidFill>
                          <a:effectLst/>
                          <a:latin typeface="Times New Roman" panose="02020603050405020304" pitchFamily="18" charset="0"/>
                          <a:cs typeface="Times New Roman" panose="02020603050405020304" pitchFamily="18" charset="0"/>
                        </a:rPr>
                        <a:t>mpowering women in rural areas by appropriate IT trainings at schools / vocational centers</a:t>
                      </a:r>
                      <a:r>
                        <a:rPr lang="en-US" sz="2400" b="0" baseline="0" dirty="0">
                          <a:solidFill>
                            <a:srgbClr val="000000"/>
                          </a:solidFill>
                          <a:effectLst/>
                          <a:latin typeface="Times New Roman" panose="02020603050405020304" pitchFamily="18" charset="0"/>
                          <a:cs typeface="Times New Roman" panose="02020603050405020304" pitchFamily="18" charset="0"/>
                        </a:rPr>
                        <a:t> / community networks</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6513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143000" y="1005840"/>
          <a:ext cx="9855200" cy="5547360"/>
        </p:xfrm>
        <a:graphic>
          <a:graphicData uri="http://schemas.openxmlformats.org/drawingml/2006/table">
            <a:tbl>
              <a:tblPr firstRow="1" bandRow="1">
                <a:tableStyleId>{5C22544A-7EE6-4342-B048-85BDC9FD1C3A}</a:tableStyleId>
              </a:tblPr>
              <a:tblGrid>
                <a:gridCol w="2248218">
                  <a:extLst>
                    <a:ext uri="{9D8B030D-6E8A-4147-A177-3AD203B41FA5}">
                      <a16:colId xmlns:a16="http://schemas.microsoft.com/office/drawing/2014/main" val="20000"/>
                    </a:ext>
                  </a:extLst>
                </a:gridCol>
                <a:gridCol w="7606982">
                  <a:extLst>
                    <a:ext uri="{9D8B030D-6E8A-4147-A177-3AD203B41FA5}">
                      <a16:colId xmlns:a16="http://schemas.microsoft.com/office/drawing/2014/main" val="20001"/>
                    </a:ext>
                  </a:extLst>
                </a:gridCol>
              </a:tblGrid>
              <a:tr h="370840">
                <a:tc>
                  <a:txBody>
                    <a:bodyPr/>
                    <a:lstStyle/>
                    <a:p>
                      <a:r>
                        <a:rPr lang="en-US" sz="2200" b="0" dirty="0">
                          <a:solidFill>
                            <a:schemeClr val="tx1"/>
                          </a:solidFill>
                          <a:latin typeface="Times New Roman" pitchFamily="18" charset="0"/>
                          <a:cs typeface="Times New Roman" pitchFamily="18" charset="0"/>
                        </a:rPr>
                        <a:t>A4AI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b="0" dirty="0">
                          <a:solidFill>
                            <a:schemeClr val="tx1"/>
                          </a:solidFill>
                          <a:latin typeface="Times New Roman" panose="02020603050405020304" pitchFamily="18" charset="0"/>
                          <a:cs typeface="Times New Roman" panose="02020603050405020304" pitchFamily="18" charset="0"/>
                        </a:rPr>
                        <a:t>Alliance for Affordable Internet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sz="2200" dirty="0">
                          <a:solidFill>
                            <a:schemeClr val="tx1"/>
                          </a:solidFill>
                          <a:latin typeface="Times New Roman" pitchFamily="18" charset="0"/>
                          <a:cs typeface="Times New Roman" pitchFamily="18" charset="0"/>
                        </a:rPr>
                        <a:t>AI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Artificial Intelligence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US" sz="2200" dirty="0">
                          <a:solidFill>
                            <a:schemeClr val="tx1"/>
                          </a:solidFill>
                          <a:latin typeface="Times New Roman" pitchFamily="18" charset="0"/>
                          <a:cs typeface="Times New Roman" pitchFamily="18" charset="0"/>
                        </a:rPr>
                        <a:t>CAD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Computer Added Design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r>
                        <a:rPr lang="en-US" sz="2200" dirty="0">
                          <a:solidFill>
                            <a:schemeClr val="tx1"/>
                          </a:solidFill>
                          <a:latin typeface="Times New Roman" pitchFamily="18" charset="0"/>
                          <a:cs typeface="Times New Roman" pitchFamily="18" charset="0"/>
                        </a:rPr>
                        <a:t>HEC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Higher Education Commission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US" sz="2200" dirty="0">
                          <a:solidFill>
                            <a:schemeClr val="tx1"/>
                          </a:solidFill>
                          <a:latin typeface="Times New Roman" pitchFamily="18" charset="0"/>
                          <a:cs typeface="Times New Roman" pitchFamily="18" charset="0"/>
                        </a:rPr>
                        <a:t>ICTs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Information &amp; Communication Technologies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r>
                        <a:rPr lang="en-US" sz="2200" dirty="0" err="1">
                          <a:solidFill>
                            <a:schemeClr val="tx1"/>
                          </a:solidFill>
                          <a:latin typeface="Times New Roman" pitchFamily="18" charset="0"/>
                          <a:cs typeface="Times New Roman" pitchFamily="18" charset="0"/>
                        </a:rPr>
                        <a:t>IoT</a:t>
                      </a:r>
                      <a:endParaRPr lang="en-US" sz="22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Internet of Things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r>
                        <a:rPr lang="en-US" sz="2200" dirty="0">
                          <a:solidFill>
                            <a:schemeClr val="tx1"/>
                          </a:solidFill>
                          <a:latin typeface="Times New Roman" pitchFamily="18" charset="0"/>
                          <a:cs typeface="Times New Roman" pitchFamily="18" charset="0"/>
                        </a:rPr>
                        <a:t>ITU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International Telecommunication Union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r>
                        <a:rPr lang="en-US" sz="2200" dirty="0">
                          <a:solidFill>
                            <a:schemeClr val="tx1"/>
                          </a:solidFill>
                          <a:latin typeface="Times New Roman" pitchFamily="18" charset="0"/>
                          <a:cs typeface="Times New Roman" pitchFamily="18" charset="0"/>
                        </a:rPr>
                        <a:t>OECD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Organization of Economic Cooperation &amp; Development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r>
                        <a:rPr lang="en-US" sz="2200" dirty="0">
                          <a:solidFill>
                            <a:schemeClr val="tx1"/>
                          </a:solidFill>
                          <a:latin typeface="Times New Roman" pitchFamily="18" charset="0"/>
                          <a:cs typeface="Times New Roman" pitchFamily="18" charset="0"/>
                        </a:rPr>
                        <a:t>PBS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Pakistan Bureau of Statistics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r>
                        <a:rPr lang="en-US" sz="2200" dirty="0">
                          <a:solidFill>
                            <a:schemeClr val="tx1"/>
                          </a:solidFill>
                          <a:latin typeface="Times New Roman" pitchFamily="18" charset="0"/>
                          <a:cs typeface="Times New Roman" pitchFamily="18" charset="0"/>
                        </a:rPr>
                        <a:t>PDF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Portable Document Format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370840">
                <a:tc>
                  <a:txBody>
                    <a:bodyPr/>
                    <a:lstStyle/>
                    <a:p>
                      <a:r>
                        <a:rPr lang="en-US" sz="2200" dirty="0">
                          <a:solidFill>
                            <a:schemeClr val="tx1"/>
                          </a:solidFill>
                          <a:latin typeface="Times New Roman" pitchFamily="18" charset="0"/>
                          <a:cs typeface="Times New Roman" pitchFamily="18" charset="0"/>
                        </a:rPr>
                        <a:t>PERN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Pakistan Education &amp; Research Network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370840">
                <a:tc>
                  <a:txBody>
                    <a:bodyPr/>
                    <a:lstStyle/>
                    <a:p>
                      <a:r>
                        <a:rPr lang="en-US" sz="2200" dirty="0">
                          <a:solidFill>
                            <a:schemeClr val="tx1"/>
                          </a:solidFill>
                          <a:latin typeface="Times New Roman" pitchFamily="18" charset="0"/>
                          <a:cs typeface="Times New Roman" pitchFamily="18" charset="0"/>
                        </a:rPr>
                        <a:t>PTA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Pakistan Telecommunication Authority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70840">
                <a:tc>
                  <a:txBody>
                    <a:bodyPr/>
                    <a:lstStyle/>
                    <a:p>
                      <a:r>
                        <a:rPr lang="en-US" sz="2200" dirty="0">
                          <a:solidFill>
                            <a:schemeClr val="tx1"/>
                          </a:solidFill>
                          <a:latin typeface="Times New Roman" pitchFamily="18" charset="0"/>
                          <a:cs typeface="Times New Roman" pitchFamily="18" charset="0"/>
                        </a:rPr>
                        <a:t>USF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200" dirty="0">
                          <a:solidFill>
                            <a:schemeClr val="tx1"/>
                          </a:solidFill>
                          <a:latin typeface="Times New Roman" panose="02020603050405020304" pitchFamily="18" charset="0"/>
                          <a:cs typeface="Times New Roman" panose="02020603050405020304" pitchFamily="18" charset="0"/>
                        </a:rPr>
                        <a:t>Universal Service Fund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sp>
        <p:nvSpPr>
          <p:cNvPr id="10" name="Title 1"/>
          <p:cNvSpPr>
            <a:spLocks noGrp="1"/>
          </p:cNvSpPr>
          <p:nvPr>
            <p:ph type="ctrTitle"/>
          </p:nvPr>
        </p:nvSpPr>
        <p:spPr>
          <a:xfrm>
            <a:off x="1" y="228600"/>
            <a:ext cx="12192000" cy="633046"/>
          </a:xfrm>
          <a:solidFill>
            <a:schemeClr val="accent5">
              <a:lumMod val="50000"/>
            </a:schemeClr>
          </a:solidFill>
        </p:spPr>
        <p:txBody>
          <a:bodyPr>
            <a:normAutofit/>
          </a:bodyPr>
          <a:lstStyle/>
          <a:p>
            <a:pPr algn="ctr"/>
            <a:r>
              <a:rPr lang="en-US" dirty="0">
                <a:latin typeface="Times New Roman" panose="02020603050405020304" pitchFamily="18" charset="0"/>
                <a:cs typeface="Times New Roman" panose="02020603050405020304" pitchFamily="18" charset="0"/>
              </a:rPr>
              <a:t>Acronyms Used</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11" name="Slide Number Placeholder 10"/>
          <p:cNvSpPr>
            <a:spLocks noGrp="1"/>
          </p:cNvSpPr>
          <p:nvPr>
            <p:ph type="sldNum" sz="quarter" idx="7"/>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695660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fld id="{B6F15528-21DE-4FAA-801E-634DDDAF4B2B}" type="slidenum">
              <a:rPr lang="en-US" smtClean="0"/>
              <a:pPr/>
              <a:t>30</a:t>
            </a:fld>
            <a:endParaRPr lang="en-US"/>
          </a:p>
        </p:txBody>
      </p:sp>
      <p:pic>
        <p:nvPicPr>
          <p:cNvPr id="1026" name="Picture 2" descr="548 Thank You Computer Stock Photos - Free &amp; Royalty-Free Stock Photos from  Dreamstime"/>
          <p:cNvPicPr>
            <a:picLocks noChangeAspect="1" noChangeArrowheads="1"/>
          </p:cNvPicPr>
          <p:nvPr/>
        </p:nvPicPr>
        <p:blipFill>
          <a:blip r:embed="rId2" cstate="print"/>
          <a:srcRect/>
          <a:stretch>
            <a:fillRect/>
          </a:stretch>
        </p:blipFill>
        <p:spPr bwMode="auto">
          <a:xfrm>
            <a:off x="0" y="0"/>
            <a:ext cx="12192000" cy="687857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914400" y="1219200"/>
            <a:ext cx="10896600" cy="5142305"/>
          </a:xfrm>
          <a:prstGeom prst="rect">
            <a:avLst/>
          </a:prstGeom>
          <a:noFill/>
        </p:spPr>
        <p:txBody>
          <a:bodyPr wrap="square" rtlCol="0">
            <a:spAutoFit/>
          </a:bodyPr>
          <a:lstStyle/>
          <a:p>
            <a:pPr marL="514350" indent="-514350" algn="just">
              <a:lnSpc>
                <a:spcPct val="200000"/>
              </a:lnSpc>
              <a:buFont typeface="+mj-lt"/>
              <a:buAutoNum type="arabicParenR"/>
            </a:pPr>
            <a:r>
              <a:rPr lang="en-US" sz="2800" dirty="0">
                <a:latin typeface="Times New Roman" panose="02020603050405020304" pitchFamily="18" charset="0"/>
                <a:cs typeface="Times New Roman" panose="02020603050405020304" pitchFamily="18" charset="0"/>
              </a:rPr>
              <a:t>Introduction </a:t>
            </a:r>
          </a:p>
          <a:p>
            <a:pPr marL="514350" indent="-514350" algn="just">
              <a:lnSpc>
                <a:spcPct val="200000"/>
              </a:lnSpc>
              <a:buFont typeface="+mj-lt"/>
              <a:buAutoNum type="arabicParenR"/>
            </a:pPr>
            <a:r>
              <a:rPr lang="en-US" sz="2800" dirty="0">
                <a:latin typeface="Times New Roman" panose="02020603050405020304" pitchFamily="18" charset="0"/>
                <a:cs typeface="Times New Roman" panose="02020603050405020304" pitchFamily="18" charset="0"/>
              </a:rPr>
              <a:t>Statement of the Problem</a:t>
            </a:r>
          </a:p>
          <a:p>
            <a:pPr marL="514350" indent="-514350" algn="just">
              <a:lnSpc>
                <a:spcPct val="200000"/>
              </a:lnSpc>
              <a:buFont typeface="+mj-lt"/>
              <a:buAutoNum type="arabicParenR"/>
            </a:pPr>
            <a:r>
              <a:rPr lang="en-US" sz="2800" dirty="0">
                <a:latin typeface="Times New Roman" panose="02020603050405020304" pitchFamily="18" charset="0"/>
                <a:cs typeface="Times New Roman" panose="02020603050405020304" pitchFamily="18" charset="0"/>
              </a:rPr>
              <a:t>Research Questions </a:t>
            </a:r>
          </a:p>
          <a:p>
            <a:pPr marL="514350" indent="-514350" algn="just">
              <a:lnSpc>
                <a:spcPct val="200000"/>
              </a:lnSpc>
              <a:buFont typeface="+mj-lt"/>
              <a:buAutoNum type="arabicParenR"/>
            </a:pPr>
            <a:r>
              <a:rPr lang="en-US" sz="2800" dirty="0">
                <a:latin typeface="Times New Roman" panose="02020603050405020304" pitchFamily="18" charset="0"/>
                <a:cs typeface="Times New Roman" panose="02020603050405020304" pitchFamily="18" charset="0"/>
              </a:rPr>
              <a:t>Analysis</a:t>
            </a:r>
          </a:p>
          <a:p>
            <a:pPr marL="514350" indent="-514350" algn="just">
              <a:lnSpc>
                <a:spcPct val="200000"/>
              </a:lnSpc>
              <a:buFont typeface="+mj-lt"/>
              <a:buAutoNum type="arabicParenR"/>
            </a:pPr>
            <a:r>
              <a:rPr lang="en-US" sz="2800" dirty="0">
                <a:latin typeface="Times New Roman" panose="02020603050405020304" pitchFamily="18" charset="0"/>
                <a:cs typeface="Times New Roman" panose="02020603050405020304" pitchFamily="18" charset="0"/>
              </a:rPr>
              <a:t>Conclusion</a:t>
            </a:r>
          </a:p>
          <a:p>
            <a:pPr marL="514350" indent="-514350" algn="just">
              <a:lnSpc>
                <a:spcPct val="200000"/>
              </a:lnSpc>
              <a:buFont typeface="+mj-lt"/>
              <a:buAutoNum type="arabicParenR"/>
            </a:pPr>
            <a:r>
              <a:rPr lang="en-US" sz="2800" dirty="0">
                <a:latin typeface="Times New Roman" panose="02020603050405020304" pitchFamily="18" charset="0"/>
                <a:cs typeface="Times New Roman" panose="02020603050405020304" pitchFamily="18" charset="0"/>
              </a:rPr>
              <a:t>Recommendations</a:t>
            </a:r>
          </a:p>
        </p:txBody>
      </p:sp>
      <p:sp>
        <p:nvSpPr>
          <p:cNvPr id="4" name="Title 1"/>
          <p:cNvSpPr>
            <a:spLocks noGrp="1"/>
          </p:cNvSpPr>
          <p:nvPr>
            <p:ph type="ctrTitle"/>
          </p:nvPr>
        </p:nvSpPr>
        <p:spPr>
          <a:xfrm>
            <a:off x="1" y="357554"/>
            <a:ext cx="12192000" cy="633046"/>
          </a:xfrm>
          <a:solidFill>
            <a:schemeClr val="accent5">
              <a:lumMod val="50000"/>
            </a:schemeClr>
          </a:solidFill>
        </p:spPr>
        <p:txBody>
          <a:bodyPr>
            <a:normAutofit/>
          </a:bodyPr>
          <a:lstStyle/>
          <a:p>
            <a:pPr algn="ctr"/>
            <a:r>
              <a:rPr lang="en-US" dirty="0">
                <a:latin typeface="Times New Roman" panose="02020603050405020304" pitchFamily="18" charset="0"/>
                <a:cs typeface="Times New Roman" panose="02020603050405020304" pitchFamily="18" charset="0"/>
              </a:rPr>
              <a:t>Sequence of the Presentation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7"/>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62535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81000" y="793552"/>
            <a:ext cx="11125200" cy="4616648"/>
          </a:xfrm>
          <a:prstGeom prst="rect">
            <a:avLst/>
          </a:prstGeom>
          <a:noFill/>
        </p:spPr>
        <p:txBody>
          <a:bodyPr wrap="square" rtlCol="0">
            <a:spAutoFit/>
          </a:bodyPr>
          <a:lstStyle/>
          <a:p>
            <a:pPr algn="just">
              <a:lnSpc>
                <a:spcPct val="150000"/>
              </a:lnSpc>
            </a:pPr>
            <a:r>
              <a:rPr lang="en-US" sz="2800" b="0" i="0" u="none" strike="noStrike" baseline="0" dirty="0">
                <a:latin typeface="Times New Roman" panose="02020603050405020304" pitchFamily="18" charset="0"/>
                <a:cs typeface="Times New Roman" panose="02020603050405020304" pitchFamily="18" charset="0"/>
              </a:rPr>
              <a:t>“Digital transformations have reached the tipping point where digital has become “business as usual” as opposed to an appendage. The tail has become the dog. Digital is not just part of the economy — it </a:t>
            </a:r>
            <a:r>
              <a:rPr lang="en-US" sz="2800" b="0" i="1" u="none" strike="noStrike" baseline="0" dirty="0">
                <a:latin typeface="Times New Roman" panose="02020603050405020304" pitchFamily="18" charset="0"/>
                <a:cs typeface="Times New Roman" panose="02020603050405020304" pitchFamily="18" charset="0"/>
              </a:rPr>
              <a:t>is </a:t>
            </a:r>
            <a:r>
              <a:rPr lang="en-US" sz="2800" b="0" i="0" u="none" strike="noStrike" baseline="0" dirty="0">
                <a:latin typeface="Times New Roman" panose="02020603050405020304" pitchFamily="18" charset="0"/>
                <a:cs typeface="Times New Roman" panose="02020603050405020304" pitchFamily="18" charset="0"/>
              </a:rPr>
              <a:t>the economy”</a:t>
            </a:r>
          </a:p>
          <a:p>
            <a:pPr algn="just">
              <a:lnSpc>
                <a:spcPct val="150000"/>
              </a:lnSpc>
            </a:pPr>
            <a:endParaRPr lang="en-US" sz="2800" b="0" i="0" u="none" strike="noStrike" baseline="0" dirty="0">
              <a:latin typeface="Times New Roman" panose="02020603050405020304" pitchFamily="18" charset="0"/>
              <a:cs typeface="Times New Roman" panose="02020603050405020304" pitchFamily="18" charset="0"/>
            </a:endParaRPr>
          </a:p>
          <a:p>
            <a:r>
              <a:rPr lang="en-US" sz="2800" b="0" i="0" u="none" strike="noStrike" baseline="0" dirty="0">
                <a:latin typeface="Times New Roman" panose="02020603050405020304" pitchFamily="18" charset="0"/>
                <a:cs typeface="Times New Roman" panose="02020603050405020304" pitchFamily="18" charset="0"/>
              </a:rPr>
              <a:t>Source: </a:t>
            </a:r>
            <a:r>
              <a:rPr lang="en-US" sz="2800" dirty="0">
                <a:latin typeface="Times New Roman" panose="02020603050405020304" pitchFamily="18" charset="0"/>
                <a:cs typeface="Times New Roman" panose="02020603050405020304" pitchFamily="18" charset="0"/>
              </a:rPr>
              <a:t>Anderson, Lindsay and  </a:t>
            </a:r>
            <a:r>
              <a:rPr lang="en-US" sz="2800" dirty="0" err="1">
                <a:latin typeface="Times New Roman" panose="02020603050405020304" pitchFamily="18" charset="0"/>
                <a:cs typeface="Times New Roman" panose="02020603050405020304" pitchFamily="18" charset="0"/>
              </a:rPr>
              <a:t>Wladawsky</a:t>
            </a:r>
            <a:r>
              <a:rPr lang="en-US" sz="2800" dirty="0">
                <a:latin typeface="Times New Roman" panose="02020603050405020304" pitchFamily="18" charset="0"/>
                <a:cs typeface="Times New Roman" panose="02020603050405020304" pitchFamily="18" charset="0"/>
              </a:rPr>
              <a:t>-Berger, Irving, </a:t>
            </a:r>
            <a:r>
              <a:rPr lang="en-US" sz="2800" i="1" dirty="0">
                <a:latin typeface="Times New Roman" panose="02020603050405020304" pitchFamily="18" charset="0"/>
                <a:cs typeface="Times New Roman" panose="02020603050405020304" pitchFamily="18" charset="0"/>
              </a:rPr>
              <a:t>The 4 Things It Takes to Succeed in the Digital Economy,</a:t>
            </a:r>
            <a:r>
              <a:rPr lang="en-US" sz="2800" dirty="0">
                <a:latin typeface="Times New Roman" panose="02020603050405020304" pitchFamily="18" charset="0"/>
                <a:cs typeface="Times New Roman" panose="02020603050405020304" pitchFamily="18" charset="0"/>
              </a:rPr>
              <a:t> Harvard Business Review, March 24, 2016</a:t>
            </a:r>
          </a:p>
        </p:txBody>
      </p:sp>
      <p:sp>
        <p:nvSpPr>
          <p:cNvPr id="5" name="Slide Number Placeholder 4"/>
          <p:cNvSpPr>
            <a:spLocks noGrp="1"/>
          </p:cNvSpPr>
          <p:nvPr>
            <p:ph type="sldNum" sz="quarter" idx="7"/>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776741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9490"/>
            <a:ext cx="12192000" cy="633046"/>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Introduction / Background</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85800" y="1371601"/>
            <a:ext cx="10744200" cy="3962399"/>
          </a:xfrm>
          <a:prstGeom prst="rect">
            <a:avLst/>
          </a:prstGeom>
          <a:noFill/>
        </p:spPr>
        <p:txBody>
          <a:bodyPr wrap="square" rtlCol="0">
            <a:spAutoFit/>
          </a:bodyPr>
          <a:lstStyle/>
          <a:p>
            <a:pPr algn="just">
              <a:lnSpc>
                <a:spcPct val="150000"/>
              </a:lnSpc>
            </a:pPr>
            <a:r>
              <a:rPr lang="en-US" sz="2800" b="1" dirty="0">
                <a:latin typeface="Times New Roman" panose="02020603050405020304" pitchFamily="18" charset="0"/>
                <a:cs typeface="Times New Roman" panose="02020603050405020304" pitchFamily="18" charset="0"/>
              </a:rPr>
              <a:t>Digital Divide</a:t>
            </a:r>
          </a:p>
          <a:p>
            <a:pPr algn="just">
              <a:lnSpc>
                <a:spcPct val="150000"/>
              </a:lnSpc>
            </a:pPr>
            <a:r>
              <a:rPr lang="en-US" sz="2800" dirty="0">
                <a:latin typeface="Times New Roman" panose="02020603050405020304" pitchFamily="18" charset="0"/>
                <a:cs typeface="Times New Roman" panose="02020603050405020304" pitchFamily="18" charset="0"/>
              </a:rPr>
              <a:t>The term “Digital Divide" refers to the gap between individuals, households, businesses and geographic areas at different socio-economic levels with regard to both their opportunities to access information and communication technologies (ICTs) and to their use of the Internet for a wide variety of activities.</a:t>
            </a:r>
          </a:p>
        </p:txBody>
      </p:sp>
      <p:sp>
        <p:nvSpPr>
          <p:cNvPr id="4" name="TextBox 3">
            <a:extLst>
              <a:ext uri="{FF2B5EF4-FFF2-40B4-BE49-F238E27FC236}">
                <a16:creationId xmlns:a16="http://schemas.microsoft.com/office/drawing/2014/main" id="{5AA9E4FF-A332-483C-9D62-807D2F472CCB}"/>
              </a:ext>
            </a:extLst>
          </p:cNvPr>
          <p:cNvSpPr txBox="1"/>
          <p:nvPr/>
        </p:nvSpPr>
        <p:spPr>
          <a:xfrm>
            <a:off x="762000" y="5791200"/>
            <a:ext cx="86106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Source: </a:t>
            </a:r>
            <a:r>
              <a:rPr lang="en-US" sz="2400" b="0" i="0" dirty="0">
                <a:effectLst/>
                <a:latin typeface="Times New Roman" panose="02020603050405020304" pitchFamily="18" charset="0"/>
                <a:cs typeface="Times New Roman" panose="02020603050405020304" pitchFamily="18" charset="0"/>
              </a:rPr>
              <a:t>Understanding the Digital Divide, OECD, 200, page 5.</a:t>
            </a:r>
            <a:r>
              <a:rPr lang="en-US" sz="2400" b="0" i="0" dirty="0">
                <a:solidFill>
                  <a:srgbClr val="000080"/>
                </a:solidFill>
                <a:effectLst/>
                <a:latin typeface="Times New Roman" panose="02020603050405020304" pitchFamily="18" charset="0"/>
                <a:cs typeface="Times New Roman" panose="02020603050405020304" pitchFamily="18" charset="0"/>
              </a:rPr>
              <a:t> </a:t>
            </a:r>
          </a:p>
          <a:p>
            <a:r>
              <a:rPr lang="en-US" sz="2400" b="0" i="0" dirty="0">
                <a:solidFill>
                  <a:srgbClr val="000080"/>
                </a:solidFill>
                <a:effectLst/>
                <a:latin typeface="Times New Roman" panose="02020603050405020304" pitchFamily="18" charset="0"/>
                <a:cs typeface="Times New Roman" panose="02020603050405020304" pitchFamily="18" charset="0"/>
              </a:rPr>
              <a:t>( </a:t>
            </a:r>
            <a:r>
              <a:rPr lang="en-US" sz="2400" b="0" i="0" dirty="0">
                <a:solidFill>
                  <a:srgbClr val="000080"/>
                </a:solidFill>
                <a:effectLst/>
                <a:latin typeface="Times New Roman" panose="02020603050405020304" pitchFamily="18" charset="0"/>
                <a:cs typeface="Times New Roman" panose="02020603050405020304" pitchFamily="18" charset="0"/>
                <a:hlinkClick r:id="rId3"/>
              </a:rPr>
              <a:t>http://www.oecd.org/dataoecd/38/57/1888451.pdf</a:t>
            </a:r>
            <a:r>
              <a:rPr lang="en-US" sz="2400" b="0" i="0" dirty="0">
                <a:solidFill>
                  <a:srgbClr val="000080"/>
                </a:solidFill>
                <a:effectLst/>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7"/>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802993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9490"/>
            <a:ext cx="12192000" cy="633046"/>
          </a:xfrm>
          <a:solidFill>
            <a:schemeClr val="accent5">
              <a:lumMod val="50000"/>
            </a:schemeClr>
          </a:solidFill>
        </p:spPr>
        <p:txBody>
          <a:bodyPr>
            <a:normAutofit/>
          </a:bodyPr>
          <a:lstStyle/>
          <a:p>
            <a:pPr algn="ctr"/>
            <a:r>
              <a:rPr lang="en-US"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Introduction / Background</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81000" y="945952"/>
            <a:ext cx="11582400" cy="4616648"/>
          </a:xfrm>
          <a:prstGeom prst="rect">
            <a:avLst/>
          </a:prstGeom>
          <a:noFill/>
        </p:spPr>
        <p:txBody>
          <a:bodyPr wrap="square" rtlCol="0">
            <a:spAutoFit/>
          </a:bodyPr>
          <a:lstStyle/>
          <a:p>
            <a:pPr algn="just">
              <a:lnSpc>
                <a:spcPct val="150000"/>
              </a:lnSpc>
            </a:pPr>
            <a:r>
              <a:rPr lang="en-US" sz="2800" b="1" u="sng" dirty="0">
                <a:latin typeface="Times New Roman" panose="02020603050405020304" pitchFamily="18" charset="0"/>
                <a:cs typeface="Times New Roman" panose="02020603050405020304" pitchFamily="18" charset="0"/>
              </a:rPr>
              <a:t>Information and Communication Technologies (ICT):</a:t>
            </a:r>
          </a:p>
          <a:p>
            <a:pPr algn="just">
              <a:lnSpc>
                <a:spcPct val="150000"/>
              </a:lnSpc>
            </a:pPr>
            <a:r>
              <a:rPr lang="en-US" sz="2800" dirty="0">
                <a:latin typeface="Times New Roman" panose="02020603050405020304" pitchFamily="18" charset="0"/>
                <a:cs typeface="Times New Roman" panose="02020603050405020304" pitchFamily="18" charset="0"/>
              </a:rPr>
              <a:t>ICT is a diverse set of technological tools and resources used to transmit, store, create, share or exchange information. These technological tools and resources include computers, the Internet (websites, blogs and emails), live broadcasting technologies (radio, television and webcasting), recorded broadcasting technologies (podcasting, audio and video players, and storage devices) and telephony (fixed or mobile, satellite, </a:t>
            </a:r>
            <a:r>
              <a:rPr lang="en-US" sz="2800" dirty="0" err="1">
                <a:latin typeface="Times New Roman" panose="02020603050405020304" pitchFamily="18" charset="0"/>
                <a:cs typeface="Times New Roman" panose="02020603050405020304" pitchFamily="18" charset="0"/>
              </a:rPr>
              <a:t>visio</a:t>
            </a:r>
            <a:r>
              <a:rPr lang="en-US" sz="2800" dirty="0">
                <a:latin typeface="Times New Roman" panose="02020603050405020304" pitchFamily="18" charset="0"/>
                <a:cs typeface="Times New Roman" panose="02020603050405020304" pitchFamily="18" charset="0"/>
              </a:rPr>
              <a:t>/video-conferencing, etc.).</a:t>
            </a:r>
          </a:p>
        </p:txBody>
      </p:sp>
      <p:sp>
        <p:nvSpPr>
          <p:cNvPr id="4" name="TextBox 3">
            <a:extLst>
              <a:ext uri="{FF2B5EF4-FFF2-40B4-BE49-F238E27FC236}">
                <a16:creationId xmlns:a16="http://schemas.microsoft.com/office/drawing/2014/main" id="{8425A902-2788-41B2-B89F-CC9CD3BB62C5}"/>
              </a:ext>
            </a:extLst>
          </p:cNvPr>
          <p:cNvSpPr txBox="1"/>
          <p:nvPr/>
        </p:nvSpPr>
        <p:spPr>
          <a:xfrm>
            <a:off x="685800" y="5562600"/>
            <a:ext cx="10287000" cy="1077218"/>
          </a:xfrm>
          <a:prstGeom prst="rect">
            <a:avLst/>
          </a:prstGeom>
          <a:noFill/>
        </p:spPr>
        <p:txBody>
          <a:bodyPr wrap="square" rtlCol="0">
            <a:spAutoFit/>
          </a:bodyPr>
          <a:lstStyle/>
          <a:p>
            <a:r>
              <a:rPr lang="en-US" sz="2400" u="sng" dirty="0">
                <a:latin typeface="Times New Roman" panose="02020603050405020304" pitchFamily="18" charset="0"/>
                <a:cs typeface="Times New Roman" panose="02020603050405020304" pitchFamily="18" charset="0"/>
              </a:rPr>
              <a:t>Source: UNESCO E-Learning Portal</a:t>
            </a:r>
          </a:p>
          <a:p>
            <a:r>
              <a:rPr lang="en-US" sz="2000" dirty="0">
                <a:latin typeface="Times New Roman" panose="02020603050405020304" pitchFamily="18" charset="0"/>
                <a:cs typeface="Times New Roman" panose="02020603050405020304" pitchFamily="18" charset="0"/>
                <a:hlinkClick r:id="rId2"/>
              </a:rPr>
              <a:t>https://learningportal.iiep.unesco.org/en/glossary/information-and-communication-technologies-ict</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(accessed on 8-11-2022)</a:t>
            </a:r>
          </a:p>
        </p:txBody>
      </p:sp>
      <p:sp>
        <p:nvSpPr>
          <p:cNvPr id="5" name="Slide Number Placeholder 4"/>
          <p:cNvSpPr>
            <a:spLocks noGrp="1"/>
          </p:cNvSpPr>
          <p:nvPr>
            <p:ph type="sldNum" sz="quarter" idx="7"/>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752465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400947C-66BB-4B1D-9BFA-84CF260A7CE6}"/>
              </a:ext>
            </a:extLst>
          </p:cNvPr>
          <p:cNvCxnSpPr/>
          <p:nvPr/>
        </p:nvCxnSpPr>
        <p:spPr>
          <a:xfrm>
            <a:off x="5960085" y="1780748"/>
            <a:ext cx="1875357" cy="2551362"/>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863872C-1E99-4E80-BFC3-A8CD2AC8D219}"/>
              </a:ext>
            </a:extLst>
          </p:cNvPr>
          <p:cNvCxnSpPr/>
          <p:nvPr/>
        </p:nvCxnSpPr>
        <p:spPr>
          <a:xfrm flipH="1">
            <a:off x="3753170" y="1780748"/>
            <a:ext cx="2078093" cy="253462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FF21E1D-C31A-421E-8EBB-52F45BE24B65}"/>
              </a:ext>
            </a:extLst>
          </p:cNvPr>
          <p:cNvCxnSpPr/>
          <p:nvPr/>
        </p:nvCxnSpPr>
        <p:spPr>
          <a:xfrm>
            <a:off x="5986765" y="1702982"/>
            <a:ext cx="4055353" cy="97281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161A52F-398A-4073-8010-7B77AC0DF678}"/>
              </a:ext>
            </a:extLst>
          </p:cNvPr>
          <p:cNvCxnSpPr>
            <a:endCxn id="35" idx="1"/>
          </p:cNvCxnSpPr>
          <p:nvPr/>
        </p:nvCxnSpPr>
        <p:spPr>
          <a:xfrm flipH="1">
            <a:off x="1481996" y="1702982"/>
            <a:ext cx="4322587" cy="845318"/>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14A56CB-EF4B-4F0F-A39A-3A54DD52D26E}"/>
              </a:ext>
            </a:extLst>
          </p:cNvPr>
          <p:cNvCxnSpPr/>
          <p:nvPr/>
        </p:nvCxnSpPr>
        <p:spPr>
          <a:xfrm>
            <a:off x="5900028" y="1701861"/>
            <a:ext cx="0" cy="262186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B0C536F-FA72-4576-987E-0D0E0DB002AB}"/>
              </a:ext>
            </a:extLst>
          </p:cNvPr>
          <p:cNvCxnSpPr/>
          <p:nvPr/>
        </p:nvCxnSpPr>
        <p:spPr>
          <a:xfrm>
            <a:off x="5881357" y="1701861"/>
            <a:ext cx="4175948" cy="263024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2DDB6A8-3402-4896-A1E4-60C949383653}"/>
              </a:ext>
            </a:extLst>
          </p:cNvPr>
          <p:cNvCxnSpPr/>
          <p:nvPr/>
        </p:nvCxnSpPr>
        <p:spPr>
          <a:xfrm flipH="1">
            <a:off x="1453190" y="1701861"/>
            <a:ext cx="4436792" cy="262186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91D9AA8-3987-4BAE-B183-35F921295540}"/>
              </a:ext>
            </a:extLst>
          </p:cNvPr>
          <p:cNvCxnSpPr/>
          <p:nvPr/>
        </p:nvCxnSpPr>
        <p:spPr>
          <a:xfrm flipV="1">
            <a:off x="5986765" y="1223151"/>
            <a:ext cx="4071635" cy="479831"/>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D5BCED0-F205-41CB-B457-61A499215378}"/>
              </a:ext>
            </a:extLst>
          </p:cNvPr>
          <p:cNvCxnSpPr/>
          <p:nvPr/>
        </p:nvCxnSpPr>
        <p:spPr>
          <a:xfrm flipH="1" flipV="1">
            <a:off x="1481996" y="1211973"/>
            <a:ext cx="4322587" cy="491009"/>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Rounded Rectangle 4">
            <a:extLst>
              <a:ext uri="{FF2B5EF4-FFF2-40B4-BE49-F238E27FC236}">
                <a16:creationId xmlns:a16="http://schemas.microsoft.com/office/drawing/2014/main" id="{3624F21C-E092-40D2-89A8-D946D39DF993}"/>
              </a:ext>
            </a:extLst>
          </p:cNvPr>
          <p:cNvSpPr/>
          <p:nvPr/>
        </p:nvSpPr>
        <p:spPr>
          <a:xfrm>
            <a:off x="4224910" y="1211973"/>
            <a:ext cx="3493181" cy="924064"/>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dirty="0">
                <a:solidFill>
                  <a:schemeClr val="tx2"/>
                </a:solidFill>
                <a:latin typeface="Times New Roman" panose="02020603050405020304" pitchFamily="18" charset="0"/>
                <a:cs typeface="Times New Roman" panose="02020603050405020304" pitchFamily="18" charset="0"/>
              </a:rPr>
              <a:t>Developments in Information &amp; Communication Technologies (ICT)</a:t>
            </a:r>
            <a:endParaRPr lang="en-US" dirty="0">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F074CA6C-6E4B-41BA-98A0-8B38CECDCF01}"/>
              </a:ext>
            </a:extLst>
          </p:cNvPr>
          <p:cNvSpPr/>
          <p:nvPr/>
        </p:nvSpPr>
        <p:spPr>
          <a:xfrm>
            <a:off x="4791020" y="2200011"/>
            <a:ext cx="1195745"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Internet</a:t>
            </a:r>
          </a:p>
        </p:txBody>
      </p:sp>
      <p:sp>
        <p:nvSpPr>
          <p:cNvPr id="24" name="Rectangle 23">
            <a:extLst>
              <a:ext uri="{FF2B5EF4-FFF2-40B4-BE49-F238E27FC236}">
                <a16:creationId xmlns:a16="http://schemas.microsoft.com/office/drawing/2014/main" id="{8DC117F4-7B05-4135-A383-FA3E4568C8CA}"/>
              </a:ext>
            </a:extLst>
          </p:cNvPr>
          <p:cNvSpPr/>
          <p:nvPr/>
        </p:nvSpPr>
        <p:spPr>
          <a:xfrm>
            <a:off x="4749797" y="2660101"/>
            <a:ext cx="1829591"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Mobile Devices</a:t>
            </a:r>
          </a:p>
        </p:txBody>
      </p:sp>
      <p:sp>
        <p:nvSpPr>
          <p:cNvPr id="25" name="Rectangle 24">
            <a:extLst>
              <a:ext uri="{FF2B5EF4-FFF2-40B4-BE49-F238E27FC236}">
                <a16:creationId xmlns:a16="http://schemas.microsoft.com/office/drawing/2014/main" id="{12EEF807-9AA9-49AF-8402-F930F347E190}"/>
              </a:ext>
            </a:extLst>
          </p:cNvPr>
          <p:cNvSpPr/>
          <p:nvPr/>
        </p:nvSpPr>
        <p:spPr>
          <a:xfrm>
            <a:off x="6274706" y="3077566"/>
            <a:ext cx="1195745"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Big Data</a:t>
            </a:r>
          </a:p>
        </p:txBody>
      </p:sp>
      <p:sp>
        <p:nvSpPr>
          <p:cNvPr id="26" name="Rectangle 25">
            <a:extLst>
              <a:ext uri="{FF2B5EF4-FFF2-40B4-BE49-F238E27FC236}">
                <a16:creationId xmlns:a16="http://schemas.microsoft.com/office/drawing/2014/main" id="{972FDCAD-52CC-44CF-8911-54E4A70CD5D6}"/>
              </a:ext>
            </a:extLst>
          </p:cNvPr>
          <p:cNvSpPr/>
          <p:nvPr/>
        </p:nvSpPr>
        <p:spPr>
          <a:xfrm>
            <a:off x="5316773" y="3532479"/>
            <a:ext cx="1470163"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Computers</a:t>
            </a:r>
          </a:p>
        </p:txBody>
      </p:sp>
      <p:sp>
        <p:nvSpPr>
          <p:cNvPr id="27" name="Rectangle 26">
            <a:extLst>
              <a:ext uri="{FF2B5EF4-FFF2-40B4-BE49-F238E27FC236}">
                <a16:creationId xmlns:a16="http://schemas.microsoft.com/office/drawing/2014/main" id="{313AFB41-E7FC-4CE7-B441-66DA3217E26E}"/>
              </a:ext>
            </a:extLst>
          </p:cNvPr>
          <p:cNvSpPr/>
          <p:nvPr/>
        </p:nvSpPr>
        <p:spPr>
          <a:xfrm>
            <a:off x="7999379" y="2818897"/>
            <a:ext cx="1754221"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3G…4G…5G</a:t>
            </a:r>
          </a:p>
        </p:txBody>
      </p:sp>
      <p:sp>
        <p:nvSpPr>
          <p:cNvPr id="28" name="Rectangle 27">
            <a:extLst>
              <a:ext uri="{FF2B5EF4-FFF2-40B4-BE49-F238E27FC236}">
                <a16:creationId xmlns:a16="http://schemas.microsoft.com/office/drawing/2014/main" id="{CDA0C2ED-4C56-4A28-B0A2-B7E37B9E16B4}"/>
              </a:ext>
            </a:extLst>
          </p:cNvPr>
          <p:cNvSpPr/>
          <p:nvPr/>
        </p:nvSpPr>
        <p:spPr>
          <a:xfrm>
            <a:off x="6736646" y="3717122"/>
            <a:ext cx="1829591"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Broadband</a:t>
            </a:r>
          </a:p>
        </p:txBody>
      </p:sp>
      <p:sp>
        <p:nvSpPr>
          <p:cNvPr id="29" name="Rectangle 28">
            <a:extLst>
              <a:ext uri="{FF2B5EF4-FFF2-40B4-BE49-F238E27FC236}">
                <a16:creationId xmlns:a16="http://schemas.microsoft.com/office/drawing/2014/main" id="{54740B67-DDBA-44BF-BDEA-46462F720B5B}"/>
              </a:ext>
            </a:extLst>
          </p:cNvPr>
          <p:cNvSpPr/>
          <p:nvPr/>
        </p:nvSpPr>
        <p:spPr>
          <a:xfrm>
            <a:off x="3786796" y="3511659"/>
            <a:ext cx="1829591"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Bluetooth</a:t>
            </a:r>
          </a:p>
        </p:txBody>
      </p:sp>
      <p:sp>
        <p:nvSpPr>
          <p:cNvPr id="30" name="Rectangle 29">
            <a:extLst>
              <a:ext uri="{FF2B5EF4-FFF2-40B4-BE49-F238E27FC236}">
                <a16:creationId xmlns:a16="http://schemas.microsoft.com/office/drawing/2014/main" id="{AF9466AA-9595-41E3-B718-8E5834489376}"/>
              </a:ext>
            </a:extLst>
          </p:cNvPr>
          <p:cNvSpPr/>
          <p:nvPr/>
        </p:nvSpPr>
        <p:spPr>
          <a:xfrm>
            <a:off x="7053568" y="2648149"/>
            <a:ext cx="1195745"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CAD</a:t>
            </a:r>
          </a:p>
        </p:txBody>
      </p:sp>
      <p:sp>
        <p:nvSpPr>
          <p:cNvPr id="31" name="Rectangle 30">
            <a:extLst>
              <a:ext uri="{FF2B5EF4-FFF2-40B4-BE49-F238E27FC236}">
                <a16:creationId xmlns:a16="http://schemas.microsoft.com/office/drawing/2014/main" id="{C1EBB652-214D-4CEC-9D83-83CEA8FD5CBD}"/>
              </a:ext>
            </a:extLst>
          </p:cNvPr>
          <p:cNvSpPr/>
          <p:nvPr/>
        </p:nvSpPr>
        <p:spPr>
          <a:xfrm>
            <a:off x="7881379" y="3317012"/>
            <a:ext cx="2017222"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Cybersecurity</a:t>
            </a:r>
          </a:p>
        </p:txBody>
      </p:sp>
      <p:sp>
        <p:nvSpPr>
          <p:cNvPr id="32" name="Rectangle 31">
            <a:extLst>
              <a:ext uri="{FF2B5EF4-FFF2-40B4-BE49-F238E27FC236}">
                <a16:creationId xmlns:a16="http://schemas.microsoft.com/office/drawing/2014/main" id="{4A51586A-AB38-4D7D-B84B-773C1CDE9B89}"/>
              </a:ext>
            </a:extLst>
          </p:cNvPr>
          <p:cNvSpPr/>
          <p:nvPr/>
        </p:nvSpPr>
        <p:spPr>
          <a:xfrm>
            <a:off x="7334856" y="1986430"/>
            <a:ext cx="1376077" cy="707886"/>
          </a:xfrm>
          <a:prstGeom prst="rect">
            <a:avLst/>
          </a:prstGeom>
        </p:spPr>
        <p:txBody>
          <a:bodyPr wrap="square">
            <a:spAutoFit/>
          </a:bodyPr>
          <a:lstStyle/>
          <a:p>
            <a:pPr algn="ctr"/>
            <a:r>
              <a:rPr lang="en-US" sz="2000" dirty="0">
                <a:solidFill>
                  <a:schemeClr val="accent1"/>
                </a:solidFill>
                <a:latin typeface="Times New Roman" panose="02020603050405020304" pitchFamily="18" charset="0"/>
                <a:cs typeface="Times New Roman" panose="02020603050405020304" pitchFamily="18" charset="0"/>
              </a:rPr>
              <a:t>Cloud Computing</a:t>
            </a:r>
          </a:p>
        </p:txBody>
      </p:sp>
      <p:sp>
        <p:nvSpPr>
          <p:cNvPr id="33" name="Rectangle 32">
            <a:extLst>
              <a:ext uri="{FF2B5EF4-FFF2-40B4-BE49-F238E27FC236}">
                <a16:creationId xmlns:a16="http://schemas.microsoft.com/office/drawing/2014/main" id="{430844B7-1926-43DD-A5E4-A13979545F1E}"/>
              </a:ext>
            </a:extLst>
          </p:cNvPr>
          <p:cNvSpPr/>
          <p:nvPr/>
        </p:nvSpPr>
        <p:spPr>
          <a:xfrm>
            <a:off x="6137498" y="2254410"/>
            <a:ext cx="1470163"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Online</a:t>
            </a:r>
          </a:p>
        </p:txBody>
      </p:sp>
      <p:sp>
        <p:nvSpPr>
          <p:cNvPr id="34" name="Rectangle 33">
            <a:extLst>
              <a:ext uri="{FF2B5EF4-FFF2-40B4-BE49-F238E27FC236}">
                <a16:creationId xmlns:a16="http://schemas.microsoft.com/office/drawing/2014/main" id="{3DC83B5D-E9BD-4575-AA17-C0319A3C35EC}"/>
              </a:ext>
            </a:extLst>
          </p:cNvPr>
          <p:cNvSpPr/>
          <p:nvPr/>
        </p:nvSpPr>
        <p:spPr>
          <a:xfrm>
            <a:off x="4801465" y="3111549"/>
            <a:ext cx="1195745"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PDF</a:t>
            </a:r>
          </a:p>
        </p:txBody>
      </p:sp>
      <p:sp>
        <p:nvSpPr>
          <p:cNvPr id="35" name="Rectangle 34">
            <a:extLst>
              <a:ext uri="{FF2B5EF4-FFF2-40B4-BE49-F238E27FC236}">
                <a16:creationId xmlns:a16="http://schemas.microsoft.com/office/drawing/2014/main" id="{FA5010F8-F16B-4216-B5D4-402AEA23508E}"/>
              </a:ext>
            </a:extLst>
          </p:cNvPr>
          <p:cNvSpPr/>
          <p:nvPr/>
        </p:nvSpPr>
        <p:spPr>
          <a:xfrm>
            <a:off x="1481996" y="1271027"/>
            <a:ext cx="1720886" cy="2554545"/>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E-mail</a:t>
            </a:r>
          </a:p>
          <a:p>
            <a:r>
              <a:rPr lang="en-US" sz="2000" dirty="0">
                <a:solidFill>
                  <a:schemeClr val="accent1"/>
                </a:solidFill>
                <a:latin typeface="Times New Roman" panose="02020603050405020304" pitchFamily="18" charset="0"/>
                <a:cs typeface="Times New Roman" panose="02020603050405020304" pitchFamily="18" charset="0"/>
              </a:rPr>
              <a:t>E-commerce</a:t>
            </a:r>
          </a:p>
          <a:p>
            <a:r>
              <a:rPr lang="en-US" sz="2000" dirty="0">
                <a:solidFill>
                  <a:schemeClr val="accent1"/>
                </a:solidFill>
                <a:latin typeface="Times New Roman" panose="02020603050405020304" pitchFamily="18" charset="0"/>
                <a:cs typeface="Times New Roman" panose="02020603050405020304" pitchFamily="18" charset="0"/>
              </a:rPr>
              <a:t>E-trade</a:t>
            </a:r>
          </a:p>
          <a:p>
            <a:r>
              <a:rPr lang="en-US" sz="2000" dirty="0">
                <a:solidFill>
                  <a:schemeClr val="accent1"/>
                </a:solidFill>
                <a:latin typeface="Times New Roman" panose="02020603050405020304" pitchFamily="18" charset="0"/>
                <a:cs typeface="Times New Roman" panose="02020603050405020304" pitchFamily="18" charset="0"/>
              </a:rPr>
              <a:t>E-government</a:t>
            </a:r>
          </a:p>
          <a:p>
            <a:r>
              <a:rPr lang="en-US" sz="2000" dirty="0">
                <a:solidFill>
                  <a:schemeClr val="accent1"/>
                </a:solidFill>
                <a:latin typeface="Times New Roman" panose="02020603050405020304" pitchFamily="18" charset="0"/>
                <a:cs typeface="Times New Roman" panose="02020603050405020304" pitchFamily="18" charset="0"/>
              </a:rPr>
              <a:t>E-banking</a:t>
            </a:r>
          </a:p>
          <a:p>
            <a:r>
              <a:rPr lang="en-US" sz="2000" dirty="0">
                <a:solidFill>
                  <a:schemeClr val="accent1"/>
                </a:solidFill>
                <a:latin typeface="Times New Roman" panose="02020603050405020304" pitchFamily="18" charset="0"/>
                <a:cs typeface="Times New Roman" panose="02020603050405020304" pitchFamily="18" charset="0"/>
              </a:rPr>
              <a:t>E-learning</a:t>
            </a:r>
          </a:p>
          <a:p>
            <a:r>
              <a:rPr lang="en-US" sz="2000" dirty="0">
                <a:solidFill>
                  <a:schemeClr val="accent1"/>
                </a:solidFill>
                <a:latin typeface="Times New Roman" panose="02020603050405020304" pitchFamily="18" charset="0"/>
                <a:cs typeface="Times New Roman" panose="02020603050405020304" pitchFamily="18" charset="0"/>
              </a:rPr>
              <a:t>E-gazette</a:t>
            </a:r>
          </a:p>
          <a:p>
            <a:r>
              <a:rPr lang="en-US" sz="2000" dirty="0">
                <a:solidFill>
                  <a:schemeClr val="accent1"/>
                </a:solidFill>
                <a:latin typeface="Times New Roman" panose="02020603050405020304" pitchFamily="18" charset="0"/>
                <a:cs typeface="Times New Roman" panose="02020603050405020304" pitchFamily="18" charset="0"/>
              </a:rPr>
              <a:t>…</a:t>
            </a:r>
          </a:p>
        </p:txBody>
      </p:sp>
      <p:sp>
        <p:nvSpPr>
          <p:cNvPr id="36" name="Rectangle 35">
            <a:extLst>
              <a:ext uri="{FF2B5EF4-FFF2-40B4-BE49-F238E27FC236}">
                <a16:creationId xmlns:a16="http://schemas.microsoft.com/office/drawing/2014/main" id="{CD8CF5FB-0F77-44A1-B8E4-820E46459168}"/>
              </a:ext>
            </a:extLst>
          </p:cNvPr>
          <p:cNvSpPr/>
          <p:nvPr/>
        </p:nvSpPr>
        <p:spPr>
          <a:xfrm>
            <a:off x="7999379" y="1314836"/>
            <a:ext cx="1879572" cy="707886"/>
          </a:xfrm>
          <a:prstGeom prst="rect">
            <a:avLst/>
          </a:prstGeom>
        </p:spPr>
        <p:txBody>
          <a:bodyPr wrap="square">
            <a:spAutoFit/>
          </a:bodyPr>
          <a:lstStyle/>
          <a:p>
            <a:pPr algn="ctr"/>
            <a:r>
              <a:rPr lang="en-US" sz="2000" dirty="0">
                <a:solidFill>
                  <a:schemeClr val="accent1"/>
                </a:solidFill>
                <a:latin typeface="Times New Roman" panose="02020603050405020304" pitchFamily="18" charset="0"/>
                <a:cs typeface="Times New Roman" panose="02020603050405020304" pitchFamily="18" charset="0"/>
              </a:rPr>
              <a:t>Artificial Intelligence</a:t>
            </a:r>
          </a:p>
        </p:txBody>
      </p:sp>
      <p:sp>
        <p:nvSpPr>
          <p:cNvPr id="37" name="Rectangle 36">
            <a:extLst>
              <a:ext uri="{FF2B5EF4-FFF2-40B4-BE49-F238E27FC236}">
                <a16:creationId xmlns:a16="http://schemas.microsoft.com/office/drawing/2014/main" id="{96DEF1C1-F95C-43C6-8B9F-A7B23E5ABB0C}"/>
              </a:ext>
            </a:extLst>
          </p:cNvPr>
          <p:cNvSpPr/>
          <p:nvPr/>
        </p:nvSpPr>
        <p:spPr>
          <a:xfrm>
            <a:off x="2574949" y="3600924"/>
            <a:ext cx="1255865" cy="707886"/>
          </a:xfrm>
          <a:prstGeom prst="rect">
            <a:avLst/>
          </a:prstGeom>
        </p:spPr>
        <p:txBody>
          <a:bodyPr wrap="square">
            <a:spAutoFit/>
          </a:bodyPr>
          <a:lstStyle/>
          <a:p>
            <a:pPr algn="ctr"/>
            <a:r>
              <a:rPr lang="en-US" sz="2000" dirty="0">
                <a:solidFill>
                  <a:schemeClr val="accent1"/>
                </a:solidFill>
                <a:latin typeface="Times New Roman" panose="02020603050405020304" pitchFamily="18" charset="0"/>
                <a:cs typeface="Times New Roman" panose="02020603050405020304" pitchFamily="18" charset="0"/>
              </a:rPr>
              <a:t>Internet of Things</a:t>
            </a:r>
          </a:p>
        </p:txBody>
      </p:sp>
      <p:sp>
        <p:nvSpPr>
          <p:cNvPr id="38" name="Rectangle 37">
            <a:extLst>
              <a:ext uri="{FF2B5EF4-FFF2-40B4-BE49-F238E27FC236}">
                <a16:creationId xmlns:a16="http://schemas.microsoft.com/office/drawing/2014/main" id="{888CAC39-1BCA-42B7-8FE0-AD09060C1329}"/>
              </a:ext>
            </a:extLst>
          </p:cNvPr>
          <p:cNvSpPr/>
          <p:nvPr/>
        </p:nvSpPr>
        <p:spPr>
          <a:xfrm>
            <a:off x="3562668" y="2892923"/>
            <a:ext cx="1829591"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Block chain</a:t>
            </a:r>
          </a:p>
        </p:txBody>
      </p:sp>
      <p:sp>
        <p:nvSpPr>
          <p:cNvPr id="39" name="Rectangle 38">
            <a:extLst>
              <a:ext uri="{FF2B5EF4-FFF2-40B4-BE49-F238E27FC236}">
                <a16:creationId xmlns:a16="http://schemas.microsoft.com/office/drawing/2014/main" id="{44508C33-DBB9-436C-AEE8-9E1DDAFC3D3A}"/>
              </a:ext>
            </a:extLst>
          </p:cNvPr>
          <p:cNvSpPr/>
          <p:nvPr/>
        </p:nvSpPr>
        <p:spPr>
          <a:xfrm>
            <a:off x="4164599" y="3862666"/>
            <a:ext cx="1829591"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Infrastructure</a:t>
            </a:r>
          </a:p>
        </p:txBody>
      </p:sp>
      <p:sp>
        <p:nvSpPr>
          <p:cNvPr id="40" name="Rectangle 39">
            <a:extLst>
              <a:ext uri="{FF2B5EF4-FFF2-40B4-BE49-F238E27FC236}">
                <a16:creationId xmlns:a16="http://schemas.microsoft.com/office/drawing/2014/main" id="{EA643D24-A7D8-4C5A-9462-D0CCE27EB171}"/>
              </a:ext>
            </a:extLst>
          </p:cNvPr>
          <p:cNvSpPr/>
          <p:nvPr/>
        </p:nvSpPr>
        <p:spPr>
          <a:xfrm>
            <a:off x="3152824" y="1812960"/>
            <a:ext cx="1290708" cy="707886"/>
          </a:xfrm>
          <a:prstGeom prst="rect">
            <a:avLst/>
          </a:prstGeom>
        </p:spPr>
        <p:txBody>
          <a:bodyPr wrap="square">
            <a:spAutoFit/>
          </a:bodyPr>
          <a:lstStyle/>
          <a:p>
            <a:pPr algn="ctr"/>
            <a:r>
              <a:rPr lang="en-US" sz="2000" dirty="0">
                <a:solidFill>
                  <a:schemeClr val="accent1"/>
                </a:solidFill>
                <a:latin typeface="Times New Roman" panose="02020603050405020304" pitchFamily="18" charset="0"/>
                <a:cs typeface="Times New Roman" panose="02020603050405020304" pitchFamily="18" charset="0"/>
              </a:rPr>
              <a:t>Virtual Reality</a:t>
            </a:r>
          </a:p>
        </p:txBody>
      </p:sp>
      <p:sp>
        <p:nvSpPr>
          <p:cNvPr id="41" name="Rectangle 40">
            <a:extLst>
              <a:ext uri="{FF2B5EF4-FFF2-40B4-BE49-F238E27FC236}">
                <a16:creationId xmlns:a16="http://schemas.microsoft.com/office/drawing/2014/main" id="{7A735C06-D8D9-43A8-A77B-CDAE7792E6FE}"/>
              </a:ext>
            </a:extLst>
          </p:cNvPr>
          <p:cNvSpPr/>
          <p:nvPr/>
        </p:nvSpPr>
        <p:spPr>
          <a:xfrm>
            <a:off x="3929941" y="2475325"/>
            <a:ext cx="1101982"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Data</a:t>
            </a:r>
          </a:p>
        </p:txBody>
      </p:sp>
      <p:sp>
        <p:nvSpPr>
          <p:cNvPr id="42" name="Rectangle 41">
            <a:extLst>
              <a:ext uri="{FF2B5EF4-FFF2-40B4-BE49-F238E27FC236}">
                <a16:creationId xmlns:a16="http://schemas.microsoft.com/office/drawing/2014/main" id="{B1DF7D68-87E5-4866-A2B4-28BE9AB69B39}"/>
              </a:ext>
            </a:extLst>
          </p:cNvPr>
          <p:cNvSpPr/>
          <p:nvPr/>
        </p:nvSpPr>
        <p:spPr>
          <a:xfrm>
            <a:off x="2772817" y="3194436"/>
            <a:ext cx="1527488"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Automation</a:t>
            </a:r>
          </a:p>
        </p:txBody>
      </p:sp>
      <p:sp>
        <p:nvSpPr>
          <p:cNvPr id="43" name="Rectangle 42">
            <a:extLst>
              <a:ext uri="{FF2B5EF4-FFF2-40B4-BE49-F238E27FC236}">
                <a16:creationId xmlns:a16="http://schemas.microsoft.com/office/drawing/2014/main" id="{E323B1AB-C573-489D-9BFB-CB29A27729C4}"/>
              </a:ext>
            </a:extLst>
          </p:cNvPr>
          <p:cNvSpPr/>
          <p:nvPr/>
        </p:nvSpPr>
        <p:spPr>
          <a:xfrm>
            <a:off x="8889990" y="2320782"/>
            <a:ext cx="1134765"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Robotics</a:t>
            </a:r>
          </a:p>
        </p:txBody>
      </p:sp>
      <p:sp>
        <p:nvSpPr>
          <p:cNvPr id="44" name="Rectangle 43">
            <a:extLst>
              <a:ext uri="{FF2B5EF4-FFF2-40B4-BE49-F238E27FC236}">
                <a16:creationId xmlns:a16="http://schemas.microsoft.com/office/drawing/2014/main" id="{44A4E653-E892-4B02-81C1-4E9297868295}"/>
              </a:ext>
            </a:extLst>
          </p:cNvPr>
          <p:cNvSpPr/>
          <p:nvPr/>
        </p:nvSpPr>
        <p:spPr>
          <a:xfrm>
            <a:off x="8344276" y="3831926"/>
            <a:ext cx="909913"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Link</a:t>
            </a:r>
          </a:p>
        </p:txBody>
      </p:sp>
      <p:sp>
        <p:nvSpPr>
          <p:cNvPr id="45" name="Rectangle 44">
            <a:extLst>
              <a:ext uri="{FF2B5EF4-FFF2-40B4-BE49-F238E27FC236}">
                <a16:creationId xmlns:a16="http://schemas.microsoft.com/office/drawing/2014/main" id="{EF0B33B5-88FA-4B04-8BEE-686EB0984F4B}"/>
              </a:ext>
            </a:extLst>
          </p:cNvPr>
          <p:cNvSpPr/>
          <p:nvPr/>
        </p:nvSpPr>
        <p:spPr>
          <a:xfrm>
            <a:off x="2907913" y="1412850"/>
            <a:ext cx="1316997" cy="400110"/>
          </a:xfrm>
          <a:prstGeom prst="rect">
            <a:avLst/>
          </a:prstGeom>
        </p:spPr>
        <p:txBody>
          <a:bodyPr wrap="square">
            <a:spAutoFit/>
          </a:bodyPr>
          <a:lstStyle/>
          <a:p>
            <a:r>
              <a:rPr lang="en-US" sz="2000" dirty="0">
                <a:solidFill>
                  <a:schemeClr val="accent1"/>
                </a:solidFill>
                <a:latin typeface="Times New Roman" panose="02020603050405020304" pitchFamily="18" charset="0"/>
                <a:cs typeface="Times New Roman" panose="02020603050405020304" pitchFamily="18" charset="0"/>
              </a:rPr>
              <a:t>Database</a:t>
            </a:r>
          </a:p>
        </p:txBody>
      </p:sp>
      <p:sp>
        <p:nvSpPr>
          <p:cNvPr id="46" name="Rectangle 45">
            <a:extLst>
              <a:ext uri="{FF2B5EF4-FFF2-40B4-BE49-F238E27FC236}">
                <a16:creationId xmlns:a16="http://schemas.microsoft.com/office/drawing/2014/main" id="{4C53143E-D5FD-465F-9BF5-DF6535A98827}"/>
              </a:ext>
            </a:extLst>
          </p:cNvPr>
          <p:cNvSpPr/>
          <p:nvPr/>
        </p:nvSpPr>
        <p:spPr>
          <a:xfrm>
            <a:off x="1233582" y="3711714"/>
            <a:ext cx="1255865" cy="707886"/>
          </a:xfrm>
          <a:prstGeom prst="rect">
            <a:avLst/>
          </a:prstGeom>
        </p:spPr>
        <p:txBody>
          <a:bodyPr wrap="square">
            <a:spAutoFit/>
          </a:bodyPr>
          <a:lstStyle/>
          <a:p>
            <a:pPr algn="ctr"/>
            <a:r>
              <a:rPr lang="en-US" sz="2000" dirty="0">
                <a:solidFill>
                  <a:schemeClr val="accent1"/>
                </a:solidFill>
                <a:latin typeface="Times New Roman" panose="02020603050405020304" pitchFamily="18" charset="0"/>
                <a:cs typeface="Times New Roman" panose="02020603050405020304" pitchFamily="18" charset="0"/>
              </a:rPr>
              <a:t>Social Media</a:t>
            </a:r>
          </a:p>
        </p:txBody>
      </p:sp>
      <p:cxnSp>
        <p:nvCxnSpPr>
          <p:cNvPr id="47" name="Straight Connector 46">
            <a:extLst>
              <a:ext uri="{FF2B5EF4-FFF2-40B4-BE49-F238E27FC236}">
                <a16:creationId xmlns:a16="http://schemas.microsoft.com/office/drawing/2014/main" id="{A0926F94-A11C-4069-BC6F-365910921D1B}"/>
              </a:ext>
            </a:extLst>
          </p:cNvPr>
          <p:cNvCxnSpPr/>
          <p:nvPr/>
        </p:nvCxnSpPr>
        <p:spPr>
          <a:xfrm flipV="1">
            <a:off x="1461884" y="1206417"/>
            <a:ext cx="16282" cy="310896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A9E4696-7442-455B-9997-C0A7F006D555}"/>
              </a:ext>
            </a:extLst>
          </p:cNvPr>
          <p:cNvCxnSpPr/>
          <p:nvPr/>
        </p:nvCxnSpPr>
        <p:spPr>
          <a:xfrm>
            <a:off x="1458115" y="4323722"/>
            <a:ext cx="859536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493E0E4-0070-4769-BAE2-2D5D17FC46AB}"/>
              </a:ext>
            </a:extLst>
          </p:cNvPr>
          <p:cNvCxnSpPr/>
          <p:nvPr/>
        </p:nvCxnSpPr>
        <p:spPr>
          <a:xfrm flipV="1">
            <a:off x="10042118" y="1214762"/>
            <a:ext cx="16282" cy="310896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2" name="Title 1">
            <a:extLst>
              <a:ext uri="{FF2B5EF4-FFF2-40B4-BE49-F238E27FC236}">
                <a16:creationId xmlns:a16="http://schemas.microsoft.com/office/drawing/2014/main" id="{BB547460-185F-45BA-99F8-667C76DEE3FE}"/>
              </a:ext>
            </a:extLst>
          </p:cNvPr>
          <p:cNvSpPr>
            <a:spLocks noGrp="1"/>
          </p:cNvSpPr>
          <p:nvPr>
            <p:ph type="ctrTitle"/>
          </p:nvPr>
        </p:nvSpPr>
        <p:spPr>
          <a:xfrm>
            <a:off x="1" y="228600"/>
            <a:ext cx="12192000" cy="633046"/>
          </a:xfrm>
          <a:solidFill>
            <a:schemeClr val="accent5">
              <a:lumMod val="50000"/>
            </a:schemeClr>
          </a:solidFill>
        </p:spPr>
        <p:txBody>
          <a:bodyPr>
            <a:normAutofit/>
          </a:bodyPr>
          <a:lstStyle/>
          <a:p>
            <a:pPr algn="ctr"/>
            <a:r>
              <a:rPr lang="en-US" dirty="0">
                <a:latin typeface="Times New Roman" panose="02020603050405020304" pitchFamily="18" charset="0"/>
                <a:ea typeface="Arial Unicode MS" panose="020B0604020202020204" pitchFamily="34" charset="-128"/>
                <a:cs typeface="Times New Roman" panose="02020603050405020304" pitchFamily="18" charset="0"/>
              </a:rPr>
              <a:t>Flexible and Expanding Scope of ICTs</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51" name="Curved Right Arrow 50"/>
          <p:cNvSpPr/>
          <p:nvPr/>
        </p:nvSpPr>
        <p:spPr>
          <a:xfrm>
            <a:off x="609600" y="3810000"/>
            <a:ext cx="838200" cy="1752600"/>
          </a:xfrm>
          <a:prstGeom prst="curved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solidFill>
                <a:schemeClr val="tx1"/>
              </a:solidFill>
            </a:endParaRPr>
          </a:p>
        </p:txBody>
      </p:sp>
      <p:sp>
        <p:nvSpPr>
          <p:cNvPr id="53" name="Flowchart: Punched Tape 52"/>
          <p:cNvSpPr/>
          <p:nvPr/>
        </p:nvSpPr>
        <p:spPr>
          <a:xfrm>
            <a:off x="1524000" y="4648200"/>
            <a:ext cx="7467600" cy="1905000"/>
          </a:xfrm>
          <a:prstGeom prst="flowChartPunchedTape">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400" dirty="0">
                <a:latin typeface="Times New Roman" pitchFamily="18" charset="0"/>
                <a:cs typeface="Times New Roman" pitchFamily="18" charset="0"/>
              </a:rPr>
              <a:t>Discussion will be limited to digital divide for Telecom / Computer / IT and allied technologies on developing countries in general  and Pakistan in particular </a:t>
            </a:r>
          </a:p>
        </p:txBody>
      </p:sp>
      <p:sp>
        <p:nvSpPr>
          <p:cNvPr id="54" name="Slide Number Placeholder 53"/>
          <p:cNvSpPr>
            <a:spLocks noGrp="1"/>
          </p:cNvSpPr>
          <p:nvPr>
            <p:ph type="sldNum" sz="quarter" idx="7"/>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97633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304800"/>
            <a:ext cx="12192000" cy="637736"/>
          </a:xfrm>
          <a:solidFill>
            <a:schemeClr val="accent5">
              <a:lumMod val="50000"/>
            </a:schemeClr>
          </a:solidFill>
        </p:spPr>
        <p:txBody>
          <a:bodyPr>
            <a:noAutofit/>
          </a:bodyPr>
          <a:lstStyle/>
          <a:p>
            <a:pPr algn="ctr"/>
            <a:r>
              <a:rPr lang="en-US" dirty="0">
                <a:solidFill>
                  <a:schemeClr val="bg1"/>
                </a:solidFill>
                <a:latin typeface="Times New Roman" pitchFamily="18" charset="0"/>
                <a:ea typeface="Arial Unicode MS" panose="020B0604020202020204" pitchFamily="34" charset="-128"/>
                <a:cs typeface="Times New Roman" pitchFamily="18" charset="0"/>
              </a:rPr>
              <a:t>Problem Statement</a:t>
            </a:r>
            <a:endParaRPr lang="en-US" dirty="0">
              <a:solidFill>
                <a:schemeClr val="bg1"/>
              </a:solidFill>
              <a:latin typeface="Times New Roman" pitchFamily="18" charset="0"/>
              <a:cs typeface="Times New Roman" pitchFamily="18" charset="0"/>
            </a:endParaRPr>
          </a:p>
        </p:txBody>
      </p:sp>
      <p:sp>
        <p:nvSpPr>
          <p:cNvPr id="3" name="TextBox 2"/>
          <p:cNvSpPr txBox="1"/>
          <p:nvPr/>
        </p:nvSpPr>
        <p:spPr>
          <a:xfrm>
            <a:off x="1066800" y="1828800"/>
            <a:ext cx="10210800" cy="3246530"/>
          </a:xfrm>
          <a:prstGeom prst="rect">
            <a:avLst/>
          </a:prstGeom>
          <a:noFill/>
        </p:spPr>
        <p:txBody>
          <a:bodyPr wrap="square" rtlCol="0">
            <a:spAutoFit/>
          </a:bodyPr>
          <a:lstStyle/>
          <a:p>
            <a:pPr algn="just">
              <a:lnSpc>
                <a:spcPct val="150000"/>
              </a:lnSpc>
            </a:pPr>
            <a:r>
              <a:rPr lang="en-US" sz="2800" dirty="0">
                <a:solidFill>
                  <a:srgbClr val="000000"/>
                </a:solidFill>
                <a:latin typeface="Times New Roman" panose="02020603050405020304" pitchFamily="18" charset="0"/>
                <a:cs typeface="Times New Roman" panose="02020603050405020304" pitchFamily="18" charset="0"/>
              </a:rPr>
              <a:t>Many developing countries including Pakistan although have reasonable Digital Infrastructure and ICT Services but it still is not at par with developed countries. The developing countries like Pakistan cannot harness universal fruits / impact of digitization due to existing digital divide. </a:t>
            </a:r>
            <a:endParaRPr lang="en-US" sz="2800" b="0" i="0" u="none" strike="noStrike" baseline="0" dirty="0">
              <a:solidFill>
                <a:srgbClr val="00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7"/>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31943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8355</TotalTime>
  <Words>1940</Words>
  <Application>Microsoft Office PowerPoint</Application>
  <PresentationFormat>Widescreen</PresentationFormat>
  <Paragraphs>368</Paragraphs>
  <Slides>30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Cambria</vt:lpstr>
      <vt:lpstr>Times New Roman</vt:lpstr>
      <vt:lpstr>Office Theme</vt:lpstr>
      <vt:lpstr>PowerPoint Presentation</vt:lpstr>
      <vt:lpstr>Contemporary Issue Series Presentation  Digital Divide, its implications for Developing Countries with particular reference to Pakistan By Dr Gul Mohammad Laghari, M/o PD&amp;SI Dated: 14-11-2022 Sponsor DS: Dr Muhammad Shoaib Akbar</vt:lpstr>
      <vt:lpstr>Acronyms Used</vt:lpstr>
      <vt:lpstr>Sequence of the Presentation</vt:lpstr>
      <vt:lpstr>PowerPoint Presentation</vt:lpstr>
      <vt:lpstr>Introduction / Background</vt:lpstr>
      <vt:lpstr>Introduction / Background</vt:lpstr>
      <vt:lpstr>Flexible and Expanding Scope of ICTs</vt:lpstr>
      <vt:lpstr>Problem Statement</vt:lpstr>
      <vt:lpstr>Research Questions  </vt:lpstr>
      <vt:lpstr>Dimensions of Digital Divide</vt:lpstr>
      <vt:lpstr>Global Internet Users </vt:lpstr>
      <vt:lpstr>Global Internet Penetration</vt:lpstr>
      <vt:lpstr>Global Internet Users – Gender Gap</vt:lpstr>
      <vt:lpstr>Global Internet Users – Rural Urban Gap (%)</vt:lpstr>
      <vt:lpstr>Access / Availability in Pakistan</vt:lpstr>
      <vt:lpstr>Data Prices – Affordability </vt:lpstr>
      <vt:lpstr>Digital Divide – Affordability </vt:lpstr>
      <vt:lpstr>Digital Divide – Quality</vt:lpstr>
      <vt:lpstr>IT Initiatives – The Response to Access </vt:lpstr>
      <vt:lpstr>IT Initiatives – The Response to Training</vt:lpstr>
      <vt:lpstr>Strengths of Pakistan IT Sector</vt:lpstr>
      <vt:lpstr>Strengths of Pakistan IT Sector</vt:lpstr>
      <vt:lpstr>Weaknesses of Pakistan IT Sector</vt:lpstr>
      <vt:lpstr>United Nation Sustainable Development Agenda 2030</vt:lpstr>
      <vt:lpstr>Federal and Provincial Digital / IT Policies</vt:lpstr>
      <vt:lpstr>Conclusion</vt:lpstr>
      <vt:lpstr>Recommendations</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PSDP 2020-2021</dc:title>
  <dc:creator>Shifa Fatimah</dc:creator>
  <cp:lastModifiedBy>HP</cp:lastModifiedBy>
  <cp:revision>164</cp:revision>
  <dcterms:created xsi:type="dcterms:W3CDTF">2021-08-05T18:36:05Z</dcterms:created>
  <dcterms:modified xsi:type="dcterms:W3CDTF">2022-11-14T05:36:56Z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2021-07-27T00:00:00Z</vt:filetime>
  </property>
  <property fmtid="{D5CDD505-2E9C-101B-9397-08002B2CF9AE}" pid="3" name="Creator">
    <vt:lpwstr>Microsoft® PowerPoint® for Microsoft 365</vt:lpwstr>
  </property>
  <property fmtid="{D5CDD505-2E9C-101B-9397-08002B2CF9AE}" pid="4" name="LastSaved">
    <vt:filetime>2021-08-05T00:00:00Z</vt:filetime>
  </property>
</Properties>
</file>