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385" r:id="rId3"/>
    <p:sldId id="257" r:id="rId4"/>
    <p:sldId id="258" r:id="rId5"/>
    <p:sldId id="345" r:id="rId6"/>
    <p:sldId id="260" r:id="rId7"/>
    <p:sldId id="261" r:id="rId8"/>
    <p:sldId id="360" r:id="rId9"/>
    <p:sldId id="307" r:id="rId10"/>
    <p:sldId id="408" r:id="rId11"/>
    <p:sldId id="413" r:id="rId12"/>
    <p:sldId id="410" r:id="rId13"/>
    <p:sldId id="412" r:id="rId14"/>
    <p:sldId id="411" r:id="rId15"/>
    <p:sldId id="386" r:id="rId16"/>
    <p:sldId id="265" r:id="rId17"/>
    <p:sldId id="387" r:id="rId18"/>
    <p:sldId id="388" r:id="rId19"/>
    <p:sldId id="363" r:id="rId20"/>
    <p:sldId id="389" r:id="rId21"/>
    <p:sldId id="364" r:id="rId22"/>
    <p:sldId id="365" r:id="rId23"/>
    <p:sldId id="390" r:id="rId24"/>
    <p:sldId id="366" r:id="rId25"/>
    <p:sldId id="367" r:id="rId26"/>
    <p:sldId id="391" r:id="rId27"/>
    <p:sldId id="368" r:id="rId28"/>
    <p:sldId id="369" r:id="rId29"/>
    <p:sldId id="392" r:id="rId30"/>
    <p:sldId id="393" r:id="rId31"/>
    <p:sldId id="370" r:id="rId32"/>
    <p:sldId id="371" r:id="rId33"/>
    <p:sldId id="394" r:id="rId34"/>
    <p:sldId id="372" r:id="rId35"/>
    <p:sldId id="373" r:id="rId36"/>
    <p:sldId id="396" r:id="rId37"/>
    <p:sldId id="374" r:id="rId38"/>
    <p:sldId id="375" r:id="rId39"/>
    <p:sldId id="395" r:id="rId40"/>
    <p:sldId id="376" r:id="rId41"/>
    <p:sldId id="397" r:id="rId42"/>
    <p:sldId id="377" r:id="rId43"/>
    <p:sldId id="398" r:id="rId44"/>
    <p:sldId id="378" r:id="rId45"/>
    <p:sldId id="399" r:id="rId46"/>
    <p:sldId id="379" r:id="rId47"/>
    <p:sldId id="400" r:id="rId48"/>
    <p:sldId id="381" r:id="rId49"/>
    <p:sldId id="382" r:id="rId50"/>
    <p:sldId id="402" r:id="rId51"/>
    <p:sldId id="401" r:id="rId52"/>
    <p:sldId id="404" r:id="rId53"/>
    <p:sldId id="405" r:id="rId54"/>
    <p:sldId id="383" r:id="rId55"/>
    <p:sldId id="384" r:id="rId56"/>
    <p:sldId id="406" r:id="rId57"/>
    <p:sldId id="407" r:id="rId58"/>
    <p:sldId id="296" r:id="rId59"/>
    <p:sldId id="341" r:id="rId60"/>
    <p:sldId id="380" r:id="rId61"/>
    <p:sldId id="354" r:id="rId6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54" autoAdjust="0"/>
    <p:restoredTop sz="94660"/>
  </p:normalViewPr>
  <p:slideViewPr>
    <p:cSldViewPr snapToGrid="0">
      <p:cViewPr>
        <p:scale>
          <a:sx n="66" d="100"/>
          <a:sy n="66" d="100"/>
        </p:scale>
        <p:origin x="576"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1"/>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3600" b="1" i="0" u="sng" strike="noStrike" kern="1200" spc="0" baseline="0" dirty="0" smtClean="0">
                <a:solidFill>
                  <a:schemeClr val="tx1"/>
                </a:solidFill>
                <a:latin typeface="Times New Roman" panose="02020603050405020304" pitchFamily="18" charset="0"/>
                <a:ea typeface="+mj-ea"/>
                <a:cs typeface="Times New Roman" panose="02020603050405020304" pitchFamily="18" charset="0"/>
              </a:defRPr>
            </a:pPr>
            <a:r>
              <a:rPr lang="en-US" sz="3600" b="1" u="sng" kern="1200" dirty="0">
                <a:solidFill>
                  <a:schemeClr val="tx1"/>
                </a:solidFill>
                <a:latin typeface="Times New Roman" panose="02020603050405020304" pitchFamily="18" charset="0"/>
                <a:ea typeface="+mj-ea"/>
                <a:cs typeface="Times New Roman" panose="02020603050405020304" pitchFamily="18" charset="0"/>
              </a:rPr>
              <a:t>Democracy vs other Reasons  </a:t>
            </a:r>
          </a:p>
        </c:rich>
      </c:tx>
      <c:overlay val="0"/>
      <c:spPr>
        <a:noFill/>
        <a:ln>
          <a:noFill/>
        </a:ln>
        <a:effectLst/>
      </c:spPr>
      <c:txPr>
        <a:bodyPr rot="0" spcFirstLastPara="1" vertOverflow="ellipsis" vert="horz" wrap="square" anchor="ctr" anchorCtr="1"/>
        <a:lstStyle/>
        <a:p>
          <a:pPr>
            <a:defRPr lang="en-US" sz="3600" b="1" i="0" u="sng" strike="noStrike" kern="1200" spc="0" baseline="0" dirty="0" smtClean="0">
              <a:solidFill>
                <a:schemeClr val="tx1"/>
              </a:solidFill>
              <a:latin typeface="Times New Roman" panose="02020603050405020304" pitchFamily="18" charset="0"/>
              <a:ea typeface="+mj-ea"/>
              <a:cs typeface="Times New Roman" panose="02020603050405020304" pitchFamily="18" charset="0"/>
            </a:defRPr>
          </a:pPr>
          <a:endParaRPr lang="en-US"/>
        </a:p>
      </c:txPr>
    </c:title>
    <c:autoTitleDeleted val="0"/>
    <c:plotArea>
      <c:layout/>
      <c:pieChart>
        <c:varyColors val="1"/>
        <c:ser>
          <c:idx val="0"/>
          <c:order val="0"/>
          <c:tx>
            <c:strRef>
              <c:f>Sheet1!$A$23</c:f>
              <c:strCache>
                <c:ptCount val="1"/>
                <c:pt idx="0">
                  <c:v>Success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652-4FAE-AFBC-C79EB754E93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652-4FAE-AFBC-C79EB754E938}"/>
              </c:ext>
            </c:extLst>
          </c:dPt>
          <c:dLbls>
            <c:dLbl>
              <c:idx val="0"/>
              <c:layout>
                <c:manualLayout>
                  <c:x val="-0.21385614579514356"/>
                  <c:y val="-2.8255913884576437E-2"/>
                </c:manualLayout>
              </c:layout>
              <c:tx>
                <c:rich>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r>
                      <a:rPr lang="en-US" sz="2800" dirty="0"/>
                      <a:t>Democracy / Governance</a:t>
                    </a:r>
                  </a:p>
                  <a:p>
                    <a:pPr>
                      <a:defRPr sz="2800">
                        <a:solidFill>
                          <a:schemeClr val="tx1"/>
                        </a:solidFill>
                      </a:defRPr>
                    </a:pPr>
                    <a:r>
                      <a:rPr lang="en-US" sz="2800" baseline="0" dirty="0"/>
                      <a:t>50% </a:t>
                    </a:r>
                    <a:endParaRPr lang="en-US" sz="2800" dirty="0"/>
                  </a:p>
                </c:rich>
              </c:tx>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3242275688210332"/>
                      <c:h val="0.27975971909944958"/>
                    </c:manualLayout>
                  </c15:layout>
                  <c15:showDataLabelsRange val="0"/>
                </c:ext>
                <c:ext xmlns:c16="http://schemas.microsoft.com/office/drawing/2014/chart" uri="{C3380CC4-5D6E-409C-BE32-E72D297353CC}">
                  <c16:uniqueId val="{00000001-B652-4FAE-AFBC-C79EB754E938}"/>
                </c:ext>
              </c:extLst>
            </c:dLbl>
            <c:dLbl>
              <c:idx val="1"/>
              <c:layout>
                <c:manualLayout>
                  <c:x val="0.20613677148114054"/>
                  <c:y val="-2.9977802978931985E-2"/>
                </c:manualLayout>
              </c:layout>
              <c:tx>
                <c:rich>
                  <a:bodyPr/>
                  <a:lstStyle/>
                  <a:p>
                    <a:r>
                      <a:rPr lang="en-US"/>
                      <a:t>Other Reasons </a:t>
                    </a:r>
                    <a:r>
                      <a:rPr lang="en-US" baseline="0" dirty="0"/>
                      <a:t>
</a:t>
                    </a:r>
                    <a:fld id="{647A0559-4B60-4A05-BF6B-5E8F62617D59}"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26812195451393106"/>
                      <c:h val="0.30635010751657443"/>
                    </c:manualLayout>
                  </c15:layout>
                  <c15:dlblFieldTable/>
                  <c15:showDataLabelsRange val="0"/>
                </c:ext>
                <c:ext xmlns:c16="http://schemas.microsoft.com/office/drawing/2014/chart" uri="{C3380CC4-5D6E-409C-BE32-E72D297353CC}">
                  <c16:uniqueId val="{00000003-B652-4FAE-AFBC-C79EB754E938}"/>
                </c:ext>
              </c:extLst>
            </c:dLbl>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Sheet1!$B$22:$C$22</c:f>
              <c:strCache>
                <c:ptCount val="2"/>
                <c:pt idx="0">
                  <c:v>Yes</c:v>
                </c:pt>
                <c:pt idx="1">
                  <c:v>No</c:v>
                </c:pt>
              </c:strCache>
            </c:strRef>
          </c:cat>
          <c:val>
            <c:numRef>
              <c:f>Sheet1!$B$23:$C$23</c:f>
              <c:numCache>
                <c:formatCode>General</c:formatCode>
                <c:ptCount val="2"/>
                <c:pt idx="0">
                  <c:v>7</c:v>
                </c:pt>
                <c:pt idx="1">
                  <c:v>7</c:v>
                </c:pt>
              </c:numCache>
            </c:numRef>
          </c:val>
          <c:extLst>
            <c:ext xmlns:c16="http://schemas.microsoft.com/office/drawing/2014/chart" uri="{C3380CC4-5D6E-409C-BE32-E72D297353CC}">
              <c16:uniqueId val="{00000004-B652-4FAE-AFBC-C79EB754E938}"/>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en-US" sz="3600" b="1" i="0" u="sng" strike="noStrike" kern="1200" spc="0" baseline="0" dirty="0">
              <a:solidFill>
                <a:schemeClr val="tx1"/>
              </a:solidFill>
              <a:latin typeface="Times New Roman" panose="02020603050405020304" pitchFamily="18" charset="0"/>
              <a:ea typeface="+mj-ea"/>
              <a:cs typeface="Times New Roman" panose="02020603050405020304" pitchFamily="18" charset="0"/>
            </a:defRPr>
          </a:pPr>
          <a:endParaRPr lang="en-US"/>
        </a:p>
      </c:txPr>
    </c:title>
    <c:autoTitleDeleted val="0"/>
    <c:plotArea>
      <c:layout/>
      <c:pieChart>
        <c:varyColors val="1"/>
        <c:ser>
          <c:idx val="0"/>
          <c:order val="0"/>
          <c:tx>
            <c:strRef>
              <c:f>Sheet1!$A$23</c:f>
              <c:strCache>
                <c:ptCount val="1"/>
                <c:pt idx="0">
                  <c:v>Success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7A6-476C-A883-13A59DA6F9A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7A6-476C-A883-13A59DA6F9A7}"/>
              </c:ext>
            </c:extLst>
          </c:dPt>
          <c:dLbls>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Sheet1!$B$22:$C$22</c:f>
              <c:strCache>
                <c:ptCount val="2"/>
                <c:pt idx="0">
                  <c:v>Yes</c:v>
                </c:pt>
                <c:pt idx="1">
                  <c:v>No</c:v>
                </c:pt>
              </c:strCache>
            </c:strRef>
          </c:cat>
          <c:val>
            <c:numRef>
              <c:f>Sheet1!$B$23:$C$23</c:f>
              <c:numCache>
                <c:formatCode>General</c:formatCode>
                <c:ptCount val="2"/>
                <c:pt idx="0">
                  <c:v>7</c:v>
                </c:pt>
                <c:pt idx="1">
                  <c:v>7</c:v>
                </c:pt>
              </c:numCache>
            </c:numRef>
          </c:val>
          <c:extLst>
            <c:ext xmlns:c16="http://schemas.microsoft.com/office/drawing/2014/chart" uri="{C3380CC4-5D6E-409C-BE32-E72D297353CC}">
              <c16:uniqueId val="{00000004-D7A6-476C-A883-13A59DA6F9A7}"/>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A7E74C2-A2C2-4E90-A958-2B91693202C5}" type="datetimeFigureOut">
              <a:rPr lang="en-US" smtClean="0"/>
              <a:t>11/10/2022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6413C86-29DD-43AE-990C-19DA3566707B}" type="slidenum">
              <a:rPr lang="en-US" smtClean="0"/>
              <a:t>‹#›</a:t>
            </a:fld>
            <a:endParaRPr lang="en-US"/>
          </a:p>
        </p:txBody>
      </p:sp>
    </p:spTree>
    <p:extLst>
      <p:ext uri="{BB962C8B-B14F-4D97-AF65-F5344CB8AC3E}">
        <p14:creationId xmlns:p14="http://schemas.microsoft.com/office/powerpoint/2010/main" val="3536344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413C86-29DD-43AE-990C-19DA3566707B}" type="slidenum">
              <a:rPr lang="en-US" smtClean="0"/>
              <a:t>1</a:t>
            </a:fld>
            <a:endParaRPr lang="en-US"/>
          </a:p>
        </p:txBody>
      </p:sp>
    </p:spTree>
    <p:extLst>
      <p:ext uri="{BB962C8B-B14F-4D97-AF65-F5344CB8AC3E}">
        <p14:creationId xmlns:p14="http://schemas.microsoft.com/office/powerpoint/2010/main" val="2904211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413C86-29DD-43AE-990C-19DA3566707B}" type="slidenum">
              <a:rPr lang="en-US" smtClean="0"/>
              <a:t>2</a:t>
            </a:fld>
            <a:endParaRPr lang="en-US"/>
          </a:p>
        </p:txBody>
      </p:sp>
    </p:spTree>
    <p:extLst>
      <p:ext uri="{BB962C8B-B14F-4D97-AF65-F5344CB8AC3E}">
        <p14:creationId xmlns:p14="http://schemas.microsoft.com/office/powerpoint/2010/main" val="1505632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303529-1C31-4851-83DB-E4D49A22FC2B}" type="datetime1">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AFBE7-316F-4A91-A1B9-2EE3B576B5B9}" type="slidenum">
              <a:rPr lang="en-US" smtClean="0"/>
              <a:t>‹#›</a:t>
            </a:fld>
            <a:endParaRPr lang="en-US"/>
          </a:p>
        </p:txBody>
      </p:sp>
    </p:spTree>
    <p:extLst>
      <p:ext uri="{BB962C8B-B14F-4D97-AF65-F5344CB8AC3E}">
        <p14:creationId xmlns:p14="http://schemas.microsoft.com/office/powerpoint/2010/main" val="872183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CD5676-4322-4678-AC1C-E7DA33CFAE56}" type="datetime1">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AFBE7-316F-4A91-A1B9-2EE3B576B5B9}" type="slidenum">
              <a:rPr lang="en-US" smtClean="0"/>
              <a:t>‹#›</a:t>
            </a:fld>
            <a:endParaRPr lang="en-US"/>
          </a:p>
        </p:txBody>
      </p:sp>
    </p:spTree>
    <p:extLst>
      <p:ext uri="{BB962C8B-B14F-4D97-AF65-F5344CB8AC3E}">
        <p14:creationId xmlns:p14="http://schemas.microsoft.com/office/powerpoint/2010/main" val="1463479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3A4165-7C28-4020-B979-D533407A61C7}" type="datetime1">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AFBE7-316F-4A91-A1B9-2EE3B576B5B9}" type="slidenum">
              <a:rPr lang="en-US" smtClean="0"/>
              <a:t>‹#›</a:t>
            </a:fld>
            <a:endParaRPr lang="en-US"/>
          </a:p>
        </p:txBody>
      </p:sp>
    </p:spTree>
    <p:extLst>
      <p:ext uri="{BB962C8B-B14F-4D97-AF65-F5344CB8AC3E}">
        <p14:creationId xmlns:p14="http://schemas.microsoft.com/office/powerpoint/2010/main" val="1293051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0130AB-E460-4420-88F0-C5317FA6E6D7}" type="datetime1">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AFBE7-316F-4A91-A1B9-2EE3B576B5B9}" type="slidenum">
              <a:rPr lang="en-US" smtClean="0"/>
              <a:t>‹#›</a:t>
            </a:fld>
            <a:endParaRPr lang="en-US"/>
          </a:p>
        </p:txBody>
      </p:sp>
    </p:spTree>
    <p:extLst>
      <p:ext uri="{BB962C8B-B14F-4D97-AF65-F5344CB8AC3E}">
        <p14:creationId xmlns:p14="http://schemas.microsoft.com/office/powerpoint/2010/main" val="4247367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90D004-2FB6-448E-BBDF-286D73A8A3D9}" type="datetime1">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AFBE7-316F-4A91-A1B9-2EE3B576B5B9}" type="slidenum">
              <a:rPr lang="en-US" smtClean="0"/>
              <a:t>‹#›</a:t>
            </a:fld>
            <a:endParaRPr lang="en-US"/>
          </a:p>
        </p:txBody>
      </p:sp>
    </p:spTree>
    <p:extLst>
      <p:ext uri="{BB962C8B-B14F-4D97-AF65-F5344CB8AC3E}">
        <p14:creationId xmlns:p14="http://schemas.microsoft.com/office/powerpoint/2010/main" val="383761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C3D82D-88B1-4557-B788-036E3E1CE543}" type="datetime1">
              <a:rPr lang="en-US" smtClean="0"/>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AFBE7-316F-4A91-A1B9-2EE3B576B5B9}" type="slidenum">
              <a:rPr lang="en-US" smtClean="0"/>
              <a:t>‹#›</a:t>
            </a:fld>
            <a:endParaRPr lang="en-US"/>
          </a:p>
        </p:txBody>
      </p:sp>
    </p:spTree>
    <p:extLst>
      <p:ext uri="{BB962C8B-B14F-4D97-AF65-F5344CB8AC3E}">
        <p14:creationId xmlns:p14="http://schemas.microsoft.com/office/powerpoint/2010/main" val="1314871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CE583D-8DC6-4481-8E96-70071EF47BF4}" type="datetime1">
              <a:rPr lang="en-US" smtClean="0"/>
              <a:t>11/10/2022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0AFBE7-316F-4A91-A1B9-2EE3B576B5B9}" type="slidenum">
              <a:rPr lang="en-US" smtClean="0"/>
              <a:t>‹#›</a:t>
            </a:fld>
            <a:endParaRPr lang="en-US"/>
          </a:p>
        </p:txBody>
      </p:sp>
    </p:spTree>
    <p:extLst>
      <p:ext uri="{BB962C8B-B14F-4D97-AF65-F5344CB8AC3E}">
        <p14:creationId xmlns:p14="http://schemas.microsoft.com/office/powerpoint/2010/main" val="1228623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AE2471-B502-43CF-A14D-926BEBAA46DD}" type="datetime1">
              <a:rPr lang="en-US" smtClean="0"/>
              <a:t>11/10/2022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0AFBE7-316F-4A91-A1B9-2EE3B576B5B9}" type="slidenum">
              <a:rPr lang="en-US" smtClean="0"/>
              <a:t>‹#›</a:t>
            </a:fld>
            <a:endParaRPr lang="en-US"/>
          </a:p>
        </p:txBody>
      </p:sp>
    </p:spTree>
    <p:extLst>
      <p:ext uri="{BB962C8B-B14F-4D97-AF65-F5344CB8AC3E}">
        <p14:creationId xmlns:p14="http://schemas.microsoft.com/office/powerpoint/2010/main" val="4269686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C2EAF-31E1-4799-A6B8-1C03CB2B765B}" type="datetime1">
              <a:rPr lang="en-US" smtClean="0"/>
              <a:t>11/10/2022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0AFBE7-316F-4A91-A1B9-2EE3B576B5B9}" type="slidenum">
              <a:rPr lang="en-US" smtClean="0"/>
              <a:t>‹#›</a:t>
            </a:fld>
            <a:endParaRPr lang="en-US"/>
          </a:p>
        </p:txBody>
      </p:sp>
    </p:spTree>
    <p:extLst>
      <p:ext uri="{BB962C8B-B14F-4D97-AF65-F5344CB8AC3E}">
        <p14:creationId xmlns:p14="http://schemas.microsoft.com/office/powerpoint/2010/main" val="3962188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D1208A-255F-44FA-9BD1-0D8A52ED5C36}" type="datetime1">
              <a:rPr lang="en-US" smtClean="0"/>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AFBE7-316F-4A91-A1B9-2EE3B576B5B9}" type="slidenum">
              <a:rPr lang="en-US" smtClean="0"/>
              <a:t>‹#›</a:t>
            </a:fld>
            <a:endParaRPr lang="en-US"/>
          </a:p>
        </p:txBody>
      </p:sp>
    </p:spTree>
    <p:extLst>
      <p:ext uri="{BB962C8B-B14F-4D97-AF65-F5344CB8AC3E}">
        <p14:creationId xmlns:p14="http://schemas.microsoft.com/office/powerpoint/2010/main" val="2204324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C12D37-FF2C-4A8B-B223-0B81AB693598}" type="datetime1">
              <a:rPr lang="en-US" smtClean="0"/>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AFBE7-316F-4A91-A1B9-2EE3B576B5B9}" type="slidenum">
              <a:rPr lang="en-US" smtClean="0"/>
              <a:t>‹#›</a:t>
            </a:fld>
            <a:endParaRPr lang="en-US"/>
          </a:p>
        </p:txBody>
      </p:sp>
    </p:spTree>
    <p:extLst>
      <p:ext uri="{BB962C8B-B14F-4D97-AF65-F5344CB8AC3E}">
        <p14:creationId xmlns:p14="http://schemas.microsoft.com/office/powerpoint/2010/main" val="3808657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8641" y="136525"/>
            <a:ext cx="1093515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18641" y="1462088"/>
            <a:ext cx="1093515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557FC0-BE59-4007-B39E-44BF56A6DEA0}" type="datetime1">
              <a:rPr lang="en-US" smtClean="0"/>
              <a:t>11/10/2022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chemeClr val="tx1"/>
                </a:solidFill>
              </a:defRPr>
            </a:lvl1pPr>
          </a:lstStyle>
          <a:p>
            <a:fld id="{990AFBE7-316F-4A91-A1B9-2EE3B576B5B9}" type="slidenum">
              <a:rPr lang="en-US" smtClean="0"/>
              <a:pPr/>
              <a:t>‹#›</a:t>
            </a:fld>
            <a:endParaRPr lang="en-US"/>
          </a:p>
        </p:txBody>
      </p:sp>
    </p:spTree>
    <p:extLst>
      <p:ext uri="{BB962C8B-B14F-4D97-AF65-F5344CB8AC3E}">
        <p14:creationId xmlns:p14="http://schemas.microsoft.com/office/powerpoint/2010/main" val="1420321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orldprotests.or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orldprotests.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file:///C:\Documents%20and%20Settings\Administrator\Desktop\LOGO%20NMC%20GREEN.jpg"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90AFBE7-316F-4A91-A1B9-2EE3B576B5B9}" type="slidenum">
              <a:rPr lang="en-US" smtClean="0"/>
              <a:t>1</a:t>
            </a:fld>
            <a:endParaRPr lang="en-US"/>
          </a:p>
        </p:txBody>
      </p:sp>
      <p:pic>
        <p:nvPicPr>
          <p:cNvPr id="1026" name="Picture 2" descr="Bismillah Images – Browse 3,638 Stock Photos, Vectors, and Video | Adobe  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932" y="812800"/>
            <a:ext cx="11650647" cy="590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634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659"/>
            <a:ext cx="10515600" cy="1325563"/>
          </a:xfrm>
        </p:spPr>
        <p:txBody>
          <a:bodyPr>
            <a:normAutofit/>
          </a:bodyPr>
          <a:lstStyle/>
          <a:p>
            <a:pPr algn="ctr"/>
            <a:r>
              <a:rPr lang="en-US" sz="4000" b="1" i="0" dirty="0">
                <a:effectLst/>
                <a:latin typeface="Times New Roman" panose="02020603050405020304" pitchFamily="18" charset="0"/>
                <a:cs typeface="Times New Roman" panose="02020603050405020304" pitchFamily="18" charset="0"/>
              </a:rPr>
              <a:t>Number of protests by country income groups, 2006–2020</a:t>
            </a:r>
            <a:endParaRPr lang="en-US" sz="40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0AFBE7-316F-4A91-A1B9-2EE3B576B5B9}" type="slidenum">
              <a:rPr lang="en-US" smtClean="0"/>
              <a:t>10</a:t>
            </a:fld>
            <a:endParaRPr lang="en-US"/>
          </a:p>
        </p:txBody>
      </p:sp>
      <p:pic>
        <p:nvPicPr>
          <p:cNvPr id="7" name="Picture 6">
            <a:extLst>
              <a:ext uri="{FF2B5EF4-FFF2-40B4-BE49-F238E27FC236}">
                <a16:creationId xmlns:a16="http://schemas.microsoft.com/office/drawing/2014/main" id="{7BE1CEC1-B3A7-49F2-B4DF-430A28C89BB4}"/>
              </a:ext>
            </a:extLst>
          </p:cNvPr>
          <p:cNvPicPr>
            <a:picLocks noChangeAspect="1"/>
          </p:cNvPicPr>
          <p:nvPr/>
        </p:nvPicPr>
        <p:blipFill rotWithShape="1">
          <a:blip r:embed="rId2"/>
          <a:srcRect b="7213"/>
          <a:stretch/>
        </p:blipFill>
        <p:spPr>
          <a:xfrm>
            <a:off x="450774" y="1168896"/>
            <a:ext cx="10903026" cy="4813264"/>
          </a:xfrm>
          <a:prstGeom prst="rect">
            <a:avLst/>
          </a:prstGeom>
        </p:spPr>
      </p:pic>
      <p:sp>
        <p:nvSpPr>
          <p:cNvPr id="9" name="TextBox 8">
            <a:extLst>
              <a:ext uri="{FF2B5EF4-FFF2-40B4-BE49-F238E27FC236}">
                <a16:creationId xmlns:a16="http://schemas.microsoft.com/office/drawing/2014/main" id="{95F0DECD-020B-491F-963C-7C798DB6C804}"/>
              </a:ext>
            </a:extLst>
          </p:cNvPr>
          <p:cNvSpPr txBox="1"/>
          <p:nvPr/>
        </p:nvSpPr>
        <p:spPr>
          <a:xfrm>
            <a:off x="647240" y="6075144"/>
            <a:ext cx="9973019" cy="646331"/>
          </a:xfrm>
          <a:prstGeom prst="rect">
            <a:avLst/>
          </a:prstGeom>
          <a:noFill/>
        </p:spPr>
        <p:txBody>
          <a:bodyPr wrap="square">
            <a:spAutoFit/>
          </a:bodyPr>
          <a:lstStyle/>
          <a:p>
            <a:pPr algn="l"/>
            <a:r>
              <a:rPr lang="en-US" b="0" i="1" dirty="0">
                <a:solidFill>
                  <a:srgbClr val="333333"/>
                </a:solidFill>
                <a:effectLst/>
                <a:latin typeface="Georgia" panose="02040502050405020303" pitchFamily="18" charset="0"/>
              </a:rPr>
              <a:t>Source</a:t>
            </a:r>
            <a:r>
              <a:rPr lang="en-US" b="0" i="0" dirty="0">
                <a:solidFill>
                  <a:srgbClr val="333333"/>
                </a:solidFill>
                <a:effectLst/>
                <a:latin typeface="Georgia" panose="02040502050405020303" pitchFamily="18" charset="0"/>
              </a:rPr>
              <a:t> Authors’ analysis of world protests in media sources 2006–2020, see: </a:t>
            </a:r>
            <a:r>
              <a:rPr lang="en-US" b="0" i="0" dirty="0">
                <a:solidFill>
                  <a:srgbClr val="004B83"/>
                </a:solidFill>
                <a:effectLst/>
                <a:latin typeface="Georgia" panose="02040502050405020303" pitchFamily="18" charset="0"/>
                <a:hlinkClick r:id="rId3"/>
              </a:rPr>
              <a:t>https://worldprotests.org/</a:t>
            </a:r>
            <a:endParaRPr lang="en-US" b="0" i="0" dirty="0">
              <a:solidFill>
                <a:srgbClr val="333333"/>
              </a:solidFill>
              <a:effectLst/>
              <a:latin typeface="Georgia" panose="02040502050405020303" pitchFamily="18" charset="0"/>
            </a:endParaRPr>
          </a:p>
        </p:txBody>
      </p:sp>
    </p:spTree>
    <p:extLst>
      <p:ext uri="{BB962C8B-B14F-4D97-AF65-F5344CB8AC3E}">
        <p14:creationId xmlns:p14="http://schemas.microsoft.com/office/powerpoint/2010/main" val="803960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7B9A7-CC5A-4764-A090-717BF9619BBF}"/>
              </a:ext>
            </a:extLst>
          </p:cNvPr>
          <p:cNvSpPr>
            <a:spLocks noGrp="1"/>
          </p:cNvSpPr>
          <p:nvPr>
            <p:ph type="title"/>
          </p:nvPr>
        </p:nvSpPr>
        <p:spPr>
          <a:xfrm>
            <a:off x="838200" y="-39762"/>
            <a:ext cx="10515600" cy="727670"/>
          </a:xfrm>
        </p:spPr>
        <p:txBody>
          <a:bodyPr>
            <a:normAutofit/>
          </a:bodyPr>
          <a:lstStyle/>
          <a:p>
            <a:pPr algn="ctr"/>
            <a:r>
              <a:rPr lang="en-US" sz="4000" b="1" i="0" dirty="0">
                <a:effectLst/>
                <a:latin typeface="Times New Roman" panose="02020603050405020304" pitchFamily="18" charset="0"/>
                <a:cs typeface="Times New Roman" panose="02020603050405020304" pitchFamily="18" charset="0"/>
              </a:rPr>
              <a:t>Number of protests by region, 2006–2020</a:t>
            </a:r>
            <a:endParaRPr lang="en-US" sz="4000"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920C62F-D9A1-46D0-94D9-E3853DDFE968}"/>
              </a:ext>
            </a:extLst>
          </p:cNvPr>
          <p:cNvSpPr>
            <a:spLocks noGrp="1"/>
          </p:cNvSpPr>
          <p:nvPr>
            <p:ph type="sldNum" sz="quarter" idx="12"/>
          </p:nvPr>
        </p:nvSpPr>
        <p:spPr/>
        <p:txBody>
          <a:bodyPr/>
          <a:lstStyle/>
          <a:p>
            <a:fld id="{990AFBE7-316F-4A91-A1B9-2EE3B576B5B9}" type="slidenum">
              <a:rPr lang="en-US" smtClean="0"/>
              <a:t>11</a:t>
            </a:fld>
            <a:endParaRPr lang="en-US"/>
          </a:p>
        </p:txBody>
      </p:sp>
      <p:sp>
        <p:nvSpPr>
          <p:cNvPr id="6" name="TextBox 5">
            <a:extLst>
              <a:ext uri="{FF2B5EF4-FFF2-40B4-BE49-F238E27FC236}">
                <a16:creationId xmlns:a16="http://schemas.microsoft.com/office/drawing/2014/main" id="{6888C22B-7623-4BA2-8F80-2E2AF1CAD573}"/>
              </a:ext>
            </a:extLst>
          </p:cNvPr>
          <p:cNvSpPr txBox="1"/>
          <p:nvPr/>
        </p:nvSpPr>
        <p:spPr>
          <a:xfrm>
            <a:off x="338768" y="6171684"/>
            <a:ext cx="10755218" cy="369332"/>
          </a:xfrm>
          <a:prstGeom prst="rect">
            <a:avLst/>
          </a:prstGeom>
          <a:noFill/>
        </p:spPr>
        <p:txBody>
          <a:bodyPr wrap="square">
            <a:spAutoFit/>
          </a:bodyPr>
          <a:lstStyle/>
          <a:p>
            <a:pPr algn="l"/>
            <a:r>
              <a:rPr lang="en-US" b="0" i="1" dirty="0">
                <a:solidFill>
                  <a:srgbClr val="333333"/>
                </a:solidFill>
                <a:effectLst/>
                <a:latin typeface="Georgia" panose="02040502050405020303" pitchFamily="18" charset="0"/>
              </a:rPr>
              <a:t>Source</a:t>
            </a:r>
            <a:r>
              <a:rPr lang="en-US" b="0" i="0" dirty="0">
                <a:solidFill>
                  <a:srgbClr val="333333"/>
                </a:solidFill>
                <a:effectLst/>
                <a:latin typeface="Georgia" panose="02040502050405020303" pitchFamily="18" charset="0"/>
              </a:rPr>
              <a:t> Authors’ analysis of world protests in media sources 2006–2020, see: </a:t>
            </a:r>
            <a:r>
              <a:rPr lang="en-US" b="0" i="0" dirty="0">
                <a:solidFill>
                  <a:srgbClr val="004B83"/>
                </a:solidFill>
                <a:effectLst/>
                <a:latin typeface="Georgia" panose="02040502050405020303" pitchFamily="18" charset="0"/>
                <a:hlinkClick r:id="rId2"/>
              </a:rPr>
              <a:t>https://worldprotests.org/</a:t>
            </a:r>
            <a:endParaRPr lang="en-US" b="0" i="0" dirty="0">
              <a:solidFill>
                <a:srgbClr val="333333"/>
              </a:solidFill>
              <a:effectLst/>
              <a:latin typeface="Georgia" panose="02040502050405020303" pitchFamily="18" charset="0"/>
            </a:endParaRPr>
          </a:p>
        </p:txBody>
      </p:sp>
      <p:pic>
        <p:nvPicPr>
          <p:cNvPr id="8" name="Picture 7">
            <a:extLst>
              <a:ext uri="{FF2B5EF4-FFF2-40B4-BE49-F238E27FC236}">
                <a16:creationId xmlns:a16="http://schemas.microsoft.com/office/drawing/2014/main" id="{B2CF8BA7-6F21-4FC8-8C7F-AFA1A7779DAF}"/>
              </a:ext>
            </a:extLst>
          </p:cNvPr>
          <p:cNvPicPr>
            <a:picLocks noChangeAspect="1"/>
          </p:cNvPicPr>
          <p:nvPr/>
        </p:nvPicPr>
        <p:blipFill>
          <a:blip r:embed="rId3"/>
          <a:stretch>
            <a:fillRect/>
          </a:stretch>
        </p:blipFill>
        <p:spPr>
          <a:xfrm>
            <a:off x="573795" y="656674"/>
            <a:ext cx="11301412" cy="5334551"/>
          </a:xfrm>
          <a:prstGeom prst="rect">
            <a:avLst/>
          </a:prstGeom>
        </p:spPr>
      </p:pic>
    </p:spTree>
    <p:extLst>
      <p:ext uri="{BB962C8B-B14F-4D97-AF65-F5344CB8AC3E}">
        <p14:creationId xmlns:p14="http://schemas.microsoft.com/office/powerpoint/2010/main" val="471767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0AFBE7-316F-4A91-A1B9-2EE3B576B5B9}" type="slidenum">
              <a:rPr lang="en-US" smtClean="0"/>
              <a:t>12</a:t>
            </a:fld>
            <a:endParaRPr lang="en-US"/>
          </a:p>
        </p:txBody>
      </p:sp>
      <p:pic>
        <p:nvPicPr>
          <p:cNvPr id="15362" name="Picture 2" descr="Fig.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506" y="289549"/>
            <a:ext cx="11358390" cy="60566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ED037D9-4869-4FC3-9E0C-18BB06A11F18}"/>
              </a:ext>
            </a:extLst>
          </p:cNvPr>
          <p:cNvSpPr txBox="1"/>
          <p:nvPr/>
        </p:nvSpPr>
        <p:spPr>
          <a:xfrm>
            <a:off x="1233714" y="6398309"/>
            <a:ext cx="8026399" cy="369332"/>
          </a:xfrm>
          <a:prstGeom prst="rect">
            <a:avLst/>
          </a:prstGeom>
          <a:noFill/>
        </p:spPr>
        <p:txBody>
          <a:bodyPr wrap="square">
            <a:spAutoFit/>
          </a:bodyPr>
          <a:lstStyle/>
          <a:p>
            <a:pPr algn="ctr"/>
            <a:r>
              <a:rPr lang="en-US" dirty="0"/>
              <a:t>Source: https://link.springer.com/chapter/10.1007/978-3-030-88513-7_2/figures/2</a:t>
            </a:r>
          </a:p>
        </p:txBody>
      </p:sp>
    </p:spTree>
    <p:extLst>
      <p:ext uri="{BB962C8B-B14F-4D97-AF65-F5344CB8AC3E}">
        <p14:creationId xmlns:p14="http://schemas.microsoft.com/office/powerpoint/2010/main" val="2790496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990AFBE7-316F-4A91-A1B9-2EE3B576B5B9}" type="slidenum">
              <a:rPr lang="en-US" smtClean="0"/>
              <a:t>13</a:t>
            </a:fld>
            <a:endParaRPr lang="en-US"/>
          </a:p>
        </p:txBody>
      </p:sp>
      <p:pic>
        <p:nvPicPr>
          <p:cNvPr id="17410" name="Picture 2" descr="Fig.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206" y="136525"/>
            <a:ext cx="11497588" cy="57335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C866750-2C16-4C84-9774-24CD1D8F85C5}"/>
              </a:ext>
            </a:extLst>
          </p:cNvPr>
          <p:cNvSpPr txBox="1"/>
          <p:nvPr/>
        </p:nvSpPr>
        <p:spPr>
          <a:xfrm>
            <a:off x="1146628" y="6211669"/>
            <a:ext cx="8505371" cy="369332"/>
          </a:xfrm>
          <a:prstGeom prst="rect">
            <a:avLst/>
          </a:prstGeom>
          <a:noFill/>
        </p:spPr>
        <p:txBody>
          <a:bodyPr wrap="square">
            <a:spAutoFit/>
          </a:bodyPr>
          <a:lstStyle/>
          <a:p>
            <a:pPr algn="ctr"/>
            <a:r>
              <a:rPr lang="en-US" dirty="0"/>
              <a:t>Source: https://link.springer.com/chapter/10.1007/978-3-030-88513-7_2/figures/3</a:t>
            </a:r>
          </a:p>
        </p:txBody>
      </p:sp>
    </p:spTree>
    <p:extLst>
      <p:ext uri="{BB962C8B-B14F-4D97-AF65-F5344CB8AC3E}">
        <p14:creationId xmlns:p14="http://schemas.microsoft.com/office/powerpoint/2010/main" val="2792658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573713" y="1549785"/>
            <a:ext cx="6172200" cy="4873625"/>
          </a:xfrm>
        </p:spPr>
        <p:txBody>
          <a:bodyPr/>
          <a:lstStyle/>
          <a:p>
            <a:endParaRPr lang="en-US"/>
          </a:p>
        </p:txBody>
      </p:sp>
      <p:sp>
        <p:nvSpPr>
          <p:cNvPr id="9" name="Text Placeholder 8"/>
          <p:cNvSpPr>
            <a:spLocks noGrp="1"/>
          </p:cNvSpPr>
          <p:nvPr>
            <p:ph type="body" sz="half" idx="2"/>
          </p:nvPr>
        </p:nvSpPr>
        <p:spPr/>
        <p:txBody>
          <a:bodyPr/>
          <a:lstStyle/>
          <a:p>
            <a:endParaRPr lang="en-US"/>
          </a:p>
        </p:txBody>
      </p:sp>
      <p:sp>
        <p:nvSpPr>
          <p:cNvPr id="4" name="Slide Number Placeholder 3"/>
          <p:cNvSpPr>
            <a:spLocks noGrp="1"/>
          </p:cNvSpPr>
          <p:nvPr>
            <p:ph type="sldNum" sz="quarter" idx="12"/>
          </p:nvPr>
        </p:nvSpPr>
        <p:spPr/>
        <p:txBody>
          <a:bodyPr/>
          <a:lstStyle/>
          <a:p>
            <a:fld id="{990AFBE7-316F-4A91-A1B9-2EE3B576B5B9}" type="slidenum">
              <a:rPr lang="en-US" smtClean="0"/>
              <a:t>14</a:t>
            </a:fld>
            <a:endParaRPr lang="en-US"/>
          </a:p>
        </p:txBody>
      </p:sp>
      <p:pic>
        <p:nvPicPr>
          <p:cNvPr id="16386" name="Picture 2" descr="Fig.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329"/>
            <a:ext cx="11904184" cy="56578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86489" y="6100245"/>
            <a:ext cx="8623682" cy="369332"/>
          </a:xfrm>
          <a:prstGeom prst="rect">
            <a:avLst/>
          </a:prstGeom>
          <a:noFill/>
        </p:spPr>
        <p:txBody>
          <a:bodyPr wrap="square" rtlCol="0">
            <a:spAutoFit/>
          </a:bodyPr>
          <a:lstStyle/>
          <a:p>
            <a:r>
              <a:rPr lang="en-US" dirty="0"/>
              <a:t>Source: https://link.springer.com/chapter/10.1007/978-3-030-88513-7_2/figures/4</a:t>
            </a:r>
          </a:p>
        </p:txBody>
      </p:sp>
    </p:spTree>
    <p:extLst>
      <p:ext uri="{BB962C8B-B14F-4D97-AF65-F5344CB8AC3E}">
        <p14:creationId xmlns:p14="http://schemas.microsoft.com/office/powerpoint/2010/main" val="3643416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6776" y="136525"/>
            <a:ext cx="10935159" cy="700757"/>
          </a:xfrm>
        </p:spPr>
        <p:txBody>
          <a:bodyPr>
            <a:normAutofit lnSpcReduction="10000"/>
          </a:bodyPr>
          <a:lstStyle/>
          <a:p>
            <a:pPr marL="0" indent="0" algn="ctr">
              <a:buNone/>
            </a:pPr>
            <a:r>
              <a:rPr lang="en-US" sz="4800" b="1" dirty="0">
                <a:latin typeface="Times New Roman" panose="02020603050405020304" pitchFamily="18" charset="0"/>
                <a:cs typeface="Times New Roman" panose="02020603050405020304" pitchFamily="18" charset="0"/>
              </a:rPr>
              <a:t>Analysis</a:t>
            </a:r>
          </a:p>
        </p:txBody>
      </p:sp>
      <p:sp>
        <p:nvSpPr>
          <p:cNvPr id="4" name="Slide Number Placeholder 3"/>
          <p:cNvSpPr>
            <a:spLocks noGrp="1"/>
          </p:cNvSpPr>
          <p:nvPr>
            <p:ph type="sldNum" sz="quarter" idx="12"/>
          </p:nvPr>
        </p:nvSpPr>
        <p:spPr/>
        <p:txBody>
          <a:bodyPr/>
          <a:lstStyle/>
          <a:p>
            <a:fld id="{990AFBE7-316F-4A91-A1B9-2EE3B576B5B9}" type="slidenum">
              <a:rPr lang="en-US" smtClean="0"/>
              <a:t>15</a:t>
            </a:fld>
            <a:endParaRPr lang="en-US"/>
          </a:p>
        </p:txBody>
      </p:sp>
      <p:pic>
        <p:nvPicPr>
          <p:cNvPr id="2050" name="Picture 2" descr="Shaheed Min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1638"/>
            <a:ext cx="11938612" cy="5976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170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150"/>
            <a:ext cx="10515600" cy="549273"/>
          </a:xfrm>
        </p:spPr>
        <p:txBody>
          <a:bodyPr>
            <a:normAutofit fontScale="90000"/>
          </a:bodyPr>
          <a:lstStyle/>
          <a:p>
            <a:pPr algn="ctr"/>
            <a:r>
              <a:rPr lang="en-US" sz="4000" b="1" u="sng" dirty="0">
                <a:latin typeface="Times New Roman" panose="02020603050405020304" pitchFamily="18" charset="0"/>
                <a:cs typeface="Times New Roman" panose="02020603050405020304" pitchFamily="18" charset="0"/>
              </a:rPr>
              <a:t>1. Language riots 1952:</a:t>
            </a:r>
            <a:endParaRPr lang="en-US" sz="4000" dirty="0"/>
          </a:p>
        </p:txBody>
      </p:sp>
      <p:sp>
        <p:nvSpPr>
          <p:cNvPr id="3" name="Content Placeholder 2"/>
          <p:cNvSpPr>
            <a:spLocks noGrp="1"/>
          </p:cNvSpPr>
          <p:nvPr>
            <p:ph idx="1"/>
          </p:nvPr>
        </p:nvSpPr>
        <p:spPr>
          <a:xfrm>
            <a:off x="838200" y="747423"/>
            <a:ext cx="10515600" cy="5631794"/>
          </a:xfrm>
        </p:spPr>
        <p:txBody>
          <a:bodyPr>
            <a:noAutofit/>
          </a:bodyPr>
          <a:lstStyle/>
          <a:p>
            <a:pPr marL="285750" indent="-285750" algn="just"/>
            <a:r>
              <a:rPr lang="en-US" sz="2600" u="sng" dirty="0">
                <a:latin typeface="Times New Roman" panose="02020603050405020304" pitchFamily="18" charset="0"/>
                <a:cs typeface="Times New Roman" panose="02020603050405020304" pitchFamily="18" charset="0"/>
              </a:rPr>
              <a:t>Objectives and critical analysis:</a:t>
            </a:r>
          </a:p>
          <a:p>
            <a:pPr algn="just">
              <a:lnSpc>
                <a:spcPct val="150000"/>
              </a:lnSpc>
            </a:pPr>
            <a:r>
              <a:rPr lang="en-US" sz="2600" dirty="0">
                <a:latin typeface="Times New Roman" panose="02020603050405020304" pitchFamily="18" charset="0"/>
                <a:cs typeface="Times New Roman" panose="02020603050405020304" pitchFamily="18" charset="0"/>
              </a:rPr>
              <a:t> Protests against the exclusion of Bengali language</a:t>
            </a:r>
          </a:p>
          <a:p>
            <a:pPr algn="just">
              <a:lnSpc>
                <a:spcPct val="150000"/>
              </a:lnSpc>
            </a:pPr>
            <a:r>
              <a:rPr lang="en-US" sz="2600" u="sng" dirty="0">
                <a:latin typeface="Times New Roman" panose="02020603050405020304" pitchFamily="18" charset="0"/>
                <a:cs typeface="Times New Roman" panose="02020603050405020304" pitchFamily="18" charset="0"/>
              </a:rPr>
              <a:t>Question 1:</a:t>
            </a:r>
            <a:r>
              <a:rPr lang="en-US" sz="2600" dirty="0">
                <a:latin typeface="Times New Roman" panose="02020603050405020304" pitchFamily="18" charset="0"/>
                <a:cs typeface="Times New Roman" panose="02020603050405020304" pitchFamily="18" charset="0"/>
              </a:rPr>
              <a:t> No, they addressed a fundamental blind spot of Pakistani federalism</a:t>
            </a:r>
          </a:p>
          <a:p>
            <a:pPr algn="just">
              <a:lnSpc>
                <a:spcPct val="150000"/>
              </a:lnSpc>
            </a:pPr>
            <a:r>
              <a:rPr lang="en-US" sz="2600" u="sng" dirty="0">
                <a:latin typeface="Times New Roman" panose="02020603050405020304" pitchFamily="18" charset="0"/>
                <a:cs typeface="Times New Roman" panose="02020603050405020304" pitchFamily="18" charset="0"/>
              </a:rPr>
              <a:t>Question 2</a:t>
            </a:r>
            <a:r>
              <a:rPr lang="en-US" sz="2600" dirty="0">
                <a:latin typeface="Times New Roman" panose="02020603050405020304" pitchFamily="18" charset="0"/>
                <a:cs typeface="Times New Roman" panose="02020603050405020304" pitchFamily="18" charset="0"/>
              </a:rPr>
              <a:t>: Successful-1956 constitution </a:t>
            </a:r>
          </a:p>
          <a:p>
            <a:pPr algn="just">
              <a:lnSpc>
                <a:spcPct val="150000"/>
              </a:lnSpc>
            </a:pPr>
            <a:r>
              <a:rPr lang="en-US" sz="2600" u="sng" dirty="0">
                <a:latin typeface="Times New Roman" panose="02020603050405020304" pitchFamily="18" charset="0"/>
                <a:cs typeface="Times New Roman" panose="02020603050405020304" pitchFamily="18" charset="0"/>
              </a:rPr>
              <a:t>Reasons for success</a:t>
            </a:r>
            <a:r>
              <a:rPr lang="en-US" sz="2600" dirty="0">
                <a:latin typeface="Times New Roman" panose="02020603050405020304" pitchFamily="18" charset="0"/>
                <a:cs typeface="Times New Roman" panose="02020603050405020304" pitchFamily="18" charset="0"/>
              </a:rPr>
              <a:t>: </a:t>
            </a:r>
          </a:p>
          <a:p>
            <a:pPr lvl="1" algn="just">
              <a:lnSpc>
                <a:spcPct val="150000"/>
              </a:lnSpc>
            </a:pPr>
            <a:r>
              <a:rPr lang="en-US" sz="2200" dirty="0">
                <a:latin typeface="Times New Roman" panose="02020603050405020304" pitchFamily="18" charset="0"/>
                <a:cs typeface="Times New Roman" panose="02020603050405020304" pitchFamily="18" charset="0"/>
              </a:rPr>
              <a:t>Majority demand </a:t>
            </a:r>
          </a:p>
          <a:p>
            <a:pPr lvl="1" algn="just">
              <a:lnSpc>
                <a:spcPct val="150000"/>
              </a:lnSpc>
            </a:pPr>
            <a:r>
              <a:rPr lang="en-US" sz="2200" dirty="0">
                <a:latin typeface="Times New Roman" panose="02020603050405020304" pitchFamily="18" charset="0"/>
                <a:cs typeface="Times New Roman" panose="02020603050405020304" pitchFamily="18" charset="0"/>
              </a:rPr>
              <a:t>Genuine and historic demand </a:t>
            </a:r>
          </a:p>
          <a:p>
            <a:pPr lvl="1" algn="just">
              <a:lnSpc>
                <a:spcPct val="150000"/>
              </a:lnSpc>
            </a:pPr>
            <a:r>
              <a:rPr lang="en-US" sz="2200" dirty="0">
                <a:latin typeface="Times New Roman" panose="02020603050405020304" pitchFamily="18" charset="0"/>
                <a:cs typeface="Times New Roman" panose="02020603050405020304" pitchFamily="18" charset="0"/>
              </a:rPr>
              <a:t>Held up the making of Pakistan’s constitution </a:t>
            </a:r>
            <a:endParaRPr lang="en-US" sz="2600" dirty="0">
              <a:latin typeface="Times New Roman" panose="02020603050405020304" pitchFamily="18" charset="0"/>
              <a:cs typeface="Times New Roman" panose="02020603050405020304" pitchFamily="18" charset="0"/>
            </a:endParaRPr>
          </a:p>
          <a:p>
            <a:pPr marL="0" lvl="0" indent="0" algn="just">
              <a:buNone/>
            </a:pPr>
            <a:endParaRPr lang="en-US" sz="26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990AFBE7-316F-4A91-A1B9-2EE3B576B5B9}" type="slidenum">
              <a:rPr lang="en-US" smtClean="0"/>
              <a:t>16</a:t>
            </a:fld>
            <a:endParaRPr lang="en-US"/>
          </a:p>
        </p:txBody>
      </p:sp>
    </p:spTree>
    <p:extLst>
      <p:ext uri="{BB962C8B-B14F-4D97-AF65-F5344CB8AC3E}">
        <p14:creationId xmlns:p14="http://schemas.microsoft.com/office/powerpoint/2010/main" val="4177862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90AFBE7-316F-4A91-A1B9-2EE3B576B5B9}" type="slidenum">
              <a:rPr lang="en-US" smtClean="0"/>
              <a:t>17</a:t>
            </a:fld>
            <a:endParaRPr lang="en-US"/>
          </a:p>
        </p:txBody>
      </p:sp>
      <p:pic>
        <p:nvPicPr>
          <p:cNvPr id="3074" name="Picture 2" descr="Mapping Anti-Ahmadiyyah Protests of 19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464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189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90AFBE7-316F-4A91-A1B9-2EE3B576B5B9}" type="slidenum">
              <a:rPr lang="en-US" smtClean="0"/>
              <a:t>18</a:t>
            </a:fld>
            <a:endParaRPr lang="en-US"/>
          </a:p>
        </p:txBody>
      </p:sp>
      <p:pic>
        <p:nvPicPr>
          <p:cNvPr id="4098" name="Picture 2" descr="Mapping Anti-Ahmadiyyah Protests of 19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007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021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47423"/>
          </a:xfrm>
        </p:spPr>
        <p:txBody>
          <a:bodyPr>
            <a:normAutofit/>
          </a:bodyPr>
          <a:lstStyle/>
          <a:p>
            <a:pPr algn="ctr"/>
            <a:r>
              <a:rPr lang="en-US" sz="4000" b="1" u="sng" dirty="0">
                <a:latin typeface="Times New Roman" panose="02020603050405020304" pitchFamily="18" charset="0"/>
                <a:cs typeface="Times New Roman" panose="02020603050405020304" pitchFamily="18" charset="0"/>
              </a:rPr>
              <a:t>2. Anti </a:t>
            </a:r>
            <a:r>
              <a:rPr lang="en-US" sz="4000" b="1" u="sng" dirty="0" err="1">
                <a:latin typeface="Times New Roman" panose="02020603050405020304" pitchFamily="18" charset="0"/>
                <a:cs typeface="Times New Roman" panose="02020603050405020304" pitchFamily="18" charset="0"/>
              </a:rPr>
              <a:t>Ahmadiyya</a:t>
            </a:r>
            <a:r>
              <a:rPr lang="en-US" sz="4000" b="1" u="sng" dirty="0">
                <a:latin typeface="Times New Roman" panose="02020603050405020304" pitchFamily="18" charset="0"/>
                <a:cs typeface="Times New Roman" panose="02020603050405020304" pitchFamily="18" charset="0"/>
              </a:rPr>
              <a:t> riots 1953 :</a:t>
            </a:r>
            <a:endParaRPr lang="en-US" sz="4000" dirty="0"/>
          </a:p>
        </p:txBody>
      </p:sp>
      <p:sp>
        <p:nvSpPr>
          <p:cNvPr id="3" name="Content Placeholder 2"/>
          <p:cNvSpPr>
            <a:spLocks noGrp="1"/>
          </p:cNvSpPr>
          <p:nvPr>
            <p:ph idx="1"/>
          </p:nvPr>
        </p:nvSpPr>
        <p:spPr>
          <a:xfrm>
            <a:off x="696686" y="914400"/>
            <a:ext cx="11001828" cy="5878286"/>
          </a:xfrm>
        </p:spPr>
        <p:txBody>
          <a:bodyPr>
            <a:noAutofit/>
          </a:bodyPr>
          <a:lstStyle/>
          <a:p>
            <a:pPr marL="285750" indent="-285750" algn="just"/>
            <a:r>
              <a:rPr lang="en-US" sz="2600" u="sng" dirty="0">
                <a:latin typeface="Times New Roman" panose="02020603050405020304" pitchFamily="18" charset="0"/>
                <a:cs typeface="Times New Roman" panose="02020603050405020304" pitchFamily="18" charset="0"/>
              </a:rPr>
              <a:t>Objectives and critical analysis</a:t>
            </a:r>
            <a:r>
              <a:rPr lang="en-US" sz="2600" dirty="0">
                <a:latin typeface="Times New Roman" panose="02020603050405020304" pitchFamily="18" charset="0"/>
                <a:cs typeface="Times New Roman" panose="02020603050405020304" pitchFamily="18" charset="0"/>
              </a:rPr>
              <a:t>:</a:t>
            </a:r>
          </a:p>
          <a:p>
            <a:pPr algn="just">
              <a:lnSpc>
                <a:spcPct val="150000"/>
              </a:lnSpc>
            </a:pPr>
            <a:r>
              <a:rPr lang="en-US" sz="2600" dirty="0">
                <a:latin typeface="Times New Roman" panose="02020603050405020304" pitchFamily="18" charset="0"/>
                <a:cs typeface="Times New Roman" panose="02020603050405020304" pitchFamily="18" charset="0"/>
              </a:rPr>
              <a:t> Lahore based-Religious in nature-majoritarian in nature. </a:t>
            </a:r>
          </a:p>
          <a:p>
            <a:pPr algn="just">
              <a:lnSpc>
                <a:spcPct val="150000"/>
              </a:lnSpc>
            </a:pPr>
            <a:r>
              <a:rPr lang="en-US" sz="2600" dirty="0">
                <a:latin typeface="Times New Roman" panose="02020603050405020304" pitchFamily="18" charset="0"/>
                <a:cs typeface="Times New Roman" panose="02020603050405020304" pitchFamily="18" charset="0"/>
              </a:rPr>
              <a:t>Military was called in  </a:t>
            </a:r>
          </a:p>
          <a:p>
            <a:pPr algn="just">
              <a:lnSpc>
                <a:spcPct val="150000"/>
              </a:lnSpc>
            </a:pPr>
            <a:r>
              <a:rPr lang="en-US" sz="2600" u="sng" dirty="0">
                <a:latin typeface="Times New Roman" panose="02020603050405020304" pitchFamily="18" charset="0"/>
                <a:cs typeface="Times New Roman" panose="02020603050405020304" pitchFamily="18" charset="0"/>
              </a:rPr>
              <a:t>Question 1</a:t>
            </a:r>
            <a:r>
              <a:rPr lang="en-US" sz="2600" dirty="0">
                <a:latin typeface="Times New Roman" panose="02020603050405020304" pitchFamily="18" charset="0"/>
                <a:cs typeface="Times New Roman" panose="02020603050405020304" pitchFamily="18" charset="0"/>
              </a:rPr>
              <a:t>: No, they addressed a deeply divisive religious issue </a:t>
            </a:r>
          </a:p>
          <a:p>
            <a:pPr algn="just">
              <a:lnSpc>
                <a:spcPct val="150000"/>
              </a:lnSpc>
            </a:pPr>
            <a:r>
              <a:rPr lang="en-US" sz="2600" dirty="0">
                <a:latin typeface="Times New Roman" panose="02020603050405020304" pitchFamily="18" charset="0"/>
                <a:cs typeface="Times New Roman" panose="02020603050405020304" pitchFamily="18" charset="0"/>
              </a:rPr>
              <a:t>However, they called into question the performance of civilians </a:t>
            </a:r>
            <a:endParaRPr lang="en-US" sz="2200" dirty="0">
              <a:latin typeface="Times New Roman" panose="02020603050405020304" pitchFamily="18" charset="0"/>
              <a:cs typeface="Times New Roman" panose="02020603050405020304" pitchFamily="18" charset="0"/>
            </a:endParaRPr>
          </a:p>
          <a:p>
            <a:pPr algn="just">
              <a:lnSpc>
                <a:spcPct val="150000"/>
              </a:lnSpc>
            </a:pPr>
            <a:r>
              <a:rPr lang="en-US" sz="2600" u="sng" dirty="0">
                <a:latin typeface="Times New Roman" panose="02020603050405020304" pitchFamily="18" charset="0"/>
                <a:cs typeface="Times New Roman" panose="02020603050405020304" pitchFamily="18" charset="0"/>
              </a:rPr>
              <a:t>Question 2</a:t>
            </a:r>
            <a:r>
              <a:rPr lang="en-US" sz="2600" dirty="0">
                <a:latin typeface="Times New Roman" panose="02020603050405020304" pitchFamily="18" charset="0"/>
                <a:cs typeface="Times New Roman" panose="02020603050405020304" pitchFamily="18" charset="0"/>
              </a:rPr>
              <a:t>: Failed in the short term –marginalized a sect </a:t>
            </a:r>
          </a:p>
          <a:p>
            <a:pPr algn="just">
              <a:lnSpc>
                <a:spcPct val="150000"/>
              </a:lnSpc>
            </a:pPr>
            <a:r>
              <a:rPr lang="en-US" sz="2600" u="sng" dirty="0">
                <a:latin typeface="Times New Roman" panose="02020603050405020304" pitchFamily="18" charset="0"/>
                <a:cs typeface="Times New Roman" panose="02020603050405020304" pitchFamily="18" charset="0"/>
              </a:rPr>
              <a:t>Reasons for failure</a:t>
            </a:r>
            <a:r>
              <a:rPr lang="en-US" sz="2600" dirty="0">
                <a:latin typeface="Times New Roman" panose="02020603050405020304" pitchFamily="18" charset="0"/>
                <a:cs typeface="Times New Roman" panose="02020603050405020304" pitchFamily="18" charset="0"/>
              </a:rPr>
              <a:t>: </a:t>
            </a:r>
          </a:p>
          <a:p>
            <a:pPr lvl="1" algn="just">
              <a:lnSpc>
                <a:spcPct val="150000"/>
              </a:lnSpc>
            </a:pPr>
            <a:r>
              <a:rPr lang="en-US" sz="2600" dirty="0">
                <a:latin typeface="Times New Roman" panose="02020603050405020304" pitchFamily="18" charset="0"/>
                <a:cs typeface="Times New Roman" panose="02020603050405020304" pitchFamily="18" charset="0"/>
              </a:rPr>
              <a:t>Did not have countrywide resonance then. 	</a:t>
            </a:r>
          </a:p>
          <a:p>
            <a:pPr marL="0" lvl="0" indent="0" algn="just">
              <a:buNone/>
            </a:pPr>
            <a:endParaRPr lang="en-US" sz="26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990AFBE7-316F-4A91-A1B9-2EE3B576B5B9}" type="slidenum">
              <a:rPr lang="en-US" smtClean="0"/>
              <a:t>19</a:t>
            </a:fld>
            <a:endParaRPr lang="en-US"/>
          </a:p>
        </p:txBody>
      </p:sp>
    </p:spTree>
    <p:extLst>
      <p:ext uri="{BB962C8B-B14F-4D97-AF65-F5344CB8AC3E}">
        <p14:creationId xmlns:p14="http://schemas.microsoft.com/office/powerpoint/2010/main" val="2615309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90AFBE7-316F-4A91-A1B9-2EE3B576B5B9}" type="slidenum">
              <a:rPr lang="en-US" smtClean="0"/>
              <a:t>2</a:t>
            </a:fld>
            <a:endParaRPr lang="en-US"/>
          </a:p>
        </p:txBody>
      </p:sp>
      <p:pic>
        <p:nvPicPr>
          <p:cNvPr id="1026" name="Picture 2" descr="Bismillah Images – Browse 3,638 Stock Photos, Vectors, and Video | Adobe  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83" y="1017767"/>
            <a:ext cx="10002740" cy="50729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atalonia crisis: Separatist protest draws 350,000 in Barcelona - BBC Ne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083" y="-443976"/>
            <a:ext cx="11258288" cy="7247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103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90AFBE7-316F-4A91-A1B9-2EE3B576B5B9}" type="slidenum">
              <a:rPr lang="en-US" smtClean="0"/>
              <a:t>20</a:t>
            </a:fld>
            <a:endParaRPr lang="en-US"/>
          </a:p>
        </p:txBody>
      </p:sp>
      <p:pic>
        <p:nvPicPr>
          <p:cNvPr id="6146" name="Picture 2" descr="Ayub Khan vs Madar-e-Millat: the Flickering light from Fatima Jinnah's  Lantern - Global Village Sp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07333" cy="635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237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150"/>
            <a:ext cx="10515600" cy="549273"/>
          </a:xfrm>
        </p:spPr>
        <p:txBody>
          <a:bodyPr>
            <a:normAutofit fontScale="90000"/>
          </a:bodyPr>
          <a:lstStyle/>
          <a:p>
            <a:pPr algn="ctr"/>
            <a:r>
              <a:rPr lang="en-US" sz="4000" b="1" u="sng" dirty="0">
                <a:latin typeface="Times New Roman" panose="02020603050405020304" pitchFamily="18" charset="0"/>
                <a:cs typeface="Times New Roman" panose="02020603050405020304" pitchFamily="18" charset="0"/>
              </a:rPr>
              <a:t>3. Election riots Dec 1964-Jan  65:</a:t>
            </a:r>
            <a:endParaRPr lang="en-US" sz="4000" dirty="0"/>
          </a:p>
        </p:txBody>
      </p:sp>
      <p:sp>
        <p:nvSpPr>
          <p:cNvPr id="3" name="Content Placeholder 2"/>
          <p:cNvSpPr>
            <a:spLocks noGrp="1"/>
          </p:cNvSpPr>
          <p:nvPr>
            <p:ph idx="1"/>
          </p:nvPr>
        </p:nvSpPr>
        <p:spPr>
          <a:xfrm>
            <a:off x="838200" y="1160892"/>
            <a:ext cx="10515600" cy="5631794"/>
          </a:xfrm>
        </p:spPr>
        <p:txBody>
          <a:bodyPr>
            <a:noAutofit/>
          </a:bodyPr>
          <a:lstStyle/>
          <a:p>
            <a:pPr marL="285750" indent="-285750" algn="just"/>
            <a:r>
              <a:rPr lang="en-US" sz="2600" u="sng" dirty="0">
                <a:latin typeface="Times New Roman" panose="02020603050405020304" pitchFamily="18" charset="0"/>
                <a:cs typeface="Times New Roman" panose="02020603050405020304" pitchFamily="18" charset="0"/>
              </a:rPr>
              <a:t>Objectives and critical analysis</a:t>
            </a:r>
            <a:r>
              <a:rPr lang="en-US" sz="2600" dirty="0">
                <a:latin typeface="Times New Roman" panose="02020603050405020304" pitchFamily="18" charset="0"/>
                <a:cs typeface="Times New Roman" panose="02020603050405020304" pitchFamily="18" charset="0"/>
              </a:rPr>
              <a:t>:</a:t>
            </a:r>
          </a:p>
          <a:p>
            <a:pPr algn="just">
              <a:lnSpc>
                <a:spcPct val="150000"/>
              </a:lnSpc>
            </a:pPr>
            <a:r>
              <a:rPr lang="en-US" sz="2600" dirty="0">
                <a:latin typeface="Times New Roman" panose="02020603050405020304" pitchFamily="18" charset="0"/>
                <a:cs typeface="Times New Roman" panose="02020603050405020304" pitchFamily="18" charset="0"/>
              </a:rPr>
              <a:t> Combined opposition COP- against rigging</a:t>
            </a:r>
          </a:p>
          <a:p>
            <a:pPr algn="just">
              <a:lnSpc>
                <a:spcPct val="150000"/>
              </a:lnSpc>
            </a:pPr>
            <a:r>
              <a:rPr lang="en-US" sz="2600" dirty="0">
                <a:latin typeface="Times New Roman" panose="02020603050405020304" pitchFamily="18" charset="0"/>
                <a:cs typeface="Times New Roman" panose="02020603050405020304" pitchFamily="18" charset="0"/>
              </a:rPr>
              <a:t>Attacks on COP rallies</a:t>
            </a:r>
          </a:p>
          <a:p>
            <a:pPr algn="just">
              <a:lnSpc>
                <a:spcPct val="150000"/>
              </a:lnSpc>
            </a:pPr>
            <a:r>
              <a:rPr lang="en-US" sz="2600" u="sng" dirty="0">
                <a:latin typeface="Times New Roman" panose="02020603050405020304" pitchFamily="18" charset="0"/>
                <a:cs typeface="Times New Roman" panose="02020603050405020304" pitchFamily="18" charset="0"/>
              </a:rPr>
              <a:t>Question 1</a:t>
            </a:r>
            <a:r>
              <a:rPr lang="en-US" sz="2600" dirty="0">
                <a:latin typeface="Times New Roman" panose="02020603050405020304" pitchFamily="18" charset="0"/>
                <a:cs typeface="Times New Roman" panose="02020603050405020304" pitchFamily="18" charset="0"/>
              </a:rPr>
              <a:t>: </a:t>
            </a:r>
          </a:p>
          <a:p>
            <a:pPr algn="just">
              <a:lnSpc>
                <a:spcPct val="150000"/>
              </a:lnSpc>
            </a:pPr>
            <a:r>
              <a:rPr lang="en-US" sz="2600" dirty="0">
                <a:latin typeface="Times New Roman" panose="02020603050405020304" pitchFamily="18" charset="0"/>
                <a:cs typeface="Times New Roman" panose="02020603050405020304" pitchFamily="18" charset="0"/>
              </a:rPr>
              <a:t>Yes, it was structurally unfair-basic democrats-faithless and malleable-democratic vacuum</a:t>
            </a:r>
          </a:p>
          <a:p>
            <a:pPr algn="just">
              <a:lnSpc>
                <a:spcPct val="150000"/>
              </a:lnSpc>
            </a:pPr>
            <a:r>
              <a:rPr lang="en-US" sz="2600" u="sng" dirty="0">
                <a:latin typeface="Times New Roman" panose="02020603050405020304" pitchFamily="18" charset="0"/>
                <a:cs typeface="Times New Roman" panose="02020603050405020304" pitchFamily="18" charset="0"/>
              </a:rPr>
              <a:t>Question 2</a:t>
            </a:r>
            <a:r>
              <a:rPr lang="en-US" sz="2600" dirty="0">
                <a:latin typeface="Times New Roman" panose="02020603050405020304" pitchFamily="18" charset="0"/>
                <a:cs typeface="Times New Roman" panose="02020603050405020304" pitchFamily="18" charset="0"/>
              </a:rPr>
              <a:t>: </a:t>
            </a:r>
          </a:p>
          <a:p>
            <a:pPr algn="just">
              <a:lnSpc>
                <a:spcPct val="150000"/>
              </a:lnSpc>
            </a:pPr>
            <a:r>
              <a:rPr lang="en-US" sz="2600" dirty="0">
                <a:latin typeface="Times New Roman" panose="02020603050405020304" pitchFamily="18" charset="0"/>
                <a:cs typeface="Times New Roman" panose="02020603050405020304" pitchFamily="18" charset="0"/>
              </a:rPr>
              <a:t>Failed in the short term but traction in the long term</a:t>
            </a:r>
          </a:p>
          <a:p>
            <a:pPr marL="0" lvl="0" indent="0" algn="just">
              <a:buNone/>
            </a:pPr>
            <a:endParaRPr lang="en-US" sz="26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990AFBE7-316F-4A91-A1B9-2EE3B576B5B9}" type="slidenum">
              <a:rPr lang="en-US" smtClean="0"/>
              <a:t>21</a:t>
            </a:fld>
            <a:endParaRPr lang="en-US"/>
          </a:p>
        </p:txBody>
      </p:sp>
    </p:spTree>
    <p:extLst>
      <p:ext uri="{BB962C8B-B14F-4D97-AF65-F5344CB8AC3E}">
        <p14:creationId xmlns:p14="http://schemas.microsoft.com/office/powerpoint/2010/main" val="1708623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150"/>
            <a:ext cx="10515600" cy="549273"/>
          </a:xfrm>
        </p:spPr>
        <p:txBody>
          <a:bodyPr>
            <a:normAutofit fontScale="90000"/>
          </a:bodyPr>
          <a:lstStyle/>
          <a:p>
            <a:pPr algn="ctr"/>
            <a:r>
              <a:rPr lang="en-US" sz="4000" b="1" u="sng" dirty="0">
                <a:latin typeface="Times New Roman" panose="02020603050405020304" pitchFamily="18" charset="0"/>
                <a:cs typeface="Times New Roman" panose="02020603050405020304" pitchFamily="18" charset="0"/>
              </a:rPr>
              <a:t>3. Election riots Dec 1964-Jan  65:</a:t>
            </a:r>
            <a:endParaRPr lang="en-US" sz="4000" dirty="0"/>
          </a:p>
        </p:txBody>
      </p:sp>
      <p:sp>
        <p:nvSpPr>
          <p:cNvPr id="3" name="Content Placeholder 2"/>
          <p:cNvSpPr>
            <a:spLocks noGrp="1"/>
          </p:cNvSpPr>
          <p:nvPr>
            <p:ph idx="1"/>
          </p:nvPr>
        </p:nvSpPr>
        <p:spPr>
          <a:xfrm>
            <a:off x="838200" y="1160891"/>
            <a:ext cx="10515600" cy="4572252"/>
          </a:xfrm>
        </p:spPr>
        <p:txBody>
          <a:bodyPr>
            <a:noAutofit/>
          </a:bodyPr>
          <a:lstStyle/>
          <a:p>
            <a:pPr algn="just">
              <a:lnSpc>
                <a:spcPct val="150000"/>
              </a:lnSpc>
            </a:pPr>
            <a:r>
              <a:rPr lang="en-US" dirty="0">
                <a:latin typeface="Times New Roman" panose="02020603050405020304" pitchFamily="18" charset="0"/>
                <a:cs typeface="Times New Roman" panose="02020603050405020304" pitchFamily="18" charset="0"/>
              </a:rPr>
              <a:t>election results accepted by </a:t>
            </a:r>
            <a:r>
              <a:rPr lang="en-US" dirty="0" err="1">
                <a:latin typeface="Times New Roman" panose="02020603050405020304" pitchFamily="18" charset="0"/>
                <a:cs typeface="Times New Roman" panose="02020603050405020304" pitchFamily="18" charset="0"/>
              </a:rPr>
              <a:t>Ms</a:t>
            </a:r>
            <a:r>
              <a:rPr lang="en-US" dirty="0">
                <a:latin typeface="Times New Roman" panose="02020603050405020304" pitchFamily="18" charset="0"/>
                <a:cs typeface="Times New Roman" panose="02020603050405020304" pitchFamily="18" charset="0"/>
              </a:rPr>
              <a:t> Fatima Jinnah</a:t>
            </a:r>
          </a:p>
          <a:p>
            <a:pPr algn="just">
              <a:lnSpc>
                <a:spcPct val="150000"/>
              </a:lnSpc>
            </a:pPr>
            <a:r>
              <a:rPr lang="en-US" dirty="0">
                <a:latin typeface="Times New Roman" panose="02020603050405020304" pitchFamily="18" charset="0"/>
                <a:cs typeface="Times New Roman" panose="02020603050405020304" pitchFamily="18" charset="0"/>
              </a:rPr>
              <a:t>One man one vote gained momentum </a:t>
            </a:r>
          </a:p>
          <a:p>
            <a:pPr marL="0" indent="0" algn="just">
              <a:lnSpc>
                <a:spcPct val="150000"/>
              </a:lnSpc>
              <a:buNone/>
            </a:pPr>
            <a:r>
              <a:rPr lang="en-US" u="sng" dirty="0">
                <a:latin typeface="Times New Roman" panose="02020603050405020304" pitchFamily="18" charset="0"/>
                <a:cs typeface="Times New Roman" panose="02020603050405020304" pitchFamily="18" charset="0"/>
              </a:rPr>
              <a:t>Reasons for short term failure</a:t>
            </a:r>
            <a:r>
              <a:rPr lang="en-US" dirty="0">
                <a:latin typeface="Times New Roman" panose="02020603050405020304" pitchFamily="18" charset="0"/>
                <a:cs typeface="Times New Roman" panose="02020603050405020304" pitchFamily="18" charset="0"/>
              </a:rPr>
              <a:t>: </a:t>
            </a:r>
          </a:p>
          <a:p>
            <a:pPr lvl="1" algn="just">
              <a:lnSpc>
                <a:spcPct val="150000"/>
              </a:lnSpc>
            </a:pPr>
            <a:r>
              <a:rPr lang="en-US" sz="2800" dirty="0">
                <a:latin typeface="Times New Roman" panose="02020603050405020304" pitchFamily="18" charset="0"/>
                <a:cs typeface="Times New Roman" panose="02020603050405020304" pitchFamily="18" charset="0"/>
              </a:rPr>
              <a:t>The </a:t>
            </a:r>
            <a:r>
              <a:rPr lang="en-US" sz="2800" dirty="0" err="1">
                <a:latin typeface="Times New Roman" panose="02020603050405020304" pitchFamily="18" charset="0"/>
                <a:cs typeface="Times New Roman" panose="02020603050405020304" pitchFamily="18" charset="0"/>
              </a:rPr>
              <a:t>Ayub</a:t>
            </a:r>
            <a:r>
              <a:rPr lang="en-US" sz="2800" dirty="0">
                <a:latin typeface="Times New Roman" panose="02020603050405020304" pitchFamily="18" charset="0"/>
                <a:cs typeface="Times New Roman" panose="02020603050405020304" pitchFamily="18" charset="0"/>
              </a:rPr>
              <a:t> regime had strong control in rural areas</a:t>
            </a:r>
          </a:p>
          <a:p>
            <a:pPr lvl="1" algn="just">
              <a:lnSpc>
                <a:spcPct val="150000"/>
              </a:lnSpc>
            </a:pPr>
            <a:r>
              <a:rPr lang="en-US" sz="2800" dirty="0" err="1">
                <a:latin typeface="Times New Roman" panose="02020603050405020304" pitchFamily="18" charset="0"/>
                <a:cs typeface="Times New Roman" panose="02020603050405020304" pitchFamily="18" charset="0"/>
              </a:rPr>
              <a:t>Ms</a:t>
            </a:r>
            <a:r>
              <a:rPr lang="en-US" sz="2800" dirty="0">
                <a:latin typeface="Times New Roman" panose="02020603050405020304" pitchFamily="18" charset="0"/>
                <a:cs typeface="Times New Roman" panose="02020603050405020304" pitchFamily="18" charset="0"/>
              </a:rPr>
              <a:t> Fatima Jinnah won urban centers but COP campaign suppressed 	</a:t>
            </a:r>
          </a:p>
          <a:p>
            <a:pPr algn="just">
              <a:lnSpc>
                <a:spcPct val="150000"/>
              </a:lnSpc>
            </a:pPr>
            <a:endParaRPr lang="en-US" dirty="0">
              <a:latin typeface="Times New Roman" panose="02020603050405020304" pitchFamily="18" charset="0"/>
              <a:cs typeface="Times New Roman" panose="02020603050405020304" pitchFamily="18" charset="0"/>
            </a:endParaRPr>
          </a:p>
          <a:p>
            <a:pPr marL="0" lvl="0" indent="0" algn="just">
              <a:buNone/>
            </a:pP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990AFBE7-316F-4A91-A1B9-2EE3B576B5B9}" type="slidenum">
              <a:rPr lang="en-US" smtClean="0"/>
              <a:t>22</a:t>
            </a:fld>
            <a:endParaRPr lang="en-US"/>
          </a:p>
        </p:txBody>
      </p:sp>
    </p:spTree>
    <p:extLst>
      <p:ext uri="{BB962C8B-B14F-4D97-AF65-F5344CB8AC3E}">
        <p14:creationId xmlns:p14="http://schemas.microsoft.com/office/powerpoint/2010/main" val="2273462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90AFBE7-316F-4A91-A1B9-2EE3B576B5B9}" type="slidenum">
              <a:rPr lang="en-US" smtClean="0"/>
              <a:t>23</a:t>
            </a:fld>
            <a:endParaRPr lang="en-US"/>
          </a:p>
        </p:txBody>
      </p:sp>
      <p:pic>
        <p:nvPicPr>
          <p:cNvPr id="1026" name="Picture 2" descr="Exit stage left: the movement against Ayub Khan - Newspaper - DAWN.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595" y="617922"/>
            <a:ext cx="8924591" cy="5354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291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150"/>
            <a:ext cx="10515600" cy="549273"/>
          </a:xfrm>
        </p:spPr>
        <p:txBody>
          <a:bodyPr>
            <a:normAutofit fontScale="90000"/>
          </a:bodyPr>
          <a:lstStyle/>
          <a:p>
            <a:pPr algn="ctr"/>
            <a:r>
              <a:rPr lang="en-US" sz="4000" b="1" u="sng" dirty="0">
                <a:latin typeface="Times New Roman" panose="02020603050405020304" pitchFamily="18" charset="0"/>
                <a:cs typeface="Times New Roman" panose="02020603050405020304" pitchFamily="18" charset="0"/>
              </a:rPr>
              <a:t>4. 1968 urban riots against </a:t>
            </a:r>
            <a:r>
              <a:rPr lang="en-US" sz="4000" b="1" u="sng" dirty="0" err="1">
                <a:latin typeface="Times New Roman" panose="02020603050405020304" pitchFamily="18" charset="0"/>
                <a:cs typeface="Times New Roman" panose="02020603050405020304" pitchFamily="18" charset="0"/>
              </a:rPr>
              <a:t>Ayub</a:t>
            </a:r>
            <a:r>
              <a:rPr lang="en-US" sz="4000" b="1" u="sng" dirty="0">
                <a:latin typeface="Times New Roman" panose="02020603050405020304" pitchFamily="18" charset="0"/>
                <a:cs typeface="Times New Roman" panose="02020603050405020304" pitchFamily="18" charset="0"/>
              </a:rPr>
              <a:t>: </a:t>
            </a:r>
            <a:endParaRPr lang="en-US" sz="4000" dirty="0"/>
          </a:p>
        </p:txBody>
      </p:sp>
      <p:sp>
        <p:nvSpPr>
          <p:cNvPr id="3" name="Content Placeholder 2"/>
          <p:cNvSpPr>
            <a:spLocks noGrp="1"/>
          </p:cNvSpPr>
          <p:nvPr>
            <p:ph idx="1"/>
          </p:nvPr>
        </p:nvSpPr>
        <p:spPr>
          <a:xfrm>
            <a:off x="838200" y="1160892"/>
            <a:ext cx="10515600" cy="5631794"/>
          </a:xfrm>
        </p:spPr>
        <p:txBody>
          <a:bodyPr>
            <a:noAutofit/>
          </a:bodyPr>
          <a:lstStyle/>
          <a:p>
            <a:pPr marL="285750" indent="-285750" algn="just"/>
            <a:r>
              <a:rPr lang="en-US" sz="2600" u="sng" dirty="0">
                <a:latin typeface="Times New Roman" panose="02020603050405020304" pitchFamily="18" charset="0"/>
                <a:cs typeface="Times New Roman" panose="02020603050405020304" pitchFamily="18" charset="0"/>
              </a:rPr>
              <a:t>Objectives and critical analysis</a:t>
            </a:r>
            <a:r>
              <a:rPr lang="en-US" sz="2600" dirty="0">
                <a:latin typeface="Times New Roman" panose="02020603050405020304" pitchFamily="18" charset="0"/>
                <a:cs typeface="Times New Roman" panose="02020603050405020304" pitchFamily="18" charset="0"/>
              </a:rPr>
              <a:t>:</a:t>
            </a:r>
          </a:p>
          <a:p>
            <a:pPr algn="just">
              <a:lnSpc>
                <a:spcPct val="150000"/>
              </a:lnSpc>
            </a:pPr>
            <a:r>
              <a:rPr lang="en-US" sz="2600" dirty="0">
                <a:latin typeface="Times New Roman" panose="02020603050405020304" pitchFamily="18" charset="0"/>
                <a:cs typeface="Times New Roman" panose="02020603050405020304" pitchFamily="18" charset="0"/>
              </a:rPr>
              <a:t> One man one vote </a:t>
            </a:r>
          </a:p>
          <a:p>
            <a:pPr algn="just">
              <a:lnSpc>
                <a:spcPct val="150000"/>
              </a:lnSpc>
            </a:pPr>
            <a:r>
              <a:rPr lang="en-US" sz="2600" dirty="0">
                <a:latin typeface="Times New Roman" panose="02020603050405020304" pitchFamily="18" charset="0"/>
                <a:cs typeface="Times New Roman" panose="02020603050405020304" pitchFamily="18" charset="0"/>
              </a:rPr>
              <a:t>End to vertical and horizontal inequality (top bottom and East West) </a:t>
            </a:r>
          </a:p>
          <a:p>
            <a:pPr algn="just">
              <a:lnSpc>
                <a:spcPct val="150000"/>
              </a:lnSpc>
            </a:pPr>
            <a:r>
              <a:rPr lang="en-US" sz="2600" u="sng" dirty="0">
                <a:latin typeface="Times New Roman" panose="02020603050405020304" pitchFamily="18" charset="0"/>
                <a:cs typeface="Times New Roman" panose="02020603050405020304" pitchFamily="18" charset="0"/>
              </a:rPr>
              <a:t>Question 1</a:t>
            </a:r>
            <a:r>
              <a:rPr lang="en-US" sz="2600" dirty="0">
                <a:latin typeface="Times New Roman" panose="02020603050405020304" pitchFamily="18" charset="0"/>
                <a:cs typeface="Times New Roman" panose="02020603050405020304" pitchFamily="18" charset="0"/>
              </a:rPr>
              <a:t>: </a:t>
            </a:r>
          </a:p>
          <a:p>
            <a:pPr algn="just">
              <a:lnSpc>
                <a:spcPct val="150000"/>
              </a:lnSpc>
            </a:pPr>
            <a:r>
              <a:rPr lang="en-US" sz="2600" dirty="0">
                <a:latin typeface="Times New Roman" panose="02020603050405020304" pitchFamily="18" charset="0"/>
                <a:cs typeface="Times New Roman" panose="02020603050405020304" pitchFamily="18" charset="0"/>
              </a:rPr>
              <a:t>No,  it was a systemic outrage against the whole political system. </a:t>
            </a:r>
          </a:p>
          <a:p>
            <a:pPr algn="just">
              <a:lnSpc>
                <a:spcPct val="150000"/>
              </a:lnSpc>
            </a:pPr>
            <a:r>
              <a:rPr lang="en-US" sz="2600" u="sng" dirty="0">
                <a:latin typeface="Times New Roman" panose="02020603050405020304" pitchFamily="18" charset="0"/>
                <a:cs typeface="Times New Roman" panose="02020603050405020304" pitchFamily="18" charset="0"/>
              </a:rPr>
              <a:t>Question 2</a:t>
            </a:r>
            <a:r>
              <a:rPr lang="en-US" sz="2600" dirty="0">
                <a:latin typeface="Times New Roman" panose="02020603050405020304" pitchFamily="18" charset="0"/>
                <a:cs typeface="Times New Roman" panose="02020603050405020304" pitchFamily="18" charset="0"/>
              </a:rPr>
              <a:t>: </a:t>
            </a:r>
          </a:p>
          <a:p>
            <a:pPr algn="just">
              <a:lnSpc>
                <a:spcPct val="150000"/>
              </a:lnSpc>
            </a:pPr>
            <a:r>
              <a:rPr lang="en-US" sz="2600" dirty="0">
                <a:latin typeface="Times New Roman" panose="02020603050405020304" pitchFamily="18" charset="0"/>
                <a:cs typeface="Times New Roman" panose="02020603050405020304" pitchFamily="18" charset="0"/>
              </a:rPr>
              <a:t>Successful- led to eventual overthrow of </a:t>
            </a:r>
            <a:r>
              <a:rPr lang="en-US" sz="2600" dirty="0" err="1">
                <a:latin typeface="Times New Roman" panose="02020603050405020304" pitchFamily="18" charset="0"/>
                <a:cs typeface="Times New Roman" panose="02020603050405020304" pitchFamily="18" charset="0"/>
              </a:rPr>
              <a:t>Ayub</a:t>
            </a:r>
            <a:r>
              <a:rPr lang="en-US" sz="2600" dirty="0">
                <a:latin typeface="Times New Roman" panose="02020603050405020304" pitchFamily="18" charset="0"/>
                <a:cs typeface="Times New Roman" panose="02020603050405020304" pitchFamily="18" charset="0"/>
              </a:rPr>
              <a:t> and one vote one vote</a:t>
            </a:r>
          </a:p>
          <a:p>
            <a:pPr marL="0" lvl="0" indent="0" algn="just">
              <a:buNone/>
            </a:pPr>
            <a:endParaRPr lang="en-US" sz="26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990AFBE7-316F-4A91-A1B9-2EE3B576B5B9}" type="slidenum">
              <a:rPr lang="en-US" smtClean="0"/>
              <a:t>24</a:t>
            </a:fld>
            <a:endParaRPr lang="en-US"/>
          </a:p>
        </p:txBody>
      </p:sp>
    </p:spTree>
    <p:extLst>
      <p:ext uri="{BB962C8B-B14F-4D97-AF65-F5344CB8AC3E}">
        <p14:creationId xmlns:p14="http://schemas.microsoft.com/office/powerpoint/2010/main" val="2061233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150"/>
            <a:ext cx="10515600" cy="549273"/>
          </a:xfrm>
        </p:spPr>
        <p:txBody>
          <a:bodyPr>
            <a:normAutofit fontScale="90000"/>
          </a:bodyPr>
          <a:lstStyle/>
          <a:p>
            <a:pPr algn="ctr"/>
            <a:r>
              <a:rPr lang="en-US" sz="4000" b="1" u="sng" dirty="0">
                <a:latin typeface="Times New Roman" panose="02020603050405020304" pitchFamily="18" charset="0"/>
                <a:cs typeface="Times New Roman" panose="02020603050405020304" pitchFamily="18" charset="0"/>
              </a:rPr>
              <a:t>4. 1968 urban riots against </a:t>
            </a:r>
            <a:r>
              <a:rPr lang="en-US" sz="4000" b="1" u="sng" dirty="0" err="1">
                <a:latin typeface="Times New Roman" panose="02020603050405020304" pitchFamily="18" charset="0"/>
                <a:cs typeface="Times New Roman" panose="02020603050405020304" pitchFamily="18" charset="0"/>
              </a:rPr>
              <a:t>Ayub</a:t>
            </a:r>
            <a:r>
              <a:rPr lang="en-US" sz="4000" b="1" u="sng" dirty="0">
                <a:latin typeface="Times New Roman" panose="02020603050405020304" pitchFamily="18" charset="0"/>
                <a:cs typeface="Times New Roman" panose="02020603050405020304" pitchFamily="18" charset="0"/>
              </a:rPr>
              <a:t>: </a:t>
            </a:r>
            <a:endParaRPr lang="en-US" sz="4000" dirty="0"/>
          </a:p>
        </p:txBody>
      </p:sp>
      <p:sp>
        <p:nvSpPr>
          <p:cNvPr id="3" name="Content Placeholder 2"/>
          <p:cNvSpPr>
            <a:spLocks noGrp="1"/>
          </p:cNvSpPr>
          <p:nvPr>
            <p:ph idx="1"/>
          </p:nvPr>
        </p:nvSpPr>
        <p:spPr>
          <a:xfrm>
            <a:off x="838200" y="1160892"/>
            <a:ext cx="10515600" cy="4136822"/>
          </a:xfrm>
        </p:spPr>
        <p:txBody>
          <a:bodyPr>
            <a:noAutofit/>
          </a:bodyPr>
          <a:lstStyle/>
          <a:p>
            <a:pPr marL="285750" indent="-285750" algn="just">
              <a:lnSpc>
                <a:spcPct val="150000"/>
              </a:lnSpc>
            </a:pPr>
            <a:r>
              <a:rPr lang="en-US" u="sng" dirty="0">
                <a:latin typeface="Times New Roman" panose="02020603050405020304" pitchFamily="18" charset="0"/>
                <a:cs typeface="Times New Roman" panose="02020603050405020304" pitchFamily="18" charset="0"/>
              </a:rPr>
              <a:t>Reasons for success </a:t>
            </a:r>
          </a:p>
          <a:p>
            <a:pPr marL="285750" indent="-285750" algn="just">
              <a:lnSpc>
                <a:spcPct val="150000"/>
              </a:lnSpc>
            </a:pPr>
            <a:r>
              <a:rPr lang="en-US" dirty="0">
                <a:latin typeface="Times New Roman" panose="02020603050405020304" pitchFamily="18" charset="0"/>
                <a:cs typeface="Times New Roman" panose="02020603050405020304" pitchFamily="18" charset="0"/>
              </a:rPr>
              <a:t>Widespread vertical and horizontal support </a:t>
            </a:r>
          </a:p>
          <a:p>
            <a:pPr marL="285750" indent="-285750" algn="just">
              <a:lnSpc>
                <a:spcPct val="150000"/>
              </a:lnSpc>
            </a:pPr>
            <a:r>
              <a:rPr lang="en-US" dirty="0">
                <a:latin typeface="Times New Roman" panose="02020603050405020304" pitchFamily="18" charset="0"/>
                <a:cs typeface="Times New Roman" panose="02020603050405020304" pitchFamily="18" charset="0"/>
              </a:rPr>
              <a:t>Post 1965 economic miracle slowed down</a:t>
            </a:r>
          </a:p>
          <a:p>
            <a:pPr marL="285750" indent="-285750" algn="just">
              <a:lnSpc>
                <a:spcPct val="150000"/>
              </a:lnSpc>
            </a:pPr>
            <a:r>
              <a:rPr lang="en-US" dirty="0" err="1">
                <a:latin typeface="Times New Roman" panose="02020603050405020304" pitchFamily="18" charset="0"/>
                <a:cs typeface="Times New Roman" panose="02020603050405020304" pitchFamily="18" charset="0"/>
              </a:rPr>
              <a:t>Ayub’s</a:t>
            </a:r>
            <a:r>
              <a:rPr lang="en-US" dirty="0">
                <a:latin typeface="Times New Roman" panose="02020603050405020304" pitchFamily="18" charset="0"/>
                <a:cs typeface="Times New Roman" panose="02020603050405020304" pitchFamily="18" charset="0"/>
              </a:rPr>
              <a:t> health </a:t>
            </a:r>
          </a:p>
          <a:p>
            <a:pPr marL="285750" indent="-285750" algn="just">
              <a:lnSpc>
                <a:spcPct val="150000"/>
              </a:lnSpc>
            </a:pPr>
            <a:r>
              <a:rPr lang="en-US" dirty="0" err="1">
                <a:latin typeface="Times New Roman" panose="02020603050405020304" pitchFamily="18" charset="0"/>
                <a:cs typeface="Times New Roman" panose="02020603050405020304" pitchFamily="18" charset="0"/>
              </a:rPr>
              <a:t>Marginalisation</a:t>
            </a:r>
            <a:r>
              <a:rPr lang="en-US" dirty="0">
                <a:latin typeface="Times New Roman" panose="02020603050405020304" pitchFamily="18" charset="0"/>
                <a:cs typeface="Times New Roman" panose="02020603050405020304" pitchFamily="18" charset="0"/>
              </a:rPr>
              <a:t> of East Pakistan </a:t>
            </a:r>
          </a:p>
          <a:p>
            <a:pPr marL="0" lvl="0" indent="0" algn="just">
              <a:lnSpc>
                <a:spcPct val="150000"/>
              </a:lnSpc>
              <a:buNone/>
            </a:pP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990AFBE7-316F-4A91-A1B9-2EE3B576B5B9}" type="slidenum">
              <a:rPr lang="en-US" smtClean="0"/>
              <a:t>25</a:t>
            </a:fld>
            <a:endParaRPr lang="en-US"/>
          </a:p>
        </p:txBody>
      </p:sp>
    </p:spTree>
    <p:extLst>
      <p:ext uri="{BB962C8B-B14F-4D97-AF65-F5344CB8AC3E}">
        <p14:creationId xmlns:p14="http://schemas.microsoft.com/office/powerpoint/2010/main" val="3828644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90AFBE7-316F-4A91-A1B9-2EE3B576B5B9}" type="slidenum">
              <a:rPr lang="en-US" smtClean="0"/>
              <a:t>26</a:t>
            </a:fld>
            <a:endParaRPr lang="en-US"/>
          </a:p>
        </p:txBody>
      </p:sp>
      <p:pic>
        <p:nvPicPr>
          <p:cNvPr id="2050" name="Picture 2" descr="HISTORY: BHUTTO, MUJIB AND THE GENERALS - Newspaper - DAWN.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0832" y="501479"/>
            <a:ext cx="7318376" cy="5558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486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150"/>
            <a:ext cx="10515600" cy="549273"/>
          </a:xfrm>
        </p:spPr>
        <p:txBody>
          <a:bodyPr>
            <a:normAutofit fontScale="90000"/>
          </a:bodyPr>
          <a:lstStyle/>
          <a:p>
            <a:pPr algn="ctr"/>
            <a:r>
              <a:rPr lang="en-US" sz="4000" b="1" u="sng" dirty="0">
                <a:latin typeface="Times New Roman" panose="02020603050405020304" pitchFamily="18" charset="0"/>
                <a:cs typeface="Times New Roman" panose="02020603050405020304" pitchFamily="18" charset="0"/>
              </a:rPr>
              <a:t>5. March 1971 protests in East Pakistan: </a:t>
            </a:r>
            <a:endParaRPr lang="en-US" sz="4000" dirty="0"/>
          </a:p>
        </p:txBody>
      </p:sp>
      <p:sp>
        <p:nvSpPr>
          <p:cNvPr id="3" name="Content Placeholder 2"/>
          <p:cNvSpPr>
            <a:spLocks noGrp="1"/>
          </p:cNvSpPr>
          <p:nvPr>
            <p:ph idx="1"/>
          </p:nvPr>
        </p:nvSpPr>
        <p:spPr>
          <a:xfrm>
            <a:off x="838200" y="1160892"/>
            <a:ext cx="10515600" cy="5631794"/>
          </a:xfrm>
        </p:spPr>
        <p:txBody>
          <a:bodyPr>
            <a:noAutofit/>
          </a:bodyPr>
          <a:lstStyle/>
          <a:p>
            <a:pPr marL="285750" indent="-285750" algn="just"/>
            <a:r>
              <a:rPr lang="en-US" sz="2600" u="sng" dirty="0">
                <a:latin typeface="Times New Roman" panose="02020603050405020304" pitchFamily="18" charset="0"/>
                <a:cs typeface="Times New Roman" panose="02020603050405020304" pitchFamily="18" charset="0"/>
              </a:rPr>
              <a:t>Objectives and critical analysis:</a:t>
            </a:r>
          </a:p>
          <a:p>
            <a:pPr algn="just">
              <a:lnSpc>
                <a:spcPct val="150000"/>
              </a:lnSpc>
            </a:pPr>
            <a:r>
              <a:rPr lang="en-US" sz="2600" dirty="0">
                <a:latin typeface="Times New Roman" panose="02020603050405020304" pitchFamily="18" charset="0"/>
                <a:cs typeface="Times New Roman" panose="02020603050405020304" pitchFamily="18" charset="0"/>
              </a:rPr>
              <a:t> Against delay in convening National Assembly session in Decca</a:t>
            </a:r>
          </a:p>
          <a:p>
            <a:pPr algn="just">
              <a:lnSpc>
                <a:spcPct val="150000"/>
              </a:lnSpc>
            </a:pPr>
            <a:r>
              <a:rPr lang="en-US" sz="2600" dirty="0">
                <a:latin typeface="Times New Roman" panose="02020603050405020304" pitchFamily="18" charset="0"/>
                <a:cs typeface="Times New Roman" panose="02020603050405020304" pitchFamily="18" charset="0"/>
              </a:rPr>
              <a:t>Asked for autonomy not self determination then</a:t>
            </a:r>
          </a:p>
          <a:p>
            <a:pPr algn="just">
              <a:lnSpc>
                <a:spcPct val="150000"/>
              </a:lnSpc>
            </a:pPr>
            <a:r>
              <a:rPr lang="en-US" sz="2600" dirty="0">
                <a:latin typeface="Times New Roman" panose="02020603050405020304" pitchFamily="18" charset="0"/>
                <a:cs typeface="Times New Roman" panose="02020603050405020304" pitchFamily="18" charset="0"/>
              </a:rPr>
              <a:t>Misread, mishandled, and suppressed by “Operation Searchlight”</a:t>
            </a:r>
          </a:p>
          <a:p>
            <a:pPr algn="just">
              <a:lnSpc>
                <a:spcPct val="150000"/>
              </a:lnSpc>
            </a:pPr>
            <a:r>
              <a:rPr lang="en-US" sz="2600" dirty="0">
                <a:latin typeface="Times New Roman" panose="02020603050405020304" pitchFamily="18" charset="0"/>
                <a:cs typeface="Times New Roman" panose="02020603050405020304" pitchFamily="18" charset="0"/>
              </a:rPr>
              <a:t>Permanent ignominy and tragedy for Pakistan</a:t>
            </a:r>
          </a:p>
          <a:p>
            <a:pPr algn="just">
              <a:lnSpc>
                <a:spcPct val="150000"/>
              </a:lnSpc>
            </a:pPr>
            <a:r>
              <a:rPr lang="en-US" sz="2600" u="sng" dirty="0">
                <a:latin typeface="Times New Roman" panose="02020603050405020304" pitchFamily="18" charset="0"/>
                <a:cs typeface="Times New Roman" panose="02020603050405020304" pitchFamily="18" charset="0"/>
              </a:rPr>
              <a:t>Question 1:</a:t>
            </a:r>
            <a:r>
              <a:rPr lang="en-US" sz="2600" dirty="0">
                <a:latin typeface="Times New Roman" panose="02020603050405020304" pitchFamily="18" charset="0"/>
                <a:cs typeface="Times New Roman" panose="02020603050405020304" pitchFamily="18" charset="0"/>
              </a:rPr>
              <a:t> </a:t>
            </a:r>
          </a:p>
          <a:p>
            <a:pPr algn="just">
              <a:lnSpc>
                <a:spcPct val="150000"/>
              </a:lnSpc>
            </a:pPr>
            <a:r>
              <a:rPr lang="en-US" sz="2600" dirty="0">
                <a:latin typeface="Times New Roman" panose="02020603050405020304" pitchFamily="18" charset="0"/>
                <a:cs typeface="Times New Roman" panose="02020603050405020304" pitchFamily="18" charset="0"/>
              </a:rPr>
              <a:t>No, they addressed a fundamental blind spot of Pakistani federalism as well as self-determination</a:t>
            </a:r>
          </a:p>
          <a:p>
            <a:pPr marL="0" lvl="0" indent="0" algn="just">
              <a:buNone/>
            </a:pPr>
            <a:endParaRPr lang="en-US" sz="26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990AFBE7-316F-4A91-A1B9-2EE3B576B5B9}" type="slidenum">
              <a:rPr lang="en-US" smtClean="0"/>
              <a:t>27</a:t>
            </a:fld>
            <a:endParaRPr lang="en-US"/>
          </a:p>
        </p:txBody>
      </p:sp>
    </p:spTree>
    <p:extLst>
      <p:ext uri="{BB962C8B-B14F-4D97-AF65-F5344CB8AC3E}">
        <p14:creationId xmlns:p14="http://schemas.microsoft.com/office/powerpoint/2010/main" val="3786262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150"/>
            <a:ext cx="10515600" cy="549273"/>
          </a:xfrm>
        </p:spPr>
        <p:txBody>
          <a:bodyPr>
            <a:normAutofit fontScale="90000"/>
          </a:bodyPr>
          <a:lstStyle/>
          <a:p>
            <a:pPr algn="ctr"/>
            <a:r>
              <a:rPr lang="en-US" sz="4000" b="1" u="sng" dirty="0">
                <a:latin typeface="Times New Roman" panose="02020603050405020304" pitchFamily="18" charset="0"/>
                <a:cs typeface="Times New Roman" panose="02020603050405020304" pitchFamily="18" charset="0"/>
              </a:rPr>
              <a:t>5. March 1971 protests in East Pakistan: </a:t>
            </a:r>
            <a:endParaRPr lang="en-US" sz="4000" dirty="0"/>
          </a:p>
        </p:txBody>
      </p:sp>
      <p:sp>
        <p:nvSpPr>
          <p:cNvPr id="3" name="Content Placeholder 2"/>
          <p:cNvSpPr>
            <a:spLocks noGrp="1"/>
          </p:cNvSpPr>
          <p:nvPr>
            <p:ph idx="1"/>
          </p:nvPr>
        </p:nvSpPr>
        <p:spPr>
          <a:xfrm>
            <a:off x="838200" y="1160892"/>
            <a:ext cx="10515600" cy="5631794"/>
          </a:xfrm>
        </p:spPr>
        <p:txBody>
          <a:bodyPr>
            <a:noAutofit/>
          </a:bodyPr>
          <a:lstStyle/>
          <a:p>
            <a:pPr algn="just">
              <a:lnSpc>
                <a:spcPct val="150000"/>
              </a:lnSpc>
            </a:pPr>
            <a:r>
              <a:rPr lang="en-US" sz="2600" u="sng" dirty="0">
                <a:latin typeface="Times New Roman" panose="02020603050405020304" pitchFamily="18" charset="0"/>
                <a:cs typeface="Times New Roman" panose="02020603050405020304" pitchFamily="18" charset="0"/>
              </a:rPr>
              <a:t>Question 2</a:t>
            </a:r>
            <a:r>
              <a:rPr lang="en-US" sz="2600" dirty="0">
                <a:latin typeface="Times New Roman" panose="02020603050405020304" pitchFamily="18" charset="0"/>
                <a:cs typeface="Times New Roman" panose="02020603050405020304" pitchFamily="18" charset="0"/>
              </a:rPr>
              <a:t>: </a:t>
            </a:r>
          </a:p>
          <a:p>
            <a:pPr algn="just">
              <a:lnSpc>
                <a:spcPct val="150000"/>
              </a:lnSpc>
            </a:pPr>
            <a:r>
              <a:rPr lang="en-US" sz="2600" dirty="0">
                <a:latin typeface="Times New Roman" panose="02020603050405020304" pitchFamily="18" charset="0"/>
                <a:cs typeface="Times New Roman" panose="02020603050405020304" pitchFamily="18" charset="0"/>
              </a:rPr>
              <a:t>Not successful in March-brutally suppressed but led to self determination</a:t>
            </a:r>
          </a:p>
          <a:p>
            <a:pPr algn="just">
              <a:lnSpc>
                <a:spcPct val="150000"/>
              </a:lnSpc>
            </a:pPr>
            <a:r>
              <a:rPr lang="en-US" sz="2600" u="sng" dirty="0">
                <a:latin typeface="Times New Roman" panose="02020603050405020304" pitchFamily="18" charset="0"/>
                <a:cs typeface="Times New Roman" panose="02020603050405020304" pitchFamily="18" charset="0"/>
              </a:rPr>
              <a:t>Reasons for short term failure</a:t>
            </a:r>
            <a:r>
              <a:rPr lang="en-US" sz="2600" dirty="0">
                <a:latin typeface="Times New Roman" panose="02020603050405020304" pitchFamily="18" charset="0"/>
                <a:cs typeface="Times New Roman" panose="02020603050405020304" pitchFamily="18" charset="0"/>
              </a:rPr>
              <a:t>: </a:t>
            </a:r>
          </a:p>
          <a:p>
            <a:pPr lvl="1" algn="just">
              <a:lnSpc>
                <a:spcPct val="150000"/>
              </a:lnSpc>
            </a:pPr>
            <a:r>
              <a:rPr lang="en-US" sz="2200" dirty="0">
                <a:latin typeface="Times New Roman" panose="02020603050405020304" pitchFamily="18" charset="0"/>
                <a:cs typeface="Times New Roman" panose="02020603050405020304" pitchFamily="18" charset="0"/>
              </a:rPr>
              <a:t>Military suppression</a:t>
            </a:r>
          </a:p>
          <a:p>
            <a:pPr lvl="1" algn="just">
              <a:lnSpc>
                <a:spcPct val="150000"/>
              </a:lnSpc>
            </a:pPr>
            <a:r>
              <a:rPr lang="en-US" sz="2200" dirty="0">
                <a:latin typeface="Times New Roman" panose="02020603050405020304" pitchFamily="18" charset="0"/>
                <a:cs typeface="Times New Roman" panose="02020603050405020304" pitchFamily="18" charset="0"/>
              </a:rPr>
              <a:t>Failure of tripartite negotiations in mid March 1971</a:t>
            </a:r>
          </a:p>
          <a:p>
            <a:pPr marL="457200" lvl="1" indent="0" algn="just">
              <a:lnSpc>
                <a:spcPct val="150000"/>
              </a:lnSpc>
              <a:buNone/>
            </a:pPr>
            <a:r>
              <a:rPr lang="en-US" sz="2600" dirty="0">
                <a:latin typeface="Times New Roman" panose="02020603050405020304" pitchFamily="18" charset="0"/>
                <a:cs typeface="Times New Roman" panose="02020603050405020304" pitchFamily="18" charset="0"/>
              </a:rPr>
              <a:t>	</a:t>
            </a:r>
          </a:p>
          <a:p>
            <a:pPr marL="0" lvl="0" indent="0" algn="just">
              <a:buNone/>
            </a:pPr>
            <a:endParaRPr lang="en-US" sz="26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990AFBE7-316F-4A91-A1B9-2EE3B576B5B9}" type="slidenum">
              <a:rPr lang="en-US" smtClean="0"/>
              <a:t>28</a:t>
            </a:fld>
            <a:endParaRPr lang="en-US"/>
          </a:p>
        </p:txBody>
      </p:sp>
    </p:spTree>
    <p:extLst>
      <p:ext uri="{BB962C8B-B14F-4D97-AF65-F5344CB8AC3E}">
        <p14:creationId xmlns:p14="http://schemas.microsoft.com/office/powerpoint/2010/main" val="2769037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90AFBE7-316F-4A91-A1B9-2EE3B576B5B9}" type="slidenum">
              <a:rPr lang="en-US" smtClean="0"/>
              <a:t>29</a:t>
            </a:fld>
            <a:endParaRPr lang="en-US"/>
          </a:p>
        </p:txBody>
      </p:sp>
      <p:pic>
        <p:nvPicPr>
          <p:cNvPr id="3074" name="Picture 2" descr="https://nayadaur.tv/wp-content/uploads/2020/10/IMG_2101-scal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0629"/>
            <a:ext cx="12192000" cy="6215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411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599" y="98612"/>
            <a:ext cx="10972800" cy="950259"/>
          </a:xfrm>
        </p:spPr>
        <p:txBody>
          <a:bodyPr>
            <a:noAutofit/>
          </a:bodyPr>
          <a:lstStyle/>
          <a:p>
            <a:r>
              <a:rPr lang="en-US" sz="3200" b="1" dirty="0">
                <a:latin typeface="Times New Roman" panose="02020603050405020304" pitchFamily="18" charset="0"/>
                <a:cs typeface="Times New Roman" panose="02020603050405020304" pitchFamily="18" charset="0"/>
              </a:rPr>
              <a:t>NATIONAL MANAGEMENT COLLEGE </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117</a:t>
            </a:r>
            <a:r>
              <a:rPr lang="en-US" sz="3200" b="1" baseline="30000" dirty="0">
                <a:latin typeface="Times New Roman" panose="02020603050405020304" pitchFamily="18" charset="0"/>
                <a:cs typeface="Times New Roman" panose="02020603050405020304" pitchFamily="18" charset="0"/>
              </a:rPr>
              <a:t>th</a:t>
            </a:r>
            <a:r>
              <a:rPr lang="en-US" sz="3200" b="1" dirty="0">
                <a:latin typeface="Times New Roman" panose="02020603050405020304" pitchFamily="18" charset="0"/>
                <a:cs typeface="Times New Roman" panose="02020603050405020304" pitchFamily="18" charset="0"/>
              </a:rPr>
              <a:t> National Management Course </a:t>
            </a:r>
          </a:p>
        </p:txBody>
      </p:sp>
      <p:sp>
        <p:nvSpPr>
          <p:cNvPr id="3" name="Subtitle 2"/>
          <p:cNvSpPr>
            <a:spLocks noGrp="1"/>
          </p:cNvSpPr>
          <p:nvPr>
            <p:ph type="subTitle" idx="1"/>
          </p:nvPr>
        </p:nvSpPr>
        <p:spPr>
          <a:xfrm>
            <a:off x="502024" y="2510119"/>
            <a:ext cx="11322423" cy="4213410"/>
          </a:xfrm>
        </p:spPr>
        <p:txBody>
          <a:bodyPr>
            <a:noAutofit/>
          </a:bodyPr>
          <a:lstStyle/>
          <a:p>
            <a:r>
              <a:rPr lang="en-US" sz="2800" b="1" dirty="0">
                <a:latin typeface="Times New Roman" panose="02020603050405020304" pitchFamily="18" charset="0"/>
                <a:cs typeface="Times New Roman" panose="02020603050405020304" pitchFamily="18" charset="0"/>
              </a:rPr>
              <a:t>Current Issue Presentation</a:t>
            </a:r>
          </a:p>
          <a:p>
            <a:pPr>
              <a:lnSpc>
                <a:spcPct val="100000"/>
              </a:lnSpc>
            </a:pPr>
            <a:r>
              <a:rPr lang="en-US" sz="4000" b="1" dirty="0">
                <a:latin typeface="Times New Roman" panose="02020603050405020304" pitchFamily="18" charset="0"/>
                <a:cs typeface="Times New Roman" panose="02020603050405020304" pitchFamily="18" charset="0"/>
              </a:rPr>
              <a:t>Street protests in Pakistan: An effective way to achieve objectives in a weak governance system?</a:t>
            </a:r>
          </a:p>
          <a:p>
            <a:pPr>
              <a:lnSpc>
                <a:spcPct val="100000"/>
              </a:lnSpc>
            </a:pPr>
            <a:r>
              <a:rPr lang="en-US" sz="2800" b="1" spc="300" dirty="0">
                <a:latin typeface="Times New Roman" panose="02020603050405020304" pitchFamily="18" charset="0"/>
                <a:cs typeface="Times New Roman" panose="02020603050405020304" pitchFamily="18" charset="0"/>
              </a:rPr>
              <a:t>By </a:t>
            </a:r>
          </a:p>
          <a:p>
            <a:pPr>
              <a:lnSpc>
                <a:spcPct val="120000"/>
              </a:lnSpc>
              <a:spcBef>
                <a:spcPts val="0"/>
              </a:spcBef>
            </a:pPr>
            <a:r>
              <a:rPr lang="en-US" sz="2800" b="1" spc="300" dirty="0">
                <a:latin typeface="Times New Roman" panose="02020603050405020304" pitchFamily="18" charset="0"/>
                <a:cs typeface="Times New Roman" panose="02020603050405020304" pitchFamily="18" charset="0"/>
              </a:rPr>
              <a:t>Imran Ali</a:t>
            </a:r>
            <a:endParaRPr lang="en-US" sz="2800" b="1" dirty="0">
              <a:latin typeface="Times New Roman" panose="02020603050405020304" pitchFamily="18" charset="0"/>
              <a:cs typeface="Times New Roman" panose="02020603050405020304" pitchFamily="18" charset="0"/>
            </a:endParaRPr>
          </a:p>
          <a:p>
            <a:pPr>
              <a:spcBef>
                <a:spcPts val="0"/>
              </a:spcBef>
            </a:pPr>
            <a:r>
              <a:rPr lang="en-US" sz="2800" b="1" dirty="0">
                <a:latin typeface="Times New Roman" panose="02020603050405020304" pitchFamily="18" charset="0"/>
                <a:cs typeface="Times New Roman" panose="02020603050405020304" pitchFamily="18" charset="0"/>
              </a:rPr>
              <a:t>(Foreign Service)</a:t>
            </a:r>
          </a:p>
          <a:p>
            <a:pPr>
              <a:spcBef>
                <a:spcPts val="0"/>
              </a:spcBef>
            </a:pPr>
            <a:r>
              <a:rPr lang="en-US" sz="2000" b="1" dirty="0">
                <a:latin typeface="Times New Roman" panose="02020603050405020304" pitchFamily="18" charset="0"/>
                <a:cs typeface="Times New Roman" panose="02020603050405020304" pitchFamily="18" charset="0"/>
              </a:rPr>
              <a:t>Dated: 11th November, 2022</a:t>
            </a:r>
            <a:endParaRPr lang="en-US"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Faculty Advisor: Dr. Muhammad </a:t>
            </a:r>
            <a:r>
              <a:rPr lang="en-US" sz="3200" b="1" dirty="0" err="1">
                <a:latin typeface="Times New Roman" panose="02020603050405020304" pitchFamily="18" charset="0"/>
                <a:cs typeface="Times New Roman" panose="02020603050405020304" pitchFamily="18" charset="0"/>
              </a:rPr>
              <a:t>Ajmal</a:t>
            </a:r>
            <a:endParaRPr lang="en-US" sz="3200" b="1" dirty="0">
              <a:latin typeface="Times New Roman" panose="02020603050405020304" pitchFamily="18" charset="0"/>
              <a:cs typeface="Times New Roman" panose="02020603050405020304" pitchFamily="18" charset="0"/>
            </a:endParaRPr>
          </a:p>
        </p:txBody>
      </p:sp>
      <p:pic>
        <p:nvPicPr>
          <p:cNvPr id="4" name="Picture 3" descr="C:\Documents and Settings\Administrator\Desktop\LOGO NMC GREEN.jpg">
            <a:extLst>
              <a:ext uri="{FF2B5EF4-FFF2-40B4-BE49-F238E27FC236}">
                <a16:creationId xmlns:a16="http://schemas.microsoft.com/office/drawing/2014/main" id="{DB248782-2C0C-4620-99CC-A11CC6835C77}"/>
              </a:ext>
            </a:extLst>
          </p:cNvPr>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5254856" y="1066800"/>
            <a:ext cx="1361097" cy="12909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Slide Number Placeholder 5"/>
          <p:cNvSpPr>
            <a:spLocks noGrp="1"/>
          </p:cNvSpPr>
          <p:nvPr>
            <p:ph type="sldNum" sz="quarter" idx="12"/>
          </p:nvPr>
        </p:nvSpPr>
        <p:spPr/>
        <p:txBody>
          <a:bodyPr/>
          <a:lstStyle/>
          <a:p>
            <a:fld id="{990AFBE7-316F-4A91-A1B9-2EE3B576B5B9}" type="slidenum">
              <a:rPr lang="en-US" smtClean="0"/>
              <a:t>3</a:t>
            </a:fld>
            <a:endParaRPr lang="en-US"/>
          </a:p>
        </p:txBody>
      </p:sp>
    </p:spTree>
    <p:extLst>
      <p:ext uri="{BB962C8B-B14F-4D97-AF65-F5344CB8AC3E}">
        <p14:creationId xmlns:p14="http://schemas.microsoft.com/office/powerpoint/2010/main" val="3485170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90AFBE7-316F-4A91-A1B9-2EE3B576B5B9}" type="slidenum">
              <a:rPr lang="en-US" smtClean="0"/>
              <a:t>30</a:t>
            </a:fld>
            <a:endParaRPr lang="en-US"/>
          </a:p>
        </p:txBody>
      </p:sp>
      <p:pic>
        <p:nvPicPr>
          <p:cNvPr id="4098" name="Picture 2" descr="https://nayadaur.tv/wp-content/uploads/2020/10/0moUfyzEnADF-8h1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8513" cy="635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261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150"/>
            <a:ext cx="10515600" cy="549273"/>
          </a:xfrm>
        </p:spPr>
        <p:txBody>
          <a:bodyPr>
            <a:normAutofit fontScale="90000"/>
          </a:bodyPr>
          <a:lstStyle/>
          <a:p>
            <a:pPr algn="ctr"/>
            <a:r>
              <a:rPr lang="en-US" sz="4000" b="1" u="sng" dirty="0">
                <a:latin typeface="Times New Roman" panose="02020603050405020304" pitchFamily="18" charset="0"/>
                <a:cs typeface="Times New Roman" panose="02020603050405020304" pitchFamily="18" charset="0"/>
              </a:rPr>
              <a:t>6. PNA riots 1977:</a:t>
            </a:r>
            <a:endParaRPr lang="en-US" sz="4000" dirty="0"/>
          </a:p>
        </p:txBody>
      </p:sp>
      <p:sp>
        <p:nvSpPr>
          <p:cNvPr id="3" name="Content Placeholder 2"/>
          <p:cNvSpPr>
            <a:spLocks noGrp="1"/>
          </p:cNvSpPr>
          <p:nvPr>
            <p:ph idx="1"/>
          </p:nvPr>
        </p:nvSpPr>
        <p:spPr>
          <a:xfrm>
            <a:off x="838200" y="747423"/>
            <a:ext cx="10515600" cy="5631794"/>
          </a:xfrm>
        </p:spPr>
        <p:txBody>
          <a:bodyPr>
            <a:noAutofit/>
          </a:bodyPr>
          <a:lstStyle/>
          <a:p>
            <a:pPr marL="285750" indent="-285750" algn="just"/>
            <a:r>
              <a:rPr lang="en-US" sz="2600" u="sng" dirty="0">
                <a:latin typeface="Times New Roman" panose="02020603050405020304" pitchFamily="18" charset="0"/>
                <a:cs typeface="Times New Roman" panose="02020603050405020304" pitchFamily="18" charset="0"/>
              </a:rPr>
              <a:t>Objectives and critical analysis:</a:t>
            </a:r>
          </a:p>
          <a:p>
            <a:pPr algn="just">
              <a:lnSpc>
                <a:spcPct val="150000"/>
              </a:lnSpc>
            </a:pPr>
            <a:r>
              <a:rPr lang="en-US" sz="2600" dirty="0">
                <a:latin typeface="Times New Roman" panose="02020603050405020304" pitchFamily="18" charset="0"/>
                <a:cs typeface="Times New Roman" panose="02020603050405020304" pitchFamily="18" charset="0"/>
              </a:rPr>
              <a:t> Protests against alleged rigging of 1977 elections </a:t>
            </a:r>
          </a:p>
          <a:p>
            <a:pPr algn="just">
              <a:lnSpc>
                <a:spcPct val="150000"/>
              </a:lnSpc>
            </a:pPr>
            <a:r>
              <a:rPr lang="en-US" sz="2600" dirty="0">
                <a:latin typeface="Times New Roman" panose="02020603050405020304" pitchFamily="18" charset="0"/>
                <a:cs typeface="Times New Roman" panose="02020603050405020304" pitchFamily="18" charset="0"/>
              </a:rPr>
              <a:t>Free and fair elections</a:t>
            </a:r>
          </a:p>
          <a:p>
            <a:pPr algn="just">
              <a:lnSpc>
                <a:spcPct val="150000"/>
              </a:lnSpc>
            </a:pPr>
            <a:r>
              <a:rPr lang="en-US" sz="2600" u="sng" dirty="0">
                <a:latin typeface="Times New Roman" panose="02020603050405020304" pitchFamily="18" charset="0"/>
                <a:cs typeface="Times New Roman" panose="02020603050405020304" pitchFamily="18" charset="0"/>
              </a:rPr>
              <a:t>Question 1:</a:t>
            </a:r>
            <a:r>
              <a:rPr lang="en-US" sz="2600" dirty="0">
                <a:latin typeface="Times New Roman" panose="02020603050405020304" pitchFamily="18" charset="0"/>
                <a:cs typeface="Times New Roman" panose="02020603050405020304" pitchFamily="18" charset="0"/>
              </a:rPr>
              <a:t> </a:t>
            </a:r>
          </a:p>
          <a:p>
            <a:pPr algn="just">
              <a:lnSpc>
                <a:spcPct val="150000"/>
              </a:lnSpc>
            </a:pPr>
            <a:r>
              <a:rPr lang="en-US" sz="2600" dirty="0">
                <a:latin typeface="Times New Roman" panose="02020603050405020304" pitchFamily="18" charset="0"/>
                <a:cs typeface="Times New Roman" panose="02020603050405020304" pitchFamily="18" charset="0"/>
              </a:rPr>
              <a:t>Yes, they addressed a democratic institutional  deficit </a:t>
            </a:r>
          </a:p>
          <a:p>
            <a:pPr algn="just">
              <a:lnSpc>
                <a:spcPct val="150000"/>
              </a:lnSpc>
            </a:pPr>
            <a:r>
              <a:rPr lang="en-US" sz="2600" u="sng" dirty="0">
                <a:latin typeface="Times New Roman" panose="02020603050405020304" pitchFamily="18" charset="0"/>
                <a:cs typeface="Times New Roman" panose="02020603050405020304" pitchFamily="18" charset="0"/>
              </a:rPr>
              <a:t>Question 2</a:t>
            </a:r>
            <a:r>
              <a:rPr lang="en-US" sz="2600" dirty="0">
                <a:latin typeface="Times New Roman" panose="02020603050405020304" pitchFamily="18" charset="0"/>
                <a:cs typeface="Times New Roman" panose="02020603050405020304" pitchFamily="18" charset="0"/>
              </a:rPr>
              <a:t>: </a:t>
            </a:r>
          </a:p>
          <a:p>
            <a:pPr algn="just">
              <a:lnSpc>
                <a:spcPct val="150000"/>
              </a:lnSpc>
            </a:pPr>
            <a:r>
              <a:rPr lang="en-US" sz="2600" dirty="0">
                <a:latin typeface="Times New Roman" panose="02020603050405020304" pitchFamily="18" charset="0"/>
                <a:cs typeface="Times New Roman" panose="02020603050405020304" pitchFamily="18" charset="0"/>
              </a:rPr>
              <a:t>Failure-as described by PNA leaders later on </a:t>
            </a:r>
          </a:p>
          <a:p>
            <a:pPr algn="just">
              <a:lnSpc>
                <a:spcPct val="150000"/>
              </a:lnSpc>
            </a:pPr>
            <a:r>
              <a:rPr lang="en-US" sz="2600" dirty="0">
                <a:latin typeface="Times New Roman" panose="02020603050405020304" pitchFamily="18" charset="0"/>
                <a:cs typeface="Times New Roman" panose="02020603050405020304" pitchFamily="18" charset="0"/>
              </a:rPr>
              <a:t>Democracy derailed </a:t>
            </a:r>
          </a:p>
          <a:p>
            <a:pPr algn="just">
              <a:lnSpc>
                <a:spcPct val="150000"/>
              </a:lnSpc>
            </a:pPr>
            <a:r>
              <a:rPr lang="en-US" sz="2600" dirty="0">
                <a:latin typeface="Times New Roman" panose="02020603050405020304" pitchFamily="18" charset="0"/>
                <a:cs typeface="Times New Roman" panose="02020603050405020304" pitchFamily="18" charset="0"/>
              </a:rPr>
              <a:t>	</a:t>
            </a:r>
          </a:p>
          <a:p>
            <a:pPr marL="0" lvl="0" indent="0" algn="just">
              <a:buNone/>
            </a:pPr>
            <a:endParaRPr lang="en-US" sz="26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990AFBE7-316F-4A91-A1B9-2EE3B576B5B9}" type="slidenum">
              <a:rPr lang="en-US" smtClean="0"/>
              <a:t>31</a:t>
            </a:fld>
            <a:endParaRPr lang="en-US"/>
          </a:p>
        </p:txBody>
      </p:sp>
    </p:spTree>
    <p:extLst>
      <p:ext uri="{BB962C8B-B14F-4D97-AF65-F5344CB8AC3E}">
        <p14:creationId xmlns:p14="http://schemas.microsoft.com/office/powerpoint/2010/main" val="1930553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150"/>
            <a:ext cx="10515600" cy="549273"/>
          </a:xfrm>
        </p:spPr>
        <p:txBody>
          <a:bodyPr>
            <a:normAutofit fontScale="90000"/>
          </a:bodyPr>
          <a:lstStyle/>
          <a:p>
            <a:pPr algn="ctr"/>
            <a:r>
              <a:rPr lang="en-US" sz="4000" b="1" u="sng" dirty="0">
                <a:latin typeface="Times New Roman" panose="02020603050405020304" pitchFamily="18" charset="0"/>
                <a:cs typeface="Times New Roman" panose="02020603050405020304" pitchFamily="18" charset="0"/>
              </a:rPr>
              <a:t>6. PNA riots 1977:</a:t>
            </a:r>
            <a:endParaRPr lang="en-US" sz="4000" dirty="0"/>
          </a:p>
        </p:txBody>
      </p:sp>
      <p:sp>
        <p:nvSpPr>
          <p:cNvPr id="3" name="Content Placeholder 2"/>
          <p:cNvSpPr>
            <a:spLocks noGrp="1"/>
          </p:cNvSpPr>
          <p:nvPr>
            <p:ph idx="1"/>
          </p:nvPr>
        </p:nvSpPr>
        <p:spPr>
          <a:xfrm>
            <a:off x="838200" y="1160892"/>
            <a:ext cx="10515600" cy="4441622"/>
          </a:xfrm>
        </p:spPr>
        <p:txBody>
          <a:bodyPr>
            <a:noAutofit/>
          </a:bodyPr>
          <a:lstStyle/>
          <a:p>
            <a:pPr algn="just">
              <a:lnSpc>
                <a:spcPct val="150000"/>
              </a:lnSpc>
            </a:pPr>
            <a:r>
              <a:rPr lang="en-US" u="sng" dirty="0">
                <a:latin typeface="Times New Roman" panose="02020603050405020304" pitchFamily="18" charset="0"/>
                <a:cs typeface="Times New Roman" panose="02020603050405020304" pitchFamily="18" charset="0"/>
              </a:rPr>
              <a:t>Reasons for failure </a:t>
            </a:r>
            <a:r>
              <a:rPr lang="en-US" dirty="0">
                <a:latin typeface="Times New Roman" panose="02020603050405020304" pitchFamily="18" charset="0"/>
                <a:cs typeface="Times New Roman" panose="02020603050405020304" pitchFamily="18" charset="0"/>
              </a:rPr>
              <a:t>: </a:t>
            </a:r>
          </a:p>
          <a:p>
            <a:pPr lvl="1" algn="just">
              <a:lnSpc>
                <a:spcPct val="150000"/>
              </a:lnSpc>
            </a:pPr>
            <a:r>
              <a:rPr lang="en-US" sz="2800" dirty="0">
                <a:latin typeface="Times New Roman" panose="02020603050405020304" pitchFamily="18" charset="0"/>
                <a:cs typeface="Times New Roman" panose="02020603050405020304" pitchFamily="18" charset="0"/>
              </a:rPr>
              <a:t>A genuine democratic demand became personality driven (anti-Bhutto)</a:t>
            </a:r>
          </a:p>
          <a:p>
            <a:pPr lvl="1" algn="just">
              <a:lnSpc>
                <a:spcPct val="150000"/>
              </a:lnSpc>
            </a:pPr>
            <a:r>
              <a:rPr lang="en-US" sz="2800" dirty="0">
                <a:latin typeface="Times New Roman" panose="02020603050405020304" pitchFamily="18" charset="0"/>
                <a:cs typeface="Times New Roman" panose="02020603050405020304" pitchFamily="18" charset="0"/>
              </a:rPr>
              <a:t>Military intervention (not the stated motive of PNA leadership) </a:t>
            </a:r>
          </a:p>
          <a:p>
            <a:pPr lvl="1" algn="just">
              <a:lnSpc>
                <a:spcPct val="150000"/>
              </a:lnSpc>
            </a:pPr>
            <a:r>
              <a:rPr lang="en-US" sz="2800" dirty="0">
                <a:latin typeface="Times New Roman" panose="02020603050405020304" pitchFamily="18" charset="0"/>
                <a:cs typeface="Times New Roman" panose="02020603050405020304" pitchFamily="18" charset="0"/>
              </a:rPr>
              <a:t>A case of unintended consequences </a:t>
            </a:r>
            <a:endParaRPr lang="en-US" dirty="0">
              <a:latin typeface="Times New Roman" panose="02020603050405020304" pitchFamily="18" charset="0"/>
              <a:cs typeface="Times New Roman" panose="02020603050405020304" pitchFamily="18" charset="0"/>
            </a:endParaRPr>
          </a:p>
          <a:p>
            <a:pPr marL="0" lvl="0" indent="0" algn="just">
              <a:buNone/>
            </a:pP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990AFBE7-316F-4A91-A1B9-2EE3B576B5B9}" type="slidenum">
              <a:rPr lang="en-US" smtClean="0"/>
              <a:t>32</a:t>
            </a:fld>
            <a:endParaRPr lang="en-US"/>
          </a:p>
        </p:txBody>
      </p:sp>
    </p:spTree>
    <p:extLst>
      <p:ext uri="{BB962C8B-B14F-4D97-AF65-F5344CB8AC3E}">
        <p14:creationId xmlns:p14="http://schemas.microsoft.com/office/powerpoint/2010/main" val="2189935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90AFBE7-316F-4A91-A1B9-2EE3B576B5B9}" type="slidenum">
              <a:rPr lang="en-US" smtClean="0"/>
              <a:t>33</a:t>
            </a:fld>
            <a:endParaRPr lang="en-US"/>
          </a:p>
        </p:txBody>
      </p:sp>
      <p:pic>
        <p:nvPicPr>
          <p:cNvPr id="6148" name="Picture 4" descr="https://nayadaur.tv/wp-content/uploads/2020/10/IMG_21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836" y="1250448"/>
            <a:ext cx="10886337" cy="4264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835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150"/>
            <a:ext cx="10515600" cy="549273"/>
          </a:xfrm>
        </p:spPr>
        <p:txBody>
          <a:bodyPr>
            <a:normAutofit fontScale="90000"/>
          </a:bodyPr>
          <a:lstStyle/>
          <a:p>
            <a:pPr algn="ctr"/>
            <a:r>
              <a:rPr lang="en-US" sz="4000" b="1" u="sng" dirty="0">
                <a:latin typeface="Times New Roman" panose="02020603050405020304" pitchFamily="18" charset="0"/>
                <a:cs typeface="Times New Roman" panose="02020603050405020304" pitchFamily="18" charset="0"/>
              </a:rPr>
              <a:t>7. MRD PROTESTS 1983:</a:t>
            </a:r>
            <a:endParaRPr lang="en-US" sz="4000" dirty="0"/>
          </a:p>
        </p:txBody>
      </p:sp>
      <p:sp>
        <p:nvSpPr>
          <p:cNvPr id="3" name="Content Placeholder 2"/>
          <p:cNvSpPr>
            <a:spLocks noGrp="1"/>
          </p:cNvSpPr>
          <p:nvPr>
            <p:ph idx="1"/>
          </p:nvPr>
        </p:nvSpPr>
        <p:spPr>
          <a:xfrm>
            <a:off x="838200" y="907118"/>
            <a:ext cx="10990943" cy="5631794"/>
          </a:xfrm>
        </p:spPr>
        <p:txBody>
          <a:bodyPr>
            <a:noAutofit/>
          </a:bodyPr>
          <a:lstStyle/>
          <a:p>
            <a:pPr marL="285750" indent="-285750" algn="just"/>
            <a:r>
              <a:rPr lang="en-US" sz="2600" u="sng" dirty="0">
                <a:latin typeface="Times New Roman" panose="02020603050405020304" pitchFamily="18" charset="0"/>
                <a:cs typeface="Times New Roman" panose="02020603050405020304" pitchFamily="18" charset="0"/>
              </a:rPr>
              <a:t>Objectives and critical analysis:</a:t>
            </a:r>
          </a:p>
          <a:p>
            <a:pPr algn="just">
              <a:lnSpc>
                <a:spcPct val="150000"/>
              </a:lnSpc>
            </a:pPr>
            <a:r>
              <a:rPr lang="en-US" sz="2600" dirty="0">
                <a:latin typeface="Times New Roman" panose="02020603050405020304" pitchFamily="18" charset="0"/>
                <a:cs typeface="Times New Roman" panose="02020603050405020304" pitchFamily="18" charset="0"/>
              </a:rPr>
              <a:t> Nationalist, pro democracy</a:t>
            </a:r>
          </a:p>
          <a:p>
            <a:pPr algn="just">
              <a:lnSpc>
                <a:spcPct val="150000"/>
              </a:lnSpc>
            </a:pPr>
            <a:r>
              <a:rPr lang="en-US" sz="2600" dirty="0">
                <a:latin typeface="Times New Roman" panose="02020603050405020304" pitchFamily="18" charset="0"/>
                <a:cs typeface="Times New Roman" panose="02020603050405020304" pitchFamily="18" charset="0"/>
              </a:rPr>
              <a:t>Sind wide, suppressed with force. </a:t>
            </a:r>
          </a:p>
          <a:p>
            <a:pPr algn="just">
              <a:lnSpc>
                <a:spcPct val="150000"/>
              </a:lnSpc>
            </a:pPr>
            <a:r>
              <a:rPr lang="en-US" sz="2600" u="sng" dirty="0">
                <a:latin typeface="Times New Roman" panose="02020603050405020304" pitchFamily="18" charset="0"/>
                <a:cs typeface="Times New Roman" panose="02020603050405020304" pitchFamily="18" charset="0"/>
              </a:rPr>
              <a:t>Question 1:</a:t>
            </a:r>
            <a:r>
              <a:rPr lang="en-US" sz="2600" dirty="0">
                <a:latin typeface="Times New Roman" panose="02020603050405020304" pitchFamily="18" charset="0"/>
                <a:cs typeface="Times New Roman" panose="02020603050405020304" pitchFamily="18" charset="0"/>
              </a:rPr>
              <a:t> </a:t>
            </a:r>
          </a:p>
          <a:p>
            <a:pPr algn="just">
              <a:lnSpc>
                <a:spcPct val="150000"/>
              </a:lnSpc>
            </a:pPr>
            <a:r>
              <a:rPr lang="en-US" sz="2600" dirty="0">
                <a:latin typeface="Times New Roman" panose="02020603050405020304" pitchFamily="18" charset="0"/>
                <a:cs typeface="Times New Roman" panose="02020603050405020304" pitchFamily="18" charset="0"/>
              </a:rPr>
              <a:t>No, they were more fundamental-against dictatorship</a:t>
            </a:r>
          </a:p>
          <a:p>
            <a:pPr algn="just">
              <a:lnSpc>
                <a:spcPct val="150000"/>
              </a:lnSpc>
            </a:pPr>
            <a:r>
              <a:rPr lang="en-US" sz="2600" dirty="0">
                <a:latin typeface="Times New Roman" panose="02020603050405020304" pitchFamily="18" charset="0"/>
                <a:cs typeface="Times New Roman" panose="02020603050405020304" pitchFamily="18" charset="0"/>
              </a:rPr>
              <a:t>Federal deficit </a:t>
            </a:r>
          </a:p>
          <a:p>
            <a:pPr algn="just">
              <a:lnSpc>
                <a:spcPct val="150000"/>
              </a:lnSpc>
            </a:pPr>
            <a:r>
              <a:rPr lang="en-US" sz="2600" u="sng" dirty="0">
                <a:latin typeface="Times New Roman" panose="02020603050405020304" pitchFamily="18" charset="0"/>
                <a:cs typeface="Times New Roman" panose="02020603050405020304" pitchFamily="18" charset="0"/>
              </a:rPr>
              <a:t>Question 2</a:t>
            </a:r>
            <a:r>
              <a:rPr lang="en-US" sz="2600" dirty="0">
                <a:latin typeface="Times New Roman" panose="02020603050405020304" pitchFamily="18" charset="0"/>
                <a:cs typeface="Times New Roman" panose="02020603050405020304" pitchFamily="18" charset="0"/>
              </a:rPr>
              <a:t>: </a:t>
            </a:r>
          </a:p>
          <a:p>
            <a:pPr algn="just">
              <a:lnSpc>
                <a:spcPct val="150000"/>
              </a:lnSpc>
            </a:pPr>
            <a:r>
              <a:rPr lang="en-US" sz="2600" dirty="0">
                <a:latin typeface="Times New Roman" panose="02020603050405020304" pitchFamily="18" charset="0"/>
                <a:cs typeface="Times New Roman" panose="02020603050405020304" pitchFamily="18" charset="0"/>
              </a:rPr>
              <a:t>Partial success – brought Sind back to political mainstream 	</a:t>
            </a:r>
          </a:p>
          <a:p>
            <a:pPr marL="0" lvl="0" indent="0" algn="just">
              <a:buNone/>
            </a:pPr>
            <a:endParaRPr lang="en-US" sz="26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990AFBE7-316F-4A91-A1B9-2EE3B576B5B9}" type="slidenum">
              <a:rPr lang="en-US" smtClean="0"/>
              <a:t>34</a:t>
            </a:fld>
            <a:endParaRPr lang="en-US"/>
          </a:p>
        </p:txBody>
      </p:sp>
    </p:spTree>
    <p:extLst>
      <p:ext uri="{BB962C8B-B14F-4D97-AF65-F5344CB8AC3E}">
        <p14:creationId xmlns:p14="http://schemas.microsoft.com/office/powerpoint/2010/main" val="42372531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150"/>
            <a:ext cx="10515600" cy="549273"/>
          </a:xfrm>
        </p:spPr>
        <p:txBody>
          <a:bodyPr>
            <a:normAutofit fontScale="90000"/>
          </a:bodyPr>
          <a:lstStyle/>
          <a:p>
            <a:pPr algn="ctr"/>
            <a:r>
              <a:rPr lang="en-US" sz="4000" b="1" u="sng" dirty="0">
                <a:latin typeface="Times New Roman" panose="02020603050405020304" pitchFamily="18" charset="0"/>
                <a:cs typeface="Times New Roman" panose="02020603050405020304" pitchFamily="18" charset="0"/>
              </a:rPr>
              <a:t>7. MRD PROTESTS 1983:</a:t>
            </a:r>
            <a:endParaRPr lang="en-US" sz="4000" dirty="0"/>
          </a:p>
        </p:txBody>
      </p:sp>
      <p:sp>
        <p:nvSpPr>
          <p:cNvPr id="3" name="Content Placeholder 2"/>
          <p:cNvSpPr>
            <a:spLocks noGrp="1"/>
          </p:cNvSpPr>
          <p:nvPr>
            <p:ph idx="1"/>
          </p:nvPr>
        </p:nvSpPr>
        <p:spPr>
          <a:xfrm>
            <a:off x="838200" y="1160892"/>
            <a:ext cx="10515600" cy="5631794"/>
          </a:xfrm>
        </p:spPr>
        <p:txBody>
          <a:bodyPr>
            <a:noAutofit/>
          </a:bodyPr>
          <a:lstStyle/>
          <a:p>
            <a:pPr marL="285750" indent="-285750" algn="just"/>
            <a:r>
              <a:rPr lang="en-US" u="sng" dirty="0">
                <a:latin typeface="Times New Roman" panose="02020603050405020304" pitchFamily="18" charset="0"/>
                <a:cs typeface="Times New Roman" panose="02020603050405020304" pitchFamily="18" charset="0"/>
              </a:rPr>
              <a:t>Reasons for partial success: </a:t>
            </a:r>
            <a:endParaRPr lang="en-US" dirty="0">
              <a:latin typeface="Times New Roman" panose="02020603050405020304" pitchFamily="18" charset="0"/>
              <a:cs typeface="Times New Roman" panose="02020603050405020304" pitchFamily="18" charset="0"/>
            </a:endParaRPr>
          </a:p>
          <a:p>
            <a:pPr algn="just">
              <a:lnSpc>
                <a:spcPct val="150000"/>
              </a:lnSpc>
            </a:pPr>
            <a:r>
              <a:rPr lang="en-US" dirty="0">
                <a:latin typeface="Times New Roman" panose="02020603050405020304" pitchFamily="18" charset="0"/>
                <a:cs typeface="Times New Roman" panose="02020603050405020304" pitchFamily="18" charset="0"/>
              </a:rPr>
              <a:t>Were suppressed in the short term </a:t>
            </a:r>
          </a:p>
          <a:p>
            <a:pPr algn="just">
              <a:lnSpc>
                <a:spcPct val="150000"/>
              </a:lnSpc>
            </a:pPr>
            <a:r>
              <a:rPr lang="en-US" dirty="0">
                <a:latin typeface="Times New Roman" panose="02020603050405020304" pitchFamily="18" charset="0"/>
                <a:cs typeface="Times New Roman" panose="02020603050405020304" pitchFamily="18" charset="0"/>
              </a:rPr>
              <a:t>However, paved the way for the return of </a:t>
            </a:r>
            <a:r>
              <a:rPr lang="en-US" dirty="0" err="1">
                <a:latin typeface="Times New Roman" panose="02020603050405020304" pitchFamily="18" charset="0"/>
                <a:cs typeface="Times New Roman" panose="02020603050405020304" pitchFamily="18" charset="0"/>
              </a:rPr>
              <a:t>Ms</a:t>
            </a:r>
            <a:r>
              <a:rPr lang="en-US" dirty="0">
                <a:latin typeface="Times New Roman" panose="02020603050405020304" pitchFamily="18" charset="0"/>
                <a:cs typeface="Times New Roman" panose="02020603050405020304" pitchFamily="18" charset="0"/>
              </a:rPr>
              <a:t>  Benazir Bhutto. 	</a:t>
            </a:r>
          </a:p>
          <a:p>
            <a:pPr marL="0" lvl="0" indent="0" algn="just">
              <a:buNone/>
            </a:pP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990AFBE7-316F-4A91-A1B9-2EE3B576B5B9}" type="slidenum">
              <a:rPr lang="en-US" smtClean="0"/>
              <a:t>35</a:t>
            </a:fld>
            <a:endParaRPr lang="en-US"/>
          </a:p>
        </p:txBody>
      </p:sp>
    </p:spTree>
    <p:extLst>
      <p:ext uri="{BB962C8B-B14F-4D97-AF65-F5344CB8AC3E}">
        <p14:creationId xmlns:p14="http://schemas.microsoft.com/office/powerpoint/2010/main" val="1272929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90AFBE7-316F-4A91-A1B9-2EE3B576B5B9}" type="slidenum">
              <a:rPr lang="en-US" smtClean="0"/>
              <a:t>36</a:t>
            </a:fld>
            <a:endParaRPr lang="en-US"/>
          </a:p>
        </p:txBody>
      </p:sp>
      <p:pic>
        <p:nvPicPr>
          <p:cNvPr id="8194" name="Picture 2" descr="Protesters hold a rally in Mingora on Tuesday. —Da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39" y="1027906"/>
            <a:ext cx="7620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Mullah Radio', man who shot Malala, reportedly killed by US in drone  strike: 10 points - Times of In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2477" y="1027906"/>
            <a:ext cx="3810000" cy="4286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54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150"/>
            <a:ext cx="10515600" cy="549273"/>
          </a:xfrm>
        </p:spPr>
        <p:txBody>
          <a:bodyPr>
            <a:normAutofit fontScale="90000"/>
          </a:bodyPr>
          <a:lstStyle/>
          <a:p>
            <a:pPr algn="ctr"/>
            <a:r>
              <a:rPr lang="en-US" sz="4000" b="1" u="sng" dirty="0">
                <a:latin typeface="Times New Roman" panose="02020603050405020304" pitchFamily="18" charset="0"/>
                <a:cs typeface="Times New Roman" panose="02020603050405020304" pitchFamily="18" charset="0"/>
              </a:rPr>
              <a:t>8. </a:t>
            </a:r>
            <a:r>
              <a:rPr lang="en-US" sz="4000" b="1" u="sng" dirty="0" err="1">
                <a:latin typeface="Times New Roman" panose="02020603050405020304" pitchFamily="18" charset="0"/>
                <a:cs typeface="Times New Roman" panose="02020603050405020304" pitchFamily="18" charset="0"/>
              </a:rPr>
              <a:t>Malakand</a:t>
            </a:r>
            <a:r>
              <a:rPr lang="en-US" sz="4000" b="1" u="sng" dirty="0">
                <a:latin typeface="Times New Roman" panose="02020603050405020304" pitchFamily="18" charset="0"/>
                <a:cs typeface="Times New Roman" panose="02020603050405020304" pitchFamily="18" charset="0"/>
              </a:rPr>
              <a:t> protests 1990s, 2005-2009</a:t>
            </a:r>
            <a:endParaRPr lang="en-US" sz="4000" dirty="0"/>
          </a:p>
        </p:txBody>
      </p:sp>
      <p:sp>
        <p:nvSpPr>
          <p:cNvPr id="3" name="Content Placeholder 2"/>
          <p:cNvSpPr>
            <a:spLocks noGrp="1"/>
          </p:cNvSpPr>
          <p:nvPr>
            <p:ph idx="1"/>
          </p:nvPr>
        </p:nvSpPr>
        <p:spPr>
          <a:xfrm>
            <a:off x="537029" y="943429"/>
            <a:ext cx="11321142" cy="5849257"/>
          </a:xfrm>
        </p:spPr>
        <p:txBody>
          <a:bodyPr>
            <a:noAutofit/>
          </a:bodyPr>
          <a:lstStyle/>
          <a:p>
            <a:pPr marL="285750" indent="-285750" algn="just"/>
            <a:r>
              <a:rPr lang="en-US" sz="2600" u="sng" dirty="0">
                <a:latin typeface="Times New Roman" panose="02020603050405020304" pitchFamily="18" charset="0"/>
                <a:cs typeface="Times New Roman" panose="02020603050405020304" pitchFamily="18" charset="0"/>
              </a:rPr>
              <a:t>Objectives and critical analysis:</a:t>
            </a:r>
          </a:p>
          <a:p>
            <a:pPr algn="just">
              <a:lnSpc>
                <a:spcPct val="150000"/>
              </a:lnSpc>
            </a:pPr>
            <a:r>
              <a:rPr lang="en-US" sz="2600" dirty="0">
                <a:latin typeface="Times New Roman" panose="02020603050405020304" pitchFamily="18" charset="0"/>
                <a:cs typeface="Times New Roman" panose="02020603050405020304" pitchFamily="18" charset="0"/>
              </a:rPr>
              <a:t> Islamic system of government </a:t>
            </a:r>
          </a:p>
          <a:p>
            <a:pPr algn="just">
              <a:lnSpc>
                <a:spcPct val="150000"/>
              </a:lnSpc>
            </a:pPr>
            <a:r>
              <a:rPr lang="en-US" sz="2600" dirty="0">
                <a:latin typeface="Times New Roman" panose="02020603050405020304" pitchFamily="18" charset="0"/>
                <a:cs typeface="Times New Roman" panose="02020603050405020304" pitchFamily="18" charset="0"/>
              </a:rPr>
              <a:t>Military action eventually</a:t>
            </a:r>
          </a:p>
          <a:p>
            <a:pPr algn="just">
              <a:lnSpc>
                <a:spcPct val="150000"/>
              </a:lnSpc>
            </a:pPr>
            <a:r>
              <a:rPr lang="en-US" sz="2600" u="sng" dirty="0">
                <a:latin typeface="Times New Roman" panose="02020603050405020304" pitchFamily="18" charset="0"/>
                <a:cs typeface="Times New Roman" panose="02020603050405020304" pitchFamily="18" charset="0"/>
              </a:rPr>
              <a:t>Question 1:</a:t>
            </a:r>
            <a:r>
              <a:rPr lang="en-US" sz="2600" dirty="0">
                <a:latin typeface="Times New Roman" panose="02020603050405020304" pitchFamily="18" charset="0"/>
                <a:cs typeface="Times New Roman" panose="02020603050405020304" pitchFamily="18" charset="0"/>
              </a:rPr>
              <a:t> </a:t>
            </a:r>
          </a:p>
          <a:p>
            <a:pPr algn="just">
              <a:lnSpc>
                <a:spcPct val="150000"/>
              </a:lnSpc>
            </a:pPr>
            <a:r>
              <a:rPr lang="en-US" sz="2600" dirty="0">
                <a:latin typeface="Times New Roman" panose="02020603050405020304" pitchFamily="18" charset="0"/>
                <a:cs typeface="Times New Roman" panose="02020603050405020304" pitchFamily="18" charset="0"/>
              </a:rPr>
              <a:t>Partially, they were based on religion, though portrayed as a democratic alternative </a:t>
            </a:r>
          </a:p>
          <a:p>
            <a:pPr algn="just">
              <a:lnSpc>
                <a:spcPct val="150000"/>
              </a:lnSpc>
            </a:pPr>
            <a:r>
              <a:rPr lang="en-US" sz="2600" u="sng" dirty="0">
                <a:latin typeface="Times New Roman" panose="02020603050405020304" pitchFamily="18" charset="0"/>
                <a:cs typeface="Times New Roman" panose="02020603050405020304" pitchFamily="18" charset="0"/>
              </a:rPr>
              <a:t>Question 2</a:t>
            </a:r>
            <a:r>
              <a:rPr lang="en-US" sz="2600" dirty="0">
                <a:latin typeface="Times New Roman" panose="02020603050405020304" pitchFamily="18" charset="0"/>
                <a:cs typeface="Times New Roman" panose="02020603050405020304" pitchFamily="18" charset="0"/>
              </a:rPr>
              <a:t>: </a:t>
            </a:r>
          </a:p>
          <a:p>
            <a:pPr algn="just">
              <a:lnSpc>
                <a:spcPct val="150000"/>
              </a:lnSpc>
            </a:pPr>
            <a:r>
              <a:rPr lang="en-US" sz="2600" dirty="0">
                <a:latin typeface="Times New Roman" panose="02020603050405020304" pitchFamily="18" charset="0"/>
                <a:cs typeface="Times New Roman" panose="02020603050405020304" pitchFamily="18" charset="0"/>
              </a:rPr>
              <a:t>Failed, but created long term political instability in Pakistan.	</a:t>
            </a:r>
          </a:p>
          <a:p>
            <a:pPr marL="0" lvl="0" indent="0" algn="just">
              <a:buNone/>
            </a:pPr>
            <a:endParaRPr lang="en-US" sz="26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990AFBE7-316F-4A91-A1B9-2EE3B576B5B9}" type="slidenum">
              <a:rPr lang="en-US" smtClean="0"/>
              <a:t>37</a:t>
            </a:fld>
            <a:endParaRPr lang="en-US"/>
          </a:p>
        </p:txBody>
      </p:sp>
    </p:spTree>
    <p:extLst>
      <p:ext uri="{BB962C8B-B14F-4D97-AF65-F5344CB8AC3E}">
        <p14:creationId xmlns:p14="http://schemas.microsoft.com/office/powerpoint/2010/main" val="2489998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150"/>
            <a:ext cx="10515600" cy="549273"/>
          </a:xfrm>
        </p:spPr>
        <p:txBody>
          <a:bodyPr>
            <a:normAutofit fontScale="90000"/>
          </a:bodyPr>
          <a:lstStyle/>
          <a:p>
            <a:pPr algn="ctr"/>
            <a:r>
              <a:rPr lang="en-US" sz="4000" b="1" u="sng" dirty="0">
                <a:latin typeface="Times New Roman" panose="02020603050405020304" pitchFamily="18" charset="0"/>
                <a:cs typeface="Times New Roman" panose="02020603050405020304" pitchFamily="18" charset="0"/>
              </a:rPr>
              <a:t>8. </a:t>
            </a:r>
            <a:r>
              <a:rPr lang="en-US" sz="4000" b="1" u="sng" dirty="0" err="1">
                <a:latin typeface="Times New Roman" panose="02020603050405020304" pitchFamily="18" charset="0"/>
                <a:cs typeface="Times New Roman" panose="02020603050405020304" pitchFamily="18" charset="0"/>
              </a:rPr>
              <a:t>Malakand</a:t>
            </a:r>
            <a:r>
              <a:rPr lang="en-US" sz="4000" b="1" u="sng" dirty="0">
                <a:latin typeface="Times New Roman" panose="02020603050405020304" pitchFamily="18" charset="0"/>
                <a:cs typeface="Times New Roman" panose="02020603050405020304" pitchFamily="18" charset="0"/>
              </a:rPr>
              <a:t> protests 1990s, 2005-2009</a:t>
            </a:r>
            <a:endParaRPr lang="en-US" sz="4000" dirty="0"/>
          </a:p>
        </p:txBody>
      </p:sp>
      <p:sp>
        <p:nvSpPr>
          <p:cNvPr id="3" name="Content Placeholder 2"/>
          <p:cNvSpPr>
            <a:spLocks noGrp="1"/>
          </p:cNvSpPr>
          <p:nvPr>
            <p:ph idx="1"/>
          </p:nvPr>
        </p:nvSpPr>
        <p:spPr>
          <a:xfrm>
            <a:off x="838200" y="1160892"/>
            <a:ext cx="10515600" cy="5631794"/>
          </a:xfrm>
        </p:spPr>
        <p:txBody>
          <a:bodyPr>
            <a:noAutofit/>
          </a:bodyPr>
          <a:lstStyle/>
          <a:p>
            <a:pPr marL="285750" indent="-285750" algn="just">
              <a:lnSpc>
                <a:spcPct val="150000"/>
              </a:lnSpc>
            </a:pPr>
            <a:r>
              <a:rPr lang="en-US" u="sng" dirty="0">
                <a:latin typeface="Times New Roman" panose="02020603050405020304" pitchFamily="18" charset="0"/>
                <a:cs typeface="Times New Roman" panose="02020603050405020304" pitchFamily="18" charset="0"/>
              </a:rPr>
              <a:t>Reasons for failure </a:t>
            </a:r>
          </a:p>
          <a:p>
            <a:pPr marL="285750" indent="-285750" algn="just">
              <a:lnSpc>
                <a:spcPct val="150000"/>
              </a:lnSpc>
            </a:pPr>
            <a:r>
              <a:rPr lang="en-US" dirty="0">
                <a:latin typeface="Times New Roman" panose="02020603050405020304" pitchFamily="18" charset="0"/>
                <a:cs typeface="Times New Roman" panose="02020603050405020304" pitchFamily="18" charset="0"/>
              </a:rPr>
              <a:t>State suppression</a:t>
            </a:r>
          </a:p>
          <a:p>
            <a:pPr marL="285750" indent="-285750" algn="just">
              <a:lnSpc>
                <a:spcPct val="150000"/>
              </a:lnSpc>
            </a:pPr>
            <a:r>
              <a:rPr lang="en-US" dirty="0">
                <a:latin typeface="Times New Roman" panose="02020603050405020304" pitchFamily="18" charset="0"/>
                <a:cs typeface="Times New Roman" panose="02020603050405020304" pitchFamily="18" charset="0"/>
              </a:rPr>
              <a:t>Extremist version of Islam failed to catch country wide imagination </a:t>
            </a:r>
          </a:p>
          <a:p>
            <a:pPr marL="0" lvl="0" indent="0" algn="just">
              <a:buNone/>
            </a:pPr>
            <a:endParaRPr lang="en-US" sz="26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990AFBE7-316F-4A91-A1B9-2EE3B576B5B9}" type="slidenum">
              <a:rPr lang="en-US" smtClean="0"/>
              <a:t>38</a:t>
            </a:fld>
            <a:endParaRPr lang="en-US"/>
          </a:p>
        </p:txBody>
      </p:sp>
    </p:spTree>
    <p:extLst>
      <p:ext uri="{BB962C8B-B14F-4D97-AF65-F5344CB8AC3E}">
        <p14:creationId xmlns:p14="http://schemas.microsoft.com/office/powerpoint/2010/main" val="5400908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90AFBE7-316F-4A91-A1B9-2EE3B576B5B9}" type="slidenum">
              <a:rPr lang="en-US" smtClean="0"/>
              <a:t>39</a:t>
            </a:fld>
            <a:endParaRPr lang="en-US"/>
          </a:p>
        </p:txBody>
      </p:sp>
      <p:pic>
        <p:nvPicPr>
          <p:cNvPr id="7170" name="Picture 2" descr="https://nayadaur.tv/wp-content/uploads/2020/10/WSZ3n4npZq92Fhh2WE2hSy8Rkwu4n2DF-y2JRPgUrP1A8q-04tjwX0YBKUlIsplKHQcaehfqx0revR8xkXoPmnaQt7i1apedWkK0RzFOjR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135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748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4101"/>
            <a:ext cx="10515600" cy="676596"/>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Sequence of Presentation</a:t>
            </a:r>
          </a:p>
        </p:txBody>
      </p:sp>
      <p:sp>
        <p:nvSpPr>
          <p:cNvPr id="3" name="Content Placeholder 2"/>
          <p:cNvSpPr>
            <a:spLocks noGrp="1"/>
          </p:cNvSpPr>
          <p:nvPr>
            <p:ph idx="1"/>
          </p:nvPr>
        </p:nvSpPr>
        <p:spPr>
          <a:xfrm>
            <a:off x="838200" y="1238490"/>
            <a:ext cx="10515600" cy="5405377"/>
          </a:xfrm>
        </p:spPr>
        <p:txBody>
          <a:bodyPr>
            <a:normAutofit/>
          </a:bodyPr>
          <a:lstStyle/>
          <a:p>
            <a:pPr algn="just">
              <a:lnSpc>
                <a:spcPct val="100000"/>
              </a:lnSpc>
              <a:spcAft>
                <a:spcPts val="600"/>
              </a:spcAft>
            </a:pPr>
            <a:r>
              <a:rPr lang="en-US" sz="3000" dirty="0">
                <a:latin typeface="Times New Roman" panose="02020603050405020304" pitchFamily="18" charset="0"/>
                <a:cs typeface="Times New Roman" panose="02020603050405020304" pitchFamily="18" charset="0"/>
              </a:rPr>
              <a:t>Introduction</a:t>
            </a:r>
          </a:p>
          <a:p>
            <a:pPr algn="just">
              <a:lnSpc>
                <a:spcPct val="100000"/>
              </a:lnSpc>
              <a:spcAft>
                <a:spcPts val="600"/>
              </a:spcAft>
            </a:pPr>
            <a:r>
              <a:rPr lang="en-US" sz="3000" dirty="0">
                <a:latin typeface="Times New Roman" panose="02020603050405020304" pitchFamily="18" charset="0"/>
                <a:cs typeface="Times New Roman" panose="02020603050405020304" pitchFamily="18" charset="0"/>
              </a:rPr>
              <a:t>Statement of Problem</a:t>
            </a:r>
          </a:p>
          <a:p>
            <a:pPr algn="just">
              <a:lnSpc>
                <a:spcPct val="100000"/>
              </a:lnSpc>
              <a:spcAft>
                <a:spcPts val="600"/>
              </a:spcAft>
            </a:pPr>
            <a:r>
              <a:rPr lang="en-US" sz="3000" dirty="0">
                <a:latin typeface="Times New Roman" panose="02020603050405020304" pitchFamily="18" charset="0"/>
                <a:cs typeface="Times New Roman" panose="02020603050405020304" pitchFamily="18" charset="0"/>
              </a:rPr>
              <a:t>Key Questions</a:t>
            </a:r>
          </a:p>
          <a:p>
            <a:pPr algn="just">
              <a:lnSpc>
                <a:spcPct val="100000"/>
              </a:lnSpc>
              <a:spcAft>
                <a:spcPts val="600"/>
              </a:spcAft>
            </a:pPr>
            <a:r>
              <a:rPr lang="en-US" sz="3000" dirty="0">
                <a:latin typeface="Times New Roman" panose="02020603050405020304" pitchFamily="18" charset="0"/>
                <a:cs typeface="Times New Roman" panose="02020603050405020304" pitchFamily="18" charset="0"/>
              </a:rPr>
              <a:t>Scope of the topic </a:t>
            </a:r>
          </a:p>
          <a:p>
            <a:pPr algn="just">
              <a:lnSpc>
                <a:spcPct val="100000"/>
              </a:lnSpc>
              <a:spcAft>
                <a:spcPts val="600"/>
              </a:spcAft>
            </a:pPr>
            <a:r>
              <a:rPr lang="en-US" sz="3000" dirty="0">
                <a:latin typeface="Times New Roman" panose="02020603050405020304" pitchFamily="18" charset="0"/>
                <a:cs typeface="Times New Roman" panose="02020603050405020304" pitchFamily="18" charset="0"/>
              </a:rPr>
              <a:t>Analysis</a:t>
            </a:r>
          </a:p>
          <a:p>
            <a:pPr algn="just">
              <a:lnSpc>
                <a:spcPct val="100000"/>
              </a:lnSpc>
              <a:spcAft>
                <a:spcPts val="600"/>
              </a:spcAft>
            </a:pPr>
            <a:r>
              <a:rPr lang="en-US" sz="3000" dirty="0">
                <a:latin typeface="Times New Roman" panose="02020603050405020304" pitchFamily="18" charset="0"/>
                <a:cs typeface="Times New Roman" panose="02020603050405020304" pitchFamily="18" charset="0"/>
              </a:rPr>
              <a:t>Conclusion </a:t>
            </a:r>
          </a:p>
          <a:p>
            <a:pPr algn="just">
              <a:lnSpc>
                <a:spcPct val="100000"/>
              </a:lnSpc>
              <a:spcAft>
                <a:spcPts val="600"/>
              </a:spcAft>
            </a:pPr>
            <a:r>
              <a:rPr lang="en-US" sz="3000" dirty="0">
                <a:latin typeface="Times New Roman" panose="02020603050405020304" pitchFamily="18" charset="0"/>
                <a:cs typeface="Times New Roman" panose="02020603050405020304" pitchFamily="18" charset="0"/>
              </a:rPr>
              <a:t>Recommendations</a:t>
            </a:r>
          </a:p>
        </p:txBody>
      </p:sp>
      <p:sp>
        <p:nvSpPr>
          <p:cNvPr id="5" name="Slide Number Placeholder 4"/>
          <p:cNvSpPr>
            <a:spLocks noGrp="1"/>
          </p:cNvSpPr>
          <p:nvPr>
            <p:ph type="sldNum" sz="quarter" idx="12"/>
          </p:nvPr>
        </p:nvSpPr>
        <p:spPr/>
        <p:txBody>
          <a:bodyPr/>
          <a:lstStyle/>
          <a:p>
            <a:fld id="{990AFBE7-316F-4A91-A1B9-2EE3B576B5B9}" type="slidenum">
              <a:rPr lang="en-US" smtClean="0"/>
              <a:t>4</a:t>
            </a:fld>
            <a:endParaRPr lang="en-US"/>
          </a:p>
        </p:txBody>
      </p:sp>
    </p:spTree>
    <p:extLst>
      <p:ext uri="{BB962C8B-B14F-4D97-AF65-F5344CB8AC3E}">
        <p14:creationId xmlns:p14="http://schemas.microsoft.com/office/powerpoint/2010/main" val="37626996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150"/>
            <a:ext cx="10515600" cy="549273"/>
          </a:xfrm>
        </p:spPr>
        <p:txBody>
          <a:bodyPr>
            <a:normAutofit fontScale="90000"/>
          </a:bodyPr>
          <a:lstStyle/>
          <a:p>
            <a:pPr algn="ctr"/>
            <a:r>
              <a:rPr lang="en-US" sz="4000" b="1" u="sng" dirty="0">
                <a:latin typeface="Times New Roman" panose="02020603050405020304" pitchFamily="18" charset="0"/>
                <a:cs typeface="Times New Roman" panose="02020603050405020304" pitchFamily="18" charset="0"/>
              </a:rPr>
              <a:t>9. Lawyers movement 2007-2009</a:t>
            </a:r>
            <a:endParaRPr lang="en-US" sz="4000" dirty="0"/>
          </a:p>
        </p:txBody>
      </p:sp>
      <p:sp>
        <p:nvSpPr>
          <p:cNvPr id="3" name="Content Placeholder 2"/>
          <p:cNvSpPr>
            <a:spLocks noGrp="1"/>
          </p:cNvSpPr>
          <p:nvPr>
            <p:ph idx="1"/>
          </p:nvPr>
        </p:nvSpPr>
        <p:spPr>
          <a:xfrm>
            <a:off x="566057" y="747423"/>
            <a:ext cx="10787743" cy="6045263"/>
          </a:xfrm>
        </p:spPr>
        <p:txBody>
          <a:bodyPr>
            <a:noAutofit/>
          </a:bodyPr>
          <a:lstStyle/>
          <a:p>
            <a:pPr marL="285750" indent="-285750" algn="just"/>
            <a:r>
              <a:rPr lang="en-US" sz="2600" u="sng" dirty="0">
                <a:latin typeface="Times New Roman" panose="02020603050405020304" pitchFamily="18" charset="0"/>
                <a:cs typeface="Times New Roman" panose="02020603050405020304" pitchFamily="18" charset="0"/>
              </a:rPr>
              <a:t>Objectives and critical analysis:</a:t>
            </a:r>
          </a:p>
          <a:p>
            <a:pPr algn="just">
              <a:lnSpc>
                <a:spcPct val="150000"/>
              </a:lnSpc>
            </a:pPr>
            <a:r>
              <a:rPr lang="en-US" sz="2600" dirty="0">
                <a:latin typeface="Times New Roman" panose="02020603050405020304" pitchFamily="18" charset="0"/>
                <a:cs typeface="Times New Roman" panose="02020603050405020304" pitchFamily="18" charset="0"/>
              </a:rPr>
              <a:t> Restoration of deposed superior judiciary </a:t>
            </a:r>
          </a:p>
          <a:p>
            <a:pPr algn="just">
              <a:lnSpc>
                <a:spcPct val="150000"/>
              </a:lnSpc>
            </a:pPr>
            <a:r>
              <a:rPr lang="en-US" sz="2600" u="sng" dirty="0">
                <a:latin typeface="Times New Roman" panose="02020603050405020304" pitchFamily="18" charset="0"/>
                <a:cs typeface="Times New Roman" panose="02020603050405020304" pitchFamily="18" charset="0"/>
              </a:rPr>
              <a:t>Question 1:</a:t>
            </a:r>
            <a:r>
              <a:rPr lang="en-US" sz="2600" dirty="0">
                <a:latin typeface="Times New Roman" panose="02020603050405020304" pitchFamily="18" charset="0"/>
                <a:cs typeface="Times New Roman" panose="02020603050405020304" pitchFamily="18" charset="0"/>
              </a:rPr>
              <a:t> </a:t>
            </a:r>
          </a:p>
          <a:p>
            <a:pPr algn="just">
              <a:lnSpc>
                <a:spcPct val="150000"/>
              </a:lnSpc>
            </a:pPr>
            <a:r>
              <a:rPr lang="en-US" sz="2600" dirty="0">
                <a:latin typeface="Times New Roman" panose="02020603050405020304" pitchFamily="18" charset="0"/>
                <a:cs typeface="Times New Roman" panose="02020603050405020304" pitchFamily="18" charset="0"/>
              </a:rPr>
              <a:t>No, a fundamental paradigm changing movement, unique in world history </a:t>
            </a:r>
          </a:p>
          <a:p>
            <a:pPr algn="just">
              <a:lnSpc>
                <a:spcPct val="150000"/>
              </a:lnSpc>
            </a:pPr>
            <a:r>
              <a:rPr lang="en-US" sz="2600" u="sng" dirty="0">
                <a:latin typeface="Times New Roman" panose="02020603050405020304" pitchFamily="18" charset="0"/>
                <a:cs typeface="Times New Roman" panose="02020603050405020304" pitchFamily="18" charset="0"/>
              </a:rPr>
              <a:t>Question 2</a:t>
            </a:r>
            <a:r>
              <a:rPr lang="en-US" sz="2600" dirty="0">
                <a:latin typeface="Times New Roman" panose="02020603050405020304" pitchFamily="18" charset="0"/>
                <a:cs typeface="Times New Roman" panose="02020603050405020304" pitchFamily="18" charset="0"/>
              </a:rPr>
              <a:t>: </a:t>
            </a:r>
          </a:p>
          <a:p>
            <a:pPr algn="just">
              <a:lnSpc>
                <a:spcPct val="150000"/>
              </a:lnSpc>
            </a:pPr>
            <a:r>
              <a:rPr lang="en-US" sz="2600" dirty="0">
                <a:latin typeface="Times New Roman" panose="02020603050405020304" pitchFamily="18" charset="0"/>
                <a:cs typeface="Times New Roman" panose="02020603050405020304" pitchFamily="18" charset="0"/>
              </a:rPr>
              <a:t>Succeeded, start of judicial activism, legal activism, restoration of </a:t>
            </a:r>
            <a:r>
              <a:rPr lang="en-US" sz="2600" dirty="0" err="1">
                <a:latin typeface="Times New Roman" panose="02020603050405020304" pitchFamily="18" charset="0"/>
                <a:cs typeface="Times New Roman" panose="02020603050405020304" pitchFamily="18" charset="0"/>
              </a:rPr>
              <a:t>democray</a:t>
            </a:r>
            <a:r>
              <a:rPr lang="en-US" sz="2600" dirty="0">
                <a:latin typeface="Times New Roman" panose="02020603050405020304" pitchFamily="18" charset="0"/>
                <a:cs typeface="Times New Roman" panose="02020603050405020304" pitchFamily="18" charset="0"/>
              </a:rPr>
              <a:t> </a:t>
            </a:r>
          </a:p>
          <a:p>
            <a:pPr algn="just">
              <a:lnSpc>
                <a:spcPct val="150000"/>
              </a:lnSpc>
            </a:pPr>
            <a:r>
              <a:rPr lang="en-US" sz="2600" u="sng" dirty="0">
                <a:latin typeface="Times New Roman" panose="02020603050405020304" pitchFamily="18" charset="0"/>
                <a:cs typeface="Times New Roman" panose="02020603050405020304" pitchFamily="18" charset="0"/>
              </a:rPr>
              <a:t>Reasons for success:</a:t>
            </a:r>
          </a:p>
          <a:p>
            <a:pPr algn="just">
              <a:lnSpc>
                <a:spcPct val="150000"/>
              </a:lnSpc>
            </a:pPr>
            <a:r>
              <a:rPr lang="en-US" sz="2600" dirty="0">
                <a:latin typeface="Times New Roman" panose="02020603050405020304" pitchFamily="18" charset="0"/>
                <a:cs typeface="Times New Roman" panose="02020603050405020304" pitchFamily="18" charset="0"/>
              </a:rPr>
              <a:t>Outrage-removal of Chief Justice, movement against Musharraf</a:t>
            </a:r>
          </a:p>
          <a:p>
            <a:pPr marL="0" lvl="0" indent="0" algn="just">
              <a:buNone/>
            </a:pPr>
            <a:endParaRPr lang="en-US" sz="26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990AFBE7-316F-4A91-A1B9-2EE3B576B5B9}" type="slidenum">
              <a:rPr lang="en-US" smtClean="0"/>
              <a:t>40</a:t>
            </a:fld>
            <a:endParaRPr lang="en-US"/>
          </a:p>
        </p:txBody>
      </p:sp>
    </p:spTree>
    <p:extLst>
      <p:ext uri="{BB962C8B-B14F-4D97-AF65-F5344CB8AC3E}">
        <p14:creationId xmlns:p14="http://schemas.microsoft.com/office/powerpoint/2010/main" val="620690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90AFBE7-316F-4A91-A1B9-2EE3B576B5B9}" type="slidenum">
              <a:rPr lang="en-US" smtClean="0"/>
              <a:t>41</a:t>
            </a:fld>
            <a:endParaRPr lang="en-US"/>
          </a:p>
        </p:txBody>
      </p:sp>
      <p:pic>
        <p:nvPicPr>
          <p:cNvPr id="10242" name="Picture 2" descr="Protest for missing persons tear gassed, baton charged - Pakistan - DAWN.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206" y="1271872"/>
            <a:ext cx="5944437" cy="356666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Govt responsible for recovery of missing persons: IH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9643" y="1284354"/>
            <a:ext cx="5220201" cy="3554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216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150"/>
            <a:ext cx="10515600" cy="549273"/>
          </a:xfrm>
        </p:spPr>
        <p:txBody>
          <a:bodyPr>
            <a:normAutofit fontScale="90000"/>
          </a:bodyPr>
          <a:lstStyle/>
          <a:p>
            <a:pPr algn="ctr"/>
            <a:r>
              <a:rPr lang="en-US" sz="4000" b="1" u="sng" dirty="0">
                <a:latin typeface="Times New Roman" panose="02020603050405020304" pitchFamily="18" charset="0"/>
                <a:cs typeface="Times New Roman" panose="02020603050405020304" pitchFamily="18" charset="0"/>
              </a:rPr>
              <a:t>10. Movement against forced disappearances</a:t>
            </a:r>
            <a:endParaRPr lang="en-US" sz="4000" dirty="0"/>
          </a:p>
        </p:txBody>
      </p:sp>
      <p:sp>
        <p:nvSpPr>
          <p:cNvPr id="3" name="Content Placeholder 2"/>
          <p:cNvSpPr>
            <a:spLocks noGrp="1"/>
          </p:cNvSpPr>
          <p:nvPr>
            <p:ph idx="1"/>
          </p:nvPr>
        </p:nvSpPr>
        <p:spPr>
          <a:xfrm>
            <a:off x="838200" y="1160892"/>
            <a:ext cx="10515600" cy="5631794"/>
          </a:xfrm>
        </p:spPr>
        <p:txBody>
          <a:bodyPr>
            <a:noAutofit/>
          </a:bodyPr>
          <a:lstStyle/>
          <a:p>
            <a:pPr marL="285750" indent="-285750" algn="just"/>
            <a:r>
              <a:rPr lang="en-US" sz="2600" u="sng" dirty="0">
                <a:latin typeface="Times New Roman" panose="02020603050405020304" pitchFamily="18" charset="0"/>
                <a:cs typeface="Times New Roman" panose="02020603050405020304" pitchFamily="18" charset="0"/>
              </a:rPr>
              <a:t>Objectives and critical analysis:</a:t>
            </a:r>
          </a:p>
          <a:p>
            <a:pPr algn="just">
              <a:lnSpc>
                <a:spcPct val="150000"/>
              </a:lnSpc>
            </a:pPr>
            <a:r>
              <a:rPr lang="en-US" sz="2600" dirty="0">
                <a:latin typeface="Times New Roman" panose="02020603050405020304" pitchFamily="18" charset="0"/>
                <a:cs typeface="Times New Roman" panose="02020603050405020304" pitchFamily="18" charset="0"/>
              </a:rPr>
              <a:t> To trace hundreds of missing Pakistanis, primarily in </a:t>
            </a:r>
            <a:r>
              <a:rPr lang="en-US" sz="2600" dirty="0" err="1">
                <a:latin typeface="Times New Roman" panose="02020603050405020304" pitchFamily="18" charset="0"/>
                <a:cs typeface="Times New Roman" panose="02020603050405020304" pitchFamily="18" charset="0"/>
              </a:rPr>
              <a:t>Balochistan</a:t>
            </a:r>
            <a:endParaRPr lang="en-US" sz="2600" dirty="0">
              <a:latin typeface="Times New Roman" panose="02020603050405020304" pitchFamily="18" charset="0"/>
              <a:cs typeface="Times New Roman" panose="02020603050405020304" pitchFamily="18" charset="0"/>
            </a:endParaRPr>
          </a:p>
          <a:p>
            <a:pPr algn="just">
              <a:lnSpc>
                <a:spcPct val="150000"/>
              </a:lnSpc>
            </a:pPr>
            <a:r>
              <a:rPr lang="en-US" sz="2600" u="sng" dirty="0">
                <a:latin typeface="Times New Roman" panose="02020603050405020304" pitchFamily="18" charset="0"/>
                <a:cs typeface="Times New Roman" panose="02020603050405020304" pitchFamily="18" charset="0"/>
              </a:rPr>
              <a:t>Question 1:</a:t>
            </a:r>
            <a:r>
              <a:rPr lang="en-US" sz="2600" dirty="0">
                <a:latin typeface="Times New Roman" panose="02020603050405020304" pitchFamily="18" charset="0"/>
                <a:cs typeface="Times New Roman" panose="02020603050405020304" pitchFamily="18" charset="0"/>
              </a:rPr>
              <a:t> </a:t>
            </a:r>
          </a:p>
          <a:p>
            <a:pPr algn="just">
              <a:lnSpc>
                <a:spcPct val="150000"/>
              </a:lnSpc>
            </a:pPr>
            <a:r>
              <a:rPr lang="en-US" sz="2600" dirty="0">
                <a:latin typeface="Times New Roman" panose="02020603050405020304" pitchFamily="18" charset="0"/>
                <a:cs typeface="Times New Roman" panose="02020603050405020304" pitchFamily="18" charset="0"/>
              </a:rPr>
              <a:t>Yes, the travails of a security state. </a:t>
            </a:r>
          </a:p>
          <a:p>
            <a:pPr algn="just">
              <a:lnSpc>
                <a:spcPct val="150000"/>
              </a:lnSpc>
            </a:pPr>
            <a:r>
              <a:rPr lang="en-US" sz="2600" u="sng" dirty="0">
                <a:latin typeface="Times New Roman" panose="02020603050405020304" pitchFamily="18" charset="0"/>
                <a:cs typeface="Times New Roman" panose="02020603050405020304" pitchFamily="18" charset="0"/>
              </a:rPr>
              <a:t>Question 2</a:t>
            </a:r>
            <a:r>
              <a:rPr lang="en-US" sz="2600" dirty="0">
                <a:latin typeface="Times New Roman" panose="02020603050405020304" pitchFamily="18" charset="0"/>
                <a:cs typeface="Times New Roman" panose="02020603050405020304" pitchFamily="18" charset="0"/>
              </a:rPr>
              <a:t>: </a:t>
            </a:r>
          </a:p>
          <a:p>
            <a:pPr algn="just">
              <a:lnSpc>
                <a:spcPct val="150000"/>
              </a:lnSpc>
            </a:pPr>
            <a:r>
              <a:rPr lang="en-US" sz="2600" dirty="0">
                <a:latin typeface="Times New Roman" panose="02020603050405020304" pitchFamily="18" charset="0"/>
                <a:cs typeface="Times New Roman" panose="02020603050405020304" pitchFamily="18" charset="0"/>
              </a:rPr>
              <a:t>Partially successful- state impunity lessened, return of hundreds </a:t>
            </a:r>
          </a:p>
          <a:p>
            <a:pPr algn="just">
              <a:lnSpc>
                <a:spcPct val="150000"/>
              </a:lnSpc>
            </a:pPr>
            <a:r>
              <a:rPr lang="en-US" sz="2600" u="sng" dirty="0">
                <a:latin typeface="Times New Roman" panose="02020603050405020304" pitchFamily="18" charset="0"/>
                <a:cs typeface="Times New Roman" panose="02020603050405020304" pitchFamily="18" charset="0"/>
              </a:rPr>
              <a:t>Reasons for success:</a:t>
            </a:r>
          </a:p>
          <a:p>
            <a:pPr algn="just">
              <a:lnSpc>
                <a:spcPct val="150000"/>
              </a:lnSpc>
            </a:pPr>
            <a:r>
              <a:rPr lang="en-US" sz="2600" dirty="0">
                <a:latin typeface="Times New Roman" panose="02020603050405020304" pitchFamily="18" charset="0"/>
                <a:cs typeface="Times New Roman" panose="02020603050405020304" pitchFamily="18" charset="0"/>
              </a:rPr>
              <a:t>Judicial activism, media coverage. </a:t>
            </a:r>
          </a:p>
          <a:p>
            <a:pPr marL="0" lvl="0" indent="0" algn="just">
              <a:buNone/>
            </a:pPr>
            <a:endParaRPr lang="en-US" sz="26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990AFBE7-316F-4A91-A1B9-2EE3B576B5B9}" type="slidenum">
              <a:rPr lang="en-US" smtClean="0"/>
              <a:t>42</a:t>
            </a:fld>
            <a:endParaRPr lang="en-US"/>
          </a:p>
        </p:txBody>
      </p:sp>
    </p:spTree>
    <p:extLst>
      <p:ext uri="{BB962C8B-B14F-4D97-AF65-F5344CB8AC3E}">
        <p14:creationId xmlns:p14="http://schemas.microsoft.com/office/powerpoint/2010/main" val="41300617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90AFBE7-316F-4A91-A1B9-2EE3B576B5B9}" type="slidenum">
              <a:rPr lang="en-US" smtClean="0"/>
              <a:t>43</a:t>
            </a:fld>
            <a:endParaRPr lang="en-US"/>
          </a:p>
        </p:txBody>
      </p:sp>
      <p:pic>
        <p:nvPicPr>
          <p:cNvPr id="11266" name="Picture 2" descr="Countrywide protests against Mastung bloodbath - Pakistan - DAWN.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35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7764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549273"/>
          </a:xfrm>
        </p:spPr>
        <p:txBody>
          <a:bodyPr>
            <a:normAutofit fontScale="90000"/>
          </a:bodyPr>
          <a:lstStyle/>
          <a:p>
            <a:pPr algn="ctr"/>
            <a:r>
              <a:rPr lang="en-US" sz="4000" b="1" u="sng" dirty="0">
                <a:latin typeface="Times New Roman" panose="02020603050405020304" pitchFamily="18" charset="0"/>
                <a:cs typeface="Times New Roman" panose="02020603050405020304" pitchFamily="18" charset="0"/>
              </a:rPr>
              <a:t>11. Protests against ethnic killings</a:t>
            </a:r>
            <a:endParaRPr lang="en-US" sz="4000" dirty="0"/>
          </a:p>
        </p:txBody>
      </p:sp>
      <p:sp>
        <p:nvSpPr>
          <p:cNvPr id="3" name="Content Placeholder 2"/>
          <p:cNvSpPr>
            <a:spLocks noGrp="1"/>
          </p:cNvSpPr>
          <p:nvPr>
            <p:ph idx="1"/>
          </p:nvPr>
        </p:nvSpPr>
        <p:spPr>
          <a:xfrm>
            <a:off x="391886" y="549273"/>
            <a:ext cx="10961914" cy="6045263"/>
          </a:xfrm>
        </p:spPr>
        <p:txBody>
          <a:bodyPr>
            <a:noAutofit/>
          </a:bodyPr>
          <a:lstStyle/>
          <a:p>
            <a:pPr marL="285750" indent="-285750" algn="just"/>
            <a:r>
              <a:rPr lang="en-US" sz="2600" u="sng" dirty="0">
                <a:latin typeface="Times New Roman" panose="02020603050405020304" pitchFamily="18" charset="0"/>
                <a:cs typeface="Times New Roman" panose="02020603050405020304" pitchFamily="18" charset="0"/>
              </a:rPr>
              <a:t>Objectives and critical analysis:</a:t>
            </a:r>
          </a:p>
          <a:p>
            <a:pPr algn="just">
              <a:lnSpc>
                <a:spcPct val="150000"/>
              </a:lnSpc>
            </a:pPr>
            <a:r>
              <a:rPr lang="en-US" sz="2600" dirty="0">
                <a:latin typeface="Times New Roman" panose="02020603050405020304" pitchFamily="18" charset="0"/>
                <a:cs typeface="Times New Roman" panose="02020603050405020304" pitchFamily="18" charset="0"/>
              </a:rPr>
              <a:t> Outrage against ethnic killings mainly in </a:t>
            </a:r>
            <a:r>
              <a:rPr lang="en-US" sz="2600" dirty="0" err="1">
                <a:latin typeface="Times New Roman" panose="02020603050405020304" pitchFamily="18" charset="0"/>
                <a:cs typeface="Times New Roman" panose="02020603050405020304" pitchFamily="18" charset="0"/>
              </a:rPr>
              <a:t>Balochistan</a:t>
            </a:r>
            <a:endParaRPr lang="en-US" sz="2600" dirty="0">
              <a:latin typeface="Times New Roman" panose="02020603050405020304" pitchFamily="18" charset="0"/>
              <a:cs typeface="Times New Roman" panose="02020603050405020304" pitchFamily="18" charset="0"/>
            </a:endParaRPr>
          </a:p>
          <a:p>
            <a:pPr algn="just">
              <a:lnSpc>
                <a:spcPct val="150000"/>
              </a:lnSpc>
            </a:pPr>
            <a:r>
              <a:rPr lang="en-US" sz="2600" dirty="0">
                <a:latin typeface="Times New Roman" panose="02020603050405020304" pitchFamily="18" charset="0"/>
                <a:cs typeface="Times New Roman" panose="02020603050405020304" pitchFamily="18" charset="0"/>
              </a:rPr>
              <a:t>Delayed burials and political response </a:t>
            </a:r>
          </a:p>
          <a:p>
            <a:pPr algn="just">
              <a:lnSpc>
                <a:spcPct val="150000"/>
              </a:lnSpc>
            </a:pPr>
            <a:r>
              <a:rPr lang="en-US" sz="2600" u="sng" dirty="0">
                <a:latin typeface="Times New Roman" panose="02020603050405020304" pitchFamily="18" charset="0"/>
                <a:cs typeface="Times New Roman" panose="02020603050405020304" pitchFamily="18" charset="0"/>
              </a:rPr>
              <a:t>Question 1:</a:t>
            </a:r>
            <a:r>
              <a:rPr lang="en-US" sz="2600" dirty="0">
                <a:latin typeface="Times New Roman" panose="02020603050405020304" pitchFamily="18" charset="0"/>
                <a:cs typeface="Times New Roman" panose="02020603050405020304" pitchFamily="18" charset="0"/>
              </a:rPr>
              <a:t> </a:t>
            </a:r>
          </a:p>
          <a:p>
            <a:pPr algn="just">
              <a:lnSpc>
                <a:spcPct val="150000"/>
              </a:lnSpc>
            </a:pPr>
            <a:r>
              <a:rPr lang="en-US" sz="2600" dirty="0">
                <a:latin typeface="Times New Roman" panose="02020603050405020304" pitchFamily="18" charset="0"/>
                <a:cs typeface="Times New Roman" panose="02020603050405020304" pitchFamily="18" charset="0"/>
              </a:rPr>
              <a:t>Partially yes, federal deficit, minority deficit, related to militancy</a:t>
            </a:r>
          </a:p>
          <a:p>
            <a:pPr algn="just">
              <a:lnSpc>
                <a:spcPct val="150000"/>
              </a:lnSpc>
            </a:pPr>
            <a:r>
              <a:rPr lang="en-US" sz="2600" u="sng" dirty="0">
                <a:latin typeface="Times New Roman" panose="02020603050405020304" pitchFamily="18" charset="0"/>
                <a:cs typeface="Times New Roman" panose="02020603050405020304" pitchFamily="18" charset="0"/>
              </a:rPr>
              <a:t>Question 2</a:t>
            </a:r>
            <a:r>
              <a:rPr lang="en-US" sz="2600" dirty="0">
                <a:latin typeface="Times New Roman" panose="02020603050405020304" pitchFamily="18" charset="0"/>
                <a:cs typeface="Times New Roman" panose="02020603050405020304" pitchFamily="18" charset="0"/>
              </a:rPr>
              <a:t>: </a:t>
            </a:r>
          </a:p>
          <a:p>
            <a:pPr algn="just">
              <a:lnSpc>
                <a:spcPct val="150000"/>
              </a:lnSpc>
            </a:pPr>
            <a:r>
              <a:rPr lang="en-US" sz="2600" dirty="0">
                <a:latin typeface="Times New Roman" panose="02020603050405020304" pitchFamily="18" charset="0"/>
                <a:cs typeface="Times New Roman" panose="02020603050405020304" pitchFamily="18" charset="0"/>
              </a:rPr>
              <a:t>Partially successful only- frequency has decreased </a:t>
            </a:r>
          </a:p>
          <a:p>
            <a:pPr algn="just">
              <a:lnSpc>
                <a:spcPct val="150000"/>
              </a:lnSpc>
            </a:pPr>
            <a:r>
              <a:rPr lang="en-US" sz="2600" u="sng" dirty="0">
                <a:latin typeface="Times New Roman" panose="02020603050405020304" pitchFamily="18" charset="0"/>
                <a:cs typeface="Times New Roman" panose="02020603050405020304" pitchFamily="18" charset="0"/>
              </a:rPr>
              <a:t>Reasons for partial success:</a:t>
            </a:r>
          </a:p>
          <a:p>
            <a:pPr algn="just">
              <a:lnSpc>
                <a:spcPct val="150000"/>
              </a:lnSpc>
            </a:pPr>
            <a:r>
              <a:rPr lang="en-US" sz="2600" dirty="0">
                <a:latin typeface="Times New Roman" panose="02020603050405020304" pitchFamily="18" charset="0"/>
                <a:cs typeface="Times New Roman" panose="02020603050405020304" pitchFamily="18" charset="0"/>
              </a:rPr>
              <a:t>Societal outrage, media coverage, Human rights groups</a:t>
            </a:r>
          </a:p>
          <a:p>
            <a:pPr marL="0" lvl="0" indent="0" algn="just">
              <a:buNone/>
            </a:pPr>
            <a:endParaRPr lang="en-US" sz="26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990AFBE7-316F-4A91-A1B9-2EE3B576B5B9}" type="slidenum">
              <a:rPr lang="en-US" smtClean="0"/>
              <a:t>44</a:t>
            </a:fld>
            <a:endParaRPr lang="en-US"/>
          </a:p>
        </p:txBody>
      </p:sp>
    </p:spTree>
    <p:extLst>
      <p:ext uri="{BB962C8B-B14F-4D97-AF65-F5344CB8AC3E}">
        <p14:creationId xmlns:p14="http://schemas.microsoft.com/office/powerpoint/2010/main" val="6357180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90AFBE7-316F-4A91-A1B9-2EE3B576B5B9}" type="slidenum">
              <a:rPr lang="en-US" smtClean="0"/>
              <a:t>45</a:t>
            </a:fld>
            <a:endParaRPr lang="en-US"/>
          </a:p>
        </p:txBody>
      </p:sp>
      <p:pic>
        <p:nvPicPr>
          <p:cNvPr id="12290" name="Picture 2" descr="2021 Pakistani protests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61" y="11342"/>
            <a:ext cx="10568596" cy="6522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5974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150"/>
            <a:ext cx="10515600" cy="549273"/>
          </a:xfrm>
        </p:spPr>
        <p:txBody>
          <a:bodyPr>
            <a:normAutofit fontScale="90000"/>
          </a:bodyPr>
          <a:lstStyle/>
          <a:p>
            <a:pPr algn="ctr"/>
            <a:r>
              <a:rPr lang="en-US" sz="4000" b="1" u="sng" dirty="0">
                <a:latin typeface="Times New Roman" panose="02020603050405020304" pitchFamily="18" charset="0"/>
                <a:cs typeface="Times New Roman" panose="02020603050405020304" pitchFamily="18" charset="0"/>
              </a:rPr>
              <a:t>12. </a:t>
            </a:r>
            <a:r>
              <a:rPr lang="en-US" sz="4000" b="1" u="sng" dirty="0" err="1">
                <a:latin typeface="Times New Roman" panose="02020603050405020304" pitchFamily="18" charset="0"/>
                <a:cs typeface="Times New Roman" panose="02020603050405020304" pitchFamily="18" charset="0"/>
              </a:rPr>
              <a:t>Localised</a:t>
            </a:r>
            <a:r>
              <a:rPr lang="en-US" sz="4000" b="1" u="sng" dirty="0">
                <a:latin typeface="Times New Roman" panose="02020603050405020304" pitchFamily="18" charset="0"/>
                <a:cs typeface="Times New Roman" panose="02020603050405020304" pitchFamily="18" charset="0"/>
              </a:rPr>
              <a:t> protests </a:t>
            </a:r>
            <a:endParaRPr lang="en-US" sz="4000" dirty="0"/>
          </a:p>
        </p:txBody>
      </p:sp>
      <p:sp>
        <p:nvSpPr>
          <p:cNvPr id="3" name="Content Placeholder 2"/>
          <p:cNvSpPr>
            <a:spLocks noGrp="1"/>
          </p:cNvSpPr>
          <p:nvPr>
            <p:ph idx="1"/>
          </p:nvPr>
        </p:nvSpPr>
        <p:spPr>
          <a:xfrm>
            <a:off x="838200" y="747423"/>
            <a:ext cx="10515600" cy="6045263"/>
          </a:xfrm>
        </p:spPr>
        <p:txBody>
          <a:bodyPr>
            <a:noAutofit/>
          </a:bodyPr>
          <a:lstStyle/>
          <a:p>
            <a:pPr marL="285750" indent="-285750" algn="just"/>
            <a:r>
              <a:rPr lang="en-US" sz="2600" u="sng" dirty="0">
                <a:latin typeface="Times New Roman" panose="02020603050405020304" pitchFamily="18" charset="0"/>
                <a:cs typeface="Times New Roman" panose="02020603050405020304" pitchFamily="18" charset="0"/>
              </a:rPr>
              <a:t>Objectives and critical analysis:</a:t>
            </a:r>
          </a:p>
          <a:p>
            <a:pPr algn="just">
              <a:lnSpc>
                <a:spcPct val="150000"/>
              </a:lnSpc>
            </a:pPr>
            <a:r>
              <a:rPr lang="en-US" sz="2600" dirty="0">
                <a:latin typeface="Times New Roman" panose="02020603050405020304" pitchFamily="18" charset="0"/>
                <a:cs typeface="Times New Roman" panose="02020603050405020304" pitchFamily="18" charset="0"/>
              </a:rPr>
              <a:t> Murders, job issues, organizational insensitivity </a:t>
            </a:r>
          </a:p>
          <a:p>
            <a:pPr algn="just">
              <a:lnSpc>
                <a:spcPct val="150000"/>
              </a:lnSpc>
            </a:pPr>
            <a:r>
              <a:rPr lang="en-US" sz="2600" u="sng" dirty="0">
                <a:latin typeface="Times New Roman" panose="02020603050405020304" pitchFamily="18" charset="0"/>
                <a:cs typeface="Times New Roman" panose="02020603050405020304" pitchFamily="18" charset="0"/>
              </a:rPr>
              <a:t>Question 1:</a:t>
            </a:r>
            <a:r>
              <a:rPr lang="en-US" sz="2600" dirty="0">
                <a:latin typeface="Times New Roman" panose="02020603050405020304" pitchFamily="18" charset="0"/>
                <a:cs typeface="Times New Roman" panose="02020603050405020304" pitchFamily="18" charset="0"/>
              </a:rPr>
              <a:t> </a:t>
            </a:r>
          </a:p>
          <a:p>
            <a:pPr algn="just">
              <a:lnSpc>
                <a:spcPct val="150000"/>
              </a:lnSpc>
            </a:pPr>
            <a:r>
              <a:rPr lang="en-US" sz="2600" dirty="0">
                <a:latin typeface="Times New Roman" panose="02020603050405020304" pitchFamily="18" charset="0"/>
                <a:cs typeface="Times New Roman" panose="02020603050405020304" pitchFamily="18" charset="0"/>
              </a:rPr>
              <a:t>Yes, weak governance </a:t>
            </a:r>
          </a:p>
          <a:p>
            <a:pPr algn="just">
              <a:lnSpc>
                <a:spcPct val="150000"/>
              </a:lnSpc>
            </a:pPr>
            <a:r>
              <a:rPr lang="en-US" sz="2600" u="sng" dirty="0">
                <a:latin typeface="Times New Roman" panose="02020603050405020304" pitchFamily="18" charset="0"/>
                <a:cs typeface="Times New Roman" panose="02020603050405020304" pitchFamily="18" charset="0"/>
              </a:rPr>
              <a:t>Question 2</a:t>
            </a:r>
            <a:r>
              <a:rPr lang="en-US" sz="2600" dirty="0">
                <a:latin typeface="Times New Roman" panose="02020603050405020304" pitchFamily="18" charset="0"/>
                <a:cs typeface="Times New Roman" panose="02020603050405020304" pitchFamily="18" charset="0"/>
              </a:rPr>
              <a:t>: </a:t>
            </a:r>
          </a:p>
          <a:p>
            <a:pPr algn="just">
              <a:lnSpc>
                <a:spcPct val="150000"/>
              </a:lnSpc>
            </a:pPr>
            <a:r>
              <a:rPr lang="en-US" sz="2600" dirty="0">
                <a:latin typeface="Times New Roman" panose="02020603050405020304" pitchFamily="18" charset="0"/>
                <a:cs typeface="Times New Roman" panose="02020603050405020304" pitchFamily="18" charset="0"/>
              </a:rPr>
              <a:t>Failure-short duration attention </a:t>
            </a:r>
          </a:p>
          <a:p>
            <a:pPr algn="just">
              <a:lnSpc>
                <a:spcPct val="150000"/>
              </a:lnSpc>
            </a:pPr>
            <a:r>
              <a:rPr lang="en-US" sz="2600" u="sng" dirty="0">
                <a:latin typeface="Times New Roman" panose="02020603050405020304" pitchFamily="18" charset="0"/>
                <a:cs typeface="Times New Roman" panose="02020603050405020304" pitchFamily="18" charset="0"/>
              </a:rPr>
              <a:t>Reasons for failure:</a:t>
            </a:r>
          </a:p>
          <a:p>
            <a:pPr algn="just">
              <a:lnSpc>
                <a:spcPct val="150000"/>
              </a:lnSpc>
            </a:pPr>
            <a:r>
              <a:rPr lang="en-US" sz="2600" dirty="0">
                <a:latin typeface="Times New Roman" panose="02020603050405020304" pitchFamily="18" charset="0"/>
                <a:cs typeface="Times New Roman" panose="02020603050405020304" pitchFamily="18" charset="0"/>
              </a:rPr>
              <a:t>Basic structural inadequacies of the state remain</a:t>
            </a:r>
          </a:p>
          <a:p>
            <a:pPr marL="0" lvl="0" indent="0" algn="just">
              <a:buNone/>
            </a:pPr>
            <a:endParaRPr lang="en-US" sz="26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990AFBE7-316F-4A91-A1B9-2EE3B576B5B9}" type="slidenum">
              <a:rPr lang="en-US" smtClean="0"/>
              <a:t>46</a:t>
            </a:fld>
            <a:endParaRPr lang="en-US"/>
          </a:p>
        </p:txBody>
      </p:sp>
    </p:spTree>
    <p:extLst>
      <p:ext uri="{BB962C8B-B14F-4D97-AF65-F5344CB8AC3E}">
        <p14:creationId xmlns:p14="http://schemas.microsoft.com/office/powerpoint/2010/main" val="29298755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990AFBE7-316F-4A91-A1B9-2EE3B576B5B9}" type="slidenum">
              <a:rPr lang="en-US" smtClean="0"/>
              <a:t>47</a:t>
            </a:fld>
            <a:endParaRPr lang="en-US"/>
          </a:p>
        </p:txBody>
      </p:sp>
      <p:pic>
        <p:nvPicPr>
          <p:cNvPr id="13314" name="Picture 2" descr="Imran calls off 'long march'; gives govt 6 days ultimatu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8641" y="136525"/>
            <a:ext cx="10935159" cy="6123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5705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150"/>
            <a:ext cx="10515600" cy="549273"/>
          </a:xfrm>
        </p:spPr>
        <p:txBody>
          <a:bodyPr>
            <a:normAutofit fontScale="90000"/>
          </a:bodyPr>
          <a:lstStyle/>
          <a:p>
            <a:pPr algn="ctr"/>
            <a:r>
              <a:rPr lang="en-US" sz="4000" b="1" u="sng" dirty="0">
                <a:latin typeface="Times New Roman" panose="02020603050405020304" pitchFamily="18" charset="0"/>
                <a:cs typeface="Times New Roman" panose="02020603050405020304" pitchFamily="18" charset="0"/>
              </a:rPr>
              <a:t>13. Long marches 2014, 2022</a:t>
            </a:r>
            <a:endParaRPr lang="en-US" sz="4000" dirty="0"/>
          </a:p>
        </p:txBody>
      </p:sp>
      <p:sp>
        <p:nvSpPr>
          <p:cNvPr id="3" name="Content Placeholder 2"/>
          <p:cNvSpPr>
            <a:spLocks noGrp="1"/>
          </p:cNvSpPr>
          <p:nvPr>
            <p:ph idx="1"/>
          </p:nvPr>
        </p:nvSpPr>
        <p:spPr>
          <a:xfrm>
            <a:off x="838200" y="747423"/>
            <a:ext cx="10515600" cy="6045263"/>
          </a:xfrm>
        </p:spPr>
        <p:txBody>
          <a:bodyPr>
            <a:noAutofit/>
          </a:bodyPr>
          <a:lstStyle/>
          <a:p>
            <a:pPr marL="285750" indent="-285750" algn="just"/>
            <a:r>
              <a:rPr lang="en-US" sz="2600" u="sng" dirty="0">
                <a:latin typeface="Times New Roman" panose="02020603050405020304" pitchFamily="18" charset="0"/>
                <a:cs typeface="Times New Roman" panose="02020603050405020304" pitchFamily="18" charset="0"/>
              </a:rPr>
              <a:t>Objectives and critical analysis:</a:t>
            </a:r>
          </a:p>
          <a:p>
            <a:pPr algn="just">
              <a:lnSpc>
                <a:spcPct val="150000"/>
              </a:lnSpc>
            </a:pPr>
            <a:r>
              <a:rPr lang="en-US" sz="2600" dirty="0">
                <a:latin typeface="Times New Roman" panose="02020603050405020304" pitchFamily="18" charset="0"/>
                <a:cs typeface="Times New Roman" panose="02020603050405020304" pitchFamily="18" charset="0"/>
              </a:rPr>
              <a:t> Articulation of a narrative against corruption and mal-governance by a political party. </a:t>
            </a:r>
          </a:p>
          <a:p>
            <a:pPr algn="just">
              <a:lnSpc>
                <a:spcPct val="150000"/>
              </a:lnSpc>
            </a:pPr>
            <a:r>
              <a:rPr lang="en-US" sz="2600" u="sng" dirty="0">
                <a:latin typeface="Times New Roman" panose="02020603050405020304" pitchFamily="18" charset="0"/>
                <a:cs typeface="Times New Roman" panose="02020603050405020304" pitchFamily="18" charset="0"/>
              </a:rPr>
              <a:t>Question 1:</a:t>
            </a:r>
            <a:r>
              <a:rPr lang="en-US" sz="2600" dirty="0">
                <a:latin typeface="Times New Roman" panose="02020603050405020304" pitchFamily="18" charset="0"/>
                <a:cs typeface="Times New Roman" panose="02020603050405020304" pitchFamily="18" charset="0"/>
              </a:rPr>
              <a:t> </a:t>
            </a:r>
          </a:p>
          <a:p>
            <a:pPr algn="just">
              <a:lnSpc>
                <a:spcPct val="150000"/>
              </a:lnSpc>
            </a:pPr>
            <a:r>
              <a:rPr lang="en-US" sz="2600" dirty="0">
                <a:latin typeface="Times New Roman" panose="02020603050405020304" pitchFamily="18" charset="0"/>
                <a:cs typeface="Times New Roman" panose="02020603050405020304" pitchFamily="18" charset="0"/>
              </a:rPr>
              <a:t>Yes, a democratic deficit and a perception that democracies have been generally corrupt and inefficient </a:t>
            </a:r>
          </a:p>
          <a:p>
            <a:pPr algn="just">
              <a:lnSpc>
                <a:spcPct val="150000"/>
              </a:lnSpc>
            </a:pPr>
            <a:r>
              <a:rPr lang="en-US" sz="2600" u="sng" dirty="0">
                <a:latin typeface="Times New Roman" panose="02020603050405020304" pitchFamily="18" charset="0"/>
                <a:cs typeface="Times New Roman" panose="02020603050405020304" pitchFamily="18" charset="0"/>
              </a:rPr>
              <a:t>Question 2</a:t>
            </a:r>
            <a:r>
              <a:rPr lang="en-US" sz="2600" dirty="0">
                <a:latin typeface="Times New Roman" panose="02020603050405020304" pitchFamily="18" charset="0"/>
                <a:cs typeface="Times New Roman" panose="02020603050405020304" pitchFamily="18" charset="0"/>
              </a:rPr>
              <a:t>: </a:t>
            </a:r>
          </a:p>
          <a:p>
            <a:pPr algn="just">
              <a:lnSpc>
                <a:spcPct val="150000"/>
              </a:lnSpc>
            </a:pPr>
            <a:r>
              <a:rPr lang="en-US" sz="2600" dirty="0">
                <a:latin typeface="Times New Roman" panose="02020603050405020304" pitchFamily="18" charset="0"/>
                <a:cs typeface="Times New Roman" panose="02020603050405020304" pitchFamily="18" charset="0"/>
              </a:rPr>
              <a:t>Successful- it has caught the imagination of a substantial vote bank</a:t>
            </a:r>
          </a:p>
          <a:p>
            <a:pPr marL="0" lvl="0" indent="0" algn="just">
              <a:buNone/>
            </a:pPr>
            <a:endParaRPr lang="en-US" sz="26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990AFBE7-316F-4A91-A1B9-2EE3B576B5B9}" type="slidenum">
              <a:rPr lang="en-US" smtClean="0"/>
              <a:t>48</a:t>
            </a:fld>
            <a:endParaRPr lang="en-US"/>
          </a:p>
        </p:txBody>
      </p:sp>
    </p:spTree>
    <p:extLst>
      <p:ext uri="{BB962C8B-B14F-4D97-AF65-F5344CB8AC3E}">
        <p14:creationId xmlns:p14="http://schemas.microsoft.com/office/powerpoint/2010/main" val="39330180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150"/>
            <a:ext cx="10515600" cy="549273"/>
          </a:xfrm>
        </p:spPr>
        <p:txBody>
          <a:bodyPr>
            <a:normAutofit fontScale="90000"/>
          </a:bodyPr>
          <a:lstStyle/>
          <a:p>
            <a:pPr algn="ctr"/>
            <a:r>
              <a:rPr lang="en-US" sz="4000" b="1" u="sng" dirty="0">
                <a:latin typeface="Times New Roman" panose="02020603050405020304" pitchFamily="18" charset="0"/>
                <a:cs typeface="Times New Roman" panose="02020603050405020304" pitchFamily="18" charset="0"/>
              </a:rPr>
              <a:t>13. Long marches 2014, 2022</a:t>
            </a:r>
            <a:endParaRPr lang="en-US" sz="4000" dirty="0"/>
          </a:p>
        </p:txBody>
      </p:sp>
      <p:sp>
        <p:nvSpPr>
          <p:cNvPr id="3" name="Content Placeholder 2"/>
          <p:cNvSpPr>
            <a:spLocks noGrp="1"/>
          </p:cNvSpPr>
          <p:nvPr>
            <p:ph idx="1"/>
          </p:nvPr>
        </p:nvSpPr>
        <p:spPr>
          <a:xfrm>
            <a:off x="838200" y="747423"/>
            <a:ext cx="10515600" cy="6045263"/>
          </a:xfrm>
        </p:spPr>
        <p:txBody>
          <a:bodyPr>
            <a:noAutofit/>
          </a:bodyPr>
          <a:lstStyle/>
          <a:p>
            <a:pPr marL="285750" indent="-285750" algn="just">
              <a:lnSpc>
                <a:spcPct val="150000"/>
              </a:lnSpc>
            </a:pPr>
            <a:r>
              <a:rPr lang="en-US" u="sng" dirty="0">
                <a:latin typeface="Times New Roman" panose="02020603050405020304" pitchFamily="18" charset="0"/>
                <a:cs typeface="Times New Roman" panose="02020603050405020304" pitchFamily="18" charset="0"/>
              </a:rPr>
              <a:t>Reasons for success: </a:t>
            </a:r>
          </a:p>
          <a:p>
            <a:pPr marL="285750" indent="-285750" algn="just">
              <a:lnSpc>
                <a:spcPct val="150000"/>
              </a:lnSpc>
            </a:pPr>
            <a:r>
              <a:rPr lang="en-US" dirty="0">
                <a:latin typeface="Times New Roman" panose="02020603050405020304" pitchFamily="18" charset="0"/>
                <a:cs typeface="Times New Roman" panose="02020603050405020304" pitchFamily="18" charset="0"/>
              </a:rPr>
              <a:t>Charisma of a political leader</a:t>
            </a:r>
          </a:p>
          <a:p>
            <a:pPr marL="285750" indent="-285750" algn="just">
              <a:lnSpc>
                <a:spcPct val="150000"/>
              </a:lnSpc>
            </a:pPr>
            <a:r>
              <a:rPr lang="en-US" dirty="0">
                <a:latin typeface="Times New Roman" panose="02020603050405020304" pitchFamily="18" charset="0"/>
                <a:cs typeface="Times New Roman" panose="02020603050405020304" pitchFamily="18" charset="0"/>
              </a:rPr>
              <a:t>A new worldwide social media successful campaign</a:t>
            </a:r>
          </a:p>
          <a:p>
            <a:pPr marL="285750" indent="-285750" algn="just">
              <a:lnSpc>
                <a:spcPct val="150000"/>
              </a:lnSpc>
            </a:pPr>
            <a:r>
              <a:rPr lang="en-US" dirty="0">
                <a:latin typeface="Times New Roman" panose="02020603050405020304" pitchFamily="18" charset="0"/>
                <a:cs typeface="Times New Roman" panose="02020603050405020304" pitchFamily="18" charset="0"/>
              </a:rPr>
              <a:t>A desire for an alternative democratic paradigm</a:t>
            </a:r>
          </a:p>
          <a:p>
            <a:pPr marL="0" lvl="0" indent="0" algn="just">
              <a:lnSpc>
                <a:spcPct val="150000"/>
              </a:lnSpc>
              <a:buNone/>
            </a:pP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990AFBE7-316F-4A91-A1B9-2EE3B576B5B9}" type="slidenum">
              <a:rPr lang="en-US" smtClean="0"/>
              <a:t>49</a:t>
            </a:fld>
            <a:endParaRPr lang="en-US"/>
          </a:p>
        </p:txBody>
      </p:sp>
    </p:spTree>
    <p:extLst>
      <p:ext uri="{BB962C8B-B14F-4D97-AF65-F5344CB8AC3E}">
        <p14:creationId xmlns:p14="http://schemas.microsoft.com/office/powerpoint/2010/main" val="4113619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04451"/>
          </a:xfrm>
        </p:spPr>
        <p:txBody>
          <a:bodyPr>
            <a:noAutofit/>
          </a:bodyPr>
          <a:lstStyle/>
          <a:p>
            <a:pPr algn="ctr"/>
            <a:r>
              <a:rPr lang="en-US" sz="3600" b="1" dirty="0">
                <a:latin typeface="Times New Roman" panose="02020603050405020304" pitchFamily="18" charset="0"/>
                <a:cs typeface="Times New Roman" panose="02020603050405020304" pitchFamily="18" charset="0"/>
              </a:rPr>
              <a:t>Introduction</a:t>
            </a:r>
            <a:endParaRPr lang="en-US" sz="3600" dirty="0"/>
          </a:p>
        </p:txBody>
      </p:sp>
      <p:sp>
        <p:nvSpPr>
          <p:cNvPr id="3" name="Content Placeholder 2"/>
          <p:cNvSpPr>
            <a:spLocks noGrp="1"/>
          </p:cNvSpPr>
          <p:nvPr>
            <p:ph idx="1"/>
          </p:nvPr>
        </p:nvSpPr>
        <p:spPr>
          <a:xfrm>
            <a:off x="838200" y="1120588"/>
            <a:ext cx="10515600" cy="5056375"/>
          </a:xfrm>
        </p:spPr>
        <p:txBody>
          <a:bodyPr>
            <a:normAutofit fontScale="92500" lnSpcReduction="20000"/>
          </a:bodyPr>
          <a:lstStyle/>
          <a:p>
            <a:pPr algn="just"/>
            <a:r>
              <a:rPr lang="en-US" sz="2600" dirty="0">
                <a:latin typeface="Times New Roman" panose="02020603050405020304" pitchFamily="18" charset="0"/>
                <a:cs typeface="Times New Roman" panose="02020603050405020304" pitchFamily="18" charset="0"/>
              </a:rPr>
              <a:t>Pakistan has lately seen street protests as a frequent way to articulate political demands by all political parties. This has specially been prevalent since 2014.</a:t>
            </a:r>
          </a:p>
          <a:p>
            <a:pPr algn="just"/>
            <a:endParaRPr lang="en-US" sz="2600" dirty="0">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Historically, significant street movements- with </a:t>
            </a:r>
            <a:r>
              <a:rPr lang="en-US" sz="2600" u="sng" dirty="0">
                <a:latin typeface="Times New Roman" panose="02020603050405020304" pitchFamily="18" charset="0"/>
                <a:cs typeface="Times New Roman" panose="02020603050405020304" pitchFamily="18" charset="0"/>
              </a:rPr>
              <a:t>political, religious, institutional, federal and self-determination</a:t>
            </a:r>
            <a:r>
              <a:rPr lang="en-US" sz="2600" dirty="0">
                <a:latin typeface="Times New Roman" panose="02020603050405020304" pitchFamily="18" charset="0"/>
                <a:cs typeface="Times New Roman" panose="02020603050405020304" pitchFamily="18" charset="0"/>
              </a:rPr>
              <a:t> objectives. They relate to </a:t>
            </a:r>
            <a:r>
              <a:rPr lang="en-US" sz="2600" u="sng" dirty="0">
                <a:latin typeface="Times New Roman" panose="02020603050405020304" pitchFamily="18" charset="0"/>
                <a:cs typeface="Times New Roman" panose="02020603050405020304" pitchFamily="18" charset="0"/>
              </a:rPr>
              <a:t>democratic and governance </a:t>
            </a:r>
            <a:r>
              <a:rPr lang="en-US" sz="2600" dirty="0">
                <a:latin typeface="Times New Roman" panose="02020603050405020304" pitchFamily="18" charset="0"/>
                <a:cs typeface="Times New Roman" panose="02020603050405020304" pitchFamily="18" charset="0"/>
              </a:rPr>
              <a:t>issues as well as other issues. </a:t>
            </a:r>
          </a:p>
          <a:p>
            <a:pPr algn="just"/>
            <a:endParaRPr lang="en-US" sz="2600" dirty="0">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In some cases, state failure to respond to mass sentiments </a:t>
            </a:r>
            <a:r>
              <a:rPr lang="en-US" sz="2600" u="sng" dirty="0">
                <a:latin typeface="Times New Roman" panose="02020603050405020304" pitchFamily="18" charset="0"/>
                <a:cs typeface="Times New Roman" panose="02020603050405020304" pitchFamily="18" charset="0"/>
              </a:rPr>
              <a:t>leading to disastrous consequences. </a:t>
            </a:r>
          </a:p>
          <a:p>
            <a:pPr algn="just"/>
            <a:endParaRPr lang="en-US" sz="2600" dirty="0">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The most negative consequence- </a:t>
            </a:r>
            <a:r>
              <a:rPr lang="en-US" sz="2600" u="sng" dirty="0">
                <a:latin typeface="Times New Roman" panose="02020603050405020304" pitchFamily="18" charset="0"/>
                <a:cs typeface="Times New Roman" panose="02020603050405020304" pitchFamily="18" charset="0"/>
              </a:rPr>
              <a:t>image of political instability</a:t>
            </a:r>
            <a:r>
              <a:rPr lang="en-US" sz="2600" dirty="0">
                <a:latin typeface="Times New Roman" panose="02020603050405020304" pitchFamily="18" charset="0"/>
                <a:cs typeface="Times New Roman" panose="02020603050405020304" pitchFamily="18" charset="0"/>
              </a:rPr>
              <a:t>. Many other negative consequences </a:t>
            </a:r>
          </a:p>
          <a:p>
            <a:pPr algn="just"/>
            <a:endParaRPr lang="en-US" sz="2600" dirty="0">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However, direct protests are primordial to democracy. </a:t>
            </a:r>
          </a:p>
        </p:txBody>
      </p:sp>
      <p:sp>
        <p:nvSpPr>
          <p:cNvPr id="4" name="Slide Number Placeholder 3"/>
          <p:cNvSpPr>
            <a:spLocks noGrp="1"/>
          </p:cNvSpPr>
          <p:nvPr>
            <p:ph type="sldNum" sz="quarter" idx="12"/>
          </p:nvPr>
        </p:nvSpPr>
        <p:spPr/>
        <p:txBody>
          <a:bodyPr/>
          <a:lstStyle/>
          <a:p>
            <a:fld id="{990AFBE7-316F-4A91-A1B9-2EE3B576B5B9}" type="slidenum">
              <a:rPr lang="en-US" smtClean="0"/>
              <a:t>5</a:t>
            </a:fld>
            <a:endParaRPr lang="en-US"/>
          </a:p>
        </p:txBody>
      </p:sp>
    </p:spTree>
    <p:extLst>
      <p:ext uri="{BB962C8B-B14F-4D97-AF65-F5344CB8AC3E}">
        <p14:creationId xmlns:p14="http://schemas.microsoft.com/office/powerpoint/2010/main" val="717874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90AFBE7-316F-4A91-A1B9-2EE3B576B5B9}" type="slidenum">
              <a:rPr lang="en-US" smtClean="0"/>
              <a:t>50</a:t>
            </a:fld>
            <a:endParaRPr lang="en-US"/>
          </a:p>
        </p:txBody>
      </p:sp>
      <p:pic>
        <p:nvPicPr>
          <p:cNvPr id="14338" name="Picture 2" descr="Pakistan: Sri Lankan national lynched, body burnt in Sialkot over  allegations of blasphemy | Pakistan 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185"/>
            <a:ext cx="12192000" cy="6402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7912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150"/>
            <a:ext cx="10515600" cy="549273"/>
          </a:xfrm>
        </p:spPr>
        <p:txBody>
          <a:bodyPr>
            <a:normAutofit fontScale="90000"/>
          </a:bodyPr>
          <a:lstStyle/>
          <a:p>
            <a:pPr algn="ctr"/>
            <a:r>
              <a:rPr lang="en-US" sz="4000" b="1" u="sng" dirty="0">
                <a:latin typeface="Times New Roman" panose="02020603050405020304" pitchFamily="18" charset="0"/>
                <a:cs typeface="Times New Roman" panose="02020603050405020304" pitchFamily="18" charset="0"/>
              </a:rPr>
              <a:t>14 . Local issues gone wrong</a:t>
            </a:r>
            <a:endParaRPr lang="en-US" sz="4000" dirty="0"/>
          </a:p>
        </p:txBody>
      </p:sp>
      <p:sp>
        <p:nvSpPr>
          <p:cNvPr id="3" name="Content Placeholder 2"/>
          <p:cNvSpPr>
            <a:spLocks noGrp="1"/>
          </p:cNvSpPr>
          <p:nvPr>
            <p:ph idx="1"/>
          </p:nvPr>
        </p:nvSpPr>
        <p:spPr>
          <a:xfrm>
            <a:off x="838200" y="747423"/>
            <a:ext cx="10515600" cy="6045263"/>
          </a:xfrm>
        </p:spPr>
        <p:txBody>
          <a:bodyPr>
            <a:noAutofit/>
          </a:bodyPr>
          <a:lstStyle/>
          <a:p>
            <a:pPr marL="285750" indent="-285750" algn="just"/>
            <a:r>
              <a:rPr lang="en-US" sz="2600" u="sng" dirty="0">
                <a:latin typeface="Times New Roman" panose="02020603050405020304" pitchFamily="18" charset="0"/>
                <a:cs typeface="Times New Roman" panose="02020603050405020304" pitchFamily="18" charset="0"/>
              </a:rPr>
              <a:t>Objectives and critical analysis:</a:t>
            </a:r>
          </a:p>
          <a:p>
            <a:pPr algn="just">
              <a:lnSpc>
                <a:spcPct val="150000"/>
              </a:lnSpc>
            </a:pPr>
            <a:r>
              <a:rPr lang="en-US" sz="2600" dirty="0">
                <a:latin typeface="Times New Roman" panose="02020603050405020304" pitchFamily="18" charset="0"/>
                <a:cs typeface="Times New Roman" panose="02020603050405020304" pitchFamily="18" charset="0"/>
              </a:rPr>
              <a:t> Passion and rhetoric leads to violent crime </a:t>
            </a:r>
          </a:p>
          <a:p>
            <a:pPr algn="just">
              <a:lnSpc>
                <a:spcPct val="150000"/>
              </a:lnSpc>
            </a:pPr>
            <a:r>
              <a:rPr lang="en-US" sz="2600" u="sng" dirty="0">
                <a:latin typeface="Times New Roman" panose="02020603050405020304" pitchFamily="18" charset="0"/>
                <a:cs typeface="Times New Roman" panose="02020603050405020304" pitchFamily="18" charset="0"/>
              </a:rPr>
              <a:t>Question 1:</a:t>
            </a:r>
            <a:r>
              <a:rPr lang="en-US" sz="2600" dirty="0">
                <a:latin typeface="Times New Roman" panose="02020603050405020304" pitchFamily="18" charset="0"/>
                <a:cs typeface="Times New Roman" panose="02020603050405020304" pitchFamily="18" charset="0"/>
              </a:rPr>
              <a:t> </a:t>
            </a:r>
          </a:p>
          <a:p>
            <a:pPr algn="just">
              <a:lnSpc>
                <a:spcPct val="150000"/>
              </a:lnSpc>
            </a:pPr>
            <a:r>
              <a:rPr lang="en-US" sz="2600" dirty="0">
                <a:latin typeface="Times New Roman" panose="02020603050405020304" pitchFamily="18" charset="0"/>
                <a:cs typeface="Times New Roman" panose="02020603050405020304" pitchFamily="18" charset="0"/>
              </a:rPr>
              <a:t>Yes, a democratic deficit and bad governance </a:t>
            </a:r>
          </a:p>
          <a:p>
            <a:pPr algn="just">
              <a:lnSpc>
                <a:spcPct val="150000"/>
              </a:lnSpc>
            </a:pPr>
            <a:r>
              <a:rPr lang="en-US" sz="2600" u="sng" dirty="0">
                <a:latin typeface="Times New Roman" panose="02020603050405020304" pitchFamily="18" charset="0"/>
                <a:cs typeface="Times New Roman" panose="02020603050405020304" pitchFamily="18" charset="0"/>
              </a:rPr>
              <a:t>Question 2</a:t>
            </a:r>
            <a:r>
              <a:rPr lang="en-US" sz="2600" dirty="0">
                <a:latin typeface="Times New Roman" panose="02020603050405020304" pitchFamily="18" charset="0"/>
                <a:cs typeface="Times New Roman" panose="02020603050405020304" pitchFamily="18" charset="0"/>
              </a:rPr>
              <a:t>: </a:t>
            </a:r>
          </a:p>
          <a:p>
            <a:pPr algn="just">
              <a:lnSpc>
                <a:spcPct val="150000"/>
              </a:lnSpc>
            </a:pPr>
            <a:r>
              <a:rPr lang="en-US" sz="2600" dirty="0">
                <a:latin typeface="Times New Roman" panose="02020603050405020304" pitchFamily="18" charset="0"/>
                <a:cs typeface="Times New Roman" panose="02020603050405020304" pitchFamily="18" charset="0"/>
              </a:rPr>
              <a:t>Disaster in society </a:t>
            </a:r>
          </a:p>
          <a:p>
            <a:pPr algn="just">
              <a:lnSpc>
                <a:spcPct val="150000"/>
              </a:lnSpc>
            </a:pPr>
            <a:r>
              <a:rPr lang="en-US" sz="2600" u="sng" dirty="0">
                <a:latin typeface="Times New Roman" panose="02020603050405020304" pitchFamily="18" charset="0"/>
                <a:cs typeface="Times New Roman" panose="02020603050405020304" pitchFamily="18" charset="0"/>
              </a:rPr>
              <a:t>Reason for failure:</a:t>
            </a:r>
          </a:p>
          <a:p>
            <a:pPr algn="just">
              <a:lnSpc>
                <a:spcPct val="150000"/>
              </a:lnSpc>
            </a:pPr>
            <a:r>
              <a:rPr lang="en-US" sz="2600" dirty="0">
                <a:latin typeface="Times New Roman" panose="02020603050405020304" pitchFamily="18" charset="0"/>
                <a:cs typeface="Times New Roman" panose="02020603050405020304" pitchFamily="18" charset="0"/>
              </a:rPr>
              <a:t>Misplaced passion based on </a:t>
            </a:r>
            <a:r>
              <a:rPr lang="en-US" sz="2600" dirty="0" err="1">
                <a:latin typeface="Times New Roman" panose="02020603050405020304" pitchFamily="18" charset="0"/>
                <a:cs typeface="Times New Roman" panose="02020603050405020304" pitchFamily="18" charset="0"/>
              </a:rPr>
              <a:t>malgovernance</a:t>
            </a:r>
            <a:endParaRPr lang="en-US" sz="2600" dirty="0">
              <a:latin typeface="Times New Roman" panose="02020603050405020304" pitchFamily="18" charset="0"/>
              <a:cs typeface="Times New Roman" panose="02020603050405020304" pitchFamily="18" charset="0"/>
            </a:endParaRPr>
          </a:p>
          <a:p>
            <a:pPr marL="0" lvl="0" indent="0" algn="just">
              <a:buNone/>
            </a:pPr>
            <a:endParaRPr lang="en-US" sz="26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990AFBE7-316F-4A91-A1B9-2EE3B576B5B9}" type="slidenum">
              <a:rPr lang="en-US" smtClean="0"/>
              <a:t>51</a:t>
            </a:fld>
            <a:endParaRPr lang="en-US"/>
          </a:p>
        </p:txBody>
      </p:sp>
    </p:spTree>
    <p:extLst>
      <p:ext uri="{BB962C8B-B14F-4D97-AF65-F5344CB8AC3E}">
        <p14:creationId xmlns:p14="http://schemas.microsoft.com/office/powerpoint/2010/main" val="12384750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150"/>
            <a:ext cx="10515600" cy="549273"/>
          </a:xfrm>
        </p:spPr>
        <p:txBody>
          <a:bodyPr>
            <a:normAutofit fontScale="90000"/>
          </a:bodyPr>
          <a:lstStyle/>
          <a:p>
            <a:pPr algn="ctr"/>
            <a:r>
              <a:rPr lang="en-US" sz="4000" b="1" u="sng" dirty="0">
                <a:latin typeface="Times New Roman" panose="02020603050405020304" pitchFamily="18" charset="0"/>
                <a:cs typeface="Times New Roman" panose="02020603050405020304" pitchFamily="18" charset="0"/>
              </a:rPr>
              <a:t>Role of social media </a:t>
            </a:r>
            <a:endParaRPr lang="en-US" sz="4000" dirty="0"/>
          </a:p>
        </p:txBody>
      </p:sp>
      <p:sp>
        <p:nvSpPr>
          <p:cNvPr id="3" name="Content Placeholder 2"/>
          <p:cNvSpPr>
            <a:spLocks noGrp="1"/>
          </p:cNvSpPr>
          <p:nvPr>
            <p:ph idx="1"/>
          </p:nvPr>
        </p:nvSpPr>
        <p:spPr>
          <a:xfrm>
            <a:off x="696686" y="1204686"/>
            <a:ext cx="10783445" cy="4876800"/>
          </a:xfrm>
        </p:spPr>
        <p:txBody>
          <a:bodyPr>
            <a:noAutofit/>
          </a:bodyPr>
          <a:lstStyle/>
          <a:p>
            <a:pPr marL="285750" indent="-285750" algn="just"/>
            <a:r>
              <a:rPr lang="en-US" dirty="0">
                <a:latin typeface="Times New Roman" panose="02020603050405020304" pitchFamily="18" charset="0"/>
                <a:cs typeface="Times New Roman" panose="02020603050405020304" pitchFamily="18" charset="0"/>
              </a:rPr>
              <a:t>They have liberated public groups from the need to use mainstream media</a:t>
            </a:r>
          </a:p>
          <a:p>
            <a:pPr marL="285750" indent="-285750" algn="just"/>
            <a:r>
              <a:rPr lang="en-US" dirty="0">
                <a:latin typeface="Times New Roman" panose="02020603050405020304" pitchFamily="18" charset="0"/>
                <a:cs typeface="Times New Roman" panose="02020603050405020304" pitchFamily="18" charset="0"/>
              </a:rPr>
              <a:t>Social media groups can be located outside of the state and free from coercion</a:t>
            </a:r>
          </a:p>
          <a:p>
            <a:pPr marL="285750" indent="-285750" algn="just"/>
            <a:r>
              <a:rPr lang="en-US" dirty="0">
                <a:latin typeface="Times New Roman" panose="02020603050405020304" pitchFamily="18" charset="0"/>
                <a:cs typeface="Times New Roman" panose="02020603050405020304" pitchFamily="18" charset="0"/>
              </a:rPr>
              <a:t>This has led to propagation of counterfactual narratives</a:t>
            </a:r>
          </a:p>
          <a:p>
            <a:pPr marL="285750" indent="-285750" algn="just"/>
            <a:r>
              <a:rPr lang="en-US" dirty="0" err="1">
                <a:latin typeface="Times New Roman" panose="02020603050405020304" pitchFamily="18" charset="0"/>
                <a:cs typeface="Times New Roman" panose="02020603050405020304" pitchFamily="18" charset="0"/>
              </a:rPr>
              <a:t>Mobilise</a:t>
            </a:r>
            <a:r>
              <a:rPr lang="en-US" dirty="0">
                <a:latin typeface="Times New Roman" panose="02020603050405020304" pitchFamily="18" charset="0"/>
                <a:cs typeface="Times New Roman" panose="02020603050405020304" pitchFamily="18" charset="0"/>
              </a:rPr>
              <a:t> public opinion</a:t>
            </a:r>
          </a:p>
          <a:p>
            <a:pPr algn="just">
              <a:lnSpc>
                <a:spcPct val="150000"/>
              </a:lnSpc>
            </a:pPr>
            <a:r>
              <a:rPr lang="en-US" dirty="0">
                <a:latin typeface="Times New Roman" panose="02020603050405020304" pitchFamily="18" charset="0"/>
                <a:cs typeface="Times New Roman" panose="02020603050405020304" pitchFamily="18" charset="0"/>
              </a:rPr>
              <a:t> Passion and rhetoric leads to violent crime </a:t>
            </a:r>
          </a:p>
          <a:p>
            <a:pPr marL="0" lvl="0" indent="0" algn="just">
              <a:buNone/>
            </a:pP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990AFBE7-316F-4A91-A1B9-2EE3B576B5B9}" type="slidenum">
              <a:rPr lang="en-US" smtClean="0"/>
              <a:t>52</a:t>
            </a:fld>
            <a:endParaRPr lang="en-US"/>
          </a:p>
        </p:txBody>
      </p:sp>
    </p:spTree>
    <p:extLst>
      <p:ext uri="{BB962C8B-B14F-4D97-AF65-F5344CB8AC3E}">
        <p14:creationId xmlns:p14="http://schemas.microsoft.com/office/powerpoint/2010/main" val="3742260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150"/>
            <a:ext cx="10515600" cy="549273"/>
          </a:xfrm>
        </p:spPr>
        <p:txBody>
          <a:bodyPr>
            <a:normAutofit fontScale="90000"/>
          </a:bodyPr>
          <a:lstStyle/>
          <a:p>
            <a:pPr algn="ctr"/>
            <a:r>
              <a:rPr lang="en-US" sz="4000" b="1" u="sng" dirty="0">
                <a:latin typeface="Times New Roman" panose="02020603050405020304" pitchFamily="18" charset="0"/>
                <a:cs typeface="Times New Roman" panose="02020603050405020304" pitchFamily="18" charset="0"/>
              </a:rPr>
              <a:t>Directions of the Judiciary </a:t>
            </a:r>
            <a:endParaRPr lang="en-US" sz="4000" dirty="0"/>
          </a:p>
        </p:txBody>
      </p:sp>
      <p:sp>
        <p:nvSpPr>
          <p:cNvPr id="3" name="Content Placeholder 2"/>
          <p:cNvSpPr>
            <a:spLocks noGrp="1"/>
          </p:cNvSpPr>
          <p:nvPr>
            <p:ph idx="1"/>
          </p:nvPr>
        </p:nvSpPr>
        <p:spPr>
          <a:xfrm>
            <a:off x="964531" y="1588168"/>
            <a:ext cx="10515600" cy="4162927"/>
          </a:xfrm>
        </p:spPr>
        <p:txBody>
          <a:bodyPr>
            <a:noAutofit/>
          </a:bodyPr>
          <a:lstStyle/>
          <a:p>
            <a:pPr>
              <a:lnSpc>
                <a:spcPct val="150000"/>
              </a:lnSpc>
            </a:pPr>
            <a:r>
              <a:rPr lang="en-US" dirty="0">
                <a:latin typeface="Times New Roman" panose="02020603050405020304" pitchFamily="18" charset="0"/>
                <a:cs typeface="Times New Roman" panose="02020603050405020304" pitchFamily="18" charset="0"/>
              </a:rPr>
              <a:t>Refusal  to pass any anticipatory order to stop the PTI’s planned second long march on the federal capital.</a:t>
            </a:r>
          </a:p>
          <a:p>
            <a:pPr>
              <a:lnSpc>
                <a:spcPct val="150000"/>
              </a:lnSpc>
            </a:pPr>
            <a:r>
              <a:rPr lang="en-US" dirty="0">
                <a:latin typeface="Times New Roman" panose="02020603050405020304" pitchFamily="18" charset="0"/>
                <a:cs typeface="Times New Roman" panose="02020603050405020304" pitchFamily="18" charset="0"/>
              </a:rPr>
              <a:t>The top court, however, gave a “free hand” to the government to tackle the law and order situation.</a:t>
            </a:r>
          </a:p>
          <a:p>
            <a:pPr>
              <a:lnSpc>
                <a:spcPct val="150000"/>
              </a:lnSpc>
            </a:pPr>
            <a:r>
              <a:rPr lang="en-US" dirty="0">
                <a:latin typeface="Times New Roman" panose="02020603050405020304" pitchFamily="18" charset="0"/>
                <a:cs typeface="Times New Roman" panose="02020603050405020304" pitchFamily="18" charset="0"/>
              </a:rPr>
              <a:t>Designated routes and venues, guarantees. </a:t>
            </a:r>
          </a:p>
        </p:txBody>
      </p:sp>
      <p:sp>
        <p:nvSpPr>
          <p:cNvPr id="5" name="Slide Number Placeholder 4"/>
          <p:cNvSpPr>
            <a:spLocks noGrp="1"/>
          </p:cNvSpPr>
          <p:nvPr>
            <p:ph type="sldNum" sz="quarter" idx="12"/>
          </p:nvPr>
        </p:nvSpPr>
        <p:spPr/>
        <p:txBody>
          <a:bodyPr/>
          <a:lstStyle/>
          <a:p>
            <a:fld id="{990AFBE7-316F-4A91-A1B9-2EE3B576B5B9}" type="slidenum">
              <a:rPr lang="en-US" smtClean="0"/>
              <a:t>53</a:t>
            </a:fld>
            <a:endParaRPr lang="en-US"/>
          </a:p>
        </p:txBody>
      </p:sp>
    </p:spTree>
    <p:extLst>
      <p:ext uri="{BB962C8B-B14F-4D97-AF65-F5344CB8AC3E}">
        <p14:creationId xmlns:p14="http://schemas.microsoft.com/office/powerpoint/2010/main" val="3861278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150"/>
            <a:ext cx="10515600" cy="549273"/>
          </a:xfrm>
        </p:spPr>
        <p:txBody>
          <a:bodyPr>
            <a:normAutofit fontScale="90000"/>
          </a:bodyPr>
          <a:lstStyle/>
          <a:p>
            <a:pPr algn="ctr"/>
            <a:r>
              <a:rPr lang="en-US" sz="4000" b="1" u="sng" dirty="0">
                <a:latin typeface="Times New Roman" panose="02020603050405020304" pitchFamily="18" charset="0"/>
                <a:cs typeface="Times New Roman" panose="02020603050405020304" pitchFamily="18" charset="0"/>
              </a:rPr>
              <a:t>Analysis of the protests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7791320"/>
              </p:ext>
            </p:extLst>
          </p:nvPr>
        </p:nvGraphicFramePr>
        <p:xfrm>
          <a:off x="838200" y="820804"/>
          <a:ext cx="10515600" cy="5852160"/>
        </p:xfrm>
        <a:graphic>
          <a:graphicData uri="http://schemas.openxmlformats.org/drawingml/2006/table">
            <a:tbl>
              <a:tblPr firstRow="1" bandRow="1">
                <a:tableStyleId>{5C22544A-7EE6-4342-B048-85BDC9FD1C3A}</a:tableStyleId>
              </a:tblPr>
              <a:tblGrid>
                <a:gridCol w="4212771">
                  <a:extLst>
                    <a:ext uri="{9D8B030D-6E8A-4147-A177-3AD203B41FA5}">
                      <a16:colId xmlns:a16="http://schemas.microsoft.com/office/drawing/2014/main" val="3215580149"/>
                    </a:ext>
                  </a:extLst>
                </a:gridCol>
                <a:gridCol w="2844800">
                  <a:extLst>
                    <a:ext uri="{9D8B030D-6E8A-4147-A177-3AD203B41FA5}">
                      <a16:colId xmlns:a16="http://schemas.microsoft.com/office/drawing/2014/main" val="2283845608"/>
                    </a:ext>
                  </a:extLst>
                </a:gridCol>
                <a:gridCol w="2162629">
                  <a:extLst>
                    <a:ext uri="{9D8B030D-6E8A-4147-A177-3AD203B41FA5}">
                      <a16:colId xmlns:a16="http://schemas.microsoft.com/office/drawing/2014/main" val="2103018345"/>
                    </a:ext>
                  </a:extLst>
                </a:gridCol>
                <a:gridCol w="1295400">
                  <a:extLst>
                    <a:ext uri="{9D8B030D-6E8A-4147-A177-3AD203B41FA5}">
                      <a16:colId xmlns:a16="http://schemas.microsoft.com/office/drawing/2014/main" val="2855103402"/>
                    </a:ext>
                  </a:extLst>
                </a:gridCol>
              </a:tblGrid>
              <a:tr h="376399">
                <a:tc>
                  <a:txBody>
                    <a:bodyPr/>
                    <a:lstStyle/>
                    <a:p>
                      <a:r>
                        <a:rPr lang="en-US" sz="2000" dirty="0"/>
                        <a:t>Protests</a:t>
                      </a:r>
                    </a:p>
                  </a:txBody>
                  <a:tcPr/>
                </a:tc>
                <a:tc>
                  <a:txBody>
                    <a:bodyPr/>
                    <a:lstStyle/>
                    <a:p>
                      <a:r>
                        <a:rPr lang="en-US" sz="2000" dirty="0"/>
                        <a:t>Democracy/governance</a:t>
                      </a:r>
                    </a:p>
                  </a:txBody>
                  <a:tcPr/>
                </a:tc>
                <a:tc>
                  <a:txBody>
                    <a:bodyPr/>
                    <a:lstStyle/>
                    <a:p>
                      <a:r>
                        <a:rPr lang="en-US" sz="2000" baseline="0" dirty="0"/>
                        <a:t>Different reasons</a:t>
                      </a:r>
                      <a:endParaRPr lang="en-US" sz="2000" dirty="0"/>
                    </a:p>
                  </a:txBody>
                  <a:tcPr/>
                </a:tc>
                <a:tc>
                  <a:txBody>
                    <a:bodyPr/>
                    <a:lstStyle/>
                    <a:p>
                      <a:r>
                        <a:rPr lang="en-US" sz="2000" dirty="0"/>
                        <a:t>Success </a:t>
                      </a:r>
                    </a:p>
                  </a:txBody>
                  <a:tcPr/>
                </a:tc>
                <a:extLst>
                  <a:ext uri="{0D108BD9-81ED-4DB2-BD59-A6C34878D82A}">
                    <a16:rowId xmlns:a16="http://schemas.microsoft.com/office/drawing/2014/main" val="330911228"/>
                  </a:ext>
                </a:extLst>
              </a:tr>
              <a:tr h="376399">
                <a:tc>
                  <a:txBody>
                    <a:bodyPr/>
                    <a:lstStyle/>
                    <a:p>
                      <a:r>
                        <a:rPr lang="en-US" sz="2000" dirty="0"/>
                        <a:t>1. Language Riots 1952</a:t>
                      </a:r>
                    </a:p>
                  </a:txBody>
                  <a:tcPr/>
                </a:tc>
                <a:tc>
                  <a:txBody>
                    <a:bodyPr/>
                    <a:lstStyle/>
                    <a:p>
                      <a:endParaRPr lang="en-US" sz="2000" dirty="0"/>
                    </a:p>
                  </a:txBody>
                  <a:tcPr/>
                </a:tc>
                <a:tc>
                  <a:txBody>
                    <a:bodyPr/>
                    <a:lstStyle/>
                    <a:p>
                      <a:r>
                        <a:rPr lang="en-US" sz="2000" dirty="0"/>
                        <a:t>Yes </a:t>
                      </a:r>
                    </a:p>
                  </a:txBody>
                  <a:tcPr/>
                </a:tc>
                <a:tc>
                  <a:txBody>
                    <a:bodyPr/>
                    <a:lstStyle/>
                    <a:p>
                      <a:r>
                        <a:rPr lang="en-US" sz="2000" dirty="0"/>
                        <a:t>Yes</a:t>
                      </a:r>
                    </a:p>
                  </a:txBody>
                  <a:tcPr/>
                </a:tc>
                <a:extLst>
                  <a:ext uri="{0D108BD9-81ED-4DB2-BD59-A6C34878D82A}">
                    <a16:rowId xmlns:a16="http://schemas.microsoft.com/office/drawing/2014/main" val="2098368363"/>
                  </a:ext>
                </a:extLst>
              </a:tr>
              <a:tr h="266638">
                <a:tc>
                  <a:txBody>
                    <a:bodyPr/>
                    <a:lstStyle/>
                    <a:p>
                      <a:r>
                        <a:rPr lang="en-US" sz="2000" dirty="0"/>
                        <a:t>2. Anti </a:t>
                      </a:r>
                      <a:r>
                        <a:rPr lang="en-US" sz="2000" dirty="0" err="1"/>
                        <a:t>Ahmadiyya</a:t>
                      </a:r>
                      <a:r>
                        <a:rPr lang="en-US" sz="2000" dirty="0"/>
                        <a:t> Riots 1953</a:t>
                      </a:r>
                    </a:p>
                  </a:txBody>
                  <a:tcPr/>
                </a:tc>
                <a:tc>
                  <a:txBody>
                    <a:bodyPr/>
                    <a:lstStyle/>
                    <a:p>
                      <a:endParaRPr lang="en-US" sz="2000" dirty="0"/>
                    </a:p>
                  </a:txBody>
                  <a:tcPr/>
                </a:tc>
                <a:tc>
                  <a:txBody>
                    <a:bodyPr/>
                    <a:lstStyle/>
                    <a:p>
                      <a:r>
                        <a:rPr lang="en-US" sz="2000" dirty="0"/>
                        <a:t>Yes</a:t>
                      </a:r>
                    </a:p>
                  </a:txBody>
                  <a:tcPr/>
                </a:tc>
                <a:tc>
                  <a:txBody>
                    <a:bodyPr/>
                    <a:lstStyle/>
                    <a:p>
                      <a:r>
                        <a:rPr lang="en-US" sz="2000" dirty="0"/>
                        <a:t>No </a:t>
                      </a:r>
                    </a:p>
                  </a:txBody>
                  <a:tcPr/>
                </a:tc>
                <a:extLst>
                  <a:ext uri="{0D108BD9-81ED-4DB2-BD59-A6C34878D82A}">
                    <a16:rowId xmlns:a16="http://schemas.microsoft.com/office/drawing/2014/main" val="981139310"/>
                  </a:ext>
                </a:extLst>
              </a:tr>
              <a:tr h="376399">
                <a:tc>
                  <a:txBody>
                    <a:bodyPr/>
                    <a:lstStyle/>
                    <a:p>
                      <a:r>
                        <a:rPr lang="en-US" sz="2000" dirty="0"/>
                        <a:t>3. Election riots 1964-65</a:t>
                      </a:r>
                    </a:p>
                  </a:txBody>
                  <a:tcPr/>
                </a:tc>
                <a:tc>
                  <a:txBody>
                    <a:bodyPr/>
                    <a:lstStyle/>
                    <a:p>
                      <a:r>
                        <a:rPr lang="en-US" sz="2000" dirty="0"/>
                        <a:t>Yes </a:t>
                      </a:r>
                    </a:p>
                  </a:txBody>
                  <a:tcPr/>
                </a:tc>
                <a:tc>
                  <a:txBody>
                    <a:bodyPr/>
                    <a:lstStyle/>
                    <a:p>
                      <a:endParaRPr lang="en-US" sz="2000"/>
                    </a:p>
                  </a:txBody>
                  <a:tcPr/>
                </a:tc>
                <a:tc>
                  <a:txBody>
                    <a:bodyPr/>
                    <a:lstStyle/>
                    <a:p>
                      <a:r>
                        <a:rPr lang="en-US" sz="2000" dirty="0"/>
                        <a:t>No </a:t>
                      </a:r>
                    </a:p>
                  </a:txBody>
                  <a:tcPr/>
                </a:tc>
                <a:extLst>
                  <a:ext uri="{0D108BD9-81ED-4DB2-BD59-A6C34878D82A}">
                    <a16:rowId xmlns:a16="http://schemas.microsoft.com/office/drawing/2014/main" val="3024622094"/>
                  </a:ext>
                </a:extLst>
              </a:tr>
              <a:tr h="376399">
                <a:tc>
                  <a:txBody>
                    <a:bodyPr/>
                    <a:lstStyle/>
                    <a:p>
                      <a:r>
                        <a:rPr lang="en-US" sz="2000" dirty="0"/>
                        <a:t>4. 1968 riots</a:t>
                      </a:r>
                      <a:r>
                        <a:rPr lang="en-US" sz="2000" baseline="0" dirty="0"/>
                        <a:t> </a:t>
                      </a:r>
                      <a:endParaRPr lang="en-US" sz="2000" dirty="0"/>
                    </a:p>
                  </a:txBody>
                  <a:tcPr/>
                </a:tc>
                <a:tc>
                  <a:txBody>
                    <a:bodyPr/>
                    <a:lstStyle/>
                    <a:p>
                      <a:endParaRPr lang="en-US" sz="2000" dirty="0"/>
                    </a:p>
                  </a:txBody>
                  <a:tcPr/>
                </a:tc>
                <a:tc>
                  <a:txBody>
                    <a:bodyPr/>
                    <a:lstStyle/>
                    <a:p>
                      <a:r>
                        <a:rPr lang="en-US" sz="2000" dirty="0"/>
                        <a:t>Yes</a:t>
                      </a:r>
                    </a:p>
                  </a:txBody>
                  <a:tcPr/>
                </a:tc>
                <a:tc>
                  <a:txBody>
                    <a:bodyPr/>
                    <a:lstStyle/>
                    <a:p>
                      <a:r>
                        <a:rPr lang="en-US" sz="2000" dirty="0"/>
                        <a:t>Yes</a:t>
                      </a:r>
                    </a:p>
                  </a:txBody>
                  <a:tcPr/>
                </a:tc>
                <a:extLst>
                  <a:ext uri="{0D108BD9-81ED-4DB2-BD59-A6C34878D82A}">
                    <a16:rowId xmlns:a16="http://schemas.microsoft.com/office/drawing/2014/main" val="2743351992"/>
                  </a:ext>
                </a:extLst>
              </a:tr>
              <a:tr h="376399">
                <a:tc>
                  <a:txBody>
                    <a:bodyPr/>
                    <a:lstStyle/>
                    <a:p>
                      <a:r>
                        <a:rPr lang="en-US" sz="2000" dirty="0"/>
                        <a:t>5. March 1971 protests</a:t>
                      </a:r>
                    </a:p>
                  </a:txBody>
                  <a:tcPr/>
                </a:tc>
                <a:tc>
                  <a:txBody>
                    <a:bodyPr/>
                    <a:lstStyle/>
                    <a:p>
                      <a:endParaRPr lang="en-US" sz="2000" dirty="0"/>
                    </a:p>
                  </a:txBody>
                  <a:tcPr/>
                </a:tc>
                <a:tc>
                  <a:txBody>
                    <a:bodyPr/>
                    <a:lstStyle/>
                    <a:p>
                      <a:r>
                        <a:rPr lang="en-US" sz="2000" dirty="0"/>
                        <a:t>Yes </a:t>
                      </a:r>
                    </a:p>
                  </a:txBody>
                  <a:tcPr/>
                </a:tc>
                <a:tc>
                  <a:txBody>
                    <a:bodyPr/>
                    <a:lstStyle/>
                    <a:p>
                      <a:r>
                        <a:rPr lang="en-US" sz="2000" dirty="0"/>
                        <a:t>No</a:t>
                      </a:r>
                    </a:p>
                  </a:txBody>
                  <a:tcPr/>
                </a:tc>
                <a:extLst>
                  <a:ext uri="{0D108BD9-81ED-4DB2-BD59-A6C34878D82A}">
                    <a16:rowId xmlns:a16="http://schemas.microsoft.com/office/drawing/2014/main" val="1010556830"/>
                  </a:ext>
                </a:extLst>
              </a:tr>
              <a:tr h="376399">
                <a:tc>
                  <a:txBody>
                    <a:bodyPr/>
                    <a:lstStyle/>
                    <a:p>
                      <a:r>
                        <a:rPr lang="en-US" sz="2000" dirty="0"/>
                        <a:t>6.</a:t>
                      </a:r>
                      <a:r>
                        <a:rPr lang="en-US" sz="2000" baseline="0" dirty="0"/>
                        <a:t> PNA riots 1971</a:t>
                      </a:r>
                      <a:endParaRPr lang="en-US" sz="2000" dirty="0"/>
                    </a:p>
                  </a:txBody>
                  <a:tcPr/>
                </a:tc>
                <a:tc>
                  <a:txBody>
                    <a:bodyPr/>
                    <a:lstStyle/>
                    <a:p>
                      <a:r>
                        <a:rPr lang="en-US" sz="2000" dirty="0"/>
                        <a:t>Yes</a:t>
                      </a:r>
                    </a:p>
                  </a:txBody>
                  <a:tcPr/>
                </a:tc>
                <a:tc>
                  <a:txBody>
                    <a:bodyPr/>
                    <a:lstStyle/>
                    <a:p>
                      <a:endParaRPr lang="en-US" sz="2000"/>
                    </a:p>
                  </a:txBody>
                  <a:tcPr/>
                </a:tc>
                <a:tc>
                  <a:txBody>
                    <a:bodyPr/>
                    <a:lstStyle/>
                    <a:p>
                      <a:r>
                        <a:rPr lang="en-US" sz="2000" dirty="0"/>
                        <a:t>No </a:t>
                      </a:r>
                    </a:p>
                  </a:txBody>
                  <a:tcPr/>
                </a:tc>
                <a:extLst>
                  <a:ext uri="{0D108BD9-81ED-4DB2-BD59-A6C34878D82A}">
                    <a16:rowId xmlns:a16="http://schemas.microsoft.com/office/drawing/2014/main" val="3113539363"/>
                  </a:ext>
                </a:extLst>
              </a:tr>
              <a:tr h="376399">
                <a:tc>
                  <a:txBody>
                    <a:bodyPr/>
                    <a:lstStyle/>
                    <a:p>
                      <a:r>
                        <a:rPr lang="en-US" sz="2000" dirty="0"/>
                        <a:t>7.</a:t>
                      </a:r>
                      <a:r>
                        <a:rPr lang="en-US" sz="2000" baseline="0" dirty="0"/>
                        <a:t> MRD protests 1983</a:t>
                      </a:r>
                      <a:endParaRPr lang="en-US" sz="2000" dirty="0"/>
                    </a:p>
                  </a:txBody>
                  <a:tcPr/>
                </a:tc>
                <a:tc>
                  <a:txBody>
                    <a:bodyPr/>
                    <a:lstStyle/>
                    <a:p>
                      <a:endParaRPr lang="en-US" sz="2000"/>
                    </a:p>
                  </a:txBody>
                  <a:tcPr/>
                </a:tc>
                <a:tc>
                  <a:txBody>
                    <a:bodyPr/>
                    <a:lstStyle/>
                    <a:p>
                      <a:endParaRPr lang="en-US" sz="2000" dirty="0"/>
                    </a:p>
                  </a:txBody>
                  <a:tcPr/>
                </a:tc>
                <a:tc>
                  <a:txBody>
                    <a:bodyPr/>
                    <a:lstStyle/>
                    <a:p>
                      <a:r>
                        <a:rPr lang="en-US" sz="2000" dirty="0"/>
                        <a:t>Yes</a:t>
                      </a:r>
                    </a:p>
                  </a:txBody>
                  <a:tcPr/>
                </a:tc>
                <a:extLst>
                  <a:ext uri="{0D108BD9-81ED-4DB2-BD59-A6C34878D82A}">
                    <a16:rowId xmlns:a16="http://schemas.microsoft.com/office/drawing/2014/main" val="2771635682"/>
                  </a:ext>
                </a:extLst>
              </a:tr>
              <a:tr h="239569">
                <a:tc>
                  <a:txBody>
                    <a:bodyPr/>
                    <a:lstStyle/>
                    <a:p>
                      <a:r>
                        <a:rPr lang="en-US" sz="2000" dirty="0"/>
                        <a:t>8.</a:t>
                      </a:r>
                      <a:r>
                        <a:rPr lang="en-US" sz="2000" baseline="0" dirty="0"/>
                        <a:t> </a:t>
                      </a:r>
                      <a:r>
                        <a:rPr lang="en-US" sz="2000" baseline="0" dirty="0" err="1"/>
                        <a:t>Malakand</a:t>
                      </a:r>
                      <a:r>
                        <a:rPr lang="en-US" sz="2000" baseline="0" dirty="0"/>
                        <a:t> protests 1990s, 2005-2009</a:t>
                      </a:r>
                      <a:endParaRPr lang="en-US" sz="2000" dirty="0"/>
                    </a:p>
                  </a:txBody>
                  <a:tcPr/>
                </a:tc>
                <a:tc>
                  <a:txBody>
                    <a:bodyPr/>
                    <a:lstStyle/>
                    <a:p>
                      <a:r>
                        <a:rPr lang="en-US" sz="2000" dirty="0"/>
                        <a:t>Yes</a:t>
                      </a:r>
                    </a:p>
                  </a:txBody>
                  <a:tcPr/>
                </a:tc>
                <a:tc>
                  <a:txBody>
                    <a:bodyPr/>
                    <a:lstStyle/>
                    <a:p>
                      <a:r>
                        <a:rPr lang="en-US" sz="2000" dirty="0"/>
                        <a:t>Yes</a:t>
                      </a:r>
                    </a:p>
                  </a:txBody>
                  <a:tcPr/>
                </a:tc>
                <a:tc>
                  <a:txBody>
                    <a:bodyPr/>
                    <a:lstStyle/>
                    <a:p>
                      <a:r>
                        <a:rPr lang="en-US" sz="2000" dirty="0"/>
                        <a:t>No </a:t>
                      </a:r>
                    </a:p>
                  </a:txBody>
                  <a:tcPr/>
                </a:tc>
                <a:extLst>
                  <a:ext uri="{0D108BD9-81ED-4DB2-BD59-A6C34878D82A}">
                    <a16:rowId xmlns:a16="http://schemas.microsoft.com/office/drawing/2014/main" val="2453251196"/>
                  </a:ext>
                </a:extLst>
              </a:tr>
              <a:tr h="236666">
                <a:tc>
                  <a:txBody>
                    <a:bodyPr/>
                    <a:lstStyle/>
                    <a:p>
                      <a:r>
                        <a:rPr lang="en-US" sz="2000" dirty="0"/>
                        <a:t>9.</a:t>
                      </a:r>
                      <a:r>
                        <a:rPr lang="en-US" sz="2000" baseline="0" dirty="0"/>
                        <a:t> Lawyers Movement 2007-2009</a:t>
                      </a:r>
                      <a:endParaRPr lang="en-US" sz="2000" dirty="0"/>
                    </a:p>
                  </a:txBody>
                  <a:tcPr/>
                </a:tc>
                <a:tc>
                  <a:txBody>
                    <a:bodyPr/>
                    <a:lstStyle/>
                    <a:p>
                      <a:endParaRPr lang="en-US" sz="2000" dirty="0"/>
                    </a:p>
                  </a:txBody>
                  <a:tcPr/>
                </a:tc>
                <a:tc>
                  <a:txBody>
                    <a:bodyPr/>
                    <a:lstStyle/>
                    <a:p>
                      <a:r>
                        <a:rPr lang="en-US" sz="2000" dirty="0"/>
                        <a:t>Yes</a:t>
                      </a:r>
                    </a:p>
                  </a:txBody>
                  <a:tcPr/>
                </a:tc>
                <a:tc>
                  <a:txBody>
                    <a:bodyPr/>
                    <a:lstStyle/>
                    <a:p>
                      <a:r>
                        <a:rPr lang="en-US" sz="2000" dirty="0"/>
                        <a:t>Yes</a:t>
                      </a:r>
                    </a:p>
                  </a:txBody>
                  <a:tcPr/>
                </a:tc>
                <a:extLst>
                  <a:ext uri="{0D108BD9-81ED-4DB2-BD59-A6C34878D82A}">
                    <a16:rowId xmlns:a16="http://schemas.microsoft.com/office/drawing/2014/main" val="31664235"/>
                  </a:ext>
                </a:extLst>
              </a:tr>
              <a:tr h="248277">
                <a:tc>
                  <a:txBody>
                    <a:bodyPr/>
                    <a:lstStyle/>
                    <a:p>
                      <a:r>
                        <a:rPr lang="en-US" sz="2000" dirty="0"/>
                        <a:t>10. Movement missing</a:t>
                      </a:r>
                      <a:r>
                        <a:rPr lang="en-US" sz="2000" baseline="0" dirty="0"/>
                        <a:t> persons </a:t>
                      </a:r>
                      <a:endParaRPr lang="en-US" sz="2000" dirty="0"/>
                    </a:p>
                  </a:txBody>
                  <a:tcPr/>
                </a:tc>
                <a:tc>
                  <a:txBody>
                    <a:bodyPr/>
                    <a:lstStyle/>
                    <a:p>
                      <a:r>
                        <a:rPr lang="en-US" sz="2000" dirty="0"/>
                        <a:t>Yes</a:t>
                      </a:r>
                    </a:p>
                  </a:txBody>
                  <a:tcPr/>
                </a:tc>
                <a:tc>
                  <a:txBody>
                    <a:bodyPr/>
                    <a:lstStyle/>
                    <a:p>
                      <a:r>
                        <a:rPr lang="en-US" sz="2000" dirty="0"/>
                        <a:t>Yes</a:t>
                      </a:r>
                    </a:p>
                  </a:txBody>
                  <a:tcPr/>
                </a:tc>
                <a:tc>
                  <a:txBody>
                    <a:bodyPr/>
                    <a:lstStyle/>
                    <a:p>
                      <a:r>
                        <a:rPr lang="en-US" sz="2000" dirty="0"/>
                        <a:t>Yes</a:t>
                      </a:r>
                    </a:p>
                  </a:txBody>
                  <a:tcPr/>
                </a:tc>
                <a:extLst>
                  <a:ext uri="{0D108BD9-81ED-4DB2-BD59-A6C34878D82A}">
                    <a16:rowId xmlns:a16="http://schemas.microsoft.com/office/drawing/2014/main" val="4113322994"/>
                  </a:ext>
                </a:extLst>
              </a:tr>
              <a:tr h="346974">
                <a:tc>
                  <a:txBody>
                    <a:bodyPr/>
                    <a:lstStyle/>
                    <a:p>
                      <a:r>
                        <a:rPr lang="en-US" sz="2000" dirty="0"/>
                        <a:t>11. Protests against</a:t>
                      </a:r>
                      <a:r>
                        <a:rPr lang="en-US" sz="2000" baseline="0" dirty="0"/>
                        <a:t> Ethnic killings</a:t>
                      </a:r>
                      <a:endParaRPr lang="en-US" sz="2000" dirty="0"/>
                    </a:p>
                  </a:txBody>
                  <a:tcPr/>
                </a:tc>
                <a:tc>
                  <a:txBody>
                    <a:bodyPr/>
                    <a:lstStyle/>
                    <a:p>
                      <a:r>
                        <a:rPr lang="en-US" sz="2000" dirty="0"/>
                        <a:t>Yes</a:t>
                      </a:r>
                    </a:p>
                  </a:txBody>
                  <a:tcPr/>
                </a:tc>
                <a:tc>
                  <a:txBody>
                    <a:bodyPr/>
                    <a:lstStyle/>
                    <a:p>
                      <a:r>
                        <a:rPr lang="en-US" sz="2000" dirty="0"/>
                        <a:t>Yes</a:t>
                      </a:r>
                    </a:p>
                  </a:txBody>
                  <a:tcPr/>
                </a:tc>
                <a:tc>
                  <a:txBody>
                    <a:bodyPr/>
                    <a:lstStyle/>
                    <a:p>
                      <a:r>
                        <a:rPr lang="en-US" sz="2000" dirty="0"/>
                        <a:t>Yes </a:t>
                      </a:r>
                    </a:p>
                  </a:txBody>
                  <a:tcPr/>
                </a:tc>
                <a:extLst>
                  <a:ext uri="{0D108BD9-81ED-4DB2-BD59-A6C34878D82A}">
                    <a16:rowId xmlns:a16="http://schemas.microsoft.com/office/drawing/2014/main" val="3103412490"/>
                  </a:ext>
                </a:extLst>
              </a:tr>
              <a:tr h="376399">
                <a:tc>
                  <a:txBody>
                    <a:bodyPr/>
                    <a:lstStyle/>
                    <a:p>
                      <a:r>
                        <a:rPr lang="en-US" sz="2000" dirty="0"/>
                        <a:t>12. </a:t>
                      </a:r>
                      <a:r>
                        <a:rPr lang="en-US" sz="2000" dirty="0" err="1"/>
                        <a:t>Localised</a:t>
                      </a:r>
                      <a:r>
                        <a:rPr lang="en-US" sz="2000" dirty="0"/>
                        <a:t> protests</a:t>
                      </a:r>
                    </a:p>
                  </a:txBody>
                  <a:tcPr/>
                </a:tc>
                <a:tc>
                  <a:txBody>
                    <a:bodyPr/>
                    <a:lstStyle/>
                    <a:p>
                      <a:r>
                        <a:rPr lang="en-US" sz="2000" dirty="0"/>
                        <a:t>Yes</a:t>
                      </a:r>
                    </a:p>
                  </a:txBody>
                  <a:tcPr/>
                </a:tc>
                <a:tc>
                  <a:txBody>
                    <a:bodyPr/>
                    <a:lstStyle/>
                    <a:p>
                      <a:endParaRPr lang="en-US" sz="2000" dirty="0"/>
                    </a:p>
                  </a:txBody>
                  <a:tcPr/>
                </a:tc>
                <a:tc>
                  <a:txBody>
                    <a:bodyPr/>
                    <a:lstStyle/>
                    <a:p>
                      <a:r>
                        <a:rPr lang="en-US" sz="2000" dirty="0"/>
                        <a:t>No </a:t>
                      </a:r>
                    </a:p>
                  </a:txBody>
                  <a:tcPr/>
                </a:tc>
                <a:extLst>
                  <a:ext uri="{0D108BD9-81ED-4DB2-BD59-A6C34878D82A}">
                    <a16:rowId xmlns:a16="http://schemas.microsoft.com/office/drawing/2014/main" val="2610619342"/>
                  </a:ext>
                </a:extLst>
              </a:tr>
              <a:tr h="376399">
                <a:tc>
                  <a:txBody>
                    <a:bodyPr/>
                    <a:lstStyle/>
                    <a:p>
                      <a:endParaRPr lang="en-US" sz="2000"/>
                    </a:p>
                  </a:txBody>
                  <a:tcPr/>
                </a:tc>
                <a:tc>
                  <a:txBody>
                    <a:bodyPr/>
                    <a:lstStyle/>
                    <a:p>
                      <a:endParaRPr lang="en-US" sz="2000"/>
                    </a:p>
                  </a:txBody>
                  <a:tcPr/>
                </a:tc>
                <a:tc>
                  <a:txBody>
                    <a:bodyPr/>
                    <a:lstStyle/>
                    <a:p>
                      <a:endParaRPr lang="en-US" sz="2000"/>
                    </a:p>
                  </a:txBody>
                  <a:tcPr/>
                </a:tc>
                <a:tc>
                  <a:txBody>
                    <a:bodyPr/>
                    <a:lstStyle/>
                    <a:p>
                      <a:endParaRPr lang="en-US" sz="2000" dirty="0"/>
                    </a:p>
                  </a:txBody>
                  <a:tcPr/>
                </a:tc>
                <a:extLst>
                  <a:ext uri="{0D108BD9-81ED-4DB2-BD59-A6C34878D82A}">
                    <a16:rowId xmlns:a16="http://schemas.microsoft.com/office/drawing/2014/main" val="2516697770"/>
                  </a:ext>
                </a:extLst>
              </a:tr>
            </a:tbl>
          </a:graphicData>
        </a:graphic>
      </p:graphicFrame>
      <p:sp>
        <p:nvSpPr>
          <p:cNvPr id="5" name="Slide Number Placeholder 4"/>
          <p:cNvSpPr>
            <a:spLocks noGrp="1"/>
          </p:cNvSpPr>
          <p:nvPr>
            <p:ph type="sldNum" sz="quarter" idx="12"/>
          </p:nvPr>
        </p:nvSpPr>
        <p:spPr/>
        <p:txBody>
          <a:bodyPr/>
          <a:lstStyle/>
          <a:p>
            <a:fld id="{990AFBE7-316F-4A91-A1B9-2EE3B576B5B9}" type="slidenum">
              <a:rPr lang="en-US" smtClean="0"/>
              <a:t>54</a:t>
            </a:fld>
            <a:endParaRPr lang="en-US"/>
          </a:p>
        </p:txBody>
      </p:sp>
    </p:spTree>
    <p:extLst>
      <p:ext uri="{BB962C8B-B14F-4D97-AF65-F5344CB8AC3E}">
        <p14:creationId xmlns:p14="http://schemas.microsoft.com/office/powerpoint/2010/main" val="3207868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150"/>
            <a:ext cx="10515600" cy="549273"/>
          </a:xfrm>
        </p:spPr>
        <p:txBody>
          <a:bodyPr>
            <a:normAutofit fontScale="90000"/>
          </a:bodyPr>
          <a:lstStyle/>
          <a:p>
            <a:pPr algn="ctr"/>
            <a:r>
              <a:rPr lang="en-US" sz="4000" b="1" u="sng" dirty="0">
                <a:latin typeface="Times New Roman" panose="02020603050405020304" pitchFamily="18" charset="0"/>
                <a:cs typeface="Times New Roman" panose="02020603050405020304" pitchFamily="18" charset="0"/>
              </a:rPr>
              <a:t>Analysis of the protests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3461064"/>
              </p:ext>
            </p:extLst>
          </p:nvPr>
        </p:nvGraphicFramePr>
        <p:xfrm>
          <a:off x="838200" y="1067048"/>
          <a:ext cx="10515600" cy="1656559"/>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215580149"/>
                    </a:ext>
                  </a:extLst>
                </a:gridCol>
                <a:gridCol w="2628900">
                  <a:extLst>
                    <a:ext uri="{9D8B030D-6E8A-4147-A177-3AD203B41FA5}">
                      <a16:colId xmlns:a16="http://schemas.microsoft.com/office/drawing/2014/main" val="2283845608"/>
                    </a:ext>
                  </a:extLst>
                </a:gridCol>
                <a:gridCol w="2628900">
                  <a:extLst>
                    <a:ext uri="{9D8B030D-6E8A-4147-A177-3AD203B41FA5}">
                      <a16:colId xmlns:a16="http://schemas.microsoft.com/office/drawing/2014/main" val="2103018345"/>
                    </a:ext>
                  </a:extLst>
                </a:gridCol>
                <a:gridCol w="2628900">
                  <a:extLst>
                    <a:ext uri="{9D8B030D-6E8A-4147-A177-3AD203B41FA5}">
                      <a16:colId xmlns:a16="http://schemas.microsoft.com/office/drawing/2014/main" val="2855103402"/>
                    </a:ext>
                  </a:extLst>
                </a:gridCol>
              </a:tblGrid>
              <a:tr h="376399">
                <a:tc>
                  <a:txBody>
                    <a:bodyPr/>
                    <a:lstStyle/>
                    <a:p>
                      <a:r>
                        <a:rPr lang="en-US" dirty="0"/>
                        <a:t>Protests</a:t>
                      </a:r>
                    </a:p>
                  </a:txBody>
                  <a:tcPr/>
                </a:tc>
                <a:tc>
                  <a:txBody>
                    <a:bodyPr/>
                    <a:lstStyle/>
                    <a:p>
                      <a:r>
                        <a:rPr lang="en-US" dirty="0"/>
                        <a:t>Democracy/governance</a:t>
                      </a:r>
                    </a:p>
                  </a:txBody>
                  <a:tcPr/>
                </a:tc>
                <a:tc>
                  <a:txBody>
                    <a:bodyPr/>
                    <a:lstStyle/>
                    <a:p>
                      <a:r>
                        <a:rPr lang="en-US" baseline="0" dirty="0"/>
                        <a:t>Different reasons</a:t>
                      </a:r>
                      <a:endParaRPr lang="en-US" dirty="0"/>
                    </a:p>
                  </a:txBody>
                  <a:tcPr/>
                </a:tc>
                <a:tc>
                  <a:txBody>
                    <a:bodyPr/>
                    <a:lstStyle/>
                    <a:p>
                      <a:r>
                        <a:rPr lang="en-US" dirty="0"/>
                        <a:t>Success </a:t>
                      </a:r>
                    </a:p>
                  </a:txBody>
                  <a:tcPr/>
                </a:tc>
                <a:extLst>
                  <a:ext uri="{0D108BD9-81ED-4DB2-BD59-A6C34878D82A}">
                    <a16:rowId xmlns:a16="http://schemas.microsoft.com/office/drawing/2014/main" val="330911228"/>
                  </a:ext>
                </a:extLst>
              </a:tr>
              <a:tr h="376399">
                <a:tc>
                  <a:txBody>
                    <a:bodyPr/>
                    <a:lstStyle/>
                    <a:p>
                      <a:r>
                        <a:rPr lang="en-US" dirty="0"/>
                        <a:t>13.</a:t>
                      </a:r>
                      <a:r>
                        <a:rPr lang="en-US" baseline="0" dirty="0"/>
                        <a:t> </a:t>
                      </a:r>
                      <a:r>
                        <a:rPr lang="en-US" dirty="0"/>
                        <a:t> Long Marches 2014, 2022</a:t>
                      </a:r>
                    </a:p>
                  </a:txBody>
                  <a:tcPr/>
                </a:tc>
                <a:tc>
                  <a:txBody>
                    <a:bodyPr/>
                    <a:lstStyle/>
                    <a:p>
                      <a:r>
                        <a:rPr lang="en-US" dirty="0"/>
                        <a:t>Yes</a:t>
                      </a:r>
                    </a:p>
                  </a:txBody>
                  <a:tcPr/>
                </a:tc>
                <a:tc>
                  <a:txBody>
                    <a:bodyPr/>
                    <a:lstStyle/>
                    <a:p>
                      <a:endParaRPr lang="en-US" dirty="0"/>
                    </a:p>
                  </a:txBody>
                  <a:tcPr/>
                </a:tc>
                <a:tc>
                  <a:txBody>
                    <a:bodyPr/>
                    <a:lstStyle/>
                    <a:p>
                      <a:r>
                        <a:rPr lang="en-US" dirty="0"/>
                        <a:t>Yes</a:t>
                      </a:r>
                    </a:p>
                  </a:txBody>
                  <a:tcPr/>
                </a:tc>
                <a:extLst>
                  <a:ext uri="{0D108BD9-81ED-4DB2-BD59-A6C34878D82A}">
                    <a16:rowId xmlns:a16="http://schemas.microsoft.com/office/drawing/2014/main" val="2098368363"/>
                  </a:ext>
                </a:extLst>
              </a:tr>
              <a:tr h="376399">
                <a:tc>
                  <a:txBody>
                    <a:bodyPr/>
                    <a:lstStyle/>
                    <a:p>
                      <a:r>
                        <a:rPr lang="en-US" dirty="0"/>
                        <a:t>14. Local protests gone wrong</a:t>
                      </a:r>
                    </a:p>
                  </a:txBody>
                  <a:tcPr/>
                </a:tc>
                <a:tc>
                  <a:txBody>
                    <a:bodyPr/>
                    <a:lstStyle/>
                    <a:p>
                      <a:r>
                        <a:rPr lang="en-US" dirty="0"/>
                        <a:t>Yes</a:t>
                      </a:r>
                    </a:p>
                  </a:txBody>
                  <a:tcPr/>
                </a:tc>
                <a:tc>
                  <a:txBody>
                    <a:bodyPr/>
                    <a:lstStyle/>
                    <a:p>
                      <a:endParaRPr lang="en-US"/>
                    </a:p>
                  </a:txBody>
                  <a:tcPr/>
                </a:tc>
                <a:tc>
                  <a:txBody>
                    <a:bodyPr/>
                    <a:lstStyle/>
                    <a:p>
                      <a:r>
                        <a:rPr lang="en-US" dirty="0"/>
                        <a:t>No </a:t>
                      </a:r>
                    </a:p>
                  </a:txBody>
                  <a:tcPr/>
                </a:tc>
                <a:extLst>
                  <a:ext uri="{0D108BD9-81ED-4DB2-BD59-A6C34878D82A}">
                    <a16:rowId xmlns:a16="http://schemas.microsoft.com/office/drawing/2014/main" val="2516697770"/>
                  </a:ext>
                </a:extLst>
              </a:tr>
            </a:tbl>
          </a:graphicData>
        </a:graphic>
      </p:graphicFrame>
      <p:sp>
        <p:nvSpPr>
          <p:cNvPr id="5" name="Slide Number Placeholder 4"/>
          <p:cNvSpPr>
            <a:spLocks noGrp="1"/>
          </p:cNvSpPr>
          <p:nvPr>
            <p:ph type="sldNum" sz="quarter" idx="12"/>
          </p:nvPr>
        </p:nvSpPr>
        <p:spPr/>
        <p:txBody>
          <a:bodyPr/>
          <a:lstStyle/>
          <a:p>
            <a:fld id="{990AFBE7-316F-4A91-A1B9-2EE3B576B5B9}" type="slidenum">
              <a:rPr lang="en-US" smtClean="0"/>
              <a:t>55</a:t>
            </a:fld>
            <a:endParaRPr lang="en-US" dirty="0"/>
          </a:p>
        </p:txBody>
      </p:sp>
    </p:spTree>
    <p:extLst>
      <p:ext uri="{BB962C8B-B14F-4D97-AF65-F5344CB8AC3E}">
        <p14:creationId xmlns:p14="http://schemas.microsoft.com/office/powerpoint/2010/main" val="15342016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A9AB1D62-9F05-4C40-9793-CCB826215384}"/>
              </a:ext>
            </a:extLst>
          </p:cNvPr>
          <p:cNvGraphicFramePr>
            <a:graphicFrameLocks/>
          </p:cNvGraphicFramePr>
          <p:nvPr>
            <p:extLst>
              <p:ext uri="{D42A27DB-BD31-4B8C-83A1-F6EECF244321}">
                <p14:modId xmlns:p14="http://schemas.microsoft.com/office/powerpoint/2010/main" val="4221492885"/>
              </p:ext>
            </p:extLst>
          </p:nvPr>
        </p:nvGraphicFramePr>
        <p:xfrm>
          <a:off x="1988457" y="136525"/>
          <a:ext cx="8418286" cy="5848639"/>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4">
            <a:extLst>
              <a:ext uri="{FF2B5EF4-FFF2-40B4-BE49-F238E27FC236}">
                <a16:creationId xmlns:a16="http://schemas.microsoft.com/office/drawing/2014/main" id="{099148BD-20D7-4D51-B2B3-A1906673CDEA}"/>
              </a:ext>
            </a:extLst>
          </p:cNvPr>
          <p:cNvSpPr>
            <a:spLocks noGrp="1"/>
          </p:cNvSpPr>
          <p:nvPr>
            <p:ph type="sldNum" sz="quarter" idx="12"/>
          </p:nvPr>
        </p:nvSpPr>
        <p:spPr>
          <a:xfrm>
            <a:off x="8610600" y="6356350"/>
            <a:ext cx="2743200" cy="365125"/>
          </a:xfrm>
        </p:spPr>
        <p:txBody>
          <a:bodyPr/>
          <a:lstStyle/>
          <a:p>
            <a:fld id="{990AFBE7-316F-4A91-A1B9-2EE3B576B5B9}" type="slidenum">
              <a:rPr lang="en-US" smtClean="0"/>
              <a:t>56</a:t>
            </a:fld>
            <a:endParaRPr lang="en-US" dirty="0"/>
          </a:p>
        </p:txBody>
      </p:sp>
      <p:graphicFrame>
        <p:nvGraphicFramePr>
          <p:cNvPr id="5" name="Chart 4">
            <a:extLst>
              <a:ext uri="{FF2B5EF4-FFF2-40B4-BE49-F238E27FC236}">
                <a16:creationId xmlns:a16="http://schemas.microsoft.com/office/drawing/2014/main" id="{74452020-B203-42F8-8D10-9628F5490BF3}"/>
              </a:ext>
            </a:extLst>
          </p:cNvPr>
          <p:cNvGraphicFramePr>
            <a:graphicFrameLocks/>
          </p:cNvGraphicFramePr>
          <p:nvPr>
            <p:extLst>
              <p:ext uri="{D42A27DB-BD31-4B8C-83A1-F6EECF244321}">
                <p14:modId xmlns:p14="http://schemas.microsoft.com/office/powerpoint/2010/main" val="1627350359"/>
              </p:ext>
            </p:extLst>
          </p:nvPr>
        </p:nvGraphicFramePr>
        <p:xfrm>
          <a:off x="1690915" y="130628"/>
          <a:ext cx="8810170" cy="63427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06363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DAA7A7D-C4CB-443F-8FCD-2FC39F23D433}"/>
              </a:ext>
            </a:extLst>
          </p:cNvPr>
          <p:cNvGraphicFramePr>
            <a:graphicFrameLocks/>
          </p:cNvGraphicFramePr>
          <p:nvPr>
            <p:extLst>
              <p:ext uri="{D42A27DB-BD31-4B8C-83A1-F6EECF244321}">
                <p14:modId xmlns:p14="http://schemas.microsoft.com/office/powerpoint/2010/main" val="357412361"/>
              </p:ext>
            </p:extLst>
          </p:nvPr>
        </p:nvGraphicFramePr>
        <p:xfrm>
          <a:off x="1690915" y="130628"/>
          <a:ext cx="8810170" cy="6342743"/>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4">
            <a:extLst>
              <a:ext uri="{FF2B5EF4-FFF2-40B4-BE49-F238E27FC236}">
                <a16:creationId xmlns:a16="http://schemas.microsoft.com/office/drawing/2014/main" id="{B9B7D5AB-166A-4A90-BF47-7F959FEC232B}"/>
              </a:ext>
            </a:extLst>
          </p:cNvPr>
          <p:cNvSpPr>
            <a:spLocks noGrp="1"/>
          </p:cNvSpPr>
          <p:nvPr>
            <p:ph type="sldNum" sz="quarter" idx="12"/>
          </p:nvPr>
        </p:nvSpPr>
        <p:spPr>
          <a:xfrm>
            <a:off x="8610600" y="6356350"/>
            <a:ext cx="2743200" cy="365125"/>
          </a:xfrm>
        </p:spPr>
        <p:txBody>
          <a:bodyPr/>
          <a:lstStyle/>
          <a:p>
            <a:fld id="{990AFBE7-316F-4A91-A1B9-2EE3B576B5B9}" type="slidenum">
              <a:rPr lang="en-US" smtClean="0"/>
              <a:t>57</a:t>
            </a:fld>
            <a:endParaRPr lang="en-US" dirty="0"/>
          </a:p>
        </p:txBody>
      </p:sp>
    </p:spTree>
    <p:extLst>
      <p:ext uri="{BB962C8B-B14F-4D97-AF65-F5344CB8AC3E}">
        <p14:creationId xmlns:p14="http://schemas.microsoft.com/office/powerpoint/2010/main" val="32305796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760"/>
            <a:ext cx="10515600" cy="779228"/>
          </a:xfrm>
        </p:spPr>
        <p:txBody>
          <a:bodyPr>
            <a:normAutofit/>
          </a:bodyPr>
          <a:lstStyle/>
          <a:p>
            <a:pPr algn="ctr"/>
            <a:r>
              <a:rPr lang="en-US" sz="3600" b="1" dirty="0">
                <a:latin typeface="Times New Roman" panose="02020603050405020304" pitchFamily="18" charset="0"/>
                <a:cs typeface="Times New Roman" panose="02020603050405020304" pitchFamily="18" charset="0"/>
              </a:rPr>
              <a:t>Conclusion</a:t>
            </a:r>
          </a:p>
        </p:txBody>
      </p:sp>
      <p:sp>
        <p:nvSpPr>
          <p:cNvPr id="3" name="Content Placeholder 2"/>
          <p:cNvSpPr>
            <a:spLocks noGrp="1"/>
          </p:cNvSpPr>
          <p:nvPr>
            <p:ph idx="1"/>
          </p:nvPr>
        </p:nvSpPr>
        <p:spPr>
          <a:xfrm>
            <a:off x="750736" y="980574"/>
            <a:ext cx="10515600" cy="5618747"/>
          </a:xfrm>
        </p:spPr>
        <p:txBody>
          <a:bodyPr>
            <a:normAutofit/>
          </a:bodyPr>
          <a:lstStyle/>
          <a:p>
            <a:pPr marL="0" indent="0" algn="just">
              <a:lnSpc>
                <a:spcPct val="150000"/>
              </a:lnSpc>
              <a:buNone/>
            </a:pPr>
            <a:r>
              <a:rPr lang="en-US" sz="2600" dirty="0">
                <a:latin typeface="Times New Roman" panose="02020603050405020304" pitchFamily="18" charset="0"/>
                <a:cs typeface="Times New Roman" panose="02020603050405020304" pitchFamily="18" charset="0"/>
              </a:rPr>
              <a:t>Street protests in Pakistan (and the world) are </a:t>
            </a:r>
            <a:r>
              <a:rPr lang="en-US" sz="2600" u="sng" dirty="0">
                <a:latin typeface="Times New Roman" panose="02020603050405020304" pitchFamily="18" charset="0"/>
                <a:cs typeface="Times New Roman" panose="02020603050405020304" pitchFamily="18" charset="0"/>
              </a:rPr>
              <a:t>only partially driven by democratic deficit and bad governance</a:t>
            </a:r>
            <a:r>
              <a:rPr lang="en-US" sz="2600" dirty="0">
                <a:latin typeface="Times New Roman" panose="02020603050405020304" pitchFamily="18" charset="0"/>
                <a:cs typeface="Times New Roman" panose="02020603050405020304" pitchFamily="18" charset="0"/>
              </a:rPr>
              <a:t>, but a historical analysis shows that an </a:t>
            </a:r>
            <a:r>
              <a:rPr lang="en-US" sz="2600" u="sng" dirty="0">
                <a:latin typeface="Times New Roman" panose="02020603050405020304" pitchFamily="18" charset="0"/>
                <a:cs typeface="Times New Roman" panose="02020603050405020304" pitchFamily="18" charset="0"/>
              </a:rPr>
              <a:t>equal number or more have been driven by fundamental state and society issues which confront Pakistan</a:t>
            </a:r>
            <a:r>
              <a:rPr lang="en-US" sz="2600" dirty="0">
                <a:latin typeface="Times New Roman" panose="02020603050405020304" pitchFamily="18" charset="0"/>
                <a:cs typeface="Times New Roman" panose="02020603050405020304" pitchFamily="18" charset="0"/>
              </a:rPr>
              <a:t>, like </a:t>
            </a:r>
            <a:r>
              <a:rPr lang="en-US" sz="2600" u="sng" dirty="0">
                <a:latin typeface="Times New Roman" panose="02020603050405020304" pitchFamily="18" charset="0"/>
                <a:cs typeface="Times New Roman" panose="02020603050405020304" pitchFamily="18" charset="0"/>
              </a:rPr>
              <a:t>federal rights, religious fault-lines, and the peoples quest for a more just and egalitarian state</a:t>
            </a:r>
            <a:r>
              <a:rPr lang="en-US" sz="2600" dirty="0">
                <a:latin typeface="Times New Roman" panose="02020603050405020304" pitchFamily="18" charset="0"/>
                <a:cs typeface="Times New Roman" panose="02020603050405020304" pitchFamily="18" charset="0"/>
              </a:rPr>
              <a:t>. </a:t>
            </a:r>
          </a:p>
          <a:p>
            <a:pPr marL="0" indent="0" algn="just">
              <a:lnSpc>
                <a:spcPct val="150000"/>
              </a:lnSpc>
              <a:buNone/>
            </a:pPr>
            <a:r>
              <a:rPr lang="en-US" sz="2600" dirty="0">
                <a:latin typeface="Times New Roman" panose="02020603050405020304" pitchFamily="18" charset="0"/>
                <a:cs typeface="Times New Roman" panose="02020603050405020304" pitchFamily="18" charset="0"/>
              </a:rPr>
              <a:t>Protests that </a:t>
            </a:r>
            <a:r>
              <a:rPr lang="en-US" sz="2600" u="sng" dirty="0">
                <a:latin typeface="Times New Roman" panose="02020603050405020304" pitchFamily="18" charset="0"/>
                <a:cs typeface="Times New Roman" panose="02020603050405020304" pitchFamily="18" charset="0"/>
              </a:rPr>
              <a:t>have wider following, which have caught country wide traction, and are well articulated</a:t>
            </a:r>
            <a:r>
              <a:rPr lang="en-US" sz="2600" dirty="0">
                <a:latin typeface="Times New Roman" panose="02020603050405020304" pitchFamily="18" charset="0"/>
                <a:cs typeface="Times New Roman" panose="02020603050405020304" pitchFamily="18" charset="0"/>
              </a:rPr>
              <a:t> have been more successful than those that have challenged the national security paradigm of the state. However, street protests have to be managed to mitigate hardships to public. </a:t>
            </a:r>
          </a:p>
        </p:txBody>
      </p:sp>
      <p:sp>
        <p:nvSpPr>
          <p:cNvPr id="4" name="Slide Number Placeholder 3"/>
          <p:cNvSpPr>
            <a:spLocks noGrp="1"/>
          </p:cNvSpPr>
          <p:nvPr>
            <p:ph type="sldNum" sz="quarter" idx="12"/>
          </p:nvPr>
        </p:nvSpPr>
        <p:spPr/>
        <p:txBody>
          <a:bodyPr/>
          <a:lstStyle/>
          <a:p>
            <a:fld id="{990AFBE7-316F-4A91-A1B9-2EE3B576B5B9}" type="slidenum">
              <a:rPr lang="en-US" smtClean="0"/>
              <a:t>58</a:t>
            </a:fld>
            <a:endParaRPr lang="en-US"/>
          </a:p>
        </p:txBody>
      </p:sp>
    </p:spTree>
    <p:extLst>
      <p:ext uri="{BB962C8B-B14F-4D97-AF65-F5344CB8AC3E}">
        <p14:creationId xmlns:p14="http://schemas.microsoft.com/office/powerpoint/2010/main" val="21986662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938"/>
            <a:ext cx="10515600" cy="652642"/>
          </a:xfrm>
        </p:spPr>
        <p:txBody>
          <a:bodyPr>
            <a:normAutofit/>
          </a:bodyPr>
          <a:lstStyle/>
          <a:p>
            <a:pPr algn="ctr"/>
            <a:r>
              <a:rPr lang="en-US" sz="3600" b="1" dirty="0">
                <a:latin typeface="Times New Roman" panose="02020603050405020304" pitchFamily="18" charset="0"/>
                <a:cs typeface="Times New Roman" panose="02020603050405020304" pitchFamily="18" charset="0"/>
              </a:rPr>
              <a:t>Recommendations</a:t>
            </a:r>
          </a:p>
        </p:txBody>
      </p:sp>
      <p:sp>
        <p:nvSpPr>
          <p:cNvPr id="3" name="Content Placeholder 2"/>
          <p:cNvSpPr>
            <a:spLocks noGrp="1"/>
          </p:cNvSpPr>
          <p:nvPr>
            <p:ph idx="1"/>
          </p:nvPr>
        </p:nvSpPr>
        <p:spPr>
          <a:xfrm>
            <a:off x="838200" y="673768"/>
            <a:ext cx="10515600" cy="6448927"/>
          </a:xfrm>
        </p:spPr>
        <p:txBody>
          <a:bodyPr>
            <a:noAutofit/>
          </a:bodyPr>
          <a:lstStyle/>
          <a:p>
            <a:pPr algn="just"/>
            <a:r>
              <a:rPr lang="en-US" sz="2600" dirty="0">
                <a:latin typeface="Times New Roman" panose="02020603050405020304" pitchFamily="18" charset="0"/>
                <a:cs typeface="Times New Roman" panose="02020603050405020304" pitchFamily="18" charset="0"/>
              </a:rPr>
              <a:t>Street protests </a:t>
            </a:r>
            <a:r>
              <a:rPr lang="en-US" sz="2600" u="sng" dirty="0">
                <a:latin typeface="Times New Roman" panose="02020603050405020304" pitchFamily="18" charset="0"/>
                <a:cs typeface="Times New Roman" panose="02020603050405020304" pitchFamily="18" charset="0"/>
              </a:rPr>
              <a:t>have to be recognized </a:t>
            </a:r>
            <a:r>
              <a:rPr lang="en-US" sz="2600" dirty="0">
                <a:latin typeface="Times New Roman" panose="02020603050405020304" pitchFamily="18" charset="0"/>
                <a:cs typeface="Times New Roman" panose="02020603050405020304" pitchFamily="18" charset="0"/>
              </a:rPr>
              <a:t>as an integral part of a democratic polity in a state with simultaneity of positive as well as negative consequences.  </a:t>
            </a:r>
          </a:p>
          <a:p>
            <a:pPr algn="just"/>
            <a:r>
              <a:rPr lang="en-US" sz="2600" u="sng" dirty="0">
                <a:latin typeface="Times New Roman" panose="02020603050405020304" pitchFamily="18" charset="0"/>
                <a:cs typeface="Times New Roman" panose="02020603050405020304" pitchFamily="18" charset="0"/>
              </a:rPr>
              <a:t>Suppression of these protests</a:t>
            </a:r>
            <a:r>
              <a:rPr lang="en-US" sz="2600" dirty="0">
                <a:latin typeface="Times New Roman" panose="02020603050405020304" pitchFamily="18" charset="0"/>
                <a:cs typeface="Times New Roman" panose="02020603050405020304" pitchFamily="18" charset="0"/>
              </a:rPr>
              <a:t> will lead to catastrophic consequences for the state. Therefore Pakistan must learn to integrate them in national polity as a necessary component of state. </a:t>
            </a:r>
          </a:p>
          <a:p>
            <a:pPr algn="just"/>
            <a:r>
              <a:rPr lang="en-US" sz="2600" dirty="0">
                <a:latin typeface="Times New Roman" panose="02020603050405020304" pitchFamily="18" charset="0"/>
                <a:cs typeface="Times New Roman" panose="02020603050405020304" pitchFamily="18" charset="0"/>
              </a:rPr>
              <a:t>Even if parliament is strengthened by institutions such as mandatory presence, question hour, strengthening parliamentary committees, such protests are widespread in Europe and have been accepted as a legitimate means of articulating demands</a:t>
            </a:r>
          </a:p>
          <a:p>
            <a:pPr algn="just"/>
            <a:r>
              <a:rPr lang="en-US" sz="2600" dirty="0">
                <a:latin typeface="Times New Roman" panose="02020603050405020304" pitchFamily="18" charset="0"/>
                <a:cs typeface="Times New Roman" panose="02020603050405020304" pitchFamily="18" charset="0"/>
              </a:rPr>
              <a:t>In recent times, even during protests, unlike the past, the government has continued with its foreign policy functions like important state visits to Saudi Arabia and China. State and society must function along with these protests. </a:t>
            </a:r>
          </a:p>
          <a:p>
            <a:pPr marL="0" indent="0" algn="just">
              <a:buNone/>
            </a:pPr>
            <a:endParaRPr lang="en-US" sz="2600" dirty="0">
              <a:latin typeface="Times New Roman" panose="02020603050405020304" pitchFamily="18" charset="0"/>
              <a:cs typeface="Times New Roman" panose="02020603050405020304" pitchFamily="18" charset="0"/>
            </a:endParaRPr>
          </a:p>
          <a:p>
            <a:pPr marL="0" indent="0" algn="just">
              <a:buNone/>
            </a:pPr>
            <a:endParaRPr lang="en-US" sz="2600" dirty="0">
              <a:latin typeface="Times New Roman" panose="02020603050405020304" pitchFamily="18" charset="0"/>
              <a:cs typeface="Times New Roman" panose="02020603050405020304" pitchFamily="18" charset="0"/>
            </a:endParaRPr>
          </a:p>
          <a:p>
            <a:pPr marL="0" indent="0" algn="just">
              <a:buNone/>
            </a:pPr>
            <a:endParaRPr lang="en-US" sz="2600" dirty="0">
              <a:latin typeface="Times New Roman" panose="02020603050405020304" pitchFamily="18" charset="0"/>
              <a:cs typeface="Times New Roman" panose="02020603050405020304" pitchFamily="18" charset="0"/>
            </a:endParaRPr>
          </a:p>
          <a:p>
            <a:pPr marL="0" indent="0" algn="just">
              <a:buNone/>
            </a:pPr>
            <a:endParaRPr lang="en-US" sz="2600" dirty="0">
              <a:latin typeface="Times New Roman" panose="02020603050405020304" pitchFamily="18" charset="0"/>
              <a:cs typeface="Times New Roman" panose="02020603050405020304" pitchFamily="18" charset="0"/>
            </a:endParaRPr>
          </a:p>
          <a:p>
            <a:pPr marL="0" indent="0" algn="just">
              <a:buNone/>
            </a:pPr>
            <a:endParaRPr lang="en-US" sz="2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0AFBE7-316F-4A91-A1B9-2EE3B576B5B9}" type="slidenum">
              <a:rPr lang="en-US" smtClean="0"/>
              <a:t>59</a:t>
            </a:fld>
            <a:endParaRPr lang="en-US" dirty="0"/>
          </a:p>
        </p:txBody>
      </p:sp>
    </p:spTree>
    <p:extLst>
      <p:ext uri="{BB962C8B-B14F-4D97-AF65-F5344CB8AC3E}">
        <p14:creationId xmlns:p14="http://schemas.microsoft.com/office/powerpoint/2010/main" val="1592855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3052"/>
            <a:ext cx="10515600" cy="854075"/>
          </a:xfrm>
        </p:spPr>
        <p:txBody>
          <a:bodyPr>
            <a:normAutofit/>
          </a:bodyPr>
          <a:lstStyle/>
          <a:p>
            <a:pPr algn="ctr"/>
            <a:r>
              <a:rPr lang="en-US" sz="4000" b="1" dirty="0">
                <a:latin typeface="Times New Roman" panose="02020603050405020304" pitchFamily="18" charset="0"/>
                <a:cs typeface="Times New Roman" panose="02020603050405020304" pitchFamily="18" charset="0"/>
              </a:rPr>
              <a:t>STATEMENT OF PROBLEM</a:t>
            </a:r>
          </a:p>
        </p:txBody>
      </p:sp>
      <p:sp>
        <p:nvSpPr>
          <p:cNvPr id="3" name="Content Placeholder 2"/>
          <p:cNvSpPr>
            <a:spLocks noGrp="1"/>
          </p:cNvSpPr>
          <p:nvPr>
            <p:ph idx="1"/>
          </p:nvPr>
        </p:nvSpPr>
        <p:spPr>
          <a:xfrm>
            <a:off x="838200" y="1046747"/>
            <a:ext cx="10515600" cy="6448927"/>
          </a:xfrm>
        </p:spPr>
        <p:txBody>
          <a:bodyPr>
            <a:noAutofit/>
          </a:bodyPr>
          <a:lstStyle/>
          <a:p>
            <a:pPr marL="0" indent="0" algn="just">
              <a:lnSpc>
                <a:spcPct val="100000"/>
              </a:lnSpc>
              <a:buNone/>
            </a:pPr>
            <a:endParaRPr lang="en-US" dirty="0">
              <a:latin typeface="Times New Roman" panose="02020603050405020304" pitchFamily="18" charset="0"/>
              <a:cs typeface="Times New Roman" panose="02020603050405020304" pitchFamily="18" charset="0"/>
            </a:endParaRPr>
          </a:p>
          <a:p>
            <a:pPr marL="0" indent="0" algn="just">
              <a:lnSpc>
                <a:spcPct val="100000"/>
              </a:lnSpc>
              <a:buNone/>
            </a:pPr>
            <a:r>
              <a:rPr lang="en-US" dirty="0">
                <a:latin typeface="Times New Roman" panose="02020603050405020304" pitchFamily="18" charset="0"/>
                <a:cs typeface="Times New Roman" panose="02020603050405020304" pitchFamily="18" charset="0"/>
              </a:rPr>
              <a:t>Street protests are perceived to </a:t>
            </a:r>
            <a:r>
              <a:rPr lang="en-US" u="sng" dirty="0">
                <a:latin typeface="Times New Roman" panose="02020603050405020304" pitchFamily="18" charset="0"/>
                <a:cs typeface="Times New Roman" panose="02020603050405020304" pitchFamily="18" charset="0"/>
              </a:rPr>
              <a:t>lead to political turmoil, weaken an already weak parliament</a:t>
            </a:r>
            <a:r>
              <a:rPr lang="en-US" dirty="0">
                <a:latin typeface="Times New Roman" panose="02020603050405020304" pitchFamily="18" charset="0"/>
                <a:cs typeface="Times New Roman" panose="02020603050405020304" pitchFamily="18" charset="0"/>
              </a:rPr>
              <a:t>, and negatively affect the lives of people generally, and economic and socially marginalized sections even  more adversely. Political instability can lead to economic problems, and even impact our foreign relations. </a:t>
            </a:r>
            <a:r>
              <a:rPr lang="en-US" u="sng" dirty="0">
                <a:latin typeface="Times New Roman" panose="02020603050405020304" pitchFamily="18" charset="0"/>
                <a:cs typeface="Times New Roman" panose="02020603050405020304" pitchFamily="18" charset="0"/>
              </a:rPr>
              <a:t>However, they are an essential ingredient of a democratic polity,</a:t>
            </a:r>
            <a:r>
              <a:rPr lang="en-US" dirty="0">
                <a:latin typeface="Times New Roman" panose="02020603050405020304" pitchFamily="18" charset="0"/>
                <a:cs typeface="Times New Roman" panose="02020603050405020304" pitchFamily="18" charset="0"/>
              </a:rPr>
              <a:t>  and help to articulate public demands effectively and such demands can be vital to the future direction of the state and achieve objectives of large segments of the population. How should a state and society perceive such protests and form a policy thereof ?</a:t>
            </a:r>
          </a:p>
        </p:txBody>
      </p:sp>
      <p:sp>
        <p:nvSpPr>
          <p:cNvPr id="5" name="Slide Number Placeholder 4"/>
          <p:cNvSpPr>
            <a:spLocks noGrp="1"/>
          </p:cNvSpPr>
          <p:nvPr>
            <p:ph type="sldNum" sz="quarter" idx="12"/>
          </p:nvPr>
        </p:nvSpPr>
        <p:spPr/>
        <p:txBody>
          <a:bodyPr/>
          <a:lstStyle/>
          <a:p>
            <a:fld id="{990AFBE7-316F-4A91-A1B9-2EE3B576B5B9}" type="slidenum">
              <a:rPr lang="en-US" smtClean="0"/>
              <a:t>6</a:t>
            </a:fld>
            <a:endParaRPr lang="en-US"/>
          </a:p>
        </p:txBody>
      </p:sp>
    </p:spTree>
    <p:extLst>
      <p:ext uri="{BB962C8B-B14F-4D97-AF65-F5344CB8AC3E}">
        <p14:creationId xmlns:p14="http://schemas.microsoft.com/office/powerpoint/2010/main" val="3933270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938"/>
            <a:ext cx="10515600" cy="652642"/>
          </a:xfrm>
        </p:spPr>
        <p:txBody>
          <a:bodyPr>
            <a:normAutofit/>
          </a:bodyPr>
          <a:lstStyle/>
          <a:p>
            <a:pPr algn="ctr"/>
            <a:r>
              <a:rPr lang="en-US" sz="3600" b="1" dirty="0">
                <a:latin typeface="Times New Roman" panose="02020603050405020304" pitchFamily="18" charset="0"/>
                <a:cs typeface="Times New Roman" panose="02020603050405020304" pitchFamily="18" charset="0"/>
              </a:rPr>
              <a:t>Recommendations</a:t>
            </a:r>
          </a:p>
        </p:txBody>
      </p:sp>
      <p:sp>
        <p:nvSpPr>
          <p:cNvPr id="3" name="Content Placeholder 2"/>
          <p:cNvSpPr>
            <a:spLocks noGrp="1"/>
          </p:cNvSpPr>
          <p:nvPr>
            <p:ph idx="1"/>
          </p:nvPr>
        </p:nvSpPr>
        <p:spPr>
          <a:xfrm>
            <a:off x="420914" y="1045029"/>
            <a:ext cx="11451771" cy="5515428"/>
          </a:xfrm>
        </p:spPr>
        <p:txBody>
          <a:bodyPr>
            <a:noAutofit/>
          </a:bodyPr>
          <a:lstStyle/>
          <a:p>
            <a:pPr algn="just">
              <a:lnSpc>
                <a:spcPct val="100000"/>
              </a:lnSpc>
            </a:pPr>
            <a:r>
              <a:rPr lang="en-US" dirty="0">
                <a:latin typeface="Times New Roman" panose="02020603050405020304" pitchFamily="18" charset="0"/>
                <a:cs typeface="Times New Roman" panose="02020603050405020304" pitchFamily="18" charset="0"/>
              </a:rPr>
              <a:t>Officers have to be responsive and interactive with public. Random response calls and WhatsApp feedback loops should be encouraged instead of fancy applications to avoid public anger. </a:t>
            </a:r>
          </a:p>
          <a:p>
            <a:pPr algn="just">
              <a:lnSpc>
                <a:spcPct val="100000"/>
              </a:lnSpc>
            </a:pPr>
            <a:r>
              <a:rPr lang="en-US" dirty="0">
                <a:latin typeface="Times New Roman" panose="02020603050405020304" pitchFamily="18" charset="0"/>
                <a:cs typeface="Times New Roman" panose="02020603050405020304" pitchFamily="18" charset="0"/>
              </a:rPr>
              <a:t>Unbridled street protests disrupting life in urban centers must be discouraged. The judiciary has stepped in to fill the void and has instituted guidelines for long marches and protests. Such guidelines must be implemented across the board by the state in a non partisan manner. </a:t>
            </a:r>
          </a:p>
          <a:p>
            <a:pPr algn="just">
              <a:lnSpc>
                <a:spcPct val="100000"/>
              </a:lnSpc>
            </a:pPr>
            <a:r>
              <a:rPr lang="en-US" dirty="0">
                <a:latin typeface="Times New Roman" panose="02020603050405020304" pitchFamily="18" charset="0"/>
                <a:cs typeface="Times New Roman" panose="02020603050405020304" pitchFamily="18" charset="0"/>
              </a:rPr>
              <a:t>Recent judgements of the Supreme Court and the Islamabad High court have not preemptively stopped street protests but have given a carte blanche to the state to take steps to force avoidance of disruption of normal life. </a:t>
            </a:r>
          </a:p>
          <a:p>
            <a:pPr algn="just">
              <a:lnSpc>
                <a:spcPct val="100000"/>
              </a:lnSpc>
            </a:pPr>
            <a:endParaRPr lang="en-US" dirty="0">
              <a:latin typeface="Times New Roman" panose="02020603050405020304" pitchFamily="18" charset="0"/>
              <a:cs typeface="Times New Roman" panose="02020603050405020304" pitchFamily="18" charset="0"/>
            </a:endParaRPr>
          </a:p>
          <a:p>
            <a:pPr marL="0" indent="0" algn="just">
              <a:lnSpc>
                <a:spcPct val="100000"/>
              </a:lnSpc>
              <a:buNone/>
            </a:pPr>
            <a:endParaRPr lang="en-US" dirty="0">
              <a:latin typeface="Times New Roman" panose="02020603050405020304" pitchFamily="18" charset="0"/>
              <a:cs typeface="Times New Roman" panose="02020603050405020304" pitchFamily="18" charset="0"/>
            </a:endParaRPr>
          </a:p>
          <a:p>
            <a:pPr marL="0" indent="0" algn="just">
              <a:lnSpc>
                <a:spcPct val="100000"/>
              </a:lnSpc>
              <a:buNone/>
            </a:pPr>
            <a:endParaRPr lang="en-US" dirty="0">
              <a:latin typeface="Times New Roman" panose="02020603050405020304" pitchFamily="18" charset="0"/>
              <a:cs typeface="Times New Roman" panose="02020603050405020304" pitchFamily="18" charset="0"/>
            </a:endParaRPr>
          </a:p>
          <a:p>
            <a:pPr marL="0" indent="0" algn="just">
              <a:lnSpc>
                <a:spcPct val="100000"/>
              </a:lnSpc>
              <a:buNone/>
            </a:pPr>
            <a:endParaRPr lang="en-US" dirty="0">
              <a:latin typeface="Times New Roman" panose="02020603050405020304" pitchFamily="18" charset="0"/>
              <a:cs typeface="Times New Roman" panose="02020603050405020304" pitchFamily="18" charset="0"/>
            </a:endParaRPr>
          </a:p>
          <a:p>
            <a:pPr marL="0" indent="0" algn="just">
              <a:lnSpc>
                <a:spcPct val="100000"/>
              </a:lnSpc>
              <a:buNone/>
            </a:pPr>
            <a:endParaRPr lang="en-US" dirty="0">
              <a:latin typeface="Times New Roman" panose="02020603050405020304" pitchFamily="18" charset="0"/>
              <a:cs typeface="Times New Roman" panose="02020603050405020304" pitchFamily="18" charset="0"/>
            </a:endParaRPr>
          </a:p>
          <a:p>
            <a:pPr marL="0" indent="0" algn="just">
              <a:lnSpc>
                <a:spcPct val="100000"/>
              </a:lnSpc>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0AFBE7-316F-4A91-A1B9-2EE3B576B5B9}" type="slidenum">
              <a:rPr lang="en-US" smtClean="0"/>
              <a:t>60</a:t>
            </a:fld>
            <a:endParaRPr lang="en-US"/>
          </a:p>
        </p:txBody>
      </p:sp>
    </p:spTree>
    <p:extLst>
      <p:ext uri="{BB962C8B-B14F-4D97-AF65-F5344CB8AC3E}">
        <p14:creationId xmlns:p14="http://schemas.microsoft.com/office/powerpoint/2010/main" val="13013504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8000" dirty="0">
                <a:latin typeface="Times New Roman" panose="02020603050405020304" pitchFamily="18" charset="0"/>
                <a:cs typeface="Times New Roman" panose="02020603050405020304" pitchFamily="18" charset="0"/>
              </a:rPr>
              <a:t>Thank you </a:t>
            </a:r>
          </a:p>
        </p:txBody>
      </p:sp>
      <p:sp>
        <p:nvSpPr>
          <p:cNvPr id="4" name="Slide Number Placeholder 3"/>
          <p:cNvSpPr>
            <a:spLocks noGrp="1"/>
          </p:cNvSpPr>
          <p:nvPr>
            <p:ph type="sldNum" sz="quarter" idx="12"/>
          </p:nvPr>
        </p:nvSpPr>
        <p:spPr/>
        <p:txBody>
          <a:bodyPr/>
          <a:lstStyle/>
          <a:p>
            <a:fld id="{990AFBE7-316F-4A91-A1B9-2EE3B576B5B9}" type="slidenum">
              <a:rPr lang="en-US" smtClean="0"/>
              <a:t>61</a:t>
            </a:fld>
            <a:endParaRPr lang="en-US"/>
          </a:p>
        </p:txBody>
      </p:sp>
    </p:spTree>
    <p:extLst>
      <p:ext uri="{BB962C8B-B14F-4D97-AF65-F5344CB8AC3E}">
        <p14:creationId xmlns:p14="http://schemas.microsoft.com/office/powerpoint/2010/main" val="59485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6146"/>
          </a:xfrm>
        </p:spPr>
        <p:txBody>
          <a:bodyPr/>
          <a:lstStyle/>
          <a:p>
            <a:pPr algn="ctr"/>
            <a:r>
              <a:rPr lang="en-US" b="1" dirty="0">
                <a:latin typeface="Times New Roman" panose="02020603050405020304" pitchFamily="18" charset="0"/>
                <a:cs typeface="Times New Roman" panose="02020603050405020304" pitchFamily="18" charset="0"/>
              </a:rPr>
              <a:t>KEY QUESTIONS</a:t>
            </a:r>
          </a:p>
        </p:txBody>
      </p:sp>
      <p:sp>
        <p:nvSpPr>
          <p:cNvPr id="3" name="Content Placeholder 2"/>
          <p:cNvSpPr>
            <a:spLocks noGrp="1"/>
          </p:cNvSpPr>
          <p:nvPr>
            <p:ph idx="1"/>
          </p:nvPr>
        </p:nvSpPr>
        <p:spPr>
          <a:xfrm>
            <a:off x="420914" y="1466570"/>
            <a:ext cx="11188380" cy="5095595"/>
          </a:xfrm>
        </p:spPr>
        <p:txBody>
          <a:bodyPr>
            <a:noAutofit/>
          </a:bodyPr>
          <a:lstStyle/>
          <a:p>
            <a:pPr marL="0" indent="0" algn="just" fontAlgn="base">
              <a:buNone/>
            </a:pPr>
            <a:endParaRPr lang="en-US" sz="3200" dirty="0">
              <a:latin typeface="Times New Roman" panose="02020603050405020304" pitchFamily="18" charset="0"/>
              <a:cs typeface="Times New Roman" panose="02020603050405020304" pitchFamily="18" charset="0"/>
            </a:endParaRPr>
          </a:p>
          <a:p>
            <a:pPr marL="403225" indent="-403225" algn="just" fontAlgn="base"/>
            <a:r>
              <a:rPr lang="en-US" sz="3200" dirty="0">
                <a:latin typeface="Times New Roman" panose="02020603050405020304" pitchFamily="18" charset="0"/>
                <a:cs typeface="Times New Roman" panose="02020603050405020304" pitchFamily="18" charset="0"/>
              </a:rPr>
              <a:t>Are street protests in Pakistan solely a consequence of weak governance and underdeveloped democratic institutions alone ? </a:t>
            </a:r>
          </a:p>
          <a:p>
            <a:pPr marL="403225" indent="-403225" algn="just" fontAlgn="base"/>
            <a:endParaRPr lang="en-US" sz="3200" dirty="0">
              <a:latin typeface="Times New Roman" panose="02020603050405020304" pitchFamily="18" charset="0"/>
              <a:cs typeface="Times New Roman" panose="02020603050405020304" pitchFamily="18" charset="0"/>
            </a:endParaRPr>
          </a:p>
          <a:p>
            <a:pPr marL="403225" indent="-403225" algn="just" fontAlgn="base"/>
            <a:r>
              <a:rPr lang="en-US" sz="3200" dirty="0">
                <a:latin typeface="Times New Roman" panose="02020603050405020304" pitchFamily="18" charset="0"/>
                <a:cs typeface="Times New Roman" panose="02020603050405020304" pitchFamily="18" charset="0"/>
              </a:rPr>
              <a:t>Have such protests in Pakistan achieved their objectives historically? </a:t>
            </a:r>
          </a:p>
          <a:p>
            <a:pPr marL="0" indent="0" algn="just" fontAlgn="base">
              <a:buNone/>
            </a:pPr>
            <a:endParaRPr lang="en-US" sz="3200" dirty="0">
              <a:latin typeface="Times New Roman" panose="02020603050405020304" pitchFamily="18" charset="0"/>
              <a:cs typeface="Times New Roman" panose="02020603050405020304" pitchFamily="18" charset="0"/>
            </a:endParaRPr>
          </a:p>
          <a:p>
            <a:pPr marL="0" indent="0" algn="just" fontAlgn="base">
              <a:buNone/>
            </a:pPr>
            <a:endParaRPr lang="en-US" sz="3200" dirty="0">
              <a:latin typeface="Times New Roman" panose="02020603050405020304" pitchFamily="18" charset="0"/>
              <a:cs typeface="Times New Roman" panose="02020603050405020304" pitchFamily="18" charset="0"/>
            </a:endParaRPr>
          </a:p>
          <a:p>
            <a:pPr marL="0" indent="0" algn="just" fontAlgn="base">
              <a:buNone/>
            </a:pPr>
            <a:endParaRPr lang="en-US" sz="3200" dirty="0">
              <a:latin typeface="Times New Roman" panose="02020603050405020304" pitchFamily="18" charset="0"/>
              <a:cs typeface="Times New Roman" panose="02020603050405020304" pitchFamily="18" charset="0"/>
            </a:endParaRPr>
          </a:p>
          <a:p>
            <a:pPr marL="0" indent="0" algn="just" fontAlgn="base">
              <a:buNone/>
            </a:pPr>
            <a:r>
              <a:rPr lang="en-US" sz="3200" dirty="0">
                <a:latin typeface="Times New Roman" panose="02020603050405020304" pitchFamily="18" charset="0"/>
                <a:cs typeface="Times New Roman" panose="02020603050405020304" pitchFamily="18" charset="0"/>
              </a:rPr>
              <a:t>	</a:t>
            </a:r>
          </a:p>
        </p:txBody>
      </p:sp>
      <p:sp>
        <p:nvSpPr>
          <p:cNvPr id="5" name="Slide Number Placeholder 4"/>
          <p:cNvSpPr>
            <a:spLocks noGrp="1"/>
          </p:cNvSpPr>
          <p:nvPr>
            <p:ph type="sldNum" sz="quarter" idx="12"/>
          </p:nvPr>
        </p:nvSpPr>
        <p:spPr/>
        <p:txBody>
          <a:bodyPr/>
          <a:lstStyle/>
          <a:p>
            <a:fld id="{990AFBE7-316F-4A91-A1B9-2EE3B576B5B9}" type="slidenum">
              <a:rPr lang="en-US" smtClean="0"/>
              <a:t>7</a:t>
            </a:fld>
            <a:endParaRPr lang="en-US"/>
          </a:p>
        </p:txBody>
      </p:sp>
    </p:spTree>
    <p:extLst>
      <p:ext uri="{BB962C8B-B14F-4D97-AF65-F5344CB8AC3E}">
        <p14:creationId xmlns:p14="http://schemas.microsoft.com/office/powerpoint/2010/main" val="2890172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6146"/>
          </a:xfrm>
        </p:spPr>
        <p:txBody>
          <a:bodyPr/>
          <a:lstStyle/>
          <a:p>
            <a:pPr algn="ctr"/>
            <a:r>
              <a:rPr lang="en-US" b="1" dirty="0">
                <a:latin typeface="Times New Roman" panose="02020603050405020304" pitchFamily="18" charset="0"/>
                <a:cs typeface="Times New Roman" panose="02020603050405020304" pitchFamily="18" charset="0"/>
              </a:rPr>
              <a:t>SCOPE AND METHODOLOGY</a:t>
            </a:r>
          </a:p>
        </p:txBody>
      </p:sp>
      <p:sp>
        <p:nvSpPr>
          <p:cNvPr id="3" name="Content Placeholder 2"/>
          <p:cNvSpPr>
            <a:spLocks noGrp="1"/>
          </p:cNvSpPr>
          <p:nvPr>
            <p:ph idx="1"/>
          </p:nvPr>
        </p:nvSpPr>
        <p:spPr>
          <a:xfrm>
            <a:off x="838200" y="1466570"/>
            <a:ext cx="10771094" cy="5095595"/>
          </a:xfrm>
        </p:spPr>
        <p:txBody>
          <a:bodyPr>
            <a:noAutofit/>
          </a:bodyPr>
          <a:lstStyle/>
          <a:p>
            <a:pPr marL="0" indent="0" algn="just" fontAlgn="base">
              <a:buNone/>
            </a:pPr>
            <a:endParaRPr lang="en-US" sz="3200" dirty="0">
              <a:latin typeface="Times New Roman" panose="02020603050405020304" pitchFamily="18" charset="0"/>
              <a:cs typeface="Times New Roman" panose="02020603050405020304" pitchFamily="18" charset="0"/>
            </a:endParaRPr>
          </a:p>
          <a:p>
            <a:pPr marL="403225" indent="-403225" algn="just" fontAlgn="base"/>
            <a:r>
              <a:rPr lang="en-US" sz="3200" dirty="0">
                <a:latin typeface="Times New Roman" panose="02020603050405020304" pitchFamily="18" charset="0"/>
                <a:cs typeface="Times New Roman" panose="02020603050405020304" pitchFamily="18" charset="0"/>
              </a:rPr>
              <a:t>Focus on Pakistan mainly. </a:t>
            </a:r>
          </a:p>
          <a:p>
            <a:pPr marL="403225" indent="-403225" algn="just" fontAlgn="base"/>
            <a:r>
              <a:rPr lang="en-US" sz="3200" u="sng" dirty="0">
                <a:latin typeface="Times New Roman" panose="02020603050405020304" pitchFamily="18" charset="0"/>
                <a:cs typeface="Times New Roman" panose="02020603050405020304" pitchFamily="18" charset="0"/>
              </a:rPr>
              <a:t>Dissection of 14 protests in Pakistan</a:t>
            </a:r>
            <a:r>
              <a:rPr lang="en-US" sz="3200" dirty="0">
                <a:latin typeface="Times New Roman" panose="02020603050405020304" pitchFamily="18" charset="0"/>
                <a:cs typeface="Times New Roman" panose="02020603050405020304" pitchFamily="18" charset="0"/>
              </a:rPr>
              <a:t>, and answering the two research questions in each case-were they due to weak governance and were they successful? </a:t>
            </a:r>
          </a:p>
          <a:p>
            <a:pPr marL="403225" indent="-403225" algn="just" fontAlgn="base"/>
            <a:r>
              <a:rPr lang="en-US" sz="3200" dirty="0">
                <a:latin typeface="Times New Roman" panose="02020603050405020304" pitchFamily="18" charset="0"/>
                <a:cs typeface="Times New Roman" panose="02020603050405020304" pitchFamily="18" charset="0"/>
              </a:rPr>
              <a:t>Focus on </a:t>
            </a:r>
            <a:r>
              <a:rPr lang="en-US" sz="3200" u="sng" dirty="0">
                <a:latin typeface="Times New Roman" panose="02020603050405020304" pitchFamily="18" charset="0"/>
                <a:cs typeface="Times New Roman" panose="02020603050405020304" pitchFamily="18" charset="0"/>
              </a:rPr>
              <a:t>country wide protests of national significance mainly</a:t>
            </a:r>
            <a:r>
              <a:rPr lang="en-US" sz="3200" dirty="0">
                <a:latin typeface="Times New Roman" panose="02020603050405020304" pitchFamily="18" charset="0"/>
                <a:cs typeface="Times New Roman" panose="02020603050405020304" pitchFamily="18" charset="0"/>
              </a:rPr>
              <a:t> but touching on localized human protests also, as they relate to weak governance. </a:t>
            </a:r>
          </a:p>
          <a:p>
            <a:pPr marL="403225" indent="-403225" algn="just" fontAlgn="base"/>
            <a:endParaRPr lang="en-US" sz="3200" dirty="0">
              <a:latin typeface="Times New Roman" panose="02020603050405020304" pitchFamily="18" charset="0"/>
              <a:cs typeface="Times New Roman" panose="02020603050405020304" pitchFamily="18" charset="0"/>
            </a:endParaRPr>
          </a:p>
          <a:p>
            <a:pPr marL="0" indent="0" algn="just" fontAlgn="base">
              <a:buNone/>
            </a:pPr>
            <a:endParaRPr lang="en-US" sz="3200" dirty="0">
              <a:latin typeface="Times New Roman" panose="02020603050405020304" pitchFamily="18" charset="0"/>
              <a:cs typeface="Times New Roman" panose="02020603050405020304" pitchFamily="18" charset="0"/>
            </a:endParaRPr>
          </a:p>
          <a:p>
            <a:pPr marL="0" indent="0" algn="just" fontAlgn="base">
              <a:buNone/>
            </a:pPr>
            <a:endParaRPr lang="en-US" sz="3200" dirty="0">
              <a:latin typeface="Times New Roman" panose="02020603050405020304" pitchFamily="18" charset="0"/>
              <a:cs typeface="Times New Roman" panose="02020603050405020304" pitchFamily="18" charset="0"/>
            </a:endParaRPr>
          </a:p>
          <a:p>
            <a:pPr marL="0" indent="0" algn="just" fontAlgn="base">
              <a:buNone/>
            </a:pPr>
            <a:endParaRPr lang="en-US" sz="3200" dirty="0">
              <a:latin typeface="Times New Roman" panose="02020603050405020304" pitchFamily="18" charset="0"/>
              <a:cs typeface="Times New Roman" panose="02020603050405020304" pitchFamily="18" charset="0"/>
            </a:endParaRPr>
          </a:p>
          <a:p>
            <a:pPr marL="0" indent="0" algn="just" fontAlgn="base">
              <a:buNone/>
            </a:pPr>
            <a:r>
              <a:rPr lang="en-US" sz="3200" dirty="0">
                <a:latin typeface="Times New Roman" panose="02020603050405020304" pitchFamily="18" charset="0"/>
                <a:cs typeface="Times New Roman" panose="02020603050405020304" pitchFamily="18" charset="0"/>
              </a:rPr>
              <a:t>	</a:t>
            </a:r>
          </a:p>
        </p:txBody>
      </p:sp>
      <p:sp>
        <p:nvSpPr>
          <p:cNvPr id="5" name="Slide Number Placeholder 4"/>
          <p:cNvSpPr>
            <a:spLocks noGrp="1"/>
          </p:cNvSpPr>
          <p:nvPr>
            <p:ph type="sldNum" sz="quarter" idx="12"/>
          </p:nvPr>
        </p:nvSpPr>
        <p:spPr/>
        <p:txBody>
          <a:bodyPr/>
          <a:lstStyle/>
          <a:p>
            <a:fld id="{990AFBE7-316F-4A91-A1B9-2EE3B576B5B9}" type="slidenum">
              <a:rPr lang="en-US" smtClean="0"/>
              <a:t>8</a:t>
            </a:fld>
            <a:endParaRPr lang="en-US"/>
          </a:p>
        </p:txBody>
      </p:sp>
    </p:spTree>
    <p:extLst>
      <p:ext uri="{BB962C8B-B14F-4D97-AF65-F5344CB8AC3E}">
        <p14:creationId xmlns:p14="http://schemas.microsoft.com/office/powerpoint/2010/main" val="3927603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4800" dirty="0">
              <a:latin typeface="Times New Roman" panose="02020603050405020304" pitchFamily="18" charset="0"/>
              <a:cs typeface="Times New Roman" panose="02020603050405020304" pitchFamily="18" charset="0"/>
            </a:endParaRPr>
          </a:p>
          <a:p>
            <a:pPr marL="0" indent="0" algn="ctr">
              <a:buNone/>
            </a:pPr>
            <a:r>
              <a:rPr lang="en-US" sz="4800" b="1" dirty="0">
                <a:latin typeface="Times New Roman" panose="02020603050405020304" pitchFamily="18" charset="0"/>
                <a:cs typeface="Times New Roman" panose="02020603050405020304" pitchFamily="18" charset="0"/>
              </a:rPr>
              <a:t>Analysis</a:t>
            </a:r>
          </a:p>
        </p:txBody>
      </p:sp>
      <p:sp>
        <p:nvSpPr>
          <p:cNvPr id="4" name="Slide Number Placeholder 3"/>
          <p:cNvSpPr>
            <a:spLocks noGrp="1"/>
          </p:cNvSpPr>
          <p:nvPr>
            <p:ph type="sldNum" sz="quarter" idx="12"/>
          </p:nvPr>
        </p:nvSpPr>
        <p:spPr/>
        <p:txBody>
          <a:bodyPr/>
          <a:lstStyle/>
          <a:p>
            <a:fld id="{990AFBE7-316F-4A91-A1B9-2EE3B576B5B9}" type="slidenum">
              <a:rPr lang="en-US" smtClean="0"/>
              <a:t>9</a:t>
            </a:fld>
            <a:endParaRPr lang="en-US"/>
          </a:p>
        </p:txBody>
      </p:sp>
    </p:spTree>
    <p:extLst>
      <p:ext uri="{BB962C8B-B14F-4D97-AF65-F5344CB8AC3E}">
        <p14:creationId xmlns:p14="http://schemas.microsoft.com/office/powerpoint/2010/main" val="1941576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5165</TotalTime>
  <Words>2144</Words>
  <Application>Microsoft Office PowerPoint</Application>
  <PresentationFormat>Widescreen</PresentationFormat>
  <Paragraphs>369</Paragraphs>
  <Slides>61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Calibri</vt:lpstr>
      <vt:lpstr>Calibri Light</vt:lpstr>
      <vt:lpstr>Georgia</vt:lpstr>
      <vt:lpstr>Times New Roman</vt:lpstr>
      <vt:lpstr>Office Theme</vt:lpstr>
      <vt:lpstr>PowerPoint Presentation</vt:lpstr>
      <vt:lpstr>PowerPoint Presentation</vt:lpstr>
      <vt:lpstr>NATIONAL MANAGEMENT COLLEGE  117th National Management Course </vt:lpstr>
      <vt:lpstr>Sequence of Presentation</vt:lpstr>
      <vt:lpstr>Introduction</vt:lpstr>
      <vt:lpstr>STATEMENT OF PROBLEM</vt:lpstr>
      <vt:lpstr>KEY QUESTIONS</vt:lpstr>
      <vt:lpstr>SCOPE AND METHODOLOGY</vt:lpstr>
      <vt:lpstr>PowerPoint Presentation</vt:lpstr>
      <vt:lpstr>Number of protests by country income groups, 2006–2020</vt:lpstr>
      <vt:lpstr>Number of protests by region, 2006–2020</vt:lpstr>
      <vt:lpstr>PowerPoint Presentation</vt:lpstr>
      <vt:lpstr>PowerPoint Presentation</vt:lpstr>
      <vt:lpstr>PowerPoint Presentation</vt:lpstr>
      <vt:lpstr>PowerPoint Presentation</vt:lpstr>
      <vt:lpstr>1. Language riots 1952:</vt:lpstr>
      <vt:lpstr>PowerPoint Presentation</vt:lpstr>
      <vt:lpstr>PowerPoint Presentation</vt:lpstr>
      <vt:lpstr>2. Anti Ahmadiyya riots 1953 :</vt:lpstr>
      <vt:lpstr>PowerPoint Presentation</vt:lpstr>
      <vt:lpstr>3. Election riots Dec 1964-Jan  65:</vt:lpstr>
      <vt:lpstr>3. Election riots Dec 1964-Jan  65:</vt:lpstr>
      <vt:lpstr>PowerPoint Presentation</vt:lpstr>
      <vt:lpstr>4. 1968 urban riots against Ayub: </vt:lpstr>
      <vt:lpstr>4. 1968 urban riots against Ayub: </vt:lpstr>
      <vt:lpstr>PowerPoint Presentation</vt:lpstr>
      <vt:lpstr>5. March 1971 protests in East Pakistan: </vt:lpstr>
      <vt:lpstr>5. March 1971 protests in East Pakistan: </vt:lpstr>
      <vt:lpstr>PowerPoint Presentation</vt:lpstr>
      <vt:lpstr>PowerPoint Presentation</vt:lpstr>
      <vt:lpstr>6. PNA riots 1977:</vt:lpstr>
      <vt:lpstr>6. PNA riots 1977:</vt:lpstr>
      <vt:lpstr>PowerPoint Presentation</vt:lpstr>
      <vt:lpstr>7. MRD PROTESTS 1983:</vt:lpstr>
      <vt:lpstr>7. MRD PROTESTS 1983:</vt:lpstr>
      <vt:lpstr>PowerPoint Presentation</vt:lpstr>
      <vt:lpstr>8. Malakand protests 1990s, 2005-2009</vt:lpstr>
      <vt:lpstr>8. Malakand protests 1990s, 2005-2009</vt:lpstr>
      <vt:lpstr>PowerPoint Presentation</vt:lpstr>
      <vt:lpstr>9. Lawyers movement 2007-2009</vt:lpstr>
      <vt:lpstr>PowerPoint Presentation</vt:lpstr>
      <vt:lpstr>10. Movement against forced disappearances</vt:lpstr>
      <vt:lpstr>PowerPoint Presentation</vt:lpstr>
      <vt:lpstr>11. Protests against ethnic killings</vt:lpstr>
      <vt:lpstr>PowerPoint Presentation</vt:lpstr>
      <vt:lpstr>12. Localised protests </vt:lpstr>
      <vt:lpstr>PowerPoint Presentation</vt:lpstr>
      <vt:lpstr>13. Long marches 2014, 2022</vt:lpstr>
      <vt:lpstr>13. Long marches 2014, 2022</vt:lpstr>
      <vt:lpstr>PowerPoint Presentation</vt:lpstr>
      <vt:lpstr>14 . Local issues gone wrong</vt:lpstr>
      <vt:lpstr>Role of social media </vt:lpstr>
      <vt:lpstr>Directions of the Judiciary </vt:lpstr>
      <vt:lpstr>Analysis of the protests</vt:lpstr>
      <vt:lpstr>Analysis of the protests</vt:lpstr>
      <vt:lpstr>PowerPoint Presentation</vt:lpstr>
      <vt:lpstr>PowerPoint Presentation</vt:lpstr>
      <vt:lpstr>Conclusion</vt:lpstr>
      <vt:lpstr>Recommendations</vt:lpstr>
      <vt:lpstr>Recommendations</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CLASS-PC</cp:lastModifiedBy>
  <cp:revision>437</cp:revision>
  <cp:lastPrinted>2022-11-10T02:27:13Z</cp:lastPrinted>
  <dcterms:created xsi:type="dcterms:W3CDTF">2022-05-30T20:40:43Z</dcterms:created>
  <dcterms:modified xsi:type="dcterms:W3CDTF">2022-11-10T11:21:51Z</dcterms:modified>
</cp:coreProperties>
</file>