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4" r:id="rId2"/>
    <p:sldId id="265" r:id="rId3"/>
    <p:sldId id="544" r:id="rId4"/>
    <p:sldId id="260" r:id="rId5"/>
    <p:sldId id="257" r:id="rId6"/>
    <p:sldId id="1702" r:id="rId7"/>
    <p:sldId id="1696" r:id="rId8"/>
    <p:sldId id="1706" r:id="rId9"/>
    <p:sldId id="1703" r:id="rId10"/>
    <p:sldId id="1705" r:id="rId11"/>
    <p:sldId id="285" r:id="rId12"/>
    <p:sldId id="1717" r:id="rId13"/>
    <p:sldId id="1728" r:id="rId14"/>
    <p:sldId id="1708" r:id="rId15"/>
    <p:sldId id="1742" r:id="rId16"/>
    <p:sldId id="270" r:id="rId17"/>
    <p:sldId id="1727" r:id="rId18"/>
    <p:sldId id="1691" r:id="rId19"/>
    <p:sldId id="273" r:id="rId20"/>
    <p:sldId id="1716" r:id="rId21"/>
    <p:sldId id="1741" r:id="rId22"/>
    <p:sldId id="1738" r:id="rId23"/>
    <p:sldId id="1736" r:id="rId24"/>
    <p:sldId id="1739" r:id="rId25"/>
    <p:sldId id="1719" r:id="rId26"/>
    <p:sldId id="1723" r:id="rId27"/>
    <p:sldId id="1731" r:id="rId28"/>
    <p:sldId id="1733" r:id="rId29"/>
    <p:sldId id="1734" r:id="rId30"/>
    <p:sldId id="565" r:id="rId3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73" autoAdjust="0"/>
    <p:restoredTop sz="95407" autoAdjust="0"/>
  </p:normalViewPr>
  <p:slideViewPr>
    <p:cSldViewPr>
      <p:cViewPr varScale="1">
        <p:scale>
          <a:sx n="64" d="100"/>
          <a:sy n="64" d="100"/>
        </p:scale>
        <p:origin x="608"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09" cy="46590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7352" y="0"/>
            <a:ext cx="3044109" cy="465902"/>
          </a:xfrm>
          <a:prstGeom prst="rect">
            <a:avLst/>
          </a:prstGeom>
        </p:spPr>
        <p:txBody>
          <a:bodyPr vert="horz" lIns="91440" tIns="45720" rIns="91440" bIns="45720" rtlCol="0"/>
          <a:lstStyle>
            <a:lvl1pPr algn="r">
              <a:defRPr sz="1200"/>
            </a:lvl1pPr>
          </a:lstStyle>
          <a:p>
            <a:fld id="{74DDC3D2-A580-442B-9A02-BA9A71C8952F}" type="datetimeFigureOut">
              <a:rPr lang="en-US" smtClean="0"/>
              <a:t>11/10/2022</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983" y="4422345"/>
            <a:ext cx="5619136" cy="4188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710"/>
            <a:ext cx="3044109" cy="46590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7352" y="8841710"/>
            <a:ext cx="3044109" cy="465902"/>
          </a:xfrm>
          <a:prstGeom prst="rect">
            <a:avLst/>
          </a:prstGeom>
        </p:spPr>
        <p:txBody>
          <a:bodyPr vert="horz" lIns="91440" tIns="45720" rIns="91440" bIns="45720" rtlCol="0" anchor="b"/>
          <a:lstStyle>
            <a:lvl1pPr algn="r">
              <a:defRPr sz="1200"/>
            </a:lvl1pPr>
          </a:lstStyle>
          <a:p>
            <a:fld id="{1C1F1453-28E2-4D33-B127-82C01C70FDDC}" type="slidenum">
              <a:rPr lang="en-US" smtClean="0"/>
              <a:t>‹#›</a:t>
            </a:fld>
            <a:endParaRPr lang="en-US"/>
          </a:p>
        </p:txBody>
      </p:sp>
    </p:spTree>
    <p:extLst>
      <p:ext uri="{BB962C8B-B14F-4D97-AF65-F5344CB8AC3E}">
        <p14:creationId xmlns:p14="http://schemas.microsoft.com/office/powerpoint/2010/main" val="2933123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1C1F1453-28E2-4D33-B127-82C01C70FDDC}" type="slidenum">
              <a:rPr lang="en-US" smtClean="0"/>
              <a:t>5</a:t>
            </a:fld>
            <a:endParaRPr lang="en-US" dirty="0"/>
          </a:p>
        </p:txBody>
      </p:sp>
    </p:spTree>
    <p:extLst>
      <p:ext uri="{BB962C8B-B14F-4D97-AF65-F5344CB8AC3E}">
        <p14:creationId xmlns:p14="http://schemas.microsoft.com/office/powerpoint/2010/main" val="117487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1C1F1453-28E2-4D33-B127-82C01C70FDDC}" type="slidenum">
              <a:rPr lang="en-US" smtClean="0"/>
              <a:t>22</a:t>
            </a:fld>
            <a:endParaRPr lang="en-US" dirty="0"/>
          </a:p>
        </p:txBody>
      </p:sp>
    </p:spTree>
    <p:extLst>
      <p:ext uri="{BB962C8B-B14F-4D97-AF65-F5344CB8AC3E}">
        <p14:creationId xmlns:p14="http://schemas.microsoft.com/office/powerpoint/2010/main" val="24538977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1C1F1453-28E2-4D33-B127-82C01C70FDDC}" type="slidenum">
              <a:rPr lang="en-US" smtClean="0"/>
              <a:t>29</a:t>
            </a:fld>
            <a:endParaRPr lang="en-US"/>
          </a:p>
        </p:txBody>
      </p:sp>
    </p:spTree>
    <p:extLst>
      <p:ext uri="{BB962C8B-B14F-4D97-AF65-F5344CB8AC3E}">
        <p14:creationId xmlns:p14="http://schemas.microsoft.com/office/powerpoint/2010/main" val="157554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1C1F1453-28E2-4D33-B127-82C01C70FDDC}" type="slidenum">
              <a:rPr lang="en-US" smtClean="0"/>
              <a:t>6</a:t>
            </a:fld>
            <a:endParaRPr lang="en-US" dirty="0"/>
          </a:p>
        </p:txBody>
      </p:sp>
    </p:spTree>
    <p:extLst>
      <p:ext uri="{BB962C8B-B14F-4D97-AF65-F5344CB8AC3E}">
        <p14:creationId xmlns:p14="http://schemas.microsoft.com/office/powerpoint/2010/main" val="1789611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8C9A1-D7F9-4738-A813-DBB153FAC2A9}" type="slidenum">
              <a:rPr lang="x-none" smtClean="0"/>
              <a:pPr/>
              <a:t>9</a:t>
            </a:fld>
            <a:endParaRPr lang="x-none"/>
          </a:p>
        </p:txBody>
      </p:sp>
    </p:spTree>
    <p:extLst>
      <p:ext uri="{BB962C8B-B14F-4D97-AF65-F5344CB8AC3E}">
        <p14:creationId xmlns:p14="http://schemas.microsoft.com/office/powerpoint/2010/main" val="254571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8C9A1-D7F9-4738-A813-DBB153FAC2A9}" type="slidenum">
              <a:rPr lang="x-none" smtClean="0"/>
              <a:pPr/>
              <a:t>10</a:t>
            </a:fld>
            <a:endParaRPr lang="x-none"/>
          </a:p>
        </p:txBody>
      </p:sp>
    </p:spTree>
    <p:extLst>
      <p:ext uri="{BB962C8B-B14F-4D97-AF65-F5344CB8AC3E}">
        <p14:creationId xmlns:p14="http://schemas.microsoft.com/office/powerpoint/2010/main" val="2871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8C9A1-D7F9-4738-A813-DBB153FAC2A9}" type="slidenum">
              <a:rPr lang="x-none" smtClean="0"/>
              <a:pPr/>
              <a:t>11</a:t>
            </a:fld>
            <a:endParaRPr lang="x-none"/>
          </a:p>
        </p:txBody>
      </p:sp>
    </p:spTree>
    <p:extLst>
      <p:ext uri="{BB962C8B-B14F-4D97-AF65-F5344CB8AC3E}">
        <p14:creationId xmlns:p14="http://schemas.microsoft.com/office/powerpoint/2010/main" val="317880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8C9A1-D7F9-4738-A813-DBB153FAC2A9}" type="slidenum">
              <a:rPr lang="x-none" smtClean="0"/>
              <a:pPr/>
              <a:t>14</a:t>
            </a:fld>
            <a:endParaRPr lang="x-none"/>
          </a:p>
        </p:txBody>
      </p:sp>
    </p:spTree>
    <p:extLst>
      <p:ext uri="{BB962C8B-B14F-4D97-AF65-F5344CB8AC3E}">
        <p14:creationId xmlns:p14="http://schemas.microsoft.com/office/powerpoint/2010/main" val="3874273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a:p>
        </p:txBody>
      </p:sp>
      <p:sp>
        <p:nvSpPr>
          <p:cNvPr id="4" name="Slide Number Placeholder 3"/>
          <p:cNvSpPr>
            <a:spLocks noGrp="1"/>
          </p:cNvSpPr>
          <p:nvPr>
            <p:ph type="sldNum" sz="quarter" idx="5"/>
          </p:nvPr>
        </p:nvSpPr>
        <p:spPr/>
        <p:txBody>
          <a:bodyPr/>
          <a:lstStyle/>
          <a:p>
            <a:fld id="{1C1F1453-28E2-4D33-B127-82C01C70FDDC}" type="slidenum">
              <a:rPr lang="en-US" smtClean="0"/>
              <a:t>16</a:t>
            </a:fld>
            <a:endParaRPr lang="en-US" dirty="0"/>
          </a:p>
        </p:txBody>
      </p:sp>
    </p:spTree>
    <p:extLst>
      <p:ext uri="{BB962C8B-B14F-4D97-AF65-F5344CB8AC3E}">
        <p14:creationId xmlns:p14="http://schemas.microsoft.com/office/powerpoint/2010/main" val="1327413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t>
            </a:r>
            <a:endParaRPr lang="en-PK" dirty="0"/>
          </a:p>
        </p:txBody>
      </p:sp>
      <p:sp>
        <p:nvSpPr>
          <p:cNvPr id="4" name="Slide Number Placeholder 3"/>
          <p:cNvSpPr>
            <a:spLocks noGrp="1"/>
          </p:cNvSpPr>
          <p:nvPr>
            <p:ph type="sldNum" sz="quarter" idx="5"/>
          </p:nvPr>
        </p:nvSpPr>
        <p:spPr/>
        <p:txBody>
          <a:bodyPr/>
          <a:lstStyle/>
          <a:p>
            <a:fld id="{1C1F1453-28E2-4D33-B127-82C01C70FDDC}" type="slidenum">
              <a:rPr lang="en-US" smtClean="0"/>
              <a:t>18</a:t>
            </a:fld>
            <a:endParaRPr lang="en-US" dirty="0"/>
          </a:p>
        </p:txBody>
      </p:sp>
    </p:spTree>
    <p:extLst>
      <p:ext uri="{BB962C8B-B14F-4D97-AF65-F5344CB8AC3E}">
        <p14:creationId xmlns:p14="http://schemas.microsoft.com/office/powerpoint/2010/main" val="185944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8C9A1-D7F9-4738-A813-DBB153FAC2A9}" type="slidenum">
              <a:rPr lang="x-none" smtClean="0"/>
              <a:pPr/>
              <a:t>20</a:t>
            </a:fld>
            <a:endParaRPr lang="x-none"/>
          </a:p>
        </p:txBody>
      </p:sp>
    </p:spTree>
    <p:extLst>
      <p:ext uri="{BB962C8B-B14F-4D97-AF65-F5344CB8AC3E}">
        <p14:creationId xmlns:p14="http://schemas.microsoft.com/office/powerpoint/2010/main" val="232629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9A23645-D71C-4461-8046-B2F247CF605B}"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FB06B4-8FE7-400D-856B-880F69D09C91}"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2FF949-EC89-4FC6-8C65-7ADB30FD165B}"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D855CB-B561-4BD6-B729-B424F7A7548D}"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E290EF-E3D3-4B6C-BFC5-F878ED3FF353}" type="datetime1">
              <a:rPr lang="en-US" smtClean="0"/>
              <a:t>11/10/2022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A555D9-4B4E-43B7-99C2-79045A50F9B1}"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C6EDBD-3EB9-4DFF-AD76-4E2A0D75DE77}" type="datetime1">
              <a:rPr lang="en-US" smtClean="0"/>
              <a:t>11/10/2022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5461B1-723D-4F15-97A4-56B4EC40111C}" type="datetime1">
              <a:rPr lang="en-US" smtClean="0"/>
              <a:t>11/10/2022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6AEE0-BEC8-4084-A386-5ECC3C6A230D}" type="datetime1">
              <a:rPr lang="en-US" smtClean="0"/>
              <a:t>11/10/2022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1325B-4C3F-417C-8592-614AFEE4F1C7}"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E49F2D-39B1-4F77-BBE3-9DEDCD501896}" type="datetime1">
              <a:rPr lang="en-US" smtClean="0"/>
              <a:t>11/10/2022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6C47E-CAF8-4C94-82F8-CF891965F62B}" type="datetime1">
              <a:rPr lang="en-US" smtClean="0"/>
              <a:t>11/10/2022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b="1">
                <a:solidFill>
                  <a:schemeClr val="tx1"/>
                </a:solidFill>
                <a:latin typeface="Times New Roman" panose="02020603050405020304" pitchFamily="18" charset="0"/>
                <a:cs typeface="Times New Roman" panose="02020603050405020304" pitchFamily="18"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Documents%20and%20Settings\Administrator\Desktop\LOGO%20NMC%20GREEN.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0C986D02-732B-4E10-AC26-C8697DCCC32E}" type="slidenum">
              <a:rPr lang="en-US" smtClean="0"/>
              <a:t>1</a:t>
            </a:fld>
            <a:endParaRPr lang="en-US" dirty="0"/>
          </a:p>
        </p:txBody>
      </p:sp>
      <p:pic>
        <p:nvPicPr>
          <p:cNvPr id="1026" name="Picture 2" descr="Bismillah Wallpapers - Top Free Bismillah Backgrounds - WallpaperAccess"/>
          <p:cNvPicPr>
            <a:picLocks noChangeAspect="1" noChangeArrowheads="1"/>
          </p:cNvPicPr>
          <p:nvPr/>
        </p:nvPicPr>
        <p:blipFill rotWithShape="1">
          <a:blip r:embed="rId2">
            <a:extLst>
              <a:ext uri="{28A0092B-C50C-407E-A947-70E740481C1C}">
                <a14:useLocalDpi xmlns:a14="http://schemas.microsoft.com/office/drawing/2010/main" val="0"/>
              </a:ext>
            </a:extLst>
          </a:blip>
          <a:srcRect b="7974"/>
          <a:stretch/>
        </p:blipFill>
        <p:spPr bwMode="auto">
          <a:xfrm>
            <a:off x="0" y="-136525"/>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22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1142999"/>
          </a:xfrm>
        </p:spPr>
        <p:txBody>
          <a:bodyPr>
            <a:noAutofit/>
          </a:bodyPr>
          <a:lstStyle/>
          <a:p>
            <a:r>
              <a:rPr lang="en-US" sz="3600" b="1" dirty="0">
                <a:latin typeface="Times New Roman" panose="02020603050405020304" pitchFamily="18" charset="0"/>
                <a:cs typeface="Times New Roman" panose="02020603050405020304" pitchFamily="18" charset="0"/>
              </a:rPr>
              <a:t>Analysis </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300" y="1143000"/>
            <a:ext cx="8991600" cy="4953000"/>
          </a:xfrm>
        </p:spPr>
        <p:txBody>
          <a:bodyPr>
            <a:normAutofit lnSpcReduction="10000"/>
          </a:bodyPr>
          <a:lstStyle/>
          <a:p>
            <a:pPr algn="just">
              <a:lnSpc>
                <a:spcPct val="150000"/>
              </a:lnSpc>
              <a:spcBef>
                <a:spcPts val="0"/>
              </a:spcBef>
            </a:pPr>
            <a:r>
              <a:rPr lang="en-US" sz="2800" dirty="0"/>
              <a:t>Several suo- moto notices were taken up by Ex</a:t>
            </a:r>
            <a:r>
              <a:rPr lang="en-US" sz="2800" dirty="0">
                <a:latin typeface="Times New Roman" panose="02020603050405020304" pitchFamily="18" charset="0"/>
                <a:cs typeface="Times New Roman" panose="02020603050405020304" pitchFamily="18" charset="0"/>
              </a:rPr>
              <a:t> CJP Saqib Nisar taken up </a:t>
            </a:r>
            <a:r>
              <a:rPr lang="en-US" sz="2800" dirty="0"/>
              <a:t>including </a:t>
            </a:r>
            <a:r>
              <a:rPr lang="en-US" sz="2800" dirty="0">
                <a:latin typeface="Times New Roman" panose="02020603050405020304" pitchFamily="18" charset="0"/>
                <a:cs typeface="Times New Roman" panose="02020603050405020304" pitchFamily="18" charset="0"/>
              </a:rPr>
              <a:t>Health, education, drinking water, recharge of mobile cards, hospitals facilities, charging exorbitant fees by private hospitals, implant of substandard and expensive coronary Stents remained significant </a:t>
            </a:r>
          </a:p>
          <a:p>
            <a:pPr algn="just">
              <a:lnSpc>
                <a:spcPct val="150000"/>
              </a:lnSpc>
              <a:spcBef>
                <a:spcPts val="0"/>
              </a:spcBef>
            </a:pPr>
            <a:r>
              <a:rPr lang="en-US" sz="2800" dirty="0"/>
              <a:t>The SC under ex-CJP Nisar also declared that disqualification of lawmakers under Article 62 (1) (f) would be permanent</a:t>
            </a:r>
            <a:endParaRPr lang="x-none" sz="2800" dirty="0"/>
          </a:p>
        </p:txBody>
      </p:sp>
      <p:sp>
        <p:nvSpPr>
          <p:cNvPr id="4" name="Slide Number Placeholder 3">
            <a:extLst>
              <a:ext uri="{FF2B5EF4-FFF2-40B4-BE49-F238E27FC236}">
                <a16:creationId xmlns:a16="http://schemas.microsoft.com/office/drawing/2014/main" id="{F087D4B8-B4EB-4832-B334-901A75EA6DD8}"/>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677361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1282381"/>
            <a:ext cx="8686800" cy="4992632"/>
          </a:xfrm>
        </p:spPr>
        <p:txBody>
          <a:bodyPr>
            <a:noAutofit/>
          </a:bodyPr>
          <a:lstStyle/>
          <a:p>
            <a:pPr algn="just">
              <a:lnSpc>
                <a:spcPct val="150000"/>
              </a:lnSpc>
              <a:spcBef>
                <a:spcPts val="0"/>
              </a:spcBef>
            </a:pPr>
            <a:r>
              <a:rPr lang="en-US" sz="2400" dirty="0"/>
              <a:t>In </a:t>
            </a:r>
            <a:r>
              <a:rPr lang="en-US" sz="2600" dirty="0">
                <a:solidFill>
                  <a:prstClr val="black"/>
                </a:solidFill>
              </a:rPr>
              <a:t>PANAMA GATE revelations , then PM Nawaz Sharif was disqualified by </a:t>
            </a:r>
            <a:r>
              <a:rPr lang="en-US" sz="2800" dirty="0"/>
              <a:t>Ex CJP Saqib Nisar </a:t>
            </a:r>
            <a:endParaRPr lang="en-US" sz="2600" dirty="0">
              <a:solidFill>
                <a:prstClr val="black"/>
              </a:solidFill>
            </a:endParaRPr>
          </a:p>
          <a:p>
            <a:pPr algn="just">
              <a:lnSpc>
                <a:spcPct val="150000"/>
              </a:lnSpc>
              <a:spcBef>
                <a:spcPts val="0"/>
              </a:spcBef>
            </a:pPr>
            <a:r>
              <a:rPr lang="en-US" sz="2600" dirty="0">
                <a:solidFill>
                  <a:prstClr val="black"/>
                </a:solidFill>
              </a:rPr>
              <a:t>Powerful joint investigation team (JIT) was ordered to probe into the sources of the fund used by the Sharif family to purchase their assets</a:t>
            </a:r>
          </a:p>
          <a:p>
            <a:pPr algn="just">
              <a:lnSpc>
                <a:spcPct val="150000"/>
              </a:lnSpc>
              <a:spcBef>
                <a:spcPts val="0"/>
              </a:spcBef>
            </a:pPr>
            <a:r>
              <a:rPr lang="en-US" sz="2600" dirty="0"/>
              <a:t>Justice Ijazul Ahsan was made a monitoring judge who supervised the trials of PML-N leaders but no parameters for the supervision.</a:t>
            </a:r>
          </a:p>
        </p:txBody>
      </p:sp>
      <p:sp>
        <p:nvSpPr>
          <p:cNvPr id="6" name="Slide Number Placeholder 5"/>
          <p:cNvSpPr>
            <a:spLocks noGrp="1"/>
          </p:cNvSpPr>
          <p:nvPr>
            <p:ph type="sldNum" sz="quarter" idx="4294967295"/>
          </p:nvPr>
        </p:nvSpPr>
        <p:spPr>
          <a:xfrm>
            <a:off x="6553200" y="6370461"/>
            <a:ext cx="2133600" cy="365125"/>
          </a:xfrm>
        </p:spPr>
        <p:txBody>
          <a:bodyPr/>
          <a:lstStyle/>
          <a:p>
            <a:fld id="{EEF52E0F-5829-4F63-BA64-3977618E7B67}" type="slidenum">
              <a:rPr lang="x-none" smtClean="0"/>
              <a:pPr/>
              <a:t>11</a:t>
            </a:fld>
            <a:endParaRPr lang="x-none" dirty="0"/>
          </a:p>
        </p:txBody>
      </p:sp>
      <p:sp>
        <p:nvSpPr>
          <p:cNvPr id="7" name="Title 1">
            <a:extLst>
              <a:ext uri="{FF2B5EF4-FFF2-40B4-BE49-F238E27FC236}">
                <a16:creationId xmlns:a16="http://schemas.microsoft.com/office/drawing/2014/main" id="{391251E8-070E-44F6-86C1-FC859D90C3CB}"/>
              </a:ext>
            </a:extLst>
          </p:cNvPr>
          <p:cNvSpPr>
            <a:spLocks noGrp="1"/>
          </p:cNvSpPr>
          <p:nvPr>
            <p:ph type="title"/>
          </p:nvPr>
        </p:nvSpPr>
        <p:spPr>
          <a:xfrm>
            <a:off x="152400" y="228601"/>
            <a:ext cx="8915400" cy="762000"/>
          </a:xfrm>
        </p:spPr>
        <p:txBody>
          <a:bodyPr>
            <a:noAutofit/>
          </a:bodyPr>
          <a:lstStyle/>
          <a:p>
            <a:r>
              <a:rPr lang="en-US" sz="3600" b="1" dirty="0">
                <a:latin typeface="Times New Roman" panose="02020603050405020304" pitchFamily="18" charset="0"/>
                <a:cs typeface="Times New Roman" panose="02020603050405020304" pitchFamily="18" charset="0"/>
              </a:rPr>
              <a:t>Analysis </a:t>
            </a:r>
            <a:endParaRPr lang="en-GB"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B68D1AB9-80C1-4762-8B3B-7AFA9DF78DEC}"/>
              </a:ext>
            </a:extLst>
          </p:cNvPr>
          <p:cNvSpPr txBox="1"/>
          <p:nvPr/>
        </p:nvSpPr>
        <p:spPr>
          <a:xfrm>
            <a:off x="8023034" y="817602"/>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097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CC0351-8B9C-4DEB-B06F-9D2DBC8DEA7D}"/>
              </a:ext>
            </a:extLst>
          </p:cNvPr>
          <p:cNvSpPr>
            <a:spLocks noGrp="1"/>
          </p:cNvSpPr>
          <p:nvPr>
            <p:ph idx="1"/>
          </p:nvPr>
        </p:nvSpPr>
        <p:spPr>
          <a:xfrm>
            <a:off x="169762" y="1181211"/>
            <a:ext cx="8898038" cy="5540264"/>
          </a:xfrm>
        </p:spPr>
        <p:txBody>
          <a:bodyPr>
            <a:noAutofit/>
          </a:bodyPr>
          <a:lstStyle/>
          <a:p>
            <a:pPr algn="just">
              <a:lnSpc>
                <a:spcPct val="150000"/>
              </a:lnSpc>
              <a:spcBef>
                <a:spcPts val="0"/>
              </a:spcBef>
            </a:pPr>
            <a:r>
              <a:rPr lang="en-US" sz="2700" dirty="0"/>
              <a:t>Ex CJP Saqib Nisar to regulate </a:t>
            </a:r>
            <a:r>
              <a:rPr lang="en-US" sz="2700" dirty="0">
                <a:latin typeface="Times New Roman" panose="02020603050405020304" pitchFamily="18" charset="0"/>
                <a:cs typeface="Times New Roman" panose="02020603050405020304" pitchFamily="18" charset="0"/>
              </a:rPr>
              <a:t>the mobile recharge tax deduction in May 2018, as telecom companies taking too much money  deducting 40 rupees on recharge of 100 rupees.  </a:t>
            </a:r>
            <a:r>
              <a:rPr lang="en-US" sz="2700" dirty="0"/>
              <a:t>G</a:t>
            </a:r>
            <a:r>
              <a:rPr lang="en-US" sz="2700" dirty="0">
                <a:latin typeface="Times New Roman" panose="02020603050405020304" pitchFamily="18" charset="0"/>
                <a:cs typeface="Times New Roman" panose="02020603050405020304" pitchFamily="18" charset="0"/>
              </a:rPr>
              <a:t>overnment had imposed so much taxes on the mobile phone recharge cards</a:t>
            </a:r>
          </a:p>
          <a:p>
            <a:pPr algn="just">
              <a:lnSpc>
                <a:spcPct val="150000"/>
              </a:lnSpc>
              <a:spcBef>
                <a:spcPts val="0"/>
              </a:spcBef>
            </a:pPr>
            <a:r>
              <a:rPr lang="en-US" sz="2700" dirty="0">
                <a:latin typeface="Times New Roman" panose="02020603050405020304" pitchFamily="18" charset="0"/>
                <a:cs typeface="Times New Roman" panose="02020603050405020304" pitchFamily="18" charset="0"/>
              </a:rPr>
              <a:t>He ordered to finish the tax deduction and directed the telecom companies to recharge the same amount as been paid by user, there should be no extra charges and the taxes should be minimized</a:t>
            </a:r>
          </a:p>
        </p:txBody>
      </p:sp>
      <p:sp>
        <p:nvSpPr>
          <p:cNvPr id="4" name="Slide Number Placeholder 3">
            <a:extLst>
              <a:ext uri="{FF2B5EF4-FFF2-40B4-BE49-F238E27FC236}">
                <a16:creationId xmlns:a16="http://schemas.microsoft.com/office/drawing/2014/main" id="{E3A83A7C-2FA5-4DE6-824D-F06981079013}"/>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
        <p:nvSpPr>
          <p:cNvPr id="7" name="Title 1">
            <a:extLst>
              <a:ext uri="{FF2B5EF4-FFF2-40B4-BE49-F238E27FC236}">
                <a16:creationId xmlns:a16="http://schemas.microsoft.com/office/drawing/2014/main" id="{AAAB09E6-057A-421E-888D-6EF7A56D9186}"/>
              </a:ext>
            </a:extLst>
          </p:cNvPr>
          <p:cNvSpPr>
            <a:spLocks noGrp="1"/>
          </p:cNvSpPr>
          <p:nvPr>
            <p:ph type="title"/>
          </p:nvPr>
        </p:nvSpPr>
        <p:spPr>
          <a:xfrm>
            <a:off x="152400" y="228601"/>
            <a:ext cx="8915400" cy="838200"/>
          </a:xfrm>
        </p:spPr>
        <p:txBody>
          <a:bodyPr>
            <a:noAutofit/>
          </a:bodyPr>
          <a:lstStyle/>
          <a:p>
            <a:r>
              <a:rPr lang="en-US" sz="3600" b="1" dirty="0">
                <a:latin typeface="Times New Roman" panose="02020603050405020304" pitchFamily="18" charset="0"/>
                <a:cs typeface="Times New Roman" panose="02020603050405020304" pitchFamily="18" charset="0"/>
              </a:rPr>
              <a:t>Analysis </a:t>
            </a:r>
            <a:endParaRPr lang="en-GB"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A861472-A86A-4B47-A2C5-61901C56B315}"/>
              </a:ext>
            </a:extLst>
          </p:cNvPr>
          <p:cNvSpPr txBox="1"/>
          <p:nvPr/>
        </p:nvSpPr>
        <p:spPr>
          <a:xfrm>
            <a:off x="8077200" y="1066801"/>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672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78E7A2-E581-46AF-86BF-FD0B7C6F936A}"/>
              </a:ext>
            </a:extLst>
          </p:cNvPr>
          <p:cNvSpPr>
            <a:spLocks noGrp="1"/>
          </p:cNvSpPr>
          <p:nvPr>
            <p:ph idx="1"/>
          </p:nvPr>
        </p:nvSpPr>
        <p:spPr>
          <a:xfrm>
            <a:off x="152400" y="1371598"/>
            <a:ext cx="8915400" cy="5257801"/>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After his retirement EX- CJ Saqib Nisar, in March 2019, the two member bench of the Supreme Court showed its serious concern that how tax can be suspended under the ambit of Article 184(3), therefore, a three member bench headed by the then Chief Justice Asif Saeed Khosa restored all taxes on mobile phone recharge</a:t>
            </a:r>
          </a:p>
          <a:p>
            <a:pPr algn="just">
              <a:lnSpc>
                <a:spcPct val="150000"/>
              </a:lnSpc>
            </a:pPr>
            <a:r>
              <a:rPr lang="en-US" sz="2800" dirty="0">
                <a:latin typeface="Times New Roman" panose="02020603050405020304" pitchFamily="18" charset="0"/>
                <a:cs typeface="Times New Roman" panose="02020603050405020304" pitchFamily="18" charset="0"/>
              </a:rPr>
              <a:t>The Bench in its short order held that the Judiciary shall not interfere in the matters of collection of Tax and revenue</a:t>
            </a:r>
          </a:p>
        </p:txBody>
      </p:sp>
      <p:sp>
        <p:nvSpPr>
          <p:cNvPr id="4" name="Slide Number Placeholder 3">
            <a:extLst>
              <a:ext uri="{FF2B5EF4-FFF2-40B4-BE49-F238E27FC236}">
                <a16:creationId xmlns:a16="http://schemas.microsoft.com/office/drawing/2014/main" id="{94461703-6144-4C87-893B-BD40F9F40ACE}"/>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TextBox 4">
            <a:extLst>
              <a:ext uri="{FF2B5EF4-FFF2-40B4-BE49-F238E27FC236}">
                <a16:creationId xmlns:a16="http://schemas.microsoft.com/office/drawing/2014/main" id="{D6C953C3-A9E7-4CF9-B8B9-E90E54EE1EF3}"/>
              </a:ext>
            </a:extLst>
          </p:cNvPr>
          <p:cNvSpPr txBox="1"/>
          <p:nvPr/>
        </p:nvSpPr>
        <p:spPr>
          <a:xfrm>
            <a:off x="8001000" y="927445"/>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28CFE55E-7257-4325-877E-39F89D01ECE2}"/>
              </a:ext>
            </a:extLst>
          </p:cNvPr>
          <p:cNvSpPr>
            <a:spLocks noGrp="1"/>
          </p:cNvSpPr>
          <p:nvPr>
            <p:ph type="title"/>
          </p:nvPr>
        </p:nvSpPr>
        <p:spPr>
          <a:xfrm>
            <a:off x="152400" y="228600"/>
            <a:ext cx="8915400" cy="1142999"/>
          </a:xfrm>
        </p:spPr>
        <p:txBody>
          <a:bodyPr>
            <a:noAutofit/>
          </a:bodyPr>
          <a:lstStyle/>
          <a:p>
            <a:r>
              <a:rPr lang="en-US" sz="3600" b="1" dirty="0">
                <a:latin typeface="Times New Roman" panose="02020603050405020304" pitchFamily="18" charset="0"/>
                <a:cs typeface="Times New Roman" panose="02020603050405020304" pitchFamily="18" charset="0"/>
              </a:rPr>
              <a:t>Analysis </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049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647525"/>
            <a:ext cx="8610600" cy="5677075"/>
          </a:xfrm>
        </p:spPr>
        <p:txBody>
          <a:bodyPr>
            <a:noAutofit/>
          </a:bodyPr>
          <a:lstStyle/>
          <a:p>
            <a:pPr lvl="0" algn="just">
              <a:lnSpc>
                <a:spcPct val="150000"/>
              </a:lnSpc>
              <a:spcBef>
                <a:spcPts val="0"/>
              </a:spcBef>
            </a:pPr>
            <a:r>
              <a:rPr lang="en-US" sz="2400" dirty="0">
                <a:latin typeface="Times New Roman" panose="02020603050405020304" pitchFamily="18" charset="0"/>
                <a:cs typeface="Times New Roman" panose="02020603050405020304" pitchFamily="18" charset="0"/>
              </a:rPr>
              <a:t>EX- CJ Saqib Nisar took s</a:t>
            </a:r>
            <a:r>
              <a:rPr lang="en-US" sz="2400" dirty="0"/>
              <a:t>uo-moto against Kidney and Liver Transplant Institute (PKLI) on allegations of corruption etc.</a:t>
            </a:r>
          </a:p>
          <a:p>
            <a:pPr algn="just">
              <a:lnSpc>
                <a:spcPct val="150000"/>
              </a:lnSpc>
              <a:spcBef>
                <a:spcPts val="0"/>
              </a:spcBef>
            </a:pPr>
            <a:r>
              <a:rPr lang="en-US" sz="2400" dirty="0"/>
              <a:t>President of PKLI’s name was included in Exit Control List, PKLI President and the Board of Governors were suspended, and a new six-member committee was constituted to look after matters of the Institute</a:t>
            </a:r>
          </a:p>
          <a:p>
            <a:pPr algn="just">
              <a:lnSpc>
                <a:spcPct val="150000"/>
              </a:lnSpc>
              <a:spcBef>
                <a:spcPts val="0"/>
              </a:spcBef>
            </a:pPr>
            <a:r>
              <a:rPr lang="en-US" sz="2400" dirty="0"/>
              <a:t>Forensic Audit was ordered to be made by the Anti-Corruption Establishment.</a:t>
            </a:r>
          </a:p>
          <a:p>
            <a:pPr algn="just">
              <a:lnSpc>
                <a:spcPct val="150000"/>
              </a:lnSpc>
              <a:spcBef>
                <a:spcPts val="0"/>
              </a:spcBef>
            </a:pPr>
            <a:r>
              <a:rPr lang="en-US" sz="2400" dirty="0"/>
              <a:t>Later on, on march 2019 ,</a:t>
            </a:r>
            <a:r>
              <a:rPr lang="en-PK" sz="2400" dirty="0"/>
              <a:t> three-judge bench Supreme Court headed by Justice Manzoor Ahmad Malik a</a:t>
            </a:r>
            <a:r>
              <a:rPr lang="en-US" sz="2400" dirty="0"/>
              <a:t> annulled </a:t>
            </a:r>
            <a:r>
              <a:rPr lang="en-PK" sz="2400" dirty="0"/>
              <a:t>all previous orders</a:t>
            </a:r>
            <a:r>
              <a:rPr lang="en-US" sz="2400" dirty="0"/>
              <a:t> regarding PKLI </a:t>
            </a:r>
          </a:p>
          <a:p>
            <a:pPr algn="just">
              <a:spcBef>
                <a:spcPts val="0"/>
              </a:spcBef>
            </a:pPr>
            <a:endParaRPr lang="en-US" sz="2800" dirty="0"/>
          </a:p>
        </p:txBody>
      </p:sp>
      <p:sp>
        <p:nvSpPr>
          <p:cNvPr id="4" name="Slide Number Placeholder 3">
            <a:extLst>
              <a:ext uri="{FF2B5EF4-FFF2-40B4-BE49-F238E27FC236}">
                <a16:creationId xmlns:a16="http://schemas.microsoft.com/office/drawing/2014/main" id="{21EFD859-42B1-46B4-A01C-640918674485}"/>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7" name="Title 1">
            <a:extLst>
              <a:ext uri="{FF2B5EF4-FFF2-40B4-BE49-F238E27FC236}">
                <a16:creationId xmlns:a16="http://schemas.microsoft.com/office/drawing/2014/main" id="{2C342272-07D4-4591-870A-7D9B2A1A91E1}"/>
              </a:ext>
            </a:extLst>
          </p:cNvPr>
          <p:cNvSpPr>
            <a:spLocks noGrp="1"/>
          </p:cNvSpPr>
          <p:nvPr>
            <p:ph type="title"/>
          </p:nvPr>
        </p:nvSpPr>
        <p:spPr>
          <a:xfrm>
            <a:off x="114300" y="0"/>
            <a:ext cx="8915400" cy="762000"/>
          </a:xfrm>
        </p:spPr>
        <p:txBody>
          <a:bodyPr>
            <a:noAutofit/>
          </a:bodyPr>
          <a:lstStyle/>
          <a:p>
            <a:r>
              <a:rPr lang="en-US" sz="3600" b="1" dirty="0">
                <a:latin typeface="Times New Roman" panose="02020603050405020304" pitchFamily="18" charset="0"/>
                <a:cs typeface="Times New Roman" panose="02020603050405020304" pitchFamily="18" charset="0"/>
              </a:rPr>
              <a:t>Analysis </a:t>
            </a:r>
            <a:endParaRPr lang="en-GB"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C0F127E-04FA-46A3-829E-08E8A14E64FA}"/>
              </a:ext>
            </a:extLst>
          </p:cNvPr>
          <p:cNvSpPr txBox="1"/>
          <p:nvPr/>
        </p:nvSpPr>
        <p:spPr>
          <a:xfrm>
            <a:off x="7982180" y="533400"/>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21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44447-5F7E-4FA0-BDBC-BF31F58FD339}"/>
              </a:ext>
            </a:extLst>
          </p:cNvPr>
          <p:cNvSpPr>
            <a:spLocks noGrp="1"/>
          </p:cNvSpPr>
          <p:nvPr>
            <p:ph type="title"/>
          </p:nvPr>
        </p:nvSpPr>
        <p:spPr>
          <a:xfrm>
            <a:off x="457200" y="76200"/>
            <a:ext cx="8229600" cy="914400"/>
          </a:xfrm>
        </p:spPr>
        <p:txBody>
          <a:bodyPr>
            <a:normAutofit/>
          </a:bodyPr>
          <a:lstStyle/>
          <a:p>
            <a:r>
              <a:rPr lang="en-US" dirty="0"/>
              <a:t>Analysis </a:t>
            </a:r>
            <a:endParaRPr lang="en-PK" dirty="0"/>
          </a:p>
        </p:txBody>
      </p:sp>
      <p:sp>
        <p:nvSpPr>
          <p:cNvPr id="3" name="Content Placeholder 2">
            <a:extLst>
              <a:ext uri="{FF2B5EF4-FFF2-40B4-BE49-F238E27FC236}">
                <a16:creationId xmlns:a16="http://schemas.microsoft.com/office/drawing/2014/main" id="{6FA34D4B-2D96-4E1F-8A46-E5C4442428A1}"/>
              </a:ext>
            </a:extLst>
          </p:cNvPr>
          <p:cNvSpPr>
            <a:spLocks noGrp="1"/>
          </p:cNvSpPr>
          <p:nvPr>
            <p:ph idx="1"/>
          </p:nvPr>
        </p:nvSpPr>
        <p:spPr>
          <a:xfrm>
            <a:off x="125776" y="1059073"/>
            <a:ext cx="8991600" cy="5334000"/>
          </a:xfrm>
        </p:spPr>
        <p:txBody>
          <a:bodyPr>
            <a:normAutofit fontScale="92500" lnSpcReduction="10000"/>
          </a:bodyPr>
          <a:lstStyle/>
          <a:p>
            <a:pPr algn="just">
              <a:lnSpc>
                <a:spcPct val="150000"/>
              </a:lnSpc>
              <a:spcBef>
                <a:spcPts val="0"/>
              </a:spcBef>
            </a:pPr>
            <a:r>
              <a:rPr lang="en-US" sz="2800" dirty="0"/>
              <a:t>On January 11, 2018, took suo motu notice of the rape and murder of minor girl Zainab in Kasur. Her body was found near a garbage dump days after she went missing.  </a:t>
            </a:r>
          </a:p>
          <a:p>
            <a:pPr algn="just">
              <a:lnSpc>
                <a:spcPct val="150000"/>
              </a:lnSpc>
              <a:spcBef>
                <a:spcPts val="0"/>
              </a:spcBef>
            </a:pPr>
            <a:r>
              <a:rPr lang="en-US" sz="2800" dirty="0"/>
              <a:t>Ex-CJP ordered the Punjab IG to submit a report within 24 hours.</a:t>
            </a:r>
          </a:p>
          <a:p>
            <a:pPr algn="just">
              <a:lnSpc>
                <a:spcPct val="150000"/>
              </a:lnSpc>
              <a:spcBef>
                <a:spcPts val="0"/>
              </a:spcBef>
            </a:pPr>
            <a:r>
              <a:rPr lang="en-US" sz="2800" dirty="0"/>
              <a:t>Later on, Imran Ali, was arrested and convicted of the crime and sentenced to death by the Anti-Terrorism Court.</a:t>
            </a:r>
          </a:p>
          <a:p>
            <a:pPr algn="just">
              <a:lnSpc>
                <a:spcPct val="150000"/>
              </a:lnSpc>
              <a:spcBef>
                <a:spcPts val="0"/>
              </a:spcBef>
            </a:pPr>
            <a:r>
              <a:rPr lang="en-US" sz="2800" dirty="0"/>
              <a:t> In October 2018, Imran Ali hanged at Lahore’s Kot Lakhpat Jail.</a:t>
            </a:r>
          </a:p>
        </p:txBody>
      </p:sp>
      <p:sp>
        <p:nvSpPr>
          <p:cNvPr id="4" name="Slide Number Placeholder 3">
            <a:extLst>
              <a:ext uri="{FF2B5EF4-FFF2-40B4-BE49-F238E27FC236}">
                <a16:creationId xmlns:a16="http://schemas.microsoft.com/office/drawing/2014/main" id="{599F7001-E584-4136-B426-EA6285EED487}"/>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323935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077200" cy="685800"/>
          </a:xfrm>
        </p:spPr>
        <p:txBody>
          <a:bodyPr>
            <a:normAutofit fontScale="90000"/>
          </a:bodyPr>
          <a:lstStyle/>
          <a:p>
            <a:r>
              <a:rPr lang="en-US" dirty="0"/>
              <a:t>Analysis </a:t>
            </a:r>
          </a:p>
        </p:txBody>
      </p:sp>
      <p:sp>
        <p:nvSpPr>
          <p:cNvPr id="3" name="Content Placeholder 2"/>
          <p:cNvSpPr>
            <a:spLocks noGrp="1"/>
          </p:cNvSpPr>
          <p:nvPr>
            <p:ph idx="1"/>
          </p:nvPr>
        </p:nvSpPr>
        <p:spPr>
          <a:xfrm>
            <a:off x="165956" y="1429048"/>
            <a:ext cx="8812088" cy="4892676"/>
          </a:xfrm>
        </p:spPr>
        <p:txBody>
          <a:bodyPr>
            <a:normAutofit fontScale="92500"/>
          </a:bodyPr>
          <a:lstStyle/>
          <a:p>
            <a:pPr algn="just">
              <a:lnSpc>
                <a:spcPct val="150000"/>
              </a:lnSpc>
              <a:spcAft>
                <a:spcPts val="1200"/>
              </a:spcAft>
            </a:pPr>
            <a:r>
              <a:rPr lang="en-US" sz="2800" dirty="0"/>
              <a:t>Ruling of the Deputy Speaker of the National Assembly  dated 03.04.2022 declared contrary to the Constitution</a:t>
            </a:r>
          </a:p>
          <a:p>
            <a:pPr algn="just">
              <a:lnSpc>
                <a:spcPct val="150000"/>
              </a:lnSpc>
              <a:spcAft>
                <a:spcPts val="1200"/>
              </a:spcAft>
            </a:pPr>
            <a:r>
              <a:rPr lang="en-US" sz="2800" dirty="0"/>
              <a:t>Resolution for no confidence declared as pending</a:t>
            </a:r>
          </a:p>
          <a:p>
            <a:pPr algn="just">
              <a:lnSpc>
                <a:spcPct val="150000"/>
              </a:lnSpc>
              <a:spcAft>
                <a:spcPts val="1200"/>
              </a:spcAft>
            </a:pPr>
            <a:r>
              <a:rPr lang="en-US" sz="2800" dirty="0"/>
              <a:t>The Prime Minister could not advise the President to dissolve the Assembly as contemplated by Article 58(1) and the Order of the President issued on 03.04.2022 dissolving the Assembly was contrary to the Constitution</a:t>
            </a:r>
          </a:p>
          <a:p>
            <a:pPr>
              <a:lnSpc>
                <a:spcPct val="150000"/>
              </a:lnSpc>
            </a:pPr>
            <a:endParaRPr lang="en-US" sz="2800" dirty="0"/>
          </a:p>
          <a:p>
            <a:pPr>
              <a:lnSpc>
                <a:spcPct val="150000"/>
              </a:lnSpc>
            </a:pPr>
            <a:endParaRPr lang="en-US" sz="2800" dirty="0"/>
          </a:p>
        </p:txBody>
      </p:sp>
      <p:sp>
        <p:nvSpPr>
          <p:cNvPr id="4" name="Slide Number Placeholder 3">
            <a:extLst>
              <a:ext uri="{FF2B5EF4-FFF2-40B4-BE49-F238E27FC236}">
                <a16:creationId xmlns:a16="http://schemas.microsoft.com/office/drawing/2014/main" id="{736918CD-46CD-4783-AC67-D0BD10FD82B8}"/>
              </a:ext>
            </a:extLst>
          </p:cNvPr>
          <p:cNvSpPr>
            <a:spLocks noGrp="1"/>
          </p:cNvSpPr>
          <p:nvPr>
            <p:ph type="sldNum" sz="quarter" idx="12"/>
          </p:nvPr>
        </p:nvSpPr>
        <p:spPr/>
        <p:txBody>
          <a:bodyPr/>
          <a:lstStyle/>
          <a:p>
            <a:fld id="{4937D8AB-5FF2-4F00-BB42-EDC0E0209328}" type="slidenum">
              <a:rPr lang="en-US" smtClean="0"/>
              <a:pPr/>
              <a:t>16</a:t>
            </a:fld>
            <a:endParaRPr lang="en-US" dirty="0"/>
          </a:p>
        </p:txBody>
      </p:sp>
      <p:sp>
        <p:nvSpPr>
          <p:cNvPr id="8" name="TextBox 7">
            <a:extLst>
              <a:ext uri="{FF2B5EF4-FFF2-40B4-BE49-F238E27FC236}">
                <a16:creationId xmlns:a16="http://schemas.microsoft.com/office/drawing/2014/main" id="{F17AEFFB-F88D-4591-8050-6616FFB02BA4}"/>
              </a:ext>
            </a:extLst>
          </p:cNvPr>
          <p:cNvSpPr txBox="1"/>
          <p:nvPr/>
        </p:nvSpPr>
        <p:spPr>
          <a:xfrm>
            <a:off x="7668344" y="15205"/>
            <a:ext cx="1475656" cy="461665"/>
          </a:xfrm>
          <a:prstGeom prst="rect">
            <a:avLst/>
          </a:prstGeom>
          <a:noFill/>
        </p:spPr>
        <p:txBody>
          <a:bodyPr wrap="square" rtlCol="0">
            <a:spAutoFit/>
          </a:bodyPr>
          <a:lstStyle/>
          <a:p>
            <a:pPr algn="r"/>
            <a:r>
              <a:rPr lang="en-US" sz="2400" b="1" i="1" dirty="0">
                <a:solidFill>
                  <a:srgbClr val="FFC000"/>
                </a:solidFill>
                <a:latin typeface="Times New Roman" panose="02020603050405020304" pitchFamily="18" charset="0"/>
                <a:cs typeface="Times New Roman" panose="02020603050405020304" pitchFamily="18" charset="0"/>
              </a:rPr>
              <a:t>…Contd.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85E25-1D29-4A11-A4C4-1AEDB2BB7A89}"/>
              </a:ext>
            </a:extLst>
          </p:cNvPr>
          <p:cNvSpPr>
            <a:spLocks noGrp="1"/>
          </p:cNvSpPr>
          <p:nvPr>
            <p:ph type="title"/>
          </p:nvPr>
        </p:nvSpPr>
        <p:spPr>
          <a:xfrm>
            <a:off x="457200" y="381000"/>
            <a:ext cx="8229600" cy="762000"/>
          </a:xfrm>
        </p:spPr>
        <p:txBody>
          <a:bodyPr>
            <a:noAutofit/>
          </a:bodyPr>
          <a:lstStyle/>
          <a:p>
            <a:r>
              <a:rPr lang="en-US" sz="3600" b="1" dirty="0">
                <a:latin typeface="Times New Roman" panose="02020603050405020304" pitchFamily="18" charset="0"/>
                <a:cs typeface="Times New Roman" panose="02020603050405020304" pitchFamily="18" charset="0"/>
              </a:rPr>
              <a:t>Analysis</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Arguments in favour of the Exercise of  Suo-moto cases</a:t>
            </a:r>
            <a:endParaRPr lang="x-none"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45E9CED-D10C-4AAB-BEB1-741FF872B06C}"/>
              </a:ext>
            </a:extLst>
          </p:cNvPr>
          <p:cNvSpPr>
            <a:spLocks noGrp="1"/>
          </p:cNvSpPr>
          <p:nvPr>
            <p:ph idx="1"/>
          </p:nvPr>
        </p:nvSpPr>
        <p:spPr>
          <a:xfrm>
            <a:off x="152400" y="1524000"/>
            <a:ext cx="8839200" cy="5486400"/>
          </a:xfrm>
        </p:spPr>
        <p:txBody>
          <a:bodyPr>
            <a:noAutofit/>
          </a:bodyPr>
          <a:lstStyle/>
          <a:p>
            <a:pPr algn="just" fontAlgn="base">
              <a:lnSpc>
                <a:spcPct val="150000"/>
              </a:lnSpc>
              <a:spcBef>
                <a:spcPts val="0"/>
              </a:spcBef>
            </a:pPr>
            <a:r>
              <a:rPr lang="en-US" sz="2600" dirty="0">
                <a:latin typeface="Times New Roman" panose="02020603050405020304" pitchFamily="18" charset="0"/>
                <a:cs typeface="Times New Roman" panose="02020603050405020304" pitchFamily="18" charset="0"/>
              </a:rPr>
              <a:t>Protected many individuals, families, distressed classes from the arbitrariness of government and private individuals</a:t>
            </a:r>
          </a:p>
          <a:p>
            <a:pPr algn="just" fontAlgn="base">
              <a:lnSpc>
                <a:spcPct val="150000"/>
              </a:lnSpc>
              <a:spcBef>
                <a:spcPts val="0"/>
              </a:spcBef>
            </a:pPr>
            <a:r>
              <a:rPr lang="en-US" sz="2600" dirty="0">
                <a:latin typeface="Times New Roman" panose="02020603050405020304" pitchFamily="18" charset="0"/>
                <a:cs typeface="Times New Roman" panose="02020603050405020304" pitchFamily="18" charset="0"/>
              </a:rPr>
              <a:t>Instrumental in enforcement of law and order, eliminating bad governance and corruption through accountability of public office holders</a:t>
            </a:r>
          </a:p>
          <a:p>
            <a:pPr algn="just" fontAlgn="base">
              <a:lnSpc>
                <a:spcPct val="150000"/>
              </a:lnSpc>
              <a:spcBef>
                <a:spcPts val="0"/>
              </a:spcBef>
            </a:pPr>
            <a:r>
              <a:rPr lang="en-GB" sz="2600" dirty="0">
                <a:latin typeface="Times New Roman" panose="02020603050405020304" pitchFamily="18" charset="0"/>
                <a:cs typeface="Times New Roman" panose="02020603050405020304" pitchFamily="18" charset="0"/>
              </a:rPr>
              <a:t>Considered as a positive sign to highlight and cure the fallings of executive</a:t>
            </a:r>
          </a:p>
          <a:p>
            <a:pPr algn="just" fontAlgn="base">
              <a:lnSpc>
                <a:spcPct val="150000"/>
              </a:lnSpc>
              <a:spcBef>
                <a:spcPts val="0"/>
              </a:spcBef>
            </a:pPr>
            <a:r>
              <a:rPr lang="en-GB" sz="2600" dirty="0">
                <a:latin typeface="Times New Roman" panose="02020603050405020304" pitchFamily="18" charset="0"/>
                <a:cs typeface="Times New Roman" panose="02020603050405020304" pitchFamily="18" charset="0"/>
              </a:rPr>
              <a:t>Ensures that the executive perform its obligations under the constitution and the law</a:t>
            </a:r>
          </a:p>
        </p:txBody>
      </p:sp>
      <p:sp>
        <p:nvSpPr>
          <p:cNvPr id="4" name="Slide Number Placeholder 3">
            <a:extLst>
              <a:ext uri="{FF2B5EF4-FFF2-40B4-BE49-F238E27FC236}">
                <a16:creationId xmlns:a16="http://schemas.microsoft.com/office/drawing/2014/main" id="{543D2A8C-9081-4732-852D-7D414B003935}"/>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806990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D65171-A78E-4B03-BFF4-6B2624E2E82D}"/>
              </a:ext>
            </a:extLst>
          </p:cNvPr>
          <p:cNvSpPr>
            <a:spLocks noGrp="1"/>
          </p:cNvSpPr>
          <p:nvPr>
            <p:ph idx="1"/>
          </p:nvPr>
        </p:nvSpPr>
        <p:spPr>
          <a:xfrm>
            <a:off x="152400" y="1664732"/>
            <a:ext cx="8839200" cy="5056744"/>
          </a:xfrm>
        </p:spPr>
        <p:txBody>
          <a:bodyPr>
            <a:normAutofit lnSpcReduction="10000"/>
          </a:bodyPr>
          <a:lstStyle/>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Generates populist trends and competition amongst judges thus a </a:t>
            </a:r>
            <a:r>
              <a:rPr lang="en-US" sz="2800" dirty="0"/>
              <a:t>hurdle</a:t>
            </a:r>
            <a:r>
              <a:rPr lang="en-US" sz="2800" dirty="0">
                <a:latin typeface="Times New Roman" panose="02020603050405020304" pitchFamily="18" charset="0"/>
                <a:cs typeface="Times New Roman" panose="02020603050405020304" pitchFamily="18" charset="0"/>
              </a:rPr>
              <a:t> in the way of fair administration of justice</a:t>
            </a:r>
          </a:p>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There is no opportunity given for questioning the matter of jurisdiction</a:t>
            </a:r>
          </a:p>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A judge becomes arbitrator in his own cause </a:t>
            </a:r>
          </a:p>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Deprives the right to fair trial and due process </a:t>
            </a:r>
          </a:p>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Takes a toll on the court’s precious time, adding to the ever-increasing pendency on appellate side</a:t>
            </a:r>
          </a:p>
        </p:txBody>
      </p:sp>
      <p:sp>
        <p:nvSpPr>
          <p:cNvPr id="4" name="Slide Number Placeholder 3">
            <a:extLst>
              <a:ext uri="{FF2B5EF4-FFF2-40B4-BE49-F238E27FC236}">
                <a16:creationId xmlns:a16="http://schemas.microsoft.com/office/drawing/2014/main" id="{504541F4-FFCA-4BDC-B501-2087D87C1D24}"/>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TextBox 7">
            <a:extLst>
              <a:ext uri="{FF2B5EF4-FFF2-40B4-BE49-F238E27FC236}">
                <a16:creationId xmlns:a16="http://schemas.microsoft.com/office/drawing/2014/main" id="{41C76146-3585-4B59-8A0E-608EA4B83F4B}"/>
              </a:ext>
            </a:extLst>
          </p:cNvPr>
          <p:cNvSpPr txBox="1"/>
          <p:nvPr/>
        </p:nvSpPr>
        <p:spPr>
          <a:xfrm>
            <a:off x="8077200" y="1295400"/>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
        <p:nvSpPr>
          <p:cNvPr id="11" name="Title 1">
            <a:extLst>
              <a:ext uri="{FF2B5EF4-FFF2-40B4-BE49-F238E27FC236}">
                <a16:creationId xmlns:a16="http://schemas.microsoft.com/office/drawing/2014/main" id="{481D4BBF-A88B-42BD-B8B8-241597297FB4}"/>
              </a:ext>
            </a:extLst>
          </p:cNvPr>
          <p:cNvSpPr>
            <a:spLocks noGrp="1"/>
          </p:cNvSpPr>
          <p:nvPr>
            <p:ph type="title"/>
          </p:nvPr>
        </p:nvSpPr>
        <p:spPr>
          <a:xfrm>
            <a:off x="457200" y="381000"/>
            <a:ext cx="8229600" cy="762000"/>
          </a:xfrm>
        </p:spPr>
        <p:txBody>
          <a:bodyPr>
            <a:noAutofit/>
          </a:bodyPr>
          <a:lstStyle/>
          <a:p>
            <a:r>
              <a:rPr lang="en-US" sz="3600" b="1" dirty="0">
                <a:latin typeface="Times New Roman" panose="02020603050405020304" pitchFamily="18" charset="0"/>
                <a:cs typeface="Times New Roman" panose="02020603050405020304" pitchFamily="18" charset="0"/>
              </a:rPr>
              <a:t>Analysis</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Arguments </a:t>
            </a:r>
            <a:r>
              <a:rPr lang="en-US" sz="3600" dirty="0"/>
              <a:t>against</a:t>
            </a:r>
            <a:r>
              <a:rPr lang="en-US" sz="3600" b="1" dirty="0">
                <a:latin typeface="Times New Roman" panose="02020603050405020304" pitchFamily="18" charset="0"/>
                <a:cs typeface="Times New Roman" panose="02020603050405020304" pitchFamily="18" charset="0"/>
              </a:rPr>
              <a:t> Exercise of  Suo-moto cases</a:t>
            </a:r>
            <a:endParaRPr lang="x-none"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454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0" y="228600"/>
            <a:ext cx="8915400" cy="1020762"/>
          </a:xfrm>
        </p:spPr>
        <p:txBody>
          <a:bodyPr>
            <a:noAutofit/>
          </a:bodyPr>
          <a:lstStyle/>
          <a:p>
            <a:pPr marL="60325" fontAlgn="base"/>
            <a:r>
              <a:rPr lang="en-US" sz="3200" b="1" dirty="0"/>
              <a:t>Analysis</a:t>
            </a:r>
            <a:br>
              <a:rPr lang="en-US" sz="3200" b="1" dirty="0"/>
            </a:br>
            <a:r>
              <a:rPr lang="en-US" sz="3200" b="1" dirty="0"/>
              <a:t>Arguments against </a:t>
            </a:r>
            <a:r>
              <a:rPr lang="en-US" sz="3200" b="1" dirty="0">
                <a:latin typeface="Times New Roman" panose="02020603050405020304" pitchFamily="18" charset="0"/>
                <a:cs typeface="Times New Roman" panose="02020603050405020304" pitchFamily="18" charset="0"/>
              </a:rPr>
              <a:t>of </a:t>
            </a:r>
            <a:r>
              <a:rPr lang="en-US" sz="3600" b="1" dirty="0">
                <a:latin typeface="Times New Roman" panose="02020603050405020304" pitchFamily="18" charset="0"/>
                <a:cs typeface="Times New Roman" panose="02020603050405020304" pitchFamily="18" charset="0"/>
              </a:rPr>
              <a:t>Suo-moto Cases </a:t>
            </a:r>
            <a:br>
              <a:rPr lang="en-GB" sz="3200" b="1" dirty="0"/>
            </a:br>
            <a:endParaRPr lang="en-GB" sz="3200" b="1" dirty="0"/>
          </a:p>
        </p:txBody>
      </p:sp>
      <p:sp>
        <p:nvSpPr>
          <p:cNvPr id="3" name="Content Placeholder 2"/>
          <p:cNvSpPr>
            <a:spLocks noGrp="1"/>
          </p:cNvSpPr>
          <p:nvPr>
            <p:ph idx="1"/>
          </p:nvPr>
        </p:nvSpPr>
        <p:spPr>
          <a:xfrm>
            <a:off x="228600" y="1447800"/>
            <a:ext cx="8718630" cy="5257800"/>
          </a:xfrm>
        </p:spPr>
        <p:txBody>
          <a:bodyPr>
            <a:noAutofit/>
          </a:bodyPr>
          <a:lstStyle/>
          <a:p>
            <a:pPr algn="just" fontAlgn="base">
              <a:spcBef>
                <a:spcPts val="600"/>
              </a:spcBef>
              <a:spcAft>
                <a:spcPts val="600"/>
              </a:spcAft>
            </a:pPr>
            <a:r>
              <a:rPr lang="en-US" sz="2800" dirty="0">
                <a:latin typeface="Times New Roman" panose="02020603050405020304" pitchFamily="18" charset="0"/>
                <a:cs typeface="Times New Roman" panose="02020603050405020304" pitchFamily="18" charset="0"/>
              </a:rPr>
              <a:t>Suo moto exercised by the chief justice and the bench of his favorite judges thus has the potential to generate jealousy and disharmony amongst other judges</a:t>
            </a:r>
          </a:p>
          <a:p>
            <a:pPr algn="just" fontAlgn="base">
              <a:spcBef>
                <a:spcPts val="600"/>
              </a:spcBef>
              <a:spcAft>
                <a:spcPts val="600"/>
              </a:spcAft>
            </a:pPr>
            <a:r>
              <a:rPr lang="en-US" sz="2800" dirty="0">
                <a:latin typeface="Times New Roman" panose="02020603050405020304" pitchFamily="18" charset="0"/>
                <a:cs typeface="Times New Roman" panose="02020603050405020304" pitchFamily="18" charset="0"/>
              </a:rPr>
              <a:t>A perception that the Chances of misuse for “political engineering”</a:t>
            </a:r>
          </a:p>
          <a:p>
            <a:pPr algn="just" fontAlgn="base">
              <a:spcBef>
                <a:spcPts val="600"/>
              </a:spcBef>
              <a:spcAft>
                <a:spcPts val="600"/>
              </a:spcAft>
            </a:pPr>
            <a:r>
              <a:rPr lang="en-GB" sz="2800" dirty="0">
                <a:latin typeface="Times New Roman" panose="02020603050405020304" pitchFamily="18" charset="0"/>
                <a:cs typeface="Times New Roman" panose="02020603050405020304" pitchFamily="18" charset="0"/>
              </a:rPr>
              <a:t>There are instances of judicial overreach wherein the judiciary has interfered in the executive and legislative functions  </a:t>
            </a:r>
          </a:p>
        </p:txBody>
      </p:sp>
      <p:sp>
        <p:nvSpPr>
          <p:cNvPr id="4" name="Slide Number Placeholder 3">
            <a:extLst>
              <a:ext uri="{FF2B5EF4-FFF2-40B4-BE49-F238E27FC236}">
                <a16:creationId xmlns:a16="http://schemas.microsoft.com/office/drawing/2014/main" id="{095360C5-A2A0-42B1-A5CE-0F3929CC7515}"/>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TextBox 4">
            <a:extLst>
              <a:ext uri="{FF2B5EF4-FFF2-40B4-BE49-F238E27FC236}">
                <a16:creationId xmlns:a16="http://schemas.microsoft.com/office/drawing/2014/main" id="{E1E251C7-16E4-4964-A222-2663874641EE}"/>
              </a:ext>
            </a:extLst>
          </p:cNvPr>
          <p:cNvSpPr txBox="1"/>
          <p:nvPr/>
        </p:nvSpPr>
        <p:spPr>
          <a:xfrm>
            <a:off x="8077200" y="1066800"/>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201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056" y="-8467"/>
            <a:ext cx="9027886" cy="6866467"/>
          </a:xfrm>
        </p:spPr>
        <p:txBody>
          <a:bodyPr anchor="t">
            <a:normAutofit fontScale="90000"/>
          </a:bodyPr>
          <a:lstStyle/>
          <a:p>
            <a:r>
              <a:rPr lang="en-US" sz="3100" b="1" dirty="0">
                <a:latin typeface="Times New Roman" panose="02020603050405020304" pitchFamily="18" charset="0"/>
                <a:cs typeface="Times New Roman" panose="02020603050405020304" pitchFamily="18" charset="0"/>
              </a:rPr>
              <a:t>NATIONAL MANAGEMENT COLLEGE </a:t>
            </a:r>
            <a:br>
              <a:rPr lang="en-US" sz="3100" b="1" dirty="0">
                <a:latin typeface="Times New Roman" panose="02020603050405020304" pitchFamily="18" charset="0"/>
                <a:cs typeface="Times New Roman" panose="02020603050405020304" pitchFamily="18" charset="0"/>
              </a:rPr>
            </a:br>
            <a:r>
              <a:rPr lang="en-US" sz="3100" b="1" dirty="0">
                <a:latin typeface="Times New Roman" panose="02020603050405020304" pitchFamily="18" charset="0"/>
                <a:cs typeface="Times New Roman" panose="02020603050405020304" pitchFamily="18" charset="0"/>
              </a:rPr>
              <a:t>117</a:t>
            </a:r>
            <a:r>
              <a:rPr lang="en-US" sz="3100" b="1" baseline="30000" dirty="0">
                <a:latin typeface="Times New Roman" panose="02020603050405020304" pitchFamily="18" charset="0"/>
                <a:cs typeface="Times New Roman" panose="02020603050405020304" pitchFamily="18" charset="0"/>
              </a:rPr>
              <a:t>th</a:t>
            </a:r>
            <a:r>
              <a:rPr lang="en-US" sz="3100" b="1" dirty="0">
                <a:latin typeface="Times New Roman" panose="02020603050405020304" pitchFamily="18" charset="0"/>
                <a:cs typeface="Times New Roman" panose="02020603050405020304" pitchFamily="18" charset="0"/>
              </a:rPr>
              <a:t> National Management Course</a:t>
            </a:r>
            <a:br>
              <a:rPr lang="en-US" sz="31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Contemporary Issue Series Presentation</a:t>
            </a:r>
            <a:br>
              <a:rPr lang="en-US" sz="2700" b="1" dirty="0">
                <a:latin typeface="Times New Roman" panose="02020603050405020304" pitchFamily="18" charset="0"/>
                <a:cs typeface="Times New Roman" panose="02020603050405020304" pitchFamily="18" charset="0"/>
              </a:rPr>
            </a:br>
            <a:br>
              <a:rPr lang="en-US" sz="1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Critical Evaluation Of Exercise Of</a:t>
            </a:r>
            <a:br>
              <a:rPr lang="en-US" sz="2800" b="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Suo Moto Power By the Superior Judiciary</a:t>
            </a:r>
            <a:br>
              <a:rPr lang="en-US" sz="4900" b="1" u="sng" dirty="0">
                <a:latin typeface="Times New Roman" panose="02020603050405020304" pitchFamily="18" charset="0"/>
                <a:cs typeface="Times New Roman" panose="02020603050405020304" pitchFamily="18" charset="0"/>
              </a:rPr>
            </a:br>
            <a:br>
              <a:rPr lang="en-US" sz="4900" b="1" u="sng"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By </a:t>
            </a:r>
            <a:br>
              <a:rPr lang="en-US" sz="2400" b="1"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Muhammad Arshad Khan</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M/O PD&amp;SI</a:t>
            </a:r>
            <a:br>
              <a:rPr lang="en-US" sz="1800" dirty="0">
                <a:latin typeface="Times New Roman" panose="02020603050405020304" pitchFamily="18" charset="0"/>
                <a:cs typeface="Times New Roman" panose="02020603050405020304" pitchFamily="18" charset="0"/>
              </a:rPr>
            </a:b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Sponsor DS: Dr. Naveed  Ahmad Chaudhry</a:t>
            </a:r>
            <a:br>
              <a:rPr lang="en-US" sz="2400" b="1"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Date: 11 November, 2022 </a:t>
            </a: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C7AA319E-280D-714A-8422-CDAFB392C297}"/>
              </a:ext>
            </a:extLst>
          </p:cNvPr>
          <p:cNvPicPr/>
          <p:nvPr/>
        </p:nvPicPr>
        <p:blipFill>
          <a:blip r:embed="rId2" r:link="rId3" cstate="print"/>
          <a:srcRect/>
          <a:stretch>
            <a:fillRect/>
          </a:stretch>
        </p:blipFill>
        <p:spPr bwMode="auto">
          <a:xfrm>
            <a:off x="3885957" y="914400"/>
            <a:ext cx="1372083" cy="1424377"/>
          </a:xfrm>
          <a:prstGeom prst="rect">
            <a:avLst/>
          </a:prstGeom>
          <a:noFill/>
          <a:ln w="9525">
            <a:noFill/>
            <a:miter lim="800000"/>
            <a:headEnd/>
            <a:tailEnd/>
          </a:ln>
        </p:spPr>
      </p:pic>
      <p:sp>
        <p:nvSpPr>
          <p:cNvPr id="3" name="Slide Number Placeholder 2">
            <a:extLst>
              <a:ext uri="{FF2B5EF4-FFF2-40B4-BE49-F238E27FC236}">
                <a16:creationId xmlns:a16="http://schemas.microsoft.com/office/drawing/2014/main" id="{B6A379DC-A8B0-4806-8979-DBD8E0FE4BA4}"/>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393110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70" y="304800"/>
            <a:ext cx="8955259" cy="609600"/>
          </a:xfrm>
        </p:spPr>
        <p:txBody>
          <a:bodyPr>
            <a:noAutofit/>
          </a:bodyPr>
          <a:lstStyle/>
          <a:p>
            <a:pPr>
              <a:lnSpc>
                <a:spcPts val="4320"/>
              </a:lnSpc>
            </a:pPr>
            <a:r>
              <a:rPr lang="en-US" sz="3600" b="1" dirty="0">
                <a:latin typeface="Times New Roman" panose="02020603050405020304" pitchFamily="18" charset="0"/>
                <a:cs typeface="Times New Roman" panose="02020603050405020304" pitchFamily="18" charset="0"/>
              </a:rPr>
              <a:t>Overview of few suo-moto decisions and their impact</a:t>
            </a:r>
            <a:endParaRPr lang="en-US" sz="3600" b="1" u="sng" dirty="0">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4294967295"/>
          </p:nvPr>
        </p:nvSpPr>
        <p:spPr/>
        <p:txBody>
          <a:bodyPr/>
          <a:lstStyle/>
          <a:p>
            <a:fld id="{EEF52E0F-5829-4F63-BA64-3977618E7B67}" type="slidenum">
              <a:rPr lang="x-none" smtClean="0"/>
              <a:pPr/>
              <a:t>20</a:t>
            </a:fld>
            <a:endParaRPr lang="x-none" dirty="0"/>
          </a:p>
        </p:txBody>
      </p:sp>
      <p:graphicFrame>
        <p:nvGraphicFramePr>
          <p:cNvPr id="23" name="Content Placeholder 22"/>
          <p:cNvGraphicFramePr>
            <a:graphicFrameLocks noGrp="1"/>
          </p:cNvGraphicFramePr>
          <p:nvPr>
            <p:ph idx="1"/>
            <p:extLst>
              <p:ext uri="{D42A27DB-BD31-4B8C-83A1-F6EECF244321}">
                <p14:modId xmlns:p14="http://schemas.microsoft.com/office/powerpoint/2010/main" val="3755399914"/>
              </p:ext>
            </p:extLst>
          </p:nvPr>
        </p:nvGraphicFramePr>
        <p:xfrm>
          <a:off x="132469" y="1263007"/>
          <a:ext cx="8879059" cy="4828395"/>
        </p:xfrm>
        <a:graphic>
          <a:graphicData uri="http://schemas.openxmlformats.org/drawingml/2006/table">
            <a:tbl>
              <a:tblPr>
                <a:tableStyleId>{5940675A-B579-460E-94D1-54222C63F5DA}</a:tableStyleId>
              </a:tblPr>
              <a:tblGrid>
                <a:gridCol w="2895600">
                  <a:extLst>
                    <a:ext uri="{9D8B030D-6E8A-4147-A177-3AD203B41FA5}">
                      <a16:colId xmlns:a16="http://schemas.microsoft.com/office/drawing/2014/main" val="830880202"/>
                    </a:ext>
                  </a:extLst>
                </a:gridCol>
                <a:gridCol w="1981200">
                  <a:extLst>
                    <a:ext uri="{9D8B030D-6E8A-4147-A177-3AD203B41FA5}">
                      <a16:colId xmlns:a16="http://schemas.microsoft.com/office/drawing/2014/main" val="3632609079"/>
                    </a:ext>
                  </a:extLst>
                </a:gridCol>
                <a:gridCol w="2743200">
                  <a:extLst>
                    <a:ext uri="{9D8B030D-6E8A-4147-A177-3AD203B41FA5}">
                      <a16:colId xmlns:a16="http://schemas.microsoft.com/office/drawing/2014/main" val="2916460210"/>
                    </a:ext>
                  </a:extLst>
                </a:gridCol>
                <a:gridCol w="1259059">
                  <a:extLst>
                    <a:ext uri="{9D8B030D-6E8A-4147-A177-3AD203B41FA5}">
                      <a16:colId xmlns:a16="http://schemas.microsoft.com/office/drawing/2014/main" val="823337555"/>
                    </a:ext>
                  </a:extLst>
                </a:gridCol>
              </a:tblGrid>
              <a:tr h="433839">
                <a:tc>
                  <a:txBody>
                    <a:bodyPr/>
                    <a:lstStyle/>
                    <a:p>
                      <a:pPr algn="ctr">
                        <a:lnSpc>
                          <a:spcPct val="100000"/>
                        </a:lnSpc>
                        <a:spcBef>
                          <a:spcPts val="0"/>
                        </a:spcBef>
                        <a:spcAft>
                          <a:spcPts val="0"/>
                        </a:spcAft>
                      </a:pPr>
                      <a:r>
                        <a:rPr lang="en-US" sz="2000" b="1" u="sng" dirty="0">
                          <a:effectLst/>
                          <a:latin typeface="Times New Roman" panose="02020603050405020304" pitchFamily="18" charset="0"/>
                          <a:cs typeface="Times New Roman" panose="02020603050405020304" pitchFamily="18" charset="0"/>
                        </a:rPr>
                        <a:t>C</a:t>
                      </a:r>
                      <a:r>
                        <a:rPr lang="en-US" sz="2000" b="1" u="sng" spc="5" dirty="0">
                          <a:effectLst/>
                          <a:latin typeface="Times New Roman" panose="02020603050405020304" pitchFamily="18" charset="0"/>
                          <a:cs typeface="Times New Roman" panose="02020603050405020304" pitchFamily="18" charset="0"/>
                        </a:rPr>
                        <a:t>a</a:t>
                      </a:r>
                      <a:r>
                        <a:rPr lang="en-US" sz="2000" b="1" u="sng" spc="-5" dirty="0">
                          <a:effectLst/>
                          <a:latin typeface="Times New Roman" panose="02020603050405020304" pitchFamily="18" charset="0"/>
                          <a:cs typeface="Times New Roman" panose="02020603050405020304" pitchFamily="18" charset="0"/>
                        </a:rPr>
                        <a:t>s</a:t>
                      </a:r>
                      <a:r>
                        <a:rPr lang="en-US" sz="2000" b="1" u="sng" dirty="0">
                          <a:effectLst/>
                          <a:latin typeface="Times New Roman" panose="02020603050405020304" pitchFamily="18" charset="0"/>
                          <a:cs typeface="Times New Roman" panose="02020603050405020304" pitchFamily="18" charset="0"/>
                        </a:rPr>
                        <a:t>e</a:t>
                      </a: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64770" algn="ctr">
                        <a:lnSpc>
                          <a:spcPct val="100000"/>
                        </a:lnSpc>
                        <a:spcBef>
                          <a:spcPts val="0"/>
                        </a:spcBef>
                        <a:spcAft>
                          <a:spcPts val="0"/>
                        </a:spcAft>
                      </a:pPr>
                      <a:r>
                        <a:rPr lang="en-US" sz="2000" b="1" u="sng" spc="5" dirty="0">
                          <a:effectLst/>
                          <a:latin typeface="Times New Roman" panose="02020603050405020304" pitchFamily="18" charset="0"/>
                          <a:cs typeface="Times New Roman" panose="02020603050405020304" pitchFamily="18" charset="0"/>
                        </a:rPr>
                        <a:t>Ma</a:t>
                      </a:r>
                      <a:r>
                        <a:rPr lang="en-US" sz="2000" b="1" u="sng" dirty="0">
                          <a:effectLst/>
                          <a:latin typeface="Times New Roman" panose="02020603050405020304" pitchFamily="18" charset="0"/>
                          <a:cs typeface="Times New Roman" panose="02020603050405020304" pitchFamily="18" charset="0"/>
                        </a:rPr>
                        <a:t>in</a:t>
                      </a:r>
                      <a:r>
                        <a:rPr lang="en-US" sz="2000" b="1" u="sng" spc="-25" dirty="0">
                          <a:effectLst/>
                          <a:latin typeface="Times New Roman" panose="02020603050405020304" pitchFamily="18" charset="0"/>
                          <a:cs typeface="Times New Roman" panose="02020603050405020304" pitchFamily="18" charset="0"/>
                        </a:rPr>
                        <a:t> </a:t>
                      </a:r>
                      <a:r>
                        <a:rPr lang="en-US" sz="2000" b="1" u="sng" spc="-5" dirty="0">
                          <a:effectLst/>
                          <a:latin typeface="Times New Roman" panose="02020603050405020304" pitchFamily="18" charset="0"/>
                          <a:cs typeface="Times New Roman" panose="02020603050405020304" pitchFamily="18" charset="0"/>
                        </a:rPr>
                        <a:t>Iss</a:t>
                      </a:r>
                      <a:r>
                        <a:rPr lang="en-US" sz="2000" b="1" u="sng" dirty="0">
                          <a:effectLst/>
                          <a:latin typeface="Times New Roman" panose="02020603050405020304" pitchFamily="18" charset="0"/>
                          <a:cs typeface="Times New Roman" panose="02020603050405020304" pitchFamily="18" charset="0"/>
                        </a:rPr>
                        <a:t>ue</a:t>
                      </a: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64770" algn="ctr">
                        <a:lnSpc>
                          <a:spcPct val="100000"/>
                        </a:lnSpc>
                        <a:spcBef>
                          <a:spcPts val="0"/>
                        </a:spcBef>
                        <a:spcAft>
                          <a:spcPts val="0"/>
                        </a:spcAft>
                      </a:pPr>
                      <a:r>
                        <a:rPr lang="en-US" sz="2000" b="1" u="sng" dirty="0">
                          <a:effectLst/>
                          <a:latin typeface="Times New Roman" panose="02020603050405020304" pitchFamily="18" charset="0"/>
                          <a:cs typeface="Times New Roman" panose="02020603050405020304" pitchFamily="18" charset="0"/>
                        </a:rPr>
                        <a:t>De</a:t>
                      </a:r>
                      <a:r>
                        <a:rPr lang="en-US" sz="2000" b="1" u="sng" spc="5" dirty="0">
                          <a:effectLst/>
                          <a:latin typeface="Times New Roman" panose="02020603050405020304" pitchFamily="18" charset="0"/>
                          <a:cs typeface="Times New Roman" panose="02020603050405020304" pitchFamily="18" charset="0"/>
                        </a:rPr>
                        <a:t>c</a:t>
                      </a:r>
                      <a:r>
                        <a:rPr lang="en-US" sz="2000" b="1" u="sng" dirty="0">
                          <a:effectLst/>
                          <a:latin typeface="Times New Roman" panose="02020603050405020304" pitchFamily="18" charset="0"/>
                          <a:cs typeface="Times New Roman" panose="02020603050405020304" pitchFamily="18" charset="0"/>
                        </a:rPr>
                        <a:t>i</a:t>
                      </a:r>
                      <a:r>
                        <a:rPr lang="en-US" sz="2000" b="1" u="sng" spc="-5" dirty="0">
                          <a:effectLst/>
                          <a:latin typeface="Times New Roman" panose="02020603050405020304" pitchFamily="18" charset="0"/>
                          <a:cs typeface="Times New Roman" panose="02020603050405020304" pitchFamily="18" charset="0"/>
                        </a:rPr>
                        <a:t>s</a:t>
                      </a:r>
                      <a:r>
                        <a:rPr lang="en-US" sz="2000" b="1" u="sng" dirty="0">
                          <a:effectLst/>
                          <a:latin typeface="Times New Roman" panose="02020603050405020304" pitchFamily="18" charset="0"/>
                          <a:cs typeface="Times New Roman" panose="02020603050405020304" pitchFamily="18" charset="0"/>
                        </a:rPr>
                        <a:t>i</a:t>
                      </a:r>
                      <a:r>
                        <a:rPr lang="en-US" sz="2000" b="1" u="sng" spc="5" dirty="0">
                          <a:effectLst/>
                          <a:latin typeface="Times New Roman" panose="02020603050405020304" pitchFamily="18" charset="0"/>
                          <a:cs typeface="Times New Roman" panose="02020603050405020304" pitchFamily="18" charset="0"/>
                        </a:rPr>
                        <a:t>o</a:t>
                      </a:r>
                      <a:r>
                        <a:rPr lang="en-US" sz="2000" b="1" u="sng" dirty="0">
                          <a:effectLst/>
                          <a:latin typeface="Times New Roman" panose="02020603050405020304" pitchFamily="18" charset="0"/>
                          <a:cs typeface="Times New Roman" panose="02020603050405020304" pitchFamily="18" charset="0"/>
                        </a:rPr>
                        <a:t>ns</a:t>
                      </a: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pPr marL="64770" algn="ctr">
                        <a:lnSpc>
                          <a:spcPct val="100000"/>
                        </a:lnSpc>
                        <a:spcBef>
                          <a:spcPts val="0"/>
                        </a:spcBef>
                        <a:spcAft>
                          <a:spcPts val="0"/>
                        </a:spcAft>
                      </a:pPr>
                      <a:r>
                        <a:rPr lang="en-US" sz="2000" b="1" u="sng" spc="10" dirty="0">
                          <a:effectLst/>
                          <a:latin typeface="Times New Roman" panose="02020603050405020304" pitchFamily="18" charset="0"/>
                          <a:cs typeface="Times New Roman" panose="02020603050405020304" pitchFamily="18" charset="0"/>
                        </a:rPr>
                        <a:t>I</a:t>
                      </a:r>
                      <a:r>
                        <a:rPr lang="en-US" sz="2000" b="1" u="sng" spc="-15" dirty="0">
                          <a:effectLst/>
                          <a:latin typeface="Times New Roman" panose="02020603050405020304" pitchFamily="18" charset="0"/>
                          <a:cs typeface="Times New Roman" panose="02020603050405020304" pitchFamily="18" charset="0"/>
                        </a:rPr>
                        <a:t>m</a:t>
                      </a:r>
                      <a:r>
                        <a:rPr lang="en-US" sz="2000" b="1" u="sng" dirty="0">
                          <a:effectLst/>
                          <a:latin typeface="Times New Roman" panose="02020603050405020304" pitchFamily="18" charset="0"/>
                          <a:cs typeface="Times New Roman" panose="02020603050405020304" pitchFamily="18" charset="0"/>
                        </a:rPr>
                        <a:t>p</a:t>
                      </a:r>
                      <a:r>
                        <a:rPr lang="en-US" sz="2000" b="1" u="sng" spc="5" dirty="0">
                          <a:effectLst/>
                          <a:latin typeface="Times New Roman" panose="02020603050405020304" pitchFamily="18" charset="0"/>
                          <a:cs typeface="Times New Roman" panose="02020603050405020304" pitchFamily="18" charset="0"/>
                        </a:rPr>
                        <a:t>a</a:t>
                      </a:r>
                      <a:r>
                        <a:rPr lang="en-US" sz="2000" b="1" u="sng" dirty="0">
                          <a:effectLst/>
                          <a:latin typeface="Times New Roman" panose="02020603050405020304" pitchFamily="18" charset="0"/>
                          <a:cs typeface="Times New Roman" panose="02020603050405020304" pitchFamily="18" charset="0"/>
                        </a:rPr>
                        <a:t>ct</a:t>
                      </a:r>
                      <a:endParaRPr lang="en-US" sz="2000" b="1" u="sng"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52994778"/>
                  </a:ext>
                </a:extLst>
              </a:tr>
              <a:tr h="377681">
                <a:tc>
                  <a:txBody>
                    <a:bodyPr/>
                    <a:lstStyle/>
                    <a:p>
                      <a:pPr>
                        <a:lnSpc>
                          <a:spcPct val="100000"/>
                        </a:lnSpc>
                        <a:spcBef>
                          <a:spcPts val="0"/>
                        </a:spcBef>
                        <a:spcAft>
                          <a:spcPts val="0"/>
                        </a:spcAft>
                      </a:pPr>
                      <a:r>
                        <a:rPr lang="en-US" sz="1200" b="1" spc="15" dirty="0">
                          <a:effectLst/>
                          <a:latin typeface="Times New Roman" panose="02020603050405020304" pitchFamily="18" charset="0"/>
                          <a:cs typeface="Times New Roman" panose="02020603050405020304" pitchFamily="18" charset="0"/>
                        </a:rPr>
                        <a:t>I</a:t>
                      </a:r>
                      <a:r>
                        <a:rPr lang="en-US" sz="1200" b="1" spc="-20" dirty="0">
                          <a:effectLst/>
                          <a:latin typeface="Times New Roman" panose="02020603050405020304" pitchFamily="18" charset="0"/>
                          <a:cs typeface="Times New Roman" panose="02020603050405020304" pitchFamily="18" charset="0"/>
                        </a:rPr>
                        <a:t>m</a:t>
                      </a:r>
                      <a:r>
                        <a:rPr lang="en-US" sz="1200" b="1" spc="5" dirty="0">
                          <a:effectLst/>
                          <a:latin typeface="Times New Roman" panose="02020603050405020304" pitchFamily="18" charset="0"/>
                          <a:cs typeface="Times New Roman" panose="02020603050405020304" pitchFamily="18" charset="0"/>
                        </a:rPr>
                        <a:t>por</a:t>
                      </a:r>
                      <a:r>
                        <a:rPr lang="en-US" sz="1200" b="1" dirty="0">
                          <a:effectLst/>
                          <a:latin typeface="Times New Roman" panose="02020603050405020304" pitchFamily="18" charset="0"/>
                          <a:cs typeface="Times New Roman" panose="02020603050405020304" pitchFamily="18" charset="0"/>
                        </a:rPr>
                        <a:t>t</a:t>
                      </a:r>
                      <a:r>
                        <a:rPr lang="en-US" sz="1200" b="1" spc="-2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f</a:t>
                      </a:r>
                      <a:r>
                        <a:rPr lang="en-US" sz="1200" b="1" spc="-1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u</a:t>
                      </a:r>
                      <a:r>
                        <a:rPr lang="en-US" sz="1200" b="1" dirty="0">
                          <a:effectLst/>
                          <a:latin typeface="Times New Roman" panose="02020603050405020304" pitchFamily="18" charset="0"/>
                          <a:cs typeface="Times New Roman" panose="02020603050405020304" pitchFamily="18" charset="0"/>
                        </a:rPr>
                        <a:t>lt</a:t>
                      </a:r>
                      <a:r>
                        <a:rPr lang="en-US" sz="1200" b="1" spc="1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y </a:t>
                      </a:r>
                      <a:r>
                        <a:rPr lang="en-US" sz="1200" b="1" spc="-10" dirty="0">
                          <a:effectLst/>
                          <a:latin typeface="Times New Roman" panose="02020603050405020304" pitchFamily="18" charset="0"/>
                          <a:cs typeface="Times New Roman" panose="02020603050405020304" pitchFamily="18" charset="0"/>
                        </a:rPr>
                        <a:t>f</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d</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tain</a:t>
                      </a:r>
                      <a:r>
                        <a:rPr lang="en-US" sz="1200" b="1" spc="-3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p</a:t>
                      </a:r>
                      <a:r>
                        <a:rPr lang="en-US" sz="1200" b="1" spc="10" dirty="0">
                          <a:effectLst/>
                          <a:latin typeface="Times New Roman" panose="02020603050405020304" pitchFamily="18" charset="0"/>
                          <a:cs typeface="Times New Roman" panose="02020603050405020304" pitchFamily="18" charset="0"/>
                        </a:rPr>
                        <a:t>i</a:t>
                      </a:r>
                      <a:r>
                        <a:rPr lang="en-US" sz="1200" b="1" dirty="0">
                          <a:effectLst/>
                          <a:latin typeface="Times New Roman" panose="02020603050405020304" pitchFamily="18" charset="0"/>
                          <a:cs typeface="Times New Roman" panose="02020603050405020304" pitchFamily="18" charset="0"/>
                        </a:rPr>
                        <a:t>g</a:t>
                      </a:r>
                      <a:r>
                        <a:rPr lang="en-US" sz="1200" b="1" spc="-10" dirty="0">
                          <a:effectLst/>
                          <a:latin typeface="Times New Roman" panose="02020603050405020304" pitchFamily="18" charset="0"/>
                          <a:cs typeface="Times New Roman" panose="02020603050405020304" pitchFamily="18" charset="0"/>
                        </a:rPr>
                        <a:t> </a:t>
                      </a:r>
                      <a:r>
                        <a:rPr lang="en-US" sz="1200" b="1" spc="-20"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d</a:t>
                      </a:r>
                      <a:r>
                        <a:rPr lang="en-US" sz="1200" b="1" dirty="0">
                          <a:effectLst/>
                          <a:latin typeface="Times New Roman" panose="02020603050405020304" pitchFamily="18" charset="0"/>
                          <a:cs typeface="Times New Roman" panose="02020603050405020304" pitchFamily="18" charset="0"/>
                        </a:rPr>
                        <a:t>estr</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y</a:t>
                      </a:r>
                      <a:r>
                        <a:rPr lang="en-US" sz="1200" b="1" spc="-4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all</a:t>
                      </a:r>
                      <a:r>
                        <a:rPr lang="en-US" sz="1200" b="1" baseline="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ns</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g</a:t>
                      </a:r>
                      <a:r>
                        <a:rPr lang="en-US" sz="1200" b="1" spc="5" dirty="0">
                          <a:effectLst/>
                          <a:latin typeface="Times New Roman" panose="02020603050405020304" pitchFamily="18" charset="0"/>
                          <a:cs typeface="Times New Roman" panose="02020603050405020304" pitchFamily="18" charset="0"/>
                        </a:rPr>
                        <a:t>n</a:t>
                      </a:r>
                      <a:r>
                        <a:rPr lang="en-US" sz="1200" b="1" spc="-5" dirty="0">
                          <a:effectLst/>
                          <a:latin typeface="Times New Roman" panose="02020603050405020304" pitchFamily="18" charset="0"/>
                          <a:cs typeface="Times New Roman" panose="02020603050405020304" pitchFamily="18" charset="0"/>
                        </a:rPr>
                        <a:t>m</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t</a:t>
                      </a:r>
                      <a:r>
                        <a:rPr lang="en-US" sz="1200" b="1" spc="-4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&amp; a</a:t>
                      </a:r>
                      <a:r>
                        <a:rPr lang="en-US" sz="1200" b="1" spc="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r>
                        <a:rPr lang="en-US" sz="1200" b="1" spc="-3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a:t>
                      </a:r>
                      <a:r>
                        <a:rPr lang="en-US" sz="1200" b="1" spc="10"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t</a:t>
                      </a:r>
                      <a:r>
                        <a:rPr lang="en-US" sz="1200" b="1" baseline="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es</a:t>
                      </a: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ns</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b</a:t>
                      </a:r>
                      <a:r>
                        <a:rPr lang="en-US" sz="1200" b="1" dirty="0">
                          <a:effectLst/>
                          <a:latin typeface="Times New Roman" panose="02020603050405020304" pitchFamily="18" charset="0"/>
                          <a:cs typeface="Times New Roman" panose="02020603050405020304" pitchFamily="18" charset="0"/>
                        </a:rPr>
                        <a:t>le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83066484"/>
                  </a:ext>
                </a:extLst>
              </a:tr>
              <a:tr h="377681">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M</a:t>
                      </a:r>
                      <a:r>
                        <a:rPr lang="en-US" sz="1200" b="1" spc="5" dirty="0">
                          <a:effectLst/>
                          <a:latin typeface="Times New Roman" panose="02020603050405020304" pitchFamily="18" charset="0"/>
                          <a:cs typeface="Times New Roman" panose="02020603050405020304" pitchFamily="18" charset="0"/>
                        </a:rPr>
                        <a:t>ar</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ala</a:t>
                      </a:r>
                      <a:r>
                        <a:rPr lang="en-US" sz="1200" b="1" spc="-3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H</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u</a:t>
                      </a:r>
                      <a:r>
                        <a:rPr lang="en-US" sz="1200" b="1" spc="10"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g S</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cie</a:t>
                      </a:r>
                      <a:r>
                        <a:rPr lang="en-US" sz="1200" b="1" spc="15" dirty="0">
                          <a:effectLst/>
                          <a:latin typeface="Times New Roman" panose="02020603050405020304" pitchFamily="18" charset="0"/>
                          <a:cs typeface="Times New Roman" panose="02020603050405020304" pitchFamily="18" charset="0"/>
                        </a:rPr>
                        <a:t>t</a:t>
                      </a:r>
                      <a:r>
                        <a:rPr lang="en-US" sz="1200" b="1" dirty="0">
                          <a:effectLst/>
                          <a:latin typeface="Times New Roman" panose="02020603050405020304" pitchFamily="18" charset="0"/>
                          <a:cs typeface="Times New Roman" panose="02020603050405020304" pitchFamily="18" charset="0"/>
                        </a:rPr>
                        <a:t>y</a:t>
                      </a:r>
                      <a:r>
                        <a:rPr lang="en-US" sz="1200" b="1" spc="-4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s</a:t>
                      </a:r>
                      <a:r>
                        <a:rPr lang="en-US" sz="1200" b="1" spc="15"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h</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f</a:t>
                      </a:r>
                      <a:r>
                        <a:rPr lang="en-US" sz="1200" b="1" dirty="0">
                          <a:effectLst/>
                          <a:latin typeface="Times New Roman" panose="02020603050405020304" pitchFamily="18" charset="0"/>
                          <a:cs typeface="Times New Roman" panose="02020603050405020304" pitchFamily="18" charset="0"/>
                        </a:rPr>
                        <a:t>atal</a:t>
                      </a:r>
                      <a:r>
                        <a:rPr lang="en-US" sz="1200" b="1" spc="-5" dirty="0">
                          <a:effectLst/>
                          <a:latin typeface="Times New Roman" panose="02020603050405020304" pitchFamily="18" charset="0"/>
                          <a:cs typeface="Times New Roman" panose="02020603050405020304" pitchFamily="18" charset="0"/>
                        </a:rPr>
                        <a:t> </a:t>
                      </a:r>
                      <a:r>
                        <a:rPr lang="en-US" sz="1200" b="1" spc="-10" dirty="0">
                          <a:effectLst/>
                          <a:latin typeface="Times New Roman" panose="02020603050405020304" pitchFamily="18" charset="0"/>
                          <a:cs typeface="Times New Roman" panose="02020603050405020304" pitchFamily="18" charset="0"/>
                        </a:rPr>
                        <a:t>f</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r</a:t>
                      </a:r>
                    </a:p>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nv</a:t>
                      </a:r>
                      <a:r>
                        <a:rPr lang="en-US" sz="1200" b="1" dirty="0">
                          <a:effectLst/>
                          <a:latin typeface="Times New Roman" panose="02020603050405020304" pitchFamily="18" charset="0"/>
                          <a:cs typeface="Times New Roman" panose="02020603050405020304" pitchFamily="18" charset="0"/>
                        </a:rPr>
                        <a:t>ir</a:t>
                      </a:r>
                      <a:r>
                        <a:rPr lang="en-US" sz="1200" b="1" spc="1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n</a:t>
                      </a:r>
                      <a:r>
                        <a:rPr lang="en-US" sz="1200" b="1" spc="-20" dirty="0">
                          <a:effectLst/>
                          <a:latin typeface="Times New Roman" panose="02020603050405020304" pitchFamily="18" charset="0"/>
                          <a:cs typeface="Times New Roman" panose="02020603050405020304" pitchFamily="18" charset="0"/>
                        </a:rPr>
                        <a:t>m</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llati</a:t>
                      </a:r>
                      <a:r>
                        <a:rPr lang="en-US" sz="1200" b="1" spc="1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r>
                        <a:rPr lang="en-US" sz="1200" b="1" spc="-5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f </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h</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7092047"/>
                  </a:ext>
                </a:extLst>
              </a:tr>
              <a:tr h="412564">
                <a:tc>
                  <a:txBody>
                    <a:bodyPr/>
                    <a:lstStyle/>
                    <a:p>
                      <a:pPr>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l</a:t>
                      </a:r>
                      <a:r>
                        <a:rPr lang="en-US" sz="1200" b="1" spc="10" dirty="0">
                          <a:effectLst/>
                          <a:latin typeface="Times New Roman" panose="02020603050405020304" pitchFamily="18" charset="0"/>
                          <a:cs typeface="Times New Roman" panose="02020603050405020304" pitchFamily="18" charset="0"/>
                        </a:rPr>
                        <a:t>a</a:t>
                      </a:r>
                      <a:r>
                        <a:rPr lang="en-US" sz="1200" b="1" spc="-20"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b</a:t>
                      </a:r>
                      <a:r>
                        <a:rPr lang="en-US" sz="1200" b="1" dirty="0">
                          <a:effectLst/>
                          <a:latin typeface="Times New Roman" panose="02020603050405020304" pitchFamily="18" charset="0"/>
                          <a:cs typeface="Times New Roman" panose="02020603050405020304" pitchFamily="18" charset="0"/>
                        </a:rPr>
                        <a:t>ad</a:t>
                      </a:r>
                      <a:r>
                        <a:rPr lang="en-US" sz="1200" b="1" spc="-3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alet</a:t>
                      </a:r>
                      <a:r>
                        <a:rPr lang="en-US" sz="1200" b="1" baseline="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&amp;</a:t>
                      </a:r>
                      <a:r>
                        <a:rPr lang="en-US" sz="1200" b="1" spc="-15" dirty="0">
                          <a:effectLst/>
                          <a:latin typeface="Times New Roman" panose="02020603050405020304" pitchFamily="18" charset="0"/>
                          <a:cs typeface="Times New Roman" panose="02020603050405020304" pitchFamily="18" charset="0"/>
                        </a:rPr>
                        <a:t> </a:t>
                      </a:r>
                      <a:r>
                        <a:rPr lang="en-US" sz="1200" b="1" spc="10"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ir</a:t>
                      </a:r>
                      <a:r>
                        <a:rPr lang="en-US" sz="1200" b="1" spc="24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S</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h</a:t>
                      </a:r>
                      <a:r>
                        <a:rPr lang="en-US" sz="1200" b="1" spc="15" dirty="0">
                          <a:effectLst/>
                          <a:latin typeface="Times New Roman" panose="02020603050405020304" pitchFamily="18" charset="0"/>
                          <a:cs typeface="Times New Roman" panose="02020603050405020304" pitchFamily="18" charset="0"/>
                        </a:rPr>
                        <a:t>a</a:t>
                      </a:r>
                      <a:r>
                        <a:rPr lang="en-US" sz="1200" b="1" spc="-25" dirty="0">
                          <a:effectLst/>
                          <a:latin typeface="Times New Roman" panose="02020603050405020304" pitchFamily="18" charset="0"/>
                          <a:cs typeface="Times New Roman" panose="02020603050405020304" pitchFamily="18" charset="0"/>
                        </a:rPr>
                        <a:t>w</a:t>
                      </a:r>
                      <a:r>
                        <a:rPr lang="en-US" sz="1200" b="1" dirty="0">
                          <a:effectLst/>
                          <a:latin typeface="Times New Roman" panose="02020603050405020304" pitchFamily="18" charset="0"/>
                          <a:cs typeface="Times New Roman" panose="02020603050405020304" pitchFamily="18" charset="0"/>
                        </a:rPr>
                        <a:t>a</a:t>
                      </a:r>
                      <a:r>
                        <a:rPr lang="en-US" sz="1200" b="1" baseline="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all</a:t>
                      </a:r>
                      <a:r>
                        <a:rPr lang="en-US" sz="1200" b="1" spc="1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y</a:t>
                      </a:r>
                      <a:r>
                        <a:rPr lang="en-US" sz="1200" b="1" spc="-3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i</a:t>
                      </a:r>
                      <a:r>
                        <a:rPr lang="en-US" sz="1200" b="1" spc="10" dirty="0">
                          <a:effectLst/>
                          <a:latin typeface="Times New Roman" panose="02020603050405020304" pitchFamily="18" charset="0"/>
                          <a:cs typeface="Times New Roman" panose="02020603050405020304" pitchFamily="18" charset="0"/>
                        </a:rPr>
                        <a:t>l</a:t>
                      </a:r>
                      <a:r>
                        <a:rPr lang="en-US" sz="1200" b="1" dirty="0">
                          <a:effectLst/>
                          <a:latin typeface="Times New Roman" panose="02020603050405020304" pitchFamily="18" charset="0"/>
                          <a:cs typeface="Times New Roman" panose="02020603050405020304" pitchFamily="18" charset="0"/>
                        </a:rPr>
                        <a:t>la </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h</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marR="15748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Cu</a:t>
                      </a:r>
                      <a:r>
                        <a:rPr lang="en-US" sz="1200" b="1" spc="10" dirty="0">
                          <a:effectLst/>
                          <a:latin typeface="Times New Roman" panose="02020603050405020304" pitchFamily="18" charset="0"/>
                          <a:cs typeface="Times New Roman" panose="02020603050405020304" pitchFamily="18" charset="0"/>
                        </a:rPr>
                        <a:t>t</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g</a:t>
                      </a:r>
                      <a:r>
                        <a:rPr lang="en-US" sz="1200" b="1" spc="-3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f</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tre</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s in</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Vast</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ea</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B</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nn</a:t>
                      </a:r>
                      <a:r>
                        <a:rPr lang="en-US" sz="1200" b="1" dirty="0">
                          <a:effectLst/>
                          <a:latin typeface="Times New Roman" panose="02020603050405020304" pitchFamily="18" charset="0"/>
                          <a:cs typeface="Times New Roman" panose="02020603050405020304" pitchFamily="18" charset="0"/>
                        </a:rPr>
                        <a:t>ed</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S</a:t>
                      </a:r>
                      <a:r>
                        <a:rPr lang="en-US" sz="1200" b="1" spc="10"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h</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94609231"/>
                  </a:ext>
                </a:extLst>
              </a:tr>
              <a:tr h="377681">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M</a:t>
                      </a:r>
                      <a:r>
                        <a:rPr lang="en-US" sz="1200" b="1" spc="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do</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ald </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est</a:t>
                      </a:r>
                      <a:r>
                        <a:rPr lang="en-US" sz="1200" b="1" spc="10"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t</a:t>
                      </a:r>
                      <a:r>
                        <a:rPr lang="en-US" sz="1200" b="1" spc="-3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ase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C</a:t>
                      </a:r>
                      <a:r>
                        <a:rPr lang="en-US" sz="1200" b="1" spc="10" dirty="0">
                          <a:effectLst/>
                          <a:latin typeface="Times New Roman" panose="02020603050405020304" pitchFamily="18" charset="0"/>
                          <a:cs typeface="Times New Roman" panose="02020603050405020304" pitchFamily="18" charset="0"/>
                        </a:rPr>
                        <a:t>D</a:t>
                      </a:r>
                      <a:r>
                        <a:rPr lang="en-US" sz="1200" b="1" dirty="0">
                          <a:effectLst/>
                          <a:latin typeface="Times New Roman" panose="02020603050405020304" pitchFamily="18" charset="0"/>
                          <a:cs typeface="Times New Roman" panose="02020603050405020304" pitchFamily="18" charset="0"/>
                        </a:rPr>
                        <a:t>A</a:t>
                      </a:r>
                      <a:r>
                        <a:rPr lang="en-US" sz="1200" b="1" spc="-3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leased</a:t>
                      </a:r>
                      <a:r>
                        <a:rPr lang="en-US" sz="1200" b="1" spc="-2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u</a:t>
                      </a:r>
                      <a:r>
                        <a:rPr lang="en-US" sz="1200" b="1" dirty="0">
                          <a:effectLst/>
                          <a:latin typeface="Times New Roman" panose="02020603050405020304" pitchFamily="18" charset="0"/>
                          <a:cs typeface="Times New Roman" panose="02020603050405020304" pitchFamily="18" charset="0"/>
                        </a:rPr>
                        <a:t>t</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p>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l</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t</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in</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 </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k</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l</a:t>
                      </a:r>
                      <a:r>
                        <a:rPr lang="en-US" sz="1200" b="1" spc="-2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le</a:t>
                      </a:r>
                      <a:r>
                        <a:rPr lang="en-US" sz="1200" b="1" spc="1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2479537"/>
                  </a:ext>
                </a:extLst>
              </a:tr>
              <a:tr h="377681">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National </a:t>
                      </a:r>
                      <a:r>
                        <a:rPr lang="en-US" sz="1200" b="1" spc="5" dirty="0">
                          <a:effectLst/>
                          <a:latin typeface="Times New Roman" panose="02020603050405020304" pitchFamily="18" charset="0"/>
                          <a:cs typeface="Times New Roman" panose="02020603050405020304" pitchFamily="18" charset="0"/>
                        </a:rPr>
                        <a:t>Insurance </a:t>
                      </a:r>
                      <a:r>
                        <a:rPr lang="en-US" sz="1200" b="1" spc="-5" dirty="0">
                          <a:effectLst/>
                          <a:latin typeface="Times New Roman" panose="02020603050405020304" pitchFamily="18" charset="0"/>
                          <a:cs typeface="Times New Roman" panose="02020603050405020304" pitchFamily="18" charset="0"/>
                        </a:rPr>
                        <a:t>Company </a:t>
                      </a:r>
                      <a:r>
                        <a:rPr lang="en-US" sz="1200" b="1" dirty="0">
                          <a:effectLst/>
                          <a:latin typeface="Times New Roman" panose="02020603050405020304" pitchFamily="18" charset="0"/>
                          <a:cs typeface="Times New Roman" panose="02020603050405020304" pitchFamily="18" charset="0"/>
                        </a:rPr>
                        <a:t>Limited (NICL)</a:t>
                      </a:r>
                      <a:r>
                        <a:rPr lang="en-US" sz="1200" b="1" spc="-2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c</a:t>
                      </a:r>
                      <a:r>
                        <a:rPr lang="en-US" sz="1200" b="1" spc="1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m</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orr</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marR="10795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rd</a:t>
                      </a:r>
                      <a:r>
                        <a:rPr lang="en-US" sz="1200" b="1" dirty="0">
                          <a:effectLst/>
                          <a:latin typeface="Times New Roman" panose="02020603050405020304" pitchFamily="18" charset="0"/>
                          <a:cs typeface="Times New Roman" panose="02020603050405020304" pitchFamily="18" charset="0"/>
                        </a:rPr>
                        <a:t>er</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to</a:t>
                      </a:r>
                      <a:r>
                        <a:rPr lang="en-US" sz="1200" b="1" spc="-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ter 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r>
                        <a:rPr lang="en-US" sz="1200" b="1" spc="-1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ns</a:t>
                      </a:r>
                      <a:r>
                        <a:rPr lang="en-US" sz="1200" b="1" dirty="0">
                          <a:effectLst/>
                          <a:latin typeface="Times New Roman" panose="02020603050405020304" pitchFamily="18" charset="0"/>
                          <a:cs typeface="Times New Roman" panose="02020603050405020304" pitchFamily="18" charset="0"/>
                        </a:rPr>
                        <a:t>t</a:t>
                      </a:r>
                      <a:r>
                        <a:rPr lang="en-US" sz="1200" b="1" spc="-30" dirty="0">
                          <a:effectLst/>
                          <a:latin typeface="Times New Roman" panose="02020603050405020304" pitchFamily="18" charset="0"/>
                          <a:cs typeface="Times New Roman" panose="02020603050405020304" pitchFamily="18" charset="0"/>
                        </a:rPr>
                        <a:t> </a:t>
                      </a:r>
                      <a:r>
                        <a:rPr lang="en-US" sz="1200" b="1" spc="15" dirty="0">
                          <a:effectLst/>
                          <a:latin typeface="Times New Roman" panose="02020603050405020304" pitchFamily="18" charset="0"/>
                          <a:cs typeface="Times New Roman" panose="02020603050405020304" pitchFamily="18" charset="0"/>
                        </a:rPr>
                        <a:t>N</a:t>
                      </a:r>
                      <a:r>
                        <a:rPr lang="en-US" sz="1200" b="1" spc="-10"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B </a:t>
                      </a:r>
                      <a:r>
                        <a:rPr lang="en-US" sz="1200" b="1" spc="-5" dirty="0">
                          <a:effectLst/>
                          <a:latin typeface="Times New Roman" panose="02020603050405020304" pitchFamily="18" charset="0"/>
                          <a:cs typeface="Times New Roman" panose="02020603050405020304" pitchFamily="18" charset="0"/>
                        </a:rPr>
                        <a:t>Ch</a:t>
                      </a:r>
                      <a:r>
                        <a:rPr lang="en-US" sz="1200" b="1" dirty="0">
                          <a:effectLst/>
                          <a:latin typeface="Times New Roman" panose="02020603050405020304" pitchFamily="18" charset="0"/>
                          <a:cs typeface="Times New Roman" panose="02020603050405020304" pitchFamily="18" charset="0"/>
                        </a:rPr>
                        <a:t>ai</a:t>
                      </a:r>
                      <a:r>
                        <a:rPr lang="en-US" sz="1200" b="1" spc="15" dirty="0">
                          <a:effectLst/>
                          <a:latin typeface="Times New Roman" panose="02020603050405020304" pitchFamily="18" charset="0"/>
                          <a:cs typeface="Times New Roman" panose="02020603050405020304" pitchFamily="18" charset="0"/>
                        </a:rPr>
                        <a:t>r</a:t>
                      </a:r>
                      <a:r>
                        <a:rPr lang="en-US" sz="1200" b="1" spc="-5" dirty="0">
                          <a:effectLst/>
                          <a:latin typeface="Times New Roman" panose="02020603050405020304" pitchFamily="18" charset="0"/>
                          <a:cs typeface="Times New Roman" panose="02020603050405020304" pitchFamily="18" charset="0"/>
                        </a:rPr>
                        <a:t>m</a:t>
                      </a:r>
                      <a:r>
                        <a:rPr lang="en-US" sz="1200" b="1" spc="1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n</a:t>
                      </a:r>
                      <a:r>
                        <a:rPr lang="en-US" sz="1200" b="1" spc="-4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&amp;</a:t>
                      </a:r>
                      <a:r>
                        <a:rPr lang="en-US" sz="1200" b="1" spc="-1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o</a:t>
                      </a:r>
                      <a:r>
                        <a:rPr lang="en-US" sz="1200" b="1" spc="10"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14573097"/>
                  </a:ext>
                </a:extLst>
              </a:tr>
              <a:tr h="394023">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Hajj </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c</a:t>
                      </a:r>
                      <a:r>
                        <a:rPr lang="en-US" sz="1200" b="1" spc="1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m</a:t>
                      </a:r>
                      <a:r>
                        <a:rPr lang="en-US" sz="1200" b="1" spc="-4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orr</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ord</a:t>
                      </a:r>
                      <a:r>
                        <a:rPr lang="en-US" sz="1200" b="1" dirty="0">
                          <a:effectLst/>
                          <a:latin typeface="Times New Roman" panose="02020603050405020304" pitchFamily="18" charset="0"/>
                          <a:cs typeface="Times New Roman" panose="02020603050405020304" pitchFamily="18" charset="0"/>
                        </a:rPr>
                        <a:t>er</a:t>
                      </a:r>
                      <a:r>
                        <a:rPr lang="en-US" sz="1200" b="1" spc="-15" dirty="0">
                          <a:effectLst/>
                          <a:latin typeface="Times New Roman" panose="02020603050405020304" pitchFamily="18" charset="0"/>
                          <a:cs typeface="Times New Roman" panose="02020603050405020304" pitchFamily="18" charset="0"/>
                        </a:rPr>
                        <a:t> t</a:t>
                      </a:r>
                      <a:r>
                        <a:rPr lang="en-US" sz="1200" b="1"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ay</a:t>
                      </a:r>
                      <a:r>
                        <a:rPr lang="en-US" sz="1200" b="1" spc="-3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70</a:t>
                      </a:r>
                      <a:r>
                        <a:rPr lang="en-US" sz="1200" b="1" dirty="0">
                          <a:effectLst/>
                          <a:latin typeface="Times New Roman" panose="02020603050405020304" pitchFamily="18" charset="0"/>
                          <a:cs typeface="Times New Roman" panose="02020603050405020304" pitchFamily="18" charset="0"/>
                        </a:rPr>
                        <a:t>0 Sa</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d</a:t>
                      </a:r>
                      <a:r>
                        <a:rPr lang="en-US" sz="1200" b="1" dirty="0">
                          <a:effectLst/>
                          <a:latin typeface="Times New Roman" panose="02020603050405020304" pitchFamily="18" charset="0"/>
                          <a:cs typeface="Times New Roman" panose="02020603050405020304" pitchFamily="18" charset="0"/>
                        </a:rPr>
                        <a:t>i</a:t>
                      </a:r>
                      <a:r>
                        <a:rPr lang="en-US" sz="1200" b="1" spc="-2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r</a:t>
                      </a:r>
                      <a:r>
                        <a:rPr lang="en-US" sz="1200" b="1" spc="10" dirty="0">
                          <a:effectLst/>
                          <a:latin typeface="Times New Roman" panose="02020603050405020304" pitchFamily="18" charset="0"/>
                          <a:cs typeface="Times New Roman" panose="02020603050405020304" pitchFamily="18" charset="0"/>
                        </a:rPr>
                        <a:t>i</a:t>
                      </a:r>
                      <a:r>
                        <a:rPr lang="en-US" sz="1200" b="1" spc="-20" dirty="0">
                          <a:effectLst/>
                          <a:latin typeface="Times New Roman" panose="02020603050405020304" pitchFamily="18" charset="0"/>
                          <a:cs typeface="Times New Roman" panose="02020603050405020304" pitchFamily="18" charset="0"/>
                        </a:rPr>
                        <a:t>y</a:t>
                      </a:r>
                      <a:r>
                        <a:rPr lang="en-US" sz="1200" b="1" dirty="0">
                          <a:effectLst/>
                          <a:latin typeface="Times New Roman" panose="02020603050405020304" pitchFamily="18" charset="0"/>
                          <a:cs typeface="Times New Roman" panose="02020603050405020304" pitchFamily="18" charset="0"/>
                        </a:rPr>
                        <a:t>al</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to</a:t>
                      </a:r>
                      <a:r>
                        <a:rPr lang="en-US" sz="1200" b="1" spc="-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a</a:t>
                      </a:r>
                      <a:r>
                        <a:rPr lang="en-US" sz="1200" b="1" spc="1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h </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f</a:t>
                      </a:r>
                      <a:r>
                        <a:rPr lang="en-US" sz="1200" b="1" spc="-15"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26</a:t>
                      </a:r>
                      <a:r>
                        <a:rPr lang="en-US" sz="1200" b="1" dirty="0">
                          <a:effectLst/>
                          <a:latin typeface="Times New Roman" panose="02020603050405020304" pitchFamily="18" charset="0"/>
                          <a:cs typeface="Times New Roman" panose="02020603050405020304" pitchFamily="18" charset="0"/>
                        </a:rPr>
                        <a:t>,</a:t>
                      </a:r>
                      <a:r>
                        <a:rPr lang="en-US" sz="1200" b="1" spc="5" dirty="0">
                          <a:effectLst/>
                          <a:latin typeface="Times New Roman" panose="02020603050405020304" pitchFamily="18" charset="0"/>
                          <a:cs typeface="Times New Roman" panose="02020603050405020304" pitchFamily="18" charset="0"/>
                        </a:rPr>
                        <a:t>0</a:t>
                      </a:r>
                      <a:r>
                        <a:rPr lang="en-US" sz="1200" b="1" spc="-5" dirty="0">
                          <a:effectLst/>
                          <a:latin typeface="Times New Roman" panose="02020603050405020304" pitchFamily="18" charset="0"/>
                          <a:cs typeface="Times New Roman" panose="02020603050405020304" pitchFamily="18" charset="0"/>
                        </a:rPr>
                        <a:t>0</a:t>
                      </a:r>
                      <a:r>
                        <a:rPr lang="en-US" sz="1200" b="1" dirty="0">
                          <a:effectLst/>
                          <a:latin typeface="Times New Roman" panose="02020603050405020304" pitchFamily="18" charset="0"/>
                          <a:cs typeface="Times New Roman" panose="02020603050405020304" pitchFamily="18" charset="0"/>
                        </a:rPr>
                        <a:t>0</a:t>
                      </a:r>
                      <a:r>
                        <a:rPr lang="en-US" sz="1200" b="1" spc="-2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il</a:t>
                      </a:r>
                      <a:r>
                        <a:rPr lang="en-US" sz="1200" b="1" spc="-10" dirty="0">
                          <a:effectLst/>
                          <a:latin typeface="Times New Roman" panose="02020603050405020304" pitchFamily="18" charset="0"/>
                          <a:cs typeface="Times New Roman" panose="02020603050405020304" pitchFamily="18" charset="0"/>
                        </a:rPr>
                        <a:t>g</a:t>
                      </a:r>
                      <a:r>
                        <a:rPr lang="en-US" sz="1200" b="1" spc="5" dirty="0">
                          <a:effectLst/>
                          <a:latin typeface="Times New Roman" panose="02020603050405020304" pitchFamily="18" charset="0"/>
                          <a:cs typeface="Times New Roman" panose="02020603050405020304" pitchFamily="18" charset="0"/>
                        </a:rPr>
                        <a:t>r</a:t>
                      </a:r>
                      <a:r>
                        <a:rPr lang="en-US" sz="1200" b="1" spc="10" dirty="0">
                          <a:effectLst/>
                          <a:latin typeface="Times New Roman" panose="02020603050405020304" pitchFamily="18" charset="0"/>
                          <a:cs typeface="Times New Roman" panose="02020603050405020304" pitchFamily="18" charset="0"/>
                        </a:rPr>
                        <a:t>i</a:t>
                      </a:r>
                      <a:r>
                        <a:rPr lang="en-US" sz="1200" b="1" spc="-20" dirty="0">
                          <a:effectLst/>
                          <a:latin typeface="Times New Roman" panose="02020603050405020304" pitchFamily="18" charset="0"/>
                          <a:cs typeface="Times New Roman" panose="02020603050405020304" pitchFamily="18" charset="0"/>
                        </a:rPr>
                        <a:t>m</a:t>
                      </a:r>
                      <a:r>
                        <a:rPr lang="en-US" sz="1200" b="1" dirty="0">
                          <a:effectLst/>
                          <a:latin typeface="Times New Roman" panose="02020603050405020304" pitchFamily="18" charset="0"/>
                          <a:cs typeface="Times New Roman" panose="02020603050405020304" pitchFamily="18" charset="0"/>
                        </a:rPr>
                        <a:t>s</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53868590"/>
                  </a:ext>
                </a:extLst>
              </a:tr>
              <a:tr h="377681">
                <a:tc>
                  <a:txBody>
                    <a:bodyPr/>
                    <a:lstStyle/>
                    <a:p>
                      <a:pPr>
                        <a:lnSpc>
                          <a:spcPct val="100000"/>
                        </a:lnSpc>
                        <a:spcBef>
                          <a:spcPts val="0"/>
                        </a:spcBef>
                        <a:spcAft>
                          <a:spcPts val="0"/>
                        </a:spcAft>
                      </a:pPr>
                      <a:r>
                        <a:rPr lang="en-US" sz="1200" b="1" spc="15"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1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Rental </a:t>
                      </a:r>
                      <a:r>
                        <a:rPr lang="en-US" sz="1200" b="1" spc="10" dirty="0">
                          <a:effectLst/>
                          <a:latin typeface="Times New Roman" panose="02020603050405020304" pitchFamily="18" charset="0"/>
                          <a:cs typeface="Times New Roman" panose="02020603050405020304" pitchFamily="18" charset="0"/>
                        </a:rPr>
                        <a:t>Power P</a:t>
                      </a:r>
                      <a:r>
                        <a:rPr lang="en-US" sz="1200" b="1" spc="-10" dirty="0">
                          <a:effectLst/>
                          <a:latin typeface="Times New Roman" panose="02020603050405020304" pitchFamily="18" charset="0"/>
                          <a:cs typeface="Times New Roman" panose="02020603050405020304" pitchFamily="18" charset="0"/>
                        </a:rPr>
                        <a:t>lants (RPPs)</a:t>
                      </a:r>
                      <a:r>
                        <a:rPr lang="en-US" sz="1200" b="1" spc="-2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orr</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marR="136525">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rd</a:t>
                      </a:r>
                      <a:r>
                        <a:rPr lang="en-US" sz="1200" b="1" dirty="0">
                          <a:effectLst/>
                          <a:latin typeface="Times New Roman" panose="02020603050405020304" pitchFamily="18" charset="0"/>
                          <a:cs typeface="Times New Roman" panose="02020603050405020304" pitchFamily="18" charset="0"/>
                        </a:rPr>
                        <a:t>er</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 a</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ai</a:t>
                      </a:r>
                      <a:r>
                        <a:rPr lang="en-US" sz="1200" b="1" spc="5" dirty="0">
                          <a:effectLst/>
                          <a:latin typeface="Times New Roman" panose="02020603050405020304" pitchFamily="18" charset="0"/>
                          <a:cs typeface="Times New Roman" panose="02020603050405020304" pitchFamily="18" charset="0"/>
                        </a:rPr>
                        <a:t>n</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t</a:t>
                      </a:r>
                      <a:r>
                        <a:rPr lang="en-US" sz="1200" b="1" spc="-30" dirty="0">
                          <a:effectLst/>
                          <a:latin typeface="Times New Roman" panose="02020603050405020304" pitchFamily="18" charset="0"/>
                          <a:cs typeface="Times New Roman" panose="02020603050405020304" pitchFamily="18" charset="0"/>
                        </a:rPr>
                        <a:t> </a:t>
                      </a:r>
                      <a:r>
                        <a:rPr lang="en-US" sz="1200" b="1" spc="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ll </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es</a:t>
                      </a:r>
                      <a:r>
                        <a:rPr lang="en-US" sz="1200" b="1" spc="5" dirty="0">
                          <a:effectLst/>
                          <a:latin typeface="Times New Roman" panose="02020603050405020304" pitchFamily="18" charset="0"/>
                          <a:cs typeface="Times New Roman" panose="02020603050405020304" pitchFamily="18" charset="0"/>
                        </a:rPr>
                        <a:t>po</a:t>
                      </a:r>
                      <a:r>
                        <a:rPr lang="en-US" sz="1200" b="1" spc="-5" dirty="0">
                          <a:effectLst/>
                          <a:latin typeface="Times New Roman" panose="02020603050405020304" pitchFamily="18" charset="0"/>
                          <a:cs typeface="Times New Roman" panose="02020603050405020304" pitchFamily="18" charset="0"/>
                        </a:rPr>
                        <a:t>ns</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b</a:t>
                      </a:r>
                      <a:r>
                        <a:rPr lang="en-US" sz="1200" b="1" dirty="0">
                          <a:effectLst/>
                          <a:latin typeface="Times New Roman" panose="02020603050405020304" pitchFamily="18" charset="0"/>
                          <a:cs typeface="Times New Roman" panose="02020603050405020304" pitchFamily="18" charset="0"/>
                        </a:rPr>
                        <a:t>le</a:t>
                      </a:r>
                      <a:r>
                        <a:rPr lang="en-US" sz="1200" b="1" spc="-4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d </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co</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er</a:t>
                      </a:r>
                      <a:r>
                        <a:rPr lang="en-US" sz="1200" b="1" spc="-2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 </a:t>
                      </a:r>
                      <a:r>
                        <a:rPr lang="en-US" sz="1200" b="1" spc="-20" dirty="0">
                          <a:effectLst/>
                          <a:latin typeface="Times New Roman" panose="02020603050405020304" pitchFamily="18" charset="0"/>
                          <a:cs typeface="Times New Roman" panose="02020603050405020304" pitchFamily="18" charset="0"/>
                        </a:rPr>
                        <a:t>m</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n</a:t>
                      </a:r>
                      <a:r>
                        <a:rPr lang="en-US" sz="1200" b="1" spc="1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y</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at</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p>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 </a:t>
                      </a:r>
                    </a:p>
                  </a:txBody>
                  <a:tcPr marL="0" marR="0" marT="0" marB="0"/>
                </a:tc>
                <a:extLst>
                  <a:ext uri="{0D108BD9-81ED-4DB2-BD59-A6C34878D82A}">
                    <a16:rowId xmlns:a16="http://schemas.microsoft.com/office/drawing/2014/main" val="3989590938"/>
                  </a:ext>
                </a:extLst>
              </a:tr>
              <a:tr h="377681">
                <a:tc>
                  <a:txBody>
                    <a:bodyPr/>
                    <a:lstStyle/>
                    <a:p>
                      <a:pPr>
                        <a:lnSpc>
                          <a:spcPct val="100000"/>
                        </a:lnSpc>
                        <a:spcBef>
                          <a:spcPts val="0"/>
                        </a:spcBef>
                        <a:spcAft>
                          <a:spcPts val="0"/>
                        </a:spcAft>
                      </a:pPr>
                      <a:r>
                        <a:rPr lang="en-US" sz="1200" b="1" spc="15"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1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Steel</a:t>
                      </a:r>
                      <a:r>
                        <a:rPr lang="en-US" sz="1200" b="1" spc="-20"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Mill </a:t>
                      </a:r>
                      <a:r>
                        <a:rPr lang="en-US" sz="1200" b="1" spc="-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ase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orr</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p</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C</a:t>
                      </a:r>
                      <a:r>
                        <a:rPr lang="en-US" sz="1200" b="1"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e</a:t>
                      </a:r>
                      <a:r>
                        <a:rPr lang="en-US" sz="1200" b="1" spc="10" dirty="0">
                          <a:effectLst/>
                          <a:latin typeface="Times New Roman" panose="02020603050405020304" pitchFamily="18" charset="0"/>
                          <a:cs typeface="Times New Roman" panose="02020603050405020304" pitchFamily="18" charset="0"/>
                        </a:rPr>
                        <a:t>l</a:t>
                      </a:r>
                      <a:r>
                        <a:rPr lang="en-US" sz="1200" b="1" dirty="0">
                          <a:effectLst/>
                          <a:latin typeface="Times New Roman" panose="02020603050405020304" pitchFamily="18" charset="0"/>
                          <a:cs typeface="Times New Roman" panose="02020603050405020304" pitchFamily="18" charset="0"/>
                        </a:rPr>
                        <a:t>led</a:t>
                      </a:r>
                      <a:r>
                        <a:rPr lang="en-US" sz="1200" b="1" spc="-3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p>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r</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atiz</a:t>
                      </a:r>
                      <a:r>
                        <a:rPr lang="en-US" sz="1200" b="1" spc="5" dirty="0">
                          <a:effectLst/>
                          <a:latin typeface="Times New Roman" panose="02020603050405020304" pitchFamily="18" charset="0"/>
                          <a:cs typeface="Times New Roman" panose="02020603050405020304" pitchFamily="18" charset="0"/>
                        </a:rPr>
                        <a:t>a</a:t>
                      </a:r>
                      <a:r>
                        <a:rPr lang="en-US" sz="1200" b="1" dirty="0">
                          <a:effectLst/>
                          <a:latin typeface="Times New Roman" panose="02020603050405020304" pitchFamily="18" charset="0"/>
                          <a:cs typeface="Times New Roman" panose="02020603050405020304" pitchFamily="18" charset="0"/>
                        </a:rPr>
                        <a:t>ti</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e/N</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at</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48108800"/>
                  </a:ext>
                </a:extLst>
              </a:tr>
              <a:tr h="566521">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dr</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e</a:t>
                      </a:r>
                      <a:r>
                        <a:rPr lang="en-US" sz="1200" b="1" spc="-3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Q</a:t>
                      </a:r>
                      <a:r>
                        <a:rPr lang="en-US" sz="1200" b="1" spc="-5" dirty="0">
                          <a:effectLst/>
                          <a:latin typeface="Times New Roman" panose="02020603050405020304" pitchFamily="18" charset="0"/>
                          <a:cs typeface="Times New Roman" panose="02020603050405020304" pitchFamily="18" charset="0"/>
                        </a:rPr>
                        <a:t>u</a:t>
                      </a: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ta c</a:t>
                      </a:r>
                      <a:r>
                        <a:rPr lang="en-US" sz="1200" b="1" spc="5"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I</a:t>
                      </a:r>
                      <a:r>
                        <a:rPr lang="en-US" sz="1200" b="1" dirty="0">
                          <a:effectLst/>
                          <a:latin typeface="Times New Roman" panose="02020603050405020304" pitchFamily="18" charset="0"/>
                          <a:cs typeface="Times New Roman" panose="02020603050405020304" pitchFamily="18" charset="0"/>
                        </a:rPr>
                        <a:t>lle</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al</a:t>
                      </a:r>
                      <a:r>
                        <a:rPr lang="en-US" sz="1200" b="1" spc="-25" dirty="0">
                          <a:effectLst/>
                          <a:latin typeface="Times New Roman" panose="02020603050405020304" pitchFamily="18" charset="0"/>
                          <a:cs typeface="Times New Roman" panose="02020603050405020304" pitchFamily="18" charset="0"/>
                        </a:rPr>
                        <a:t> </a:t>
                      </a:r>
                      <a:r>
                        <a:rPr lang="en-US" sz="1200" b="1" spc="10" dirty="0">
                          <a:effectLst/>
                          <a:latin typeface="Times New Roman" panose="02020603050405020304" pitchFamily="18" charset="0"/>
                          <a:cs typeface="Times New Roman" panose="02020603050405020304" pitchFamily="18" charset="0"/>
                        </a:rPr>
                        <a:t>s</a:t>
                      </a:r>
                      <a:r>
                        <a:rPr lang="en-US" sz="1200" b="1" spc="-5" dirty="0">
                          <a:effectLst/>
                          <a:latin typeface="Times New Roman" panose="02020603050405020304" pitchFamily="18" charset="0"/>
                          <a:cs typeface="Times New Roman" panose="02020603050405020304" pitchFamily="18" charset="0"/>
                        </a:rPr>
                        <a:t>m</a:t>
                      </a:r>
                      <a:r>
                        <a:rPr lang="en-US" sz="1200" b="1" spc="5" dirty="0">
                          <a:effectLst/>
                          <a:latin typeface="Times New Roman" panose="02020603050405020304" pitchFamily="18" charset="0"/>
                          <a:cs typeface="Times New Roman" panose="02020603050405020304" pitchFamily="18" charset="0"/>
                        </a:rPr>
                        <a:t>ug</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l</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g</a:t>
                      </a: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o</a:t>
                      </a:r>
                      <a:r>
                        <a:rPr lang="en-US" sz="1200" b="1" dirty="0">
                          <a:effectLst/>
                          <a:latin typeface="Times New Roman" panose="02020603050405020304" pitchFamily="18" charset="0"/>
                          <a:cs typeface="Times New Roman" panose="02020603050405020304" pitchFamily="18" charset="0"/>
                        </a:rPr>
                        <a:t>f</a:t>
                      </a:r>
                      <a:r>
                        <a:rPr lang="en-US" sz="1200" b="1" spc="-1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h</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dr</a:t>
                      </a:r>
                      <a:r>
                        <a:rPr lang="en-US" sz="1200" b="1"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e</a:t>
                      </a:r>
                      <a:r>
                        <a:rPr lang="en-US" sz="1200" b="1" spc="-3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in</a:t>
                      </a: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huge quantity</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Ha</a:t>
                      </a:r>
                      <a:r>
                        <a:rPr lang="en-US" sz="1200" b="1" spc="-5" dirty="0">
                          <a:effectLst/>
                          <a:latin typeface="Times New Roman" panose="02020603050405020304" pitchFamily="18" charset="0"/>
                          <a:cs typeface="Times New Roman" panose="02020603050405020304" pitchFamily="18" charset="0"/>
                        </a:rPr>
                        <a:t>n</a:t>
                      </a:r>
                      <a:r>
                        <a:rPr lang="en-US" sz="1200" b="1" spc="10" dirty="0">
                          <a:effectLst/>
                          <a:latin typeface="Times New Roman" panose="02020603050405020304" pitchFamily="18" charset="0"/>
                          <a:cs typeface="Times New Roman" panose="02020603050405020304" pitchFamily="18" charset="0"/>
                        </a:rPr>
                        <a:t>i</a:t>
                      </a:r>
                      <a:r>
                        <a:rPr lang="en-US" sz="1200" b="1" dirty="0">
                          <a:effectLst/>
                          <a:latin typeface="Times New Roman" panose="02020603050405020304" pitchFamily="18" charset="0"/>
                          <a:cs typeface="Times New Roman" panose="02020603050405020304" pitchFamily="18" charset="0"/>
                        </a:rPr>
                        <a:t>f</a:t>
                      </a:r>
                      <a:r>
                        <a:rPr lang="en-US" sz="1200" b="1" spc="-15" dirty="0">
                          <a:effectLst/>
                          <a:latin typeface="Times New Roman" panose="02020603050405020304" pitchFamily="18" charset="0"/>
                          <a:cs typeface="Times New Roman" panose="02020603050405020304" pitchFamily="18" charset="0"/>
                        </a:rPr>
                        <a:t> </a:t>
                      </a:r>
                      <a:r>
                        <a:rPr lang="en-US" sz="1200" b="1" spc="-10" dirty="0">
                          <a:effectLst/>
                          <a:latin typeface="Times New Roman" panose="02020603050405020304" pitchFamily="18" charset="0"/>
                          <a:cs typeface="Times New Roman" panose="02020603050405020304" pitchFamily="18" charset="0"/>
                        </a:rPr>
                        <a:t>A</a:t>
                      </a:r>
                      <a:r>
                        <a:rPr lang="en-US" sz="1200" b="1" spc="5" dirty="0">
                          <a:effectLst/>
                          <a:latin typeface="Times New Roman" panose="02020603050405020304" pitchFamily="18" charset="0"/>
                          <a:cs typeface="Times New Roman" panose="02020603050405020304" pitchFamily="18" charset="0"/>
                        </a:rPr>
                        <a:t>bb</a:t>
                      </a:r>
                      <a:r>
                        <a:rPr lang="en-US" sz="1200" b="1" dirty="0">
                          <a:effectLst/>
                          <a:latin typeface="Times New Roman" panose="02020603050405020304" pitchFamily="18" charset="0"/>
                          <a:cs typeface="Times New Roman" panose="02020603050405020304" pitchFamily="18" charset="0"/>
                        </a:rPr>
                        <a:t>asi</a:t>
                      </a: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t</a:t>
                      </a:r>
                      <a:r>
                        <a:rPr lang="en-US" sz="1200" b="1" spc="10"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n</a:t>
                      </a:r>
                      <a:r>
                        <a:rPr lang="en-US" sz="1200" b="1" dirty="0">
                          <a:effectLst/>
                          <a:latin typeface="Times New Roman" panose="02020603050405020304" pitchFamily="18" charset="0"/>
                          <a:cs typeface="Times New Roman" panose="02020603050405020304" pitchFamily="18" charset="0"/>
                        </a:rPr>
                        <a:t>c</a:t>
                      </a:r>
                      <a:r>
                        <a:rPr lang="en-US" sz="1200" b="1" spc="5" dirty="0">
                          <a:effectLst/>
                          <a:latin typeface="Times New Roman" panose="02020603050405020304" pitchFamily="18" charset="0"/>
                          <a:cs typeface="Times New Roman" panose="02020603050405020304" pitchFamily="18" charset="0"/>
                        </a:rPr>
                        <a:t>e</a:t>
                      </a:r>
                      <a:r>
                        <a:rPr lang="en-US" sz="1200" b="1" dirty="0">
                          <a:effectLst/>
                          <a:latin typeface="Times New Roman" panose="02020603050405020304" pitchFamily="18" charset="0"/>
                          <a:cs typeface="Times New Roman" panose="02020603050405020304" pitchFamily="18" charset="0"/>
                        </a:rPr>
                        <a:t>d</a:t>
                      </a:r>
                      <a:r>
                        <a:rPr lang="en-US" sz="1200" b="1" spc="-3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to</a:t>
                      </a:r>
                      <a:r>
                        <a:rPr lang="en-US" sz="1200" b="1" spc="-5" dirty="0">
                          <a:effectLst/>
                          <a:latin typeface="Times New Roman" panose="02020603050405020304" pitchFamily="18" charset="0"/>
                          <a:cs typeface="Times New Roman" panose="02020603050405020304" pitchFamily="18" charset="0"/>
                        </a:rPr>
                        <a:t> </a:t>
                      </a:r>
                      <a:r>
                        <a:rPr lang="en-US" sz="1200" b="1" dirty="0">
                          <a:effectLst/>
                          <a:latin typeface="Times New Roman" panose="02020603050405020304" pitchFamily="18" charset="0"/>
                          <a:cs typeface="Times New Roman" panose="02020603050405020304" pitchFamily="18" charset="0"/>
                        </a:rPr>
                        <a:t>li</a:t>
                      </a:r>
                      <a:r>
                        <a:rPr lang="en-US" sz="1200" b="1" spc="-10" dirty="0">
                          <a:effectLst/>
                          <a:latin typeface="Times New Roman" panose="02020603050405020304" pitchFamily="18" charset="0"/>
                          <a:cs typeface="Times New Roman" panose="02020603050405020304" pitchFamily="18" charset="0"/>
                        </a:rPr>
                        <a:t>f</a:t>
                      </a:r>
                      <a:r>
                        <a:rPr lang="en-US" sz="1200" b="1" dirty="0">
                          <a:effectLst/>
                          <a:latin typeface="Times New Roman" panose="02020603050405020304" pitchFamily="18" charset="0"/>
                          <a:cs typeface="Times New Roman" panose="02020603050405020304" pitchFamily="18" charset="0"/>
                        </a:rPr>
                        <a:t>e</a:t>
                      </a: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imprisonment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10" dirty="0">
                          <a:effectLst/>
                          <a:latin typeface="Times New Roman" panose="02020603050405020304" pitchFamily="18" charset="0"/>
                          <a:cs typeface="Times New Roman" panose="02020603050405020304" pitchFamily="18" charset="0"/>
                        </a:rPr>
                        <a:t>P</a:t>
                      </a:r>
                      <a:r>
                        <a:rPr lang="en-US" sz="1200" b="1" spc="5" dirty="0">
                          <a:effectLst/>
                          <a:latin typeface="Times New Roman" panose="02020603050405020304" pitchFamily="18" charset="0"/>
                          <a:cs typeface="Times New Roman" panose="02020603050405020304" pitchFamily="18" charset="0"/>
                        </a:rPr>
                        <a:t>o</a:t>
                      </a:r>
                      <a:r>
                        <a:rPr lang="en-US" sz="1200" b="1" spc="-5" dirty="0">
                          <a:effectLst/>
                          <a:latin typeface="Times New Roman" panose="02020603050405020304" pitchFamily="18" charset="0"/>
                          <a:cs typeface="Times New Roman" panose="02020603050405020304" pitchFamily="18" charset="0"/>
                        </a:rPr>
                        <a:t>s</a:t>
                      </a:r>
                      <a:r>
                        <a:rPr lang="en-US" sz="1200" b="1" dirty="0">
                          <a:effectLst/>
                          <a:latin typeface="Times New Roman" panose="02020603050405020304" pitchFamily="18" charset="0"/>
                          <a:cs typeface="Times New Roman" panose="02020603050405020304" pitchFamily="18" charset="0"/>
                        </a:rPr>
                        <a:t>iti</a:t>
                      </a:r>
                      <a:r>
                        <a:rPr lang="en-US" sz="1200" b="1" spc="-10"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e/N</a:t>
                      </a:r>
                      <a:r>
                        <a:rPr lang="en-US" sz="1200" b="1" spc="15" dirty="0">
                          <a:effectLst/>
                          <a:latin typeface="Times New Roman" panose="02020603050405020304" pitchFamily="18" charset="0"/>
                          <a:cs typeface="Times New Roman" panose="02020603050405020304" pitchFamily="18" charset="0"/>
                        </a:rPr>
                        <a:t>e</a:t>
                      </a:r>
                      <a:r>
                        <a:rPr lang="en-US" sz="1200" b="1" spc="-5" dirty="0">
                          <a:effectLst/>
                          <a:latin typeface="Times New Roman" panose="02020603050405020304" pitchFamily="18" charset="0"/>
                          <a:cs typeface="Times New Roman" panose="02020603050405020304" pitchFamily="18" charset="0"/>
                        </a:rPr>
                        <a:t>g</a:t>
                      </a:r>
                      <a:r>
                        <a:rPr lang="en-US" sz="1200" b="1" dirty="0">
                          <a:effectLst/>
                          <a:latin typeface="Times New Roman" panose="02020603050405020304" pitchFamily="18" charset="0"/>
                          <a:cs typeface="Times New Roman" panose="02020603050405020304" pitchFamily="18" charset="0"/>
                        </a:rPr>
                        <a:t>at</a:t>
                      </a:r>
                      <a:r>
                        <a:rPr lang="en-US" sz="1200" b="1" spc="10" dirty="0">
                          <a:effectLst/>
                          <a:latin typeface="Times New Roman" panose="02020603050405020304" pitchFamily="18" charset="0"/>
                          <a:cs typeface="Times New Roman" panose="02020603050405020304" pitchFamily="18" charset="0"/>
                        </a:rPr>
                        <a:t>i</a:t>
                      </a:r>
                      <a:r>
                        <a:rPr lang="en-US" sz="1200" b="1" spc="-5" dirty="0">
                          <a:effectLst/>
                          <a:latin typeface="Times New Roman" panose="02020603050405020304" pitchFamily="18" charset="0"/>
                          <a:cs typeface="Times New Roman" panose="02020603050405020304" pitchFamily="18" charset="0"/>
                        </a:rPr>
                        <a:t>v</a:t>
                      </a:r>
                      <a:r>
                        <a:rPr lang="en-US" sz="1200" b="1" dirty="0">
                          <a:effectLst/>
                          <a:latin typeface="Times New Roman" panose="02020603050405020304" pitchFamily="18" charset="0"/>
                          <a:cs typeface="Times New Roman" panose="02020603050405020304" pitchFamily="18" charset="0"/>
                        </a:rPr>
                        <a:t>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239813273"/>
                  </a:ext>
                </a:extLst>
              </a:tr>
              <a:tr h="755362">
                <a:tc>
                  <a:txBody>
                    <a:bodyPr/>
                    <a:lstStyle/>
                    <a:p>
                      <a:pPr>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National Reconciliation Order (NRO)    </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Majority of</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Criminal case of</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Politicians were</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withdrawn</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Declare it Null &amp;</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Void and ordered to</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reopen the cases of </a:t>
                      </a:r>
                      <a:endParaRPr lang="en-US" sz="1200" b="1" dirty="0">
                        <a:effectLst/>
                        <a:latin typeface="Times New Roman" panose="02020603050405020304" pitchFamily="18" charset="0"/>
                        <a:cs typeface="Times New Roman" panose="02020603050405020304" pitchFamily="18" charset="0"/>
                      </a:endParaRPr>
                    </a:p>
                    <a:p>
                      <a:pPr marL="64770">
                        <a:lnSpc>
                          <a:spcPct val="100000"/>
                        </a:lnSpc>
                        <a:spcBef>
                          <a:spcPts val="0"/>
                        </a:spcBef>
                        <a:spcAft>
                          <a:spcPts val="0"/>
                        </a:spcAft>
                      </a:pPr>
                      <a:r>
                        <a:rPr lang="en-US" sz="1200" b="1" spc="-5" dirty="0">
                          <a:effectLst/>
                          <a:latin typeface="Times New Roman" panose="02020603050405020304" pitchFamily="18" charset="0"/>
                          <a:cs typeface="Times New Roman" panose="02020603050405020304" pitchFamily="18" charset="0"/>
                        </a:rPr>
                        <a:t>all beneficiaries  </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tc>
                  <a:txBody>
                    <a:bodyPr/>
                    <a:lstStyle/>
                    <a:p>
                      <a:pPr marL="64770">
                        <a:lnSpc>
                          <a:spcPct val="100000"/>
                        </a:lnSpc>
                        <a:spcBef>
                          <a:spcPts val="0"/>
                        </a:spcBef>
                        <a:spcAft>
                          <a:spcPts val="0"/>
                        </a:spcAft>
                      </a:pPr>
                      <a:r>
                        <a:rPr lang="en-US" sz="1200" b="1" dirty="0">
                          <a:effectLst/>
                          <a:latin typeface="Times New Roman" panose="02020603050405020304" pitchFamily="18" charset="0"/>
                          <a:cs typeface="Times New Roman" panose="02020603050405020304" pitchFamily="18" charset="0"/>
                        </a:rPr>
                        <a:t>positive</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47975588"/>
                  </a:ext>
                </a:extLst>
              </a:tr>
            </a:tbl>
          </a:graphicData>
        </a:graphic>
      </p:graphicFrame>
      <p:sp>
        <p:nvSpPr>
          <p:cNvPr id="3" name="TextBox 2">
            <a:extLst>
              <a:ext uri="{FF2B5EF4-FFF2-40B4-BE49-F238E27FC236}">
                <a16:creationId xmlns:a16="http://schemas.microsoft.com/office/drawing/2014/main" id="{A5E50E16-6A46-4EA9-ACDD-9115CE7314D1}"/>
              </a:ext>
            </a:extLst>
          </p:cNvPr>
          <p:cNvSpPr txBox="1"/>
          <p:nvPr/>
        </p:nvSpPr>
        <p:spPr>
          <a:xfrm>
            <a:off x="152400" y="6412468"/>
            <a:ext cx="6248400" cy="369332"/>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Source</a:t>
            </a:r>
            <a:r>
              <a:rPr lang="en-US" dirty="0">
                <a:latin typeface="Times New Roman" panose="02020603050405020304" pitchFamily="18" charset="0"/>
                <a:cs typeface="Times New Roman" panose="02020603050405020304" pitchFamily="18" charset="0"/>
              </a:rPr>
              <a:t> : A research journal of South Asian Studies July 2020 </a:t>
            </a:r>
          </a:p>
        </p:txBody>
      </p:sp>
    </p:spTree>
    <p:extLst>
      <p:ext uri="{BB962C8B-B14F-4D97-AF65-F5344CB8AC3E}">
        <p14:creationId xmlns:p14="http://schemas.microsoft.com/office/powerpoint/2010/main" val="1679007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E217-0B28-425E-B88E-2FB7B54C42DA}"/>
              </a:ext>
            </a:extLst>
          </p:cNvPr>
          <p:cNvSpPr>
            <a:spLocks noGrp="1"/>
          </p:cNvSpPr>
          <p:nvPr>
            <p:ph type="title"/>
          </p:nvPr>
        </p:nvSpPr>
        <p:spPr>
          <a:xfrm>
            <a:off x="0" y="274638"/>
            <a:ext cx="9144000" cy="868362"/>
          </a:xfrm>
        </p:spPr>
        <p:txBody>
          <a:bodyPr>
            <a:normAutofit fontScale="90000"/>
          </a:bodyPr>
          <a:lstStyle/>
          <a:p>
            <a:r>
              <a:rPr lang="en-US" dirty="0"/>
              <a:t>List of few sou-moto cases protecting human rights </a:t>
            </a:r>
            <a:endParaRPr lang="en-PK" dirty="0"/>
          </a:p>
        </p:txBody>
      </p:sp>
      <p:graphicFrame>
        <p:nvGraphicFramePr>
          <p:cNvPr id="5" name="Content Placeholder 4">
            <a:extLst>
              <a:ext uri="{FF2B5EF4-FFF2-40B4-BE49-F238E27FC236}">
                <a16:creationId xmlns:a16="http://schemas.microsoft.com/office/drawing/2014/main" id="{57563261-4515-49A1-B7B9-0C9C1CDB024C}"/>
              </a:ext>
            </a:extLst>
          </p:cNvPr>
          <p:cNvGraphicFramePr>
            <a:graphicFrameLocks noGrp="1"/>
          </p:cNvGraphicFramePr>
          <p:nvPr>
            <p:ph idx="1"/>
            <p:extLst>
              <p:ext uri="{D42A27DB-BD31-4B8C-83A1-F6EECF244321}">
                <p14:modId xmlns:p14="http://schemas.microsoft.com/office/powerpoint/2010/main" val="1065198695"/>
              </p:ext>
            </p:extLst>
          </p:nvPr>
        </p:nvGraphicFramePr>
        <p:xfrm>
          <a:off x="495299" y="1358740"/>
          <a:ext cx="8153401" cy="4781870"/>
        </p:xfrm>
        <a:graphic>
          <a:graphicData uri="http://schemas.openxmlformats.org/drawingml/2006/table">
            <a:tbl>
              <a:tblPr firstRow="1" firstCol="1" bandRow="1"/>
              <a:tblGrid>
                <a:gridCol w="2590800">
                  <a:extLst>
                    <a:ext uri="{9D8B030D-6E8A-4147-A177-3AD203B41FA5}">
                      <a16:colId xmlns:a16="http://schemas.microsoft.com/office/drawing/2014/main" val="2495948031"/>
                    </a:ext>
                  </a:extLst>
                </a:gridCol>
                <a:gridCol w="2786544">
                  <a:extLst>
                    <a:ext uri="{9D8B030D-6E8A-4147-A177-3AD203B41FA5}">
                      <a16:colId xmlns:a16="http://schemas.microsoft.com/office/drawing/2014/main" val="1800407937"/>
                    </a:ext>
                  </a:extLst>
                </a:gridCol>
                <a:gridCol w="2776057">
                  <a:extLst>
                    <a:ext uri="{9D8B030D-6E8A-4147-A177-3AD203B41FA5}">
                      <a16:colId xmlns:a16="http://schemas.microsoft.com/office/drawing/2014/main" val="4229802229"/>
                    </a:ext>
                  </a:extLst>
                </a:gridCol>
              </a:tblGrid>
              <a:tr h="209330">
                <a:tc>
                  <a:txBody>
                    <a:bodyPr/>
                    <a:lstStyle/>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Cases</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about</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Decision under</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constitution</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95374"/>
                  </a:ext>
                </a:extLst>
              </a:tr>
              <a:tr h="209330">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Darshan Masih Case</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(PLD 1990 SC 513)</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Bonded Labor</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Declare illegal &amp;</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unconstitutional</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87062"/>
                  </a:ext>
                </a:extLst>
              </a:tr>
              <a:tr h="317646">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Environmental pollution</a:t>
                      </a:r>
                      <a:endParaRPr lang="en-PK" sz="20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(PLD 1994 SC102)</a:t>
                      </a:r>
                      <a:endParaRPr lang="en-PK"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Dumping of nuclear &amp;</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industrial waste</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Declared violation of</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Article 9 of the</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constitution</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1763475"/>
                  </a:ext>
                </a:extLst>
              </a:tr>
              <a:tr h="317646">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M.Ghulam Sarwar Naqvi</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(PLD 1990 SC 1)</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Illiterate female’s</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right of inheritance &amp; property</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Property and</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inheritance must</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 protected</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818946"/>
                  </a:ext>
                </a:extLst>
              </a:tr>
              <a:tr h="317646">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Shrin Munir (PLD 1990 SC</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295</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Admission in medical</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college on the basis</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sex</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Declared</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unconstitutional</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PK"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861697"/>
                  </a:ext>
                </a:extLst>
              </a:tr>
            </a:tbl>
          </a:graphicData>
        </a:graphic>
      </p:graphicFrame>
      <p:sp>
        <p:nvSpPr>
          <p:cNvPr id="4" name="Slide Number Placeholder 3">
            <a:extLst>
              <a:ext uri="{FF2B5EF4-FFF2-40B4-BE49-F238E27FC236}">
                <a16:creationId xmlns:a16="http://schemas.microsoft.com/office/drawing/2014/main" id="{D75BB004-851C-450B-B07A-4FBF99C53F64}"/>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38051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7D5DE4-5C78-463D-9A2B-AADA445C6757}"/>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
        <p:nvSpPr>
          <p:cNvPr id="7" name="Content Placeholder 6">
            <a:extLst>
              <a:ext uri="{FF2B5EF4-FFF2-40B4-BE49-F238E27FC236}">
                <a16:creationId xmlns:a16="http://schemas.microsoft.com/office/drawing/2014/main" id="{9DBBB5CB-FF0A-4406-8441-A9A136EFAA1C}"/>
              </a:ext>
            </a:extLst>
          </p:cNvPr>
          <p:cNvSpPr>
            <a:spLocks noGrp="1"/>
          </p:cNvSpPr>
          <p:nvPr>
            <p:ph idx="1"/>
          </p:nvPr>
        </p:nvSpPr>
        <p:spPr>
          <a:xfrm>
            <a:off x="152400" y="1676401"/>
            <a:ext cx="8839200" cy="5091112"/>
          </a:xfrm>
        </p:spPr>
        <p:txBody>
          <a:bodyPr>
            <a:normAutofit lnSpcReduction="10000"/>
          </a:bodyPr>
          <a:lstStyle/>
          <a:p>
            <a:pPr algn="just">
              <a:lnSpc>
                <a:spcPct val="150000"/>
              </a:lnSpc>
            </a:pPr>
            <a:r>
              <a:rPr lang="en-GB" sz="2800" dirty="0">
                <a:effectLst/>
                <a:latin typeface="Times New Roman" panose="02020603050405020304" pitchFamily="18" charset="0"/>
                <a:cs typeface="Times New Roman" panose="02020603050405020304" pitchFamily="18" charset="0"/>
              </a:rPr>
              <a:t>The Indian Courts seem to have founded this unique use of suo-moto powers by the relaxation of procedure in public interest litigations to scrutinise the executive (in) action</a:t>
            </a:r>
          </a:p>
          <a:p>
            <a:pPr algn="just">
              <a:lnSpc>
                <a:spcPct val="150000"/>
              </a:lnSpc>
            </a:pPr>
            <a:r>
              <a:rPr lang="en-GB" sz="2800" dirty="0">
                <a:effectLst/>
                <a:latin typeface="Times New Roman" panose="02020603050405020304" pitchFamily="18" charset="0"/>
                <a:cs typeface="Times New Roman" panose="02020603050405020304" pitchFamily="18" charset="0"/>
              </a:rPr>
              <a:t>The courts justified such relaxation under Articles 32 and 226 of the Constitution of India, 1950</a:t>
            </a:r>
            <a:r>
              <a:rPr lang="en-US" sz="2800" dirty="0">
                <a:effectLst/>
                <a:latin typeface="Times New Roman" panose="02020603050405020304" pitchFamily="18" charset="0"/>
                <a:cs typeface="Times New Roman" panose="02020603050405020304" pitchFamily="18" charset="0"/>
              </a:rPr>
              <a:t> .</a:t>
            </a:r>
          </a:p>
          <a:p>
            <a:pPr algn="just">
              <a:lnSpc>
                <a:spcPct val="150000"/>
              </a:lnSpc>
            </a:pPr>
            <a:r>
              <a:rPr lang="en-GB" sz="2800" dirty="0">
                <a:effectLst/>
                <a:latin typeface="Times New Roman" panose="02020603050405020304" pitchFamily="18" charset="0"/>
                <a:cs typeface="Times New Roman" panose="02020603050405020304" pitchFamily="18" charset="0"/>
              </a:rPr>
              <a:t>One of its earliest uses was in the Gujarat High Court case by Judge MP Thakkar in 1979</a:t>
            </a:r>
            <a:endParaRPr lang="en-US" sz="2800" dirty="0">
              <a:effectLst/>
              <a:latin typeface="Times New Roman" panose="02020603050405020304" pitchFamily="18" charset="0"/>
              <a:cs typeface="Times New Roman" panose="02020603050405020304" pitchFamily="18" charset="0"/>
            </a:endParaRPr>
          </a:p>
          <a:p>
            <a:pPr>
              <a:lnSpc>
                <a:spcPct val="150000"/>
              </a:lnSpc>
            </a:pPr>
            <a:endParaRPr lang="en-US" sz="2800" dirty="0">
              <a:effectLst/>
              <a:latin typeface="Times New Roman" panose="02020603050405020304" pitchFamily="18" charset="0"/>
              <a:ea typeface="Calibri"/>
              <a:cs typeface="Times New Roman" panose="02020603050405020304" pitchFamily="18" charset="0"/>
            </a:endParaRPr>
          </a:p>
          <a:p>
            <a:pPr>
              <a:lnSpc>
                <a:spcPct val="150000"/>
              </a:lnSpc>
            </a:pPr>
            <a:endParaRPr lang="en-US" sz="2800" dirty="0"/>
          </a:p>
        </p:txBody>
      </p:sp>
      <p:sp>
        <p:nvSpPr>
          <p:cNvPr id="8" name="Title 1">
            <a:extLst>
              <a:ext uri="{FF2B5EF4-FFF2-40B4-BE49-F238E27FC236}">
                <a16:creationId xmlns:a16="http://schemas.microsoft.com/office/drawing/2014/main" id="{726513FA-E2C7-45B9-A1E6-4FA6A31D9FDC}"/>
              </a:ext>
            </a:extLst>
          </p:cNvPr>
          <p:cNvSpPr>
            <a:spLocks noGrp="1"/>
          </p:cNvSpPr>
          <p:nvPr>
            <p:ph type="title"/>
          </p:nvPr>
        </p:nvSpPr>
        <p:spPr>
          <a:xfrm>
            <a:off x="0" y="90487"/>
            <a:ext cx="9144000" cy="1281113"/>
          </a:xfrm>
        </p:spPr>
        <p:txBody>
          <a:bodyPr>
            <a:noAutofit/>
          </a:bodyPr>
          <a:lstStyle/>
          <a:p>
            <a:r>
              <a:rPr lang="en-US" sz="3600" dirty="0"/>
              <a:t>Analysis</a:t>
            </a:r>
            <a:br>
              <a:rPr lang="en-US" sz="3600" dirty="0"/>
            </a:br>
            <a:r>
              <a:rPr lang="en-US" sz="3600" dirty="0"/>
              <a:t>Global Trends of </a:t>
            </a:r>
            <a:r>
              <a:rPr lang="en-US" sz="3600" b="1" dirty="0">
                <a:latin typeface="Times New Roman" panose="02020603050405020304" pitchFamily="18" charset="0"/>
                <a:cs typeface="Times New Roman" panose="02020603050405020304" pitchFamily="18" charset="0"/>
              </a:rPr>
              <a:t>suo-moto </a:t>
            </a:r>
            <a:r>
              <a:rPr lang="en-US" sz="3600" dirty="0"/>
              <a:t>J</a:t>
            </a:r>
            <a:r>
              <a:rPr lang="en-US" sz="3600" b="1" dirty="0">
                <a:latin typeface="Times New Roman" panose="02020603050405020304" pitchFamily="18" charset="0"/>
                <a:cs typeface="Times New Roman" panose="02020603050405020304" pitchFamily="18" charset="0"/>
              </a:rPr>
              <a:t>urisdiction-</a:t>
            </a:r>
            <a:r>
              <a:rPr lang="en-US" sz="3600" b="1" dirty="0">
                <a:effectLst/>
                <a:latin typeface="Times New Roman" panose="02020603050405020304" pitchFamily="18" charset="0"/>
                <a:cs typeface="Times New Roman" panose="02020603050405020304" pitchFamily="18" charset="0"/>
              </a:rPr>
              <a:t>India</a:t>
            </a:r>
            <a:endParaRPr lang="en-US" sz="3600" dirty="0"/>
          </a:p>
        </p:txBody>
      </p:sp>
    </p:spTree>
    <p:extLst>
      <p:ext uri="{BB962C8B-B14F-4D97-AF65-F5344CB8AC3E}">
        <p14:creationId xmlns:p14="http://schemas.microsoft.com/office/powerpoint/2010/main" val="2235017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7D5DE4-5C78-463D-9A2B-AADA445C6757}"/>
              </a:ext>
            </a:extLst>
          </p:cNvPr>
          <p:cNvSpPr>
            <a:spLocks noGrp="1"/>
          </p:cNvSpPr>
          <p:nvPr>
            <p:ph type="sldNum" sz="quarter" idx="12"/>
          </p:nvPr>
        </p:nvSpPr>
        <p:spPr>
          <a:xfrm>
            <a:off x="6553200" y="6492875"/>
            <a:ext cx="2133600" cy="365125"/>
          </a:xfrm>
        </p:spPr>
        <p:txBody>
          <a:bodyPr/>
          <a:lstStyle/>
          <a:p>
            <a:fld id="{B6F15528-21DE-4FAA-801E-634DDDAF4B2B}" type="slidenum">
              <a:rPr lang="en-US" smtClean="0"/>
              <a:pPr/>
              <a:t>23</a:t>
            </a:fld>
            <a:endParaRPr lang="en-US" dirty="0"/>
          </a:p>
        </p:txBody>
      </p:sp>
      <p:sp>
        <p:nvSpPr>
          <p:cNvPr id="7" name="Content Placeholder 6">
            <a:extLst>
              <a:ext uri="{FF2B5EF4-FFF2-40B4-BE49-F238E27FC236}">
                <a16:creationId xmlns:a16="http://schemas.microsoft.com/office/drawing/2014/main" id="{9DBBB5CB-FF0A-4406-8441-A9A136EFAA1C}"/>
              </a:ext>
            </a:extLst>
          </p:cNvPr>
          <p:cNvSpPr>
            <a:spLocks noGrp="1"/>
          </p:cNvSpPr>
          <p:nvPr>
            <p:ph idx="1"/>
          </p:nvPr>
        </p:nvSpPr>
        <p:spPr>
          <a:xfrm>
            <a:off x="228600" y="1331739"/>
            <a:ext cx="8763000" cy="5221461"/>
          </a:xfrm>
        </p:spPr>
        <p:txBody>
          <a:bodyPr>
            <a:noAutofit/>
          </a:bodyPr>
          <a:lstStyle/>
          <a:p>
            <a:pPr algn="just">
              <a:spcBef>
                <a:spcPts val="0"/>
              </a:spcBef>
              <a:buFont typeface="Arial"/>
              <a:buChar char="•"/>
              <a:tabLst>
                <a:tab pos="457200" algn="l"/>
              </a:tabLst>
            </a:pPr>
            <a:r>
              <a:rPr lang="en-GB" sz="2800" dirty="0"/>
              <a:t>Bangladeshi Courts have such a power although their usage of it has been far less than elsewhere in South Asia</a:t>
            </a:r>
          </a:p>
          <a:p>
            <a:pPr marL="342900" marR="0" lvl="0" indent="-342900" algn="just">
              <a:spcBef>
                <a:spcPts val="0"/>
              </a:spcBef>
              <a:buFont typeface="Arial"/>
              <a:buChar char="•"/>
              <a:tabLst>
                <a:tab pos="457200" algn="l"/>
              </a:tabLst>
            </a:pPr>
            <a:r>
              <a:rPr lang="en-GB" sz="2800" dirty="0">
                <a:effectLst/>
                <a:latin typeface="Times New Roman" panose="02020603050405020304" pitchFamily="18" charset="0"/>
                <a:cs typeface="Times New Roman" panose="02020603050405020304" pitchFamily="18" charset="0"/>
              </a:rPr>
              <a:t>Suo-moto was first used  in 1992, to quash the conviction of a prisoner who had been jailed for 12 years since the age of nine</a:t>
            </a:r>
            <a:endParaRPr lang="en-US" sz="2800" dirty="0">
              <a:effectLst/>
              <a:latin typeface="Times New Roman" panose="02020603050405020304" pitchFamily="18" charset="0"/>
              <a:cs typeface="Times New Roman" panose="02020603050405020304" pitchFamily="18" charset="0"/>
            </a:endParaRPr>
          </a:p>
          <a:p>
            <a:pPr marL="342900" marR="0" lvl="0" indent="-342900" algn="just">
              <a:spcBef>
                <a:spcPts val="0"/>
              </a:spcBef>
              <a:buFont typeface="Arial"/>
              <a:buChar char="•"/>
              <a:tabLst>
                <a:tab pos="457200" algn="l"/>
              </a:tabLst>
            </a:pPr>
            <a:r>
              <a:rPr lang="en-GB" sz="2800" dirty="0">
                <a:effectLst/>
                <a:latin typeface="Times New Roman" panose="02020603050405020304" pitchFamily="18" charset="0"/>
                <a:cs typeface="Times New Roman" panose="02020603050405020304" pitchFamily="18" charset="0"/>
              </a:rPr>
              <a:t> Courts have since used what they call the </a:t>
            </a:r>
            <a:r>
              <a:rPr lang="en-GB" sz="2800" i="1" dirty="0">
                <a:effectLst/>
                <a:latin typeface="Times New Roman" panose="02020603050405020304" pitchFamily="18" charset="0"/>
                <a:cs typeface="Times New Roman" panose="02020603050405020304" pitchFamily="18" charset="0"/>
              </a:rPr>
              <a:t>‘Suo Moto Rule’ </a:t>
            </a:r>
            <a:r>
              <a:rPr lang="en-GB" sz="2800" dirty="0">
                <a:effectLst/>
                <a:latin typeface="Times New Roman" panose="02020603050405020304" pitchFamily="18" charset="0"/>
                <a:cs typeface="Times New Roman" panose="02020603050405020304" pitchFamily="18" charset="0"/>
              </a:rPr>
              <a:t>for various purposes, although more cautiously than the Indian and Pakistani Courts</a:t>
            </a:r>
          </a:p>
          <a:p>
            <a:pPr marL="342900" marR="0" lvl="0" indent="-342900" algn="just">
              <a:spcBef>
                <a:spcPts val="0"/>
              </a:spcBef>
              <a:buFont typeface="Arial"/>
              <a:buChar char="•"/>
              <a:tabLst>
                <a:tab pos="457200" algn="l"/>
              </a:tabLst>
            </a:pPr>
            <a:r>
              <a:rPr lang="en-GB" sz="2800" dirty="0">
                <a:effectLst/>
                <a:latin typeface="Times New Roman" panose="02020603050405020304" pitchFamily="18" charset="0"/>
                <a:cs typeface="Times New Roman" panose="02020603050405020304" pitchFamily="18" charset="0"/>
              </a:rPr>
              <a:t>Besides cases of quashing criminal convictions some other cases include  intervening in ‘local arbitration’ over a child rape and who can issue fatwas</a:t>
            </a:r>
            <a:endParaRPr lang="en-US" sz="2800" dirty="0">
              <a:effectLst/>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5B9A3E-2D28-4468-A775-D5AC62E8C2D8}"/>
              </a:ext>
            </a:extLst>
          </p:cNvPr>
          <p:cNvSpPr txBox="1"/>
          <p:nvPr/>
        </p:nvSpPr>
        <p:spPr>
          <a:xfrm>
            <a:off x="8077200" y="990600"/>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
        <p:nvSpPr>
          <p:cNvPr id="8" name="Title 1">
            <a:extLst>
              <a:ext uri="{FF2B5EF4-FFF2-40B4-BE49-F238E27FC236}">
                <a16:creationId xmlns:a16="http://schemas.microsoft.com/office/drawing/2014/main" id="{0CF4331E-7F9C-4988-9130-DCFEEA994403}"/>
              </a:ext>
            </a:extLst>
          </p:cNvPr>
          <p:cNvSpPr>
            <a:spLocks noGrp="1"/>
          </p:cNvSpPr>
          <p:nvPr>
            <p:ph type="title"/>
          </p:nvPr>
        </p:nvSpPr>
        <p:spPr>
          <a:xfrm>
            <a:off x="0" y="-76200"/>
            <a:ext cx="9144000" cy="1281113"/>
          </a:xfrm>
        </p:spPr>
        <p:txBody>
          <a:bodyPr>
            <a:noAutofit/>
          </a:bodyPr>
          <a:lstStyle/>
          <a:p>
            <a:r>
              <a:rPr lang="en-US" sz="3600" dirty="0"/>
              <a:t>Analysis</a:t>
            </a:r>
            <a:br>
              <a:rPr lang="en-US" sz="3600" dirty="0"/>
            </a:br>
            <a:r>
              <a:rPr lang="en-US" sz="3200" dirty="0"/>
              <a:t>Global Trends of </a:t>
            </a:r>
            <a:r>
              <a:rPr lang="en-US" sz="3200" b="1" dirty="0">
                <a:latin typeface="Times New Roman" panose="02020603050405020304" pitchFamily="18" charset="0"/>
                <a:cs typeface="Times New Roman" panose="02020603050405020304" pitchFamily="18" charset="0"/>
              </a:rPr>
              <a:t>suo-moto </a:t>
            </a:r>
            <a:r>
              <a:rPr lang="en-US" sz="3200" dirty="0"/>
              <a:t>J</a:t>
            </a:r>
            <a:r>
              <a:rPr lang="en-US" sz="3200" b="1" dirty="0">
                <a:latin typeface="Times New Roman" panose="02020603050405020304" pitchFamily="18" charset="0"/>
                <a:cs typeface="Times New Roman" panose="02020603050405020304" pitchFamily="18" charset="0"/>
              </a:rPr>
              <a:t>urisdiction-Bangladesh</a:t>
            </a:r>
            <a:endParaRPr lang="en-US" sz="3600" dirty="0"/>
          </a:p>
        </p:txBody>
      </p:sp>
    </p:spTree>
    <p:extLst>
      <p:ext uri="{BB962C8B-B14F-4D97-AF65-F5344CB8AC3E}">
        <p14:creationId xmlns:p14="http://schemas.microsoft.com/office/powerpoint/2010/main" val="3764463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3FA08-4D81-4A2F-BE7A-0B84BB6BAC7D}"/>
              </a:ext>
            </a:extLst>
          </p:cNvPr>
          <p:cNvSpPr>
            <a:spLocks noGrp="1"/>
          </p:cNvSpPr>
          <p:nvPr>
            <p:ph type="title"/>
          </p:nvPr>
        </p:nvSpPr>
        <p:spPr>
          <a:xfrm>
            <a:off x="457200" y="0"/>
            <a:ext cx="8229600" cy="1143000"/>
          </a:xfrm>
        </p:spPr>
        <p:txBody>
          <a:bodyPr>
            <a:normAutofit/>
          </a:bodyPr>
          <a:lstStyle/>
          <a:p>
            <a:r>
              <a:rPr lang="en-US" sz="3600" b="1" dirty="0">
                <a:effectLst/>
                <a:latin typeface="Times New Roman" panose="02020603050405020304" pitchFamily="18" charset="0"/>
                <a:cs typeface="Times New Roman" panose="02020603050405020304" pitchFamily="18" charset="0"/>
              </a:rPr>
              <a:t>Commonwealth countries and beyond</a:t>
            </a:r>
            <a:endParaRPr lang="en-US" sz="3600" dirty="0"/>
          </a:p>
        </p:txBody>
      </p:sp>
      <p:sp>
        <p:nvSpPr>
          <p:cNvPr id="3" name="Content Placeholder 2">
            <a:extLst>
              <a:ext uri="{FF2B5EF4-FFF2-40B4-BE49-F238E27FC236}">
                <a16:creationId xmlns:a16="http://schemas.microsoft.com/office/drawing/2014/main" id="{D37E72AE-667A-4247-B2CD-190CD620A3A8}"/>
              </a:ext>
            </a:extLst>
          </p:cNvPr>
          <p:cNvSpPr>
            <a:spLocks noGrp="1"/>
          </p:cNvSpPr>
          <p:nvPr>
            <p:ph idx="1"/>
          </p:nvPr>
        </p:nvSpPr>
        <p:spPr>
          <a:xfrm>
            <a:off x="304800" y="914400"/>
            <a:ext cx="8610600" cy="5742543"/>
          </a:xfrm>
        </p:spPr>
        <p:txBody>
          <a:bodyPr>
            <a:noAutofit/>
          </a:bodyPr>
          <a:lstStyle/>
          <a:p>
            <a:pPr algn="just">
              <a:lnSpc>
                <a:spcPct val="115000"/>
              </a:lnSpc>
              <a:spcBef>
                <a:spcPts val="0"/>
              </a:spcBef>
              <a:tabLst>
                <a:tab pos="41910" algn="l"/>
              </a:tabLst>
            </a:pPr>
            <a:r>
              <a:rPr lang="en-GB" sz="2800" dirty="0">
                <a:effectLst/>
                <a:latin typeface="Times New Roman" panose="02020603050405020304" pitchFamily="18" charset="0"/>
                <a:cs typeface="Times New Roman" panose="02020603050405020304" pitchFamily="18" charset="0"/>
              </a:rPr>
              <a:t>The UK, Australia, Canada and the Caribbean, do not recognize such suo moto actions</a:t>
            </a:r>
            <a:endParaRPr lang="en-US" sz="2800" dirty="0">
              <a:effectLst/>
              <a:latin typeface="Times New Roman" panose="02020603050405020304" pitchFamily="18" charset="0"/>
              <a:cs typeface="Times New Roman" panose="02020603050405020304" pitchFamily="18" charset="0"/>
            </a:endParaRPr>
          </a:p>
          <a:p>
            <a:pPr algn="just">
              <a:lnSpc>
                <a:spcPct val="115000"/>
              </a:lnSpc>
              <a:spcBef>
                <a:spcPts val="0"/>
              </a:spcBef>
              <a:tabLst>
                <a:tab pos="41910" algn="l"/>
              </a:tabLst>
            </a:pPr>
            <a:r>
              <a:rPr lang="en-GB" sz="2800" dirty="0">
                <a:effectLst/>
                <a:latin typeface="Times New Roman" panose="02020603050405020304" pitchFamily="18" charset="0"/>
                <a:cs typeface="Times New Roman" panose="02020603050405020304" pitchFamily="18" charset="0"/>
              </a:rPr>
              <a:t>Supreme Court of Maldives had issued an order against the Human Rights Commission of Maldives in a suo moto case in 2015 however, after </a:t>
            </a:r>
            <a:r>
              <a:rPr lang="en-GB" sz="2800" dirty="0"/>
              <a:t>criticism, to explicitly restrict the power, the Maldives Parliament</a:t>
            </a:r>
            <a:r>
              <a:rPr lang="en-GB" sz="2800" dirty="0">
                <a:effectLst/>
                <a:latin typeface="Times New Roman" panose="02020603050405020304" pitchFamily="18" charset="0"/>
                <a:cs typeface="Times New Roman" panose="02020603050405020304" pitchFamily="18" charset="0"/>
              </a:rPr>
              <a:t> passed  a law</a:t>
            </a:r>
          </a:p>
          <a:p>
            <a:pPr>
              <a:spcBef>
                <a:spcPts val="0"/>
              </a:spcBef>
              <a:tabLst>
                <a:tab pos="41910" algn="l"/>
              </a:tabLst>
            </a:pPr>
            <a:r>
              <a:rPr lang="en-GB" sz="2800" dirty="0">
                <a:effectLst/>
                <a:latin typeface="Times New Roman" panose="02020603050405020304" pitchFamily="18" charset="0"/>
                <a:cs typeface="Times New Roman" panose="02020603050405020304" pitchFamily="18" charset="0"/>
              </a:rPr>
              <a:t>The Nigerian Courts have exercised suo moto powers in a unique manner,  usually by raising a particular issue suo moto within an existing case</a:t>
            </a:r>
            <a:endParaRPr lang="en-US" sz="2800" dirty="0">
              <a:effectLst/>
              <a:latin typeface="Times New Roman" panose="02020603050405020304" pitchFamily="18" charset="0"/>
              <a:cs typeface="Times New Roman" panose="02020603050405020304" pitchFamily="18" charset="0"/>
            </a:endParaRPr>
          </a:p>
          <a:p>
            <a:pPr>
              <a:spcBef>
                <a:spcPts val="0"/>
              </a:spcBef>
              <a:tabLst>
                <a:tab pos="41910" algn="l"/>
              </a:tabLst>
            </a:pPr>
            <a:r>
              <a:rPr lang="en-GB" sz="2800" dirty="0"/>
              <a:t>US legal system does not allow exercise of sou moto jurisdiction</a:t>
            </a:r>
            <a:endParaRPr lang="en-US" sz="2800" dirty="0">
              <a:effectLst/>
              <a:latin typeface="Times New Roman" panose="02020603050405020304" pitchFamily="18" charset="0"/>
              <a:cs typeface="Times New Roman" panose="02020603050405020304" pitchFamily="18" charset="0"/>
            </a:endParaRPr>
          </a:p>
          <a:p>
            <a:endParaRPr lang="en-US" sz="2800" dirty="0"/>
          </a:p>
        </p:txBody>
      </p:sp>
      <p:sp>
        <p:nvSpPr>
          <p:cNvPr id="4" name="Slide Number Placeholder 3">
            <a:extLst>
              <a:ext uri="{FF2B5EF4-FFF2-40B4-BE49-F238E27FC236}">
                <a16:creationId xmlns:a16="http://schemas.microsoft.com/office/drawing/2014/main" id="{C5DD7F2F-C250-4144-A037-E351BCA2BB69}"/>
              </a:ext>
            </a:extLst>
          </p:cNvPr>
          <p:cNvSpPr>
            <a:spLocks noGrp="1"/>
          </p:cNvSpPr>
          <p:nvPr>
            <p:ph type="sldNum" sz="quarter" idx="12"/>
          </p:nvPr>
        </p:nvSpPr>
        <p:spPr/>
        <p:txBody>
          <a:bodyPr/>
          <a:lstStyle/>
          <a:p>
            <a:fld id="{B6F15528-21DE-4FAA-801E-634DDDAF4B2B}" type="slidenum">
              <a:rPr lang="en-US" smtClean="0"/>
              <a:pPr/>
              <a:t>24</a:t>
            </a:fld>
            <a:endParaRPr lang="en-US" dirty="0"/>
          </a:p>
        </p:txBody>
      </p:sp>
      <p:sp>
        <p:nvSpPr>
          <p:cNvPr id="5" name="TextBox 4">
            <a:extLst>
              <a:ext uri="{FF2B5EF4-FFF2-40B4-BE49-F238E27FC236}">
                <a16:creationId xmlns:a16="http://schemas.microsoft.com/office/drawing/2014/main" id="{A0EF812A-1B23-4F9C-8DB1-94FB49769CD7}"/>
              </a:ext>
            </a:extLst>
          </p:cNvPr>
          <p:cNvSpPr txBox="1"/>
          <p:nvPr/>
        </p:nvSpPr>
        <p:spPr>
          <a:xfrm>
            <a:off x="8153400" y="773668"/>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9807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9506"/>
            <a:ext cx="8229600" cy="1143000"/>
          </a:xfrm>
        </p:spPr>
        <p:txBody>
          <a:bodyPr>
            <a:normAutofit/>
          </a:bodyPr>
          <a:lstStyle/>
          <a:p>
            <a:r>
              <a:rPr lang="en-US" sz="3600" b="1"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228600" y="762000"/>
            <a:ext cx="8667509" cy="5959475"/>
          </a:xfrm>
        </p:spPr>
        <p:txBody>
          <a:bodyPr>
            <a:normAutofit fontScale="92500" lnSpcReduction="10000"/>
          </a:bodyPr>
          <a:lstStyle/>
          <a:p>
            <a:pPr algn="just">
              <a:lnSpc>
                <a:spcPct val="150000"/>
              </a:lnSpc>
            </a:pPr>
            <a:r>
              <a:rPr lang="en-GB" sz="2800" dirty="0"/>
              <a:t>Suo-moto is necessary in the current legal and political environment for the protection of fundamental rights as the jurisdiction been assigned  under Article  184(3) of the 1973 constitution </a:t>
            </a:r>
          </a:p>
          <a:p>
            <a:pPr algn="just">
              <a:lnSpc>
                <a:spcPct val="150000"/>
              </a:lnSpc>
            </a:pPr>
            <a:r>
              <a:rPr lang="en-GB" sz="2800" dirty="0"/>
              <a:t>The notices for suo moto have both negative and positive impacts on the role of the executive  </a:t>
            </a:r>
            <a:endParaRPr lang="en-GB" sz="2800" dirty="0">
              <a:latin typeface="Times New Roman" panose="02020603050405020304" pitchFamily="18" charset="0"/>
              <a:cs typeface="Times New Roman" panose="02020603050405020304" pitchFamily="18" charset="0"/>
            </a:endParaRPr>
          </a:p>
          <a:p>
            <a:pPr algn="just">
              <a:lnSpc>
                <a:spcPct val="150000"/>
              </a:lnSpc>
            </a:pPr>
            <a:r>
              <a:rPr lang="en-GB" sz="2800" dirty="0">
                <a:latin typeface="Times New Roman" panose="02020603050405020304" pitchFamily="18" charset="0"/>
                <a:cs typeface="Times New Roman" panose="02020603050405020304" pitchFamily="18" charset="0"/>
              </a:rPr>
              <a:t>The notices for suo-motto have been generally considered  good </a:t>
            </a:r>
            <a:r>
              <a:rPr lang="en-GB" sz="2800" dirty="0"/>
              <a:t>for </a:t>
            </a:r>
            <a:r>
              <a:rPr lang="en-GB" sz="2800" dirty="0">
                <a:latin typeface="Times New Roman" panose="02020603050405020304" pitchFamily="18" charset="0"/>
                <a:cs typeface="Times New Roman" panose="02020603050405020304" pitchFamily="18" charset="0"/>
              </a:rPr>
              <a:t> the general public and hence earned the public respect but </a:t>
            </a:r>
            <a:r>
              <a:rPr lang="en-GB" sz="2800" dirty="0"/>
              <a:t>exercise of suo moto jurisdiction should be structured.</a:t>
            </a:r>
            <a:endParaRPr lang="en-GB"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24E5684-A7E3-49EC-92BB-9B7787091F83}"/>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a:latin typeface="Times New Roman" panose="02020603050405020304" pitchFamily="18" charset="0"/>
                <a:cs typeface="Times New Roman" panose="02020603050405020304" pitchFamily="18" charset="0"/>
              </a:rPr>
              <a:t>Recommendations </a:t>
            </a:r>
          </a:p>
        </p:txBody>
      </p:sp>
      <p:sp>
        <p:nvSpPr>
          <p:cNvPr id="3" name="Content Placeholder 2"/>
          <p:cNvSpPr>
            <a:spLocks noGrp="1"/>
          </p:cNvSpPr>
          <p:nvPr>
            <p:ph idx="1"/>
          </p:nvPr>
        </p:nvSpPr>
        <p:spPr>
          <a:xfrm>
            <a:off x="76200" y="990600"/>
            <a:ext cx="8915400" cy="5592762"/>
          </a:xfrm>
        </p:spPr>
        <p:txBody>
          <a:bodyPr>
            <a:noAutofit/>
          </a:bodyPr>
          <a:lstStyle/>
          <a:p>
            <a:pPr marL="514350" indent="-514350" algn="just">
              <a:spcBef>
                <a:spcPts val="1200"/>
              </a:spcBef>
              <a:spcAft>
                <a:spcPts val="1200"/>
              </a:spcAft>
              <a:buAutoNum type="arabicPeriod"/>
            </a:pPr>
            <a:r>
              <a:rPr lang="en-US" sz="2800" dirty="0">
                <a:latin typeface="Times New Roman" panose="02020603050405020304" pitchFamily="18" charset="0"/>
                <a:cs typeface="Times New Roman" panose="02020603050405020304" pitchFamily="18" charset="0"/>
              </a:rPr>
              <a:t>To sustain and promote transparency and rule of law, the Supreme Court should:</a:t>
            </a:r>
          </a:p>
          <a:p>
            <a:pPr marL="1090613" indent="-628650" algn="just">
              <a:spcBef>
                <a:spcPts val="1200"/>
              </a:spcBef>
              <a:spcAft>
                <a:spcPts val="1200"/>
              </a:spcAft>
              <a:buFont typeface="+mj-lt"/>
              <a:buAutoNum type="romanLcPeriod"/>
            </a:pPr>
            <a:r>
              <a:rPr lang="en-US" sz="2800" dirty="0">
                <a:latin typeface="Times New Roman" panose="02020603050405020304" pitchFamily="18" charset="0"/>
                <a:cs typeface="Times New Roman" panose="02020603050405020304" pitchFamily="18" charset="0"/>
              </a:rPr>
              <a:t>Exercise its powers under Article 184 (3) in a manner that complies with Pakistan’s obligation under international law to promote, protect and respect human rights, maintain rule of law</a:t>
            </a:r>
          </a:p>
          <a:p>
            <a:pPr marL="1090613" indent="-628650" algn="just">
              <a:spcBef>
                <a:spcPts val="1200"/>
              </a:spcBef>
              <a:spcAft>
                <a:spcPts val="1200"/>
              </a:spcAft>
              <a:buFont typeface="+mj-lt"/>
              <a:buAutoNum type="romanLcPeriod"/>
            </a:pPr>
            <a:r>
              <a:rPr lang="en-US" sz="2800" dirty="0"/>
              <a:t>Develop standards to guide how ‘public importance’ and ‘fundamental rights’ are 	interpreted for carefully exercising the suo-moto power in exceptional cases</a:t>
            </a:r>
          </a:p>
        </p:txBody>
      </p:sp>
      <p:sp>
        <p:nvSpPr>
          <p:cNvPr id="4" name="Slide Number Placeholder 3">
            <a:extLst>
              <a:ext uri="{FF2B5EF4-FFF2-40B4-BE49-F238E27FC236}">
                <a16:creationId xmlns:a16="http://schemas.microsoft.com/office/drawing/2014/main" id="{E6FA2DC3-34D5-48DF-8B38-4BBD76464385}"/>
              </a:ext>
            </a:extLst>
          </p:cNvPr>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6AF3D-2D3A-423A-98ED-F18C37B31F8A}"/>
              </a:ext>
            </a:extLst>
          </p:cNvPr>
          <p:cNvSpPr>
            <a:spLocks noGrp="1"/>
          </p:cNvSpPr>
          <p:nvPr>
            <p:ph type="title"/>
          </p:nvPr>
        </p:nvSpPr>
        <p:spPr>
          <a:xfrm>
            <a:off x="304800" y="-152400"/>
            <a:ext cx="8229600" cy="1143000"/>
          </a:xfrm>
        </p:spPr>
        <p:txBody>
          <a:bodyPr>
            <a:normAutofit/>
          </a:bodyPr>
          <a:lstStyle/>
          <a:p>
            <a:r>
              <a:rPr lang="en-US" sz="3600" b="1" dirty="0">
                <a:latin typeface="Times New Roman" panose="02020603050405020304" pitchFamily="18" charset="0"/>
                <a:cs typeface="Times New Roman" panose="02020603050405020304" pitchFamily="18" charset="0"/>
              </a:rPr>
              <a:t>Recommendations </a:t>
            </a:r>
            <a:endParaRPr lang="en-PK" sz="3600" b="1" dirty="0"/>
          </a:p>
        </p:txBody>
      </p:sp>
      <p:sp>
        <p:nvSpPr>
          <p:cNvPr id="3" name="Content Placeholder 2">
            <a:extLst>
              <a:ext uri="{FF2B5EF4-FFF2-40B4-BE49-F238E27FC236}">
                <a16:creationId xmlns:a16="http://schemas.microsoft.com/office/drawing/2014/main" id="{D5FDA29B-6194-41C4-B9DA-114088A32019}"/>
              </a:ext>
            </a:extLst>
          </p:cNvPr>
          <p:cNvSpPr>
            <a:spLocks noGrp="1"/>
          </p:cNvSpPr>
          <p:nvPr>
            <p:ph idx="1"/>
          </p:nvPr>
        </p:nvSpPr>
        <p:spPr>
          <a:xfrm>
            <a:off x="457200" y="1036638"/>
            <a:ext cx="8382000" cy="5364162"/>
          </a:xfrm>
        </p:spPr>
        <p:txBody>
          <a:bodyPr>
            <a:noAutofit/>
          </a:bodyPr>
          <a:lstStyle/>
          <a:p>
            <a:pPr marL="744538" indent="-571500" algn="just" defTabSz="625475">
              <a:buFont typeface="+mj-lt"/>
              <a:buAutoNum type="romanLcPeriod" startAt="3"/>
              <a:tabLst>
                <a:tab pos="625475" algn="l"/>
              </a:tabLst>
            </a:pPr>
            <a:r>
              <a:rPr lang="en-US" sz="2800" dirty="0"/>
              <a:t>Under Article 184(3), a</a:t>
            </a:r>
            <a:r>
              <a:rPr lang="en-US" sz="2800" dirty="0">
                <a:latin typeface="Times New Roman" panose="02020603050405020304" pitchFamily="18" charset="0"/>
                <a:cs typeface="Times New Roman" panose="02020603050405020304" pitchFamily="18" charset="0"/>
              </a:rPr>
              <a:t>dopt transparent rules to determine cases and  composition of 	the bench to hear cases</a:t>
            </a:r>
          </a:p>
          <a:p>
            <a:pPr marL="744537" indent="-571500" algn="just">
              <a:spcBef>
                <a:spcPts val="1200"/>
              </a:spcBef>
              <a:spcAft>
                <a:spcPts val="1200"/>
              </a:spcAft>
              <a:buFont typeface="+mj-lt"/>
              <a:buAutoNum type="romanLcPeriod" startAt="3"/>
            </a:pPr>
            <a:r>
              <a:rPr lang="en-US" sz="2800" dirty="0"/>
              <a:t>E</a:t>
            </a:r>
            <a:r>
              <a:rPr lang="en-US" sz="2800" dirty="0">
                <a:latin typeface="Times New Roman" panose="02020603050405020304" pitchFamily="18" charset="0"/>
                <a:cs typeface="Times New Roman" panose="02020603050405020304" pitchFamily="18" charset="0"/>
              </a:rPr>
              <a:t>nsure that parties who may be affected, have an adequate opportunity of hearing to intervene in the case before a decision is rendered on the matter</a:t>
            </a:r>
          </a:p>
          <a:p>
            <a:pPr marL="514350" indent="-514350" algn="just">
              <a:spcBef>
                <a:spcPts val="1200"/>
              </a:spcBef>
              <a:spcAft>
                <a:spcPts val="1200"/>
              </a:spcAft>
              <a:buFont typeface="+mj-lt"/>
              <a:buAutoNum type="arabicPeriod" startAt="2"/>
            </a:pPr>
            <a:r>
              <a:rPr lang="en-US" sz="2800" dirty="0"/>
              <a:t>Parliament may amend the Article 184(3) so as to bring it in compliance with the true spirit of Constitution  and  to provide right of appeal to aggrieved person against decisions passed in suo moto cases</a:t>
            </a:r>
            <a:endParaRPr lang="en-US" sz="2800" dirty="0">
              <a:latin typeface="Times New Roman" panose="02020603050405020304" pitchFamily="18" charset="0"/>
              <a:cs typeface="Times New Roman" panose="02020603050405020304" pitchFamily="18" charset="0"/>
            </a:endParaRPr>
          </a:p>
          <a:p>
            <a:endParaRPr lang="en-PK" sz="2800" dirty="0"/>
          </a:p>
        </p:txBody>
      </p:sp>
      <p:sp>
        <p:nvSpPr>
          <p:cNvPr id="4" name="Slide Number Placeholder 3">
            <a:extLst>
              <a:ext uri="{FF2B5EF4-FFF2-40B4-BE49-F238E27FC236}">
                <a16:creationId xmlns:a16="http://schemas.microsoft.com/office/drawing/2014/main" id="{E6B96FCC-D574-4B65-9D39-F84FCB8D2C41}"/>
              </a:ext>
            </a:extLst>
          </p:cNvPr>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TextBox 4">
            <a:extLst>
              <a:ext uri="{FF2B5EF4-FFF2-40B4-BE49-F238E27FC236}">
                <a16:creationId xmlns:a16="http://schemas.microsoft.com/office/drawing/2014/main" id="{F6A49CCF-BD03-4FFE-9BDF-25825D1A6EB0}"/>
              </a:ext>
            </a:extLst>
          </p:cNvPr>
          <p:cNvSpPr txBox="1"/>
          <p:nvPr/>
        </p:nvSpPr>
        <p:spPr>
          <a:xfrm>
            <a:off x="8077200" y="685800"/>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627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DEA5-DC5E-4C03-808D-BD8AFB553F75}"/>
              </a:ext>
            </a:extLst>
          </p:cNvPr>
          <p:cNvSpPr>
            <a:spLocks noGrp="1"/>
          </p:cNvSpPr>
          <p:nvPr>
            <p:ph type="title"/>
          </p:nvPr>
        </p:nvSpPr>
        <p:spPr>
          <a:xfrm>
            <a:off x="457200" y="-35805"/>
            <a:ext cx="8229600" cy="1143000"/>
          </a:xfrm>
        </p:spPr>
        <p:txBody>
          <a:bodyPr/>
          <a:lstStyle/>
          <a:p>
            <a:r>
              <a:rPr lang="en-US" b="1" dirty="0">
                <a:latin typeface="Times New Roman" panose="02020603050405020304" pitchFamily="18" charset="0"/>
                <a:cs typeface="Times New Roman" panose="02020603050405020304" pitchFamily="18" charset="0"/>
              </a:rPr>
              <a:t>Bibliography </a:t>
            </a:r>
            <a:endParaRPr lang="en-PK"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4F2F6DC-25CB-495D-9D9B-42541FAEBB29}"/>
              </a:ext>
            </a:extLst>
          </p:cNvPr>
          <p:cNvSpPr>
            <a:spLocks noGrp="1"/>
          </p:cNvSpPr>
          <p:nvPr>
            <p:ph idx="1"/>
          </p:nvPr>
        </p:nvSpPr>
        <p:spPr>
          <a:xfrm>
            <a:off x="76200" y="1219200"/>
            <a:ext cx="8991600" cy="5638800"/>
          </a:xfrm>
        </p:spPr>
        <p:txBody>
          <a:bodyPr>
            <a:normAutofit fontScale="55000" lnSpcReduction="20000"/>
          </a:bodyPr>
          <a:lstStyle/>
          <a:p>
            <a:pPr>
              <a:lnSpc>
                <a:spcPct val="170000"/>
              </a:lnSpc>
              <a:spcBef>
                <a:spcPts val="0"/>
              </a:spcBef>
            </a:pPr>
            <a:r>
              <a:rPr lang="en-US" dirty="0"/>
              <a:t>A Story of Suo Motos, Judicial Activism, and Article 184 (3) An Analysis of a Decade of Open Judgements from the Supreme Court of Pakistan Zubair Nabi </a:t>
            </a:r>
            <a:endParaRPr lang="x-none" dirty="0"/>
          </a:p>
          <a:p>
            <a:pPr>
              <a:lnSpc>
                <a:spcPct val="170000"/>
              </a:lnSpc>
              <a:spcBef>
                <a:spcPts val="0"/>
              </a:spcBef>
            </a:pPr>
            <a:r>
              <a:rPr lang="en-US" dirty="0"/>
              <a:t>Superior judiciary unable to shake perception that it’s under establishment’s influence by Hasnat Malik May 23, 2022</a:t>
            </a:r>
            <a:endParaRPr lang="x-none" dirty="0"/>
          </a:p>
          <a:p>
            <a:pPr>
              <a:lnSpc>
                <a:spcPct val="170000"/>
              </a:lnSpc>
              <a:spcBef>
                <a:spcPts val="0"/>
              </a:spcBef>
            </a:pPr>
            <a:r>
              <a:rPr lang="en-US" dirty="0"/>
              <a:t>Journal of the Research Society of Pakistan, Volume No. 57, Issue No. 1 (January – June, 2020), Judicial Activism in Pakistan: A Case Study of the Tenure of Mr. Saqib Nisar Ex-Chief Justice by Abdul Rasheed, Hamid Mukhtar, Kashif Mehmood Saqib, Mumtaz Ali Khan</a:t>
            </a:r>
            <a:endParaRPr lang="x-none" dirty="0"/>
          </a:p>
          <a:p>
            <a:pPr>
              <a:lnSpc>
                <a:spcPct val="170000"/>
              </a:lnSpc>
              <a:spcBef>
                <a:spcPts val="0"/>
              </a:spcBef>
            </a:pPr>
            <a:r>
              <a:rPr lang="en-US" dirty="0"/>
              <a:t>Evolution and Exercise of the Power of Judicial Review of Executive Actions in Pakistan by Rao Imran Habib ,Assistant Professor, Gillani Law College Baha Uddin Zakariya University, Multan</a:t>
            </a:r>
            <a:endParaRPr lang="x-none" dirty="0"/>
          </a:p>
          <a:p>
            <a:pPr>
              <a:lnSpc>
                <a:spcPct val="170000"/>
              </a:lnSpc>
              <a:spcBef>
                <a:spcPts val="0"/>
              </a:spcBef>
            </a:pPr>
            <a:r>
              <a:rPr lang="en-US" dirty="0"/>
              <a:t>Only CJP can take suo moto notice, rules Supreme Court Haseeb Bhatti  Published August 26, 2021</a:t>
            </a:r>
            <a:endParaRPr lang="en-PK" dirty="0"/>
          </a:p>
        </p:txBody>
      </p:sp>
      <p:sp>
        <p:nvSpPr>
          <p:cNvPr id="4" name="Slide Number Placeholder 3">
            <a:extLst>
              <a:ext uri="{FF2B5EF4-FFF2-40B4-BE49-F238E27FC236}">
                <a16:creationId xmlns:a16="http://schemas.microsoft.com/office/drawing/2014/main" id="{67CA3184-1E66-4866-9A3E-FD4BCCF1A346}"/>
              </a:ext>
            </a:extLst>
          </p:cNvPr>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657909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8373E-6C4D-43C9-92B7-ACE69F5B57EF}"/>
              </a:ext>
            </a:extLst>
          </p:cNvPr>
          <p:cNvSpPr>
            <a:spLocks noGrp="1"/>
          </p:cNvSpPr>
          <p:nvPr>
            <p:ph type="title"/>
          </p:nvPr>
        </p:nvSpPr>
        <p:spPr>
          <a:xfrm>
            <a:off x="457200" y="0"/>
            <a:ext cx="8229600" cy="1143000"/>
          </a:xfrm>
        </p:spPr>
        <p:txBody>
          <a:bodyPr>
            <a:normAutofit/>
          </a:bodyPr>
          <a:lstStyle/>
          <a:p>
            <a:r>
              <a:rPr lang="en-US" b="1" dirty="0">
                <a:latin typeface="Times New Roman" panose="02020603050405020304" pitchFamily="18" charset="0"/>
                <a:cs typeface="Times New Roman" panose="02020603050405020304" pitchFamily="18" charset="0"/>
              </a:rPr>
              <a:t>Bibliography</a:t>
            </a:r>
            <a:endParaRPr lang="x-none"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7484C2-7717-4A91-990A-4BD64C15A9C7}"/>
              </a:ext>
            </a:extLst>
          </p:cNvPr>
          <p:cNvSpPr>
            <a:spLocks noGrp="1"/>
          </p:cNvSpPr>
          <p:nvPr>
            <p:ph idx="1"/>
          </p:nvPr>
        </p:nvSpPr>
        <p:spPr>
          <a:xfrm>
            <a:off x="228600" y="1219200"/>
            <a:ext cx="8763000" cy="5502275"/>
          </a:xfrm>
        </p:spPr>
        <p:txBody>
          <a:bodyPr>
            <a:normAutofit lnSpcReduction="10000"/>
          </a:bodyPr>
          <a:lstStyle/>
          <a:p>
            <a:pPr>
              <a:lnSpc>
                <a:spcPct val="170000"/>
              </a:lnSpc>
              <a:spcBef>
                <a:spcPts val="0"/>
              </a:spcBef>
            </a:pPr>
            <a:r>
              <a:rPr lang="en-US" sz="1800" dirty="0"/>
              <a:t>A Research Journal of South Asian Studies Vol. 33, No. 2, July – December, 2018, pp. 321 – 334</a:t>
            </a:r>
            <a:endParaRPr lang="x-none" sz="1800" dirty="0"/>
          </a:p>
          <a:p>
            <a:pPr>
              <a:lnSpc>
                <a:spcPct val="170000"/>
              </a:lnSpc>
              <a:spcBef>
                <a:spcPts val="0"/>
              </a:spcBef>
            </a:pPr>
            <a:r>
              <a:rPr lang="en-US" sz="1800" dirty="0"/>
              <a:t>Judicial Activism in Pakistan: A Case Study of Supreme Court Judgments 2008-13 Kishwar Munir</a:t>
            </a:r>
            <a:endParaRPr lang="x-none" sz="1800" dirty="0"/>
          </a:p>
          <a:p>
            <a:pPr>
              <a:lnSpc>
                <a:spcPct val="170000"/>
              </a:lnSpc>
              <a:spcBef>
                <a:spcPts val="0"/>
              </a:spcBef>
            </a:pPr>
            <a:r>
              <a:rPr lang="en-US" sz="1800" dirty="0"/>
              <a:t>University of the Punjab, Lahore, Pakistan. Iram Khalid</a:t>
            </a:r>
            <a:endParaRPr lang="x-none" sz="1800" dirty="0"/>
          </a:p>
          <a:p>
            <a:pPr>
              <a:lnSpc>
                <a:spcPct val="170000"/>
              </a:lnSpc>
              <a:spcBef>
                <a:spcPts val="0"/>
              </a:spcBef>
            </a:pPr>
            <a:r>
              <a:rPr lang="en-US" sz="1800" dirty="0"/>
              <a:t>Opinion On The power of suo moto By Muhammad Waqar Rana, September 03, 2021</a:t>
            </a:r>
          </a:p>
          <a:p>
            <a:pPr>
              <a:lnSpc>
                <a:spcPct val="170000"/>
              </a:lnSpc>
              <a:spcBef>
                <a:spcPts val="0"/>
              </a:spcBef>
            </a:pPr>
            <a:r>
              <a:rPr lang="en-US" sz="1800" dirty="0"/>
              <a:t>Authority without accountability: The search for justice in Pakistan  International Commission of Jurists . P.O. Box 91 33 Rue des Bains, Geneva, Switzerland </a:t>
            </a:r>
            <a:endParaRPr lang="x-none" sz="1800" dirty="0"/>
          </a:p>
          <a:p>
            <a:pPr>
              <a:lnSpc>
                <a:spcPct val="170000"/>
              </a:lnSpc>
              <a:spcBef>
                <a:spcPts val="0"/>
              </a:spcBef>
            </a:pPr>
            <a:r>
              <a:rPr lang="en-US" sz="1800" dirty="0"/>
              <a:t>The lawyers movement for judicial independence in Pakistan: a study of Musharraf regime by Khan Faqir1, Fakhr ul Islam2, Shahid Hassan Rizvi3</a:t>
            </a:r>
          </a:p>
          <a:p>
            <a:pPr>
              <a:lnSpc>
                <a:spcPct val="170000"/>
              </a:lnSpc>
              <a:spcBef>
                <a:spcPts val="0"/>
              </a:spcBef>
            </a:pPr>
            <a:r>
              <a:rPr lang="en-US" sz="1800" dirty="0"/>
              <a:t>Suo Moto powers in writ jurisdictions . A south Asian innovation by </a:t>
            </a:r>
            <a:r>
              <a:rPr lang="en-US" sz="1800" dirty="0" err="1"/>
              <a:t>Mhir</a:t>
            </a:r>
            <a:r>
              <a:rPr lang="en-US" sz="1800" dirty="0"/>
              <a:t> 29th June, 2021</a:t>
            </a:r>
            <a:endParaRPr lang="x-none" sz="1800" dirty="0"/>
          </a:p>
        </p:txBody>
      </p:sp>
      <p:sp>
        <p:nvSpPr>
          <p:cNvPr id="4" name="Slide Number Placeholder 3">
            <a:extLst>
              <a:ext uri="{FF2B5EF4-FFF2-40B4-BE49-F238E27FC236}">
                <a16:creationId xmlns:a16="http://schemas.microsoft.com/office/drawing/2014/main" id="{7225F0BD-2D67-4A11-835A-1D0CFCE48CF8}"/>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3126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180A6-80B5-9CC8-32F8-975C7D006A9A}"/>
              </a:ext>
            </a:extLst>
          </p:cNvPr>
          <p:cNvSpPr>
            <a:spLocks noGrp="1"/>
          </p:cNvSpPr>
          <p:nvPr>
            <p:ph type="title"/>
          </p:nvPr>
        </p:nvSpPr>
        <p:spPr>
          <a:xfrm>
            <a:off x="457200" y="0"/>
            <a:ext cx="8229600" cy="838200"/>
          </a:xfrm>
        </p:spPr>
        <p:txBody>
          <a:bodyPr/>
          <a:lstStyle/>
          <a:p>
            <a:r>
              <a:rPr lang="en-US" dirty="0"/>
              <a:t>Acronyms </a:t>
            </a:r>
          </a:p>
        </p:txBody>
      </p:sp>
      <p:sp>
        <p:nvSpPr>
          <p:cNvPr id="3" name="Content Placeholder 2">
            <a:extLst>
              <a:ext uri="{FF2B5EF4-FFF2-40B4-BE49-F238E27FC236}">
                <a16:creationId xmlns:a16="http://schemas.microsoft.com/office/drawing/2014/main" id="{483C3066-C030-9603-38B3-27BC9E2DB2C3}"/>
              </a:ext>
            </a:extLst>
          </p:cNvPr>
          <p:cNvSpPr>
            <a:spLocks noGrp="1"/>
          </p:cNvSpPr>
          <p:nvPr>
            <p:ph idx="1"/>
          </p:nvPr>
        </p:nvSpPr>
        <p:spPr>
          <a:xfrm>
            <a:off x="152400" y="733660"/>
            <a:ext cx="8911211" cy="5646301"/>
          </a:xfrm>
        </p:spPr>
        <p:txBody>
          <a:bodyPr>
            <a:noAutofit/>
          </a:bodyPr>
          <a:lstStyle/>
          <a:p>
            <a:pPr marL="0" indent="0">
              <a:spcBef>
                <a:spcPts val="0"/>
              </a:spcBef>
              <a:buNone/>
            </a:pPr>
            <a:r>
              <a:rPr lang="en-US" sz="2800" dirty="0"/>
              <a:t>CJP              Chief justice of Pakistan</a:t>
            </a:r>
          </a:p>
          <a:p>
            <a:pPr marL="0" indent="0">
              <a:spcBef>
                <a:spcPts val="0"/>
              </a:spcBef>
              <a:buNone/>
            </a:pPr>
            <a:r>
              <a:rPr lang="en-US" sz="2800" dirty="0"/>
              <a:t>UK		United Kingdom </a:t>
            </a:r>
          </a:p>
          <a:p>
            <a:pPr marL="0" indent="0">
              <a:spcBef>
                <a:spcPts val="0"/>
              </a:spcBef>
              <a:buNone/>
            </a:pPr>
            <a:r>
              <a:rPr lang="en-US" sz="2800" dirty="0"/>
              <a:t>RPPs		Rental Power Plants</a:t>
            </a:r>
          </a:p>
          <a:p>
            <a:pPr marL="0" indent="0">
              <a:spcBef>
                <a:spcPts val="0"/>
              </a:spcBef>
              <a:buNone/>
            </a:pPr>
            <a:r>
              <a:rPr lang="en-US" sz="2800" dirty="0"/>
              <a:t>LHC		Lahore High Court</a:t>
            </a:r>
          </a:p>
          <a:p>
            <a:pPr marL="0" indent="0">
              <a:spcBef>
                <a:spcPts val="0"/>
              </a:spcBef>
              <a:buNone/>
            </a:pPr>
            <a:r>
              <a:rPr lang="en-US" sz="2800" dirty="0"/>
              <a:t>NGO		Non-governmental organization</a:t>
            </a:r>
          </a:p>
          <a:p>
            <a:pPr marL="0" indent="0">
              <a:spcBef>
                <a:spcPts val="0"/>
              </a:spcBef>
              <a:buNone/>
            </a:pPr>
            <a:r>
              <a:rPr lang="en-US" sz="2800" dirty="0"/>
              <a:t>NICL		National Insurance Company Limited </a:t>
            </a:r>
          </a:p>
          <a:p>
            <a:pPr marL="0" indent="0">
              <a:spcBef>
                <a:spcPts val="0"/>
              </a:spcBef>
              <a:buNone/>
            </a:pPr>
            <a:r>
              <a:rPr lang="en-US" sz="2800" dirty="0"/>
              <a:t>NRO		National Reconciliation Order</a:t>
            </a:r>
          </a:p>
          <a:p>
            <a:pPr marL="0" indent="0">
              <a:spcBef>
                <a:spcPts val="0"/>
              </a:spcBef>
              <a:buNone/>
            </a:pPr>
            <a:r>
              <a:rPr lang="en-US" sz="2800" dirty="0"/>
              <a:t>PKLI		Pakistan  Kidney and Liver Transplant   			Institute </a:t>
            </a:r>
          </a:p>
          <a:p>
            <a:pPr marL="0" indent="0">
              <a:spcBef>
                <a:spcPts val="0"/>
              </a:spcBef>
              <a:buNone/>
            </a:pPr>
            <a:r>
              <a:rPr lang="en-US" sz="2800" dirty="0"/>
              <a:t>PCO		Proclamation of Emergency order </a:t>
            </a:r>
          </a:p>
          <a:p>
            <a:pPr marL="0" indent="0">
              <a:spcBef>
                <a:spcPts val="0"/>
              </a:spcBef>
              <a:buNone/>
            </a:pPr>
            <a:r>
              <a:rPr lang="en-US" sz="2800" dirty="0"/>
              <a:t>UN		United Nations</a:t>
            </a:r>
          </a:p>
          <a:p>
            <a:pPr marL="0" indent="0">
              <a:spcBef>
                <a:spcPts val="0"/>
              </a:spcBef>
              <a:buNone/>
            </a:pPr>
            <a:r>
              <a:rPr lang="en-US" sz="2800" dirty="0"/>
              <a:t>USA		United States of America</a:t>
            </a:r>
          </a:p>
        </p:txBody>
      </p:sp>
      <p:sp>
        <p:nvSpPr>
          <p:cNvPr id="4" name="Slide Number Placeholder 3">
            <a:extLst>
              <a:ext uri="{FF2B5EF4-FFF2-40B4-BE49-F238E27FC236}">
                <a16:creationId xmlns:a16="http://schemas.microsoft.com/office/drawing/2014/main" id="{68F1879F-4CBF-3146-EE94-E509D98BE725}"/>
              </a:ext>
            </a:extLst>
          </p:cNvPr>
          <p:cNvSpPr>
            <a:spLocks noGrp="1"/>
          </p:cNvSpPr>
          <p:nvPr>
            <p:ph type="sldNum" sz="quarter" idx="12"/>
          </p:nvPr>
        </p:nvSpPr>
        <p:spPr/>
        <p:txBody>
          <a:bodyPr/>
          <a:lstStyle/>
          <a:p>
            <a:fld id="{66EC1573-D87D-4D08-85D4-672C398FD501}" type="slidenum">
              <a:rPr lang="en-US" smtClean="0"/>
              <a:pPr/>
              <a:t>3</a:t>
            </a:fld>
            <a:endParaRPr lang="en-US" dirty="0"/>
          </a:p>
        </p:txBody>
      </p:sp>
    </p:spTree>
    <p:extLst>
      <p:ext uri="{BB962C8B-B14F-4D97-AF65-F5344CB8AC3E}">
        <p14:creationId xmlns:p14="http://schemas.microsoft.com/office/powerpoint/2010/main" val="477352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62200"/>
            <a:ext cx="9144000" cy="1630346"/>
          </a:xfrm>
        </p:spPr>
        <p:txBody>
          <a:bodyPr>
            <a:normAutofit/>
          </a:bodyPr>
          <a:lstStyle/>
          <a:p>
            <a:r>
              <a:rPr lang="en-US" sz="9600" b="1" i="1" u="sng" dirty="0">
                <a:latin typeface="Times New Roman" panose="02020603050405020304" pitchFamily="18" charset="0"/>
                <a:cs typeface="Times New Roman" panose="02020603050405020304" pitchFamily="18" charset="0"/>
              </a:rPr>
              <a:t>Thankyou</a:t>
            </a:r>
          </a:p>
        </p:txBody>
      </p:sp>
      <p:sp>
        <p:nvSpPr>
          <p:cNvPr id="4" name="Slide Number Placeholder 3"/>
          <p:cNvSpPr>
            <a:spLocks noGrp="1"/>
          </p:cNvSpPr>
          <p:nvPr>
            <p:ph type="sldNum" sz="quarter" idx="12"/>
          </p:nvPr>
        </p:nvSpPr>
        <p:spPr/>
        <p:txBody>
          <a:bodyPr/>
          <a:lstStyle/>
          <a:p>
            <a:fld id="{66EC1573-D87D-4D08-85D4-672C398FD501}" type="slidenum">
              <a:rPr lang="en-US" smtClean="0"/>
              <a:pPr/>
              <a:t>30</a:t>
            </a:fld>
            <a:endParaRPr lang="en-US"/>
          </a:p>
        </p:txBody>
      </p:sp>
    </p:spTree>
    <p:extLst>
      <p:ext uri="{BB962C8B-B14F-4D97-AF65-F5344CB8AC3E}">
        <p14:creationId xmlns:p14="http://schemas.microsoft.com/office/powerpoint/2010/main" val="29228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15B87-D5C4-5B3A-F7B6-C970E38CC2EB}"/>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Sequence of Presentation</a:t>
            </a:r>
          </a:p>
        </p:txBody>
      </p:sp>
      <p:sp>
        <p:nvSpPr>
          <p:cNvPr id="3" name="Content Placeholder 2">
            <a:extLst>
              <a:ext uri="{FF2B5EF4-FFF2-40B4-BE49-F238E27FC236}">
                <a16:creationId xmlns:a16="http://schemas.microsoft.com/office/drawing/2014/main" id="{8DB45641-AC51-E8C4-7D9A-1F5684BC515A}"/>
              </a:ext>
            </a:extLst>
          </p:cNvPr>
          <p:cNvSpPr>
            <a:spLocks noGrp="1"/>
          </p:cNvSpPr>
          <p:nvPr>
            <p:ph idx="1"/>
          </p:nvPr>
        </p:nvSpPr>
        <p:spPr/>
        <p:txBody>
          <a:bodyPr>
            <a:normAutofit fontScale="92500" lnSpcReduction="10000"/>
          </a:bodyPr>
          <a:lstStyle/>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Introduction</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Statement of Problem</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Key Questions</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Analysis</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Conclusion</a:t>
            </a:r>
          </a:p>
          <a:p>
            <a:pPr>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Recommendations</a:t>
            </a:r>
          </a:p>
        </p:txBody>
      </p:sp>
      <p:sp>
        <p:nvSpPr>
          <p:cNvPr id="4" name="Slide Number Placeholder 3">
            <a:extLst>
              <a:ext uri="{FF2B5EF4-FFF2-40B4-BE49-F238E27FC236}">
                <a16:creationId xmlns:a16="http://schemas.microsoft.com/office/drawing/2014/main" id="{23270B62-3A36-1F13-BF68-5D2F8692A0E7}"/>
              </a:ext>
            </a:extLst>
          </p:cNvPr>
          <p:cNvSpPr>
            <a:spLocks noGrp="1"/>
          </p:cNvSpPr>
          <p:nvPr>
            <p:ph type="sldNum" sz="quarter" idx="12"/>
          </p:nvPr>
        </p:nvSpPr>
        <p:spPr/>
        <p:txBody>
          <a:bodyPr/>
          <a:lstStyle/>
          <a:p>
            <a:fld id="{66EC1573-D87D-4D08-85D4-672C398FD501}" type="slidenum">
              <a:rPr lang="en-US" smtClean="0"/>
              <a:pPr/>
              <a:t>4</a:t>
            </a:fld>
            <a:endParaRPr lang="en-US" dirty="0"/>
          </a:p>
        </p:txBody>
      </p:sp>
      <p:pic>
        <p:nvPicPr>
          <p:cNvPr id="5" name="Picture 4" descr="a policeman walks past in front of the supreme court building in islamabad pakistan on november 28 2019 afp file">
            <a:extLst>
              <a:ext uri="{FF2B5EF4-FFF2-40B4-BE49-F238E27FC236}">
                <a16:creationId xmlns:a16="http://schemas.microsoft.com/office/drawing/2014/main" id="{E1CE9E81-2614-440F-99B5-1BF25807C2B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43400" y="1782762"/>
            <a:ext cx="4724400" cy="4525963"/>
          </a:xfrm>
          <a:prstGeom prst="rect">
            <a:avLst/>
          </a:prstGeom>
          <a:noFill/>
          <a:ln>
            <a:noFill/>
          </a:ln>
        </p:spPr>
      </p:pic>
    </p:spTree>
    <p:extLst>
      <p:ext uri="{BB962C8B-B14F-4D97-AF65-F5344CB8AC3E}">
        <p14:creationId xmlns:p14="http://schemas.microsoft.com/office/powerpoint/2010/main" val="275266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610600" cy="685800"/>
          </a:xfrm>
        </p:spPr>
        <p:txBody>
          <a:bodyPr>
            <a:noAutofit/>
          </a:bodyPr>
          <a:lstStyle/>
          <a:p>
            <a:pPr marL="514350" indent="-514350"/>
            <a:r>
              <a:rPr lang="en-US" sz="3600" b="1" dirty="0">
                <a:latin typeface="Times New Roman" panose="02020603050405020304" pitchFamily="18" charset="0"/>
                <a:cs typeface="Times New Roman" panose="02020603050405020304" pitchFamily="18" charset="0"/>
              </a:rPr>
              <a:t>Introduction </a:t>
            </a:r>
          </a:p>
        </p:txBody>
      </p:sp>
      <p:sp>
        <p:nvSpPr>
          <p:cNvPr id="3" name="Subtitle 2"/>
          <p:cNvSpPr>
            <a:spLocks noGrp="1"/>
          </p:cNvSpPr>
          <p:nvPr>
            <p:ph type="subTitle" idx="1"/>
          </p:nvPr>
        </p:nvSpPr>
        <p:spPr>
          <a:xfrm>
            <a:off x="76200" y="990601"/>
            <a:ext cx="8915400" cy="5486399"/>
          </a:xfrm>
        </p:spPr>
        <p:txBody>
          <a:bodyPr>
            <a:noAutofit/>
          </a:bodyPr>
          <a:lstStyle/>
          <a:p>
            <a:pPr marL="514350" lvl="0" indent="-514350" algn="just">
              <a:spcBef>
                <a:spcPts val="600"/>
              </a:spcBef>
              <a:spcAft>
                <a:spcPts val="600"/>
              </a:spcAft>
              <a:buFont typeface="Arial" panose="020B0604020202020204" pitchFamily="34" charset="0"/>
              <a:buChar char="•"/>
            </a:pPr>
            <a:r>
              <a:rPr lang="en-GB" sz="2800" dirty="0">
                <a:solidFill>
                  <a:schemeClr val="tx1"/>
                </a:solidFill>
              </a:rPr>
              <a:t>“</a:t>
            </a:r>
            <a:r>
              <a:rPr lang="en-GB" sz="2800" dirty="0">
                <a:solidFill>
                  <a:schemeClr val="tx1"/>
                </a:solidFill>
                <a:latin typeface="Times New Roman" panose="02020603050405020304" pitchFamily="18" charset="0"/>
                <a:cs typeface="Times New Roman" panose="02020603050405020304" pitchFamily="18" charset="0"/>
              </a:rPr>
              <a:t>Suo-moto” is a Latin legal term, literally means “on its own motion”</a:t>
            </a:r>
          </a:p>
          <a:p>
            <a:pPr marL="514350" lvl="0" indent="-514350" algn="just">
              <a:spcBef>
                <a:spcPts val="600"/>
              </a:spcBef>
              <a:spcAft>
                <a:spcPts val="600"/>
              </a:spcAft>
              <a:buFont typeface="Arial" panose="020B0604020202020204" pitchFamily="34" charset="0"/>
              <a:buChar char="•"/>
            </a:pPr>
            <a:r>
              <a:rPr lang="en-GB" sz="2800" dirty="0">
                <a:solidFill>
                  <a:prstClr val="black"/>
                </a:solidFill>
              </a:rPr>
              <a:t>Generally the term “Suo motu” or its Italian version “Suo moto” refers to a situation wherein a judge acts without request by either party to the action before the court</a:t>
            </a:r>
            <a:endParaRPr lang="en-GB" sz="2800" dirty="0">
              <a:solidFill>
                <a:schemeClr val="tx1"/>
              </a:solidFill>
              <a:latin typeface="Times New Roman" panose="02020603050405020304" pitchFamily="18" charset="0"/>
              <a:cs typeface="Times New Roman" panose="02020603050405020304" pitchFamily="18" charset="0"/>
            </a:endParaRPr>
          </a:p>
          <a:p>
            <a:pPr marL="568325" lvl="0" indent="-568325" algn="just" fontAlgn="base">
              <a:spcBef>
                <a:spcPts val="600"/>
              </a:spcBef>
              <a:spcAft>
                <a:spcPts val="600"/>
              </a:spcAft>
              <a:buFont typeface="Arial" panose="020B0604020202020204" pitchFamily="34" charset="0"/>
              <a:buChar char="•"/>
            </a:pPr>
            <a:r>
              <a:rPr lang="en-GB" sz="2800" dirty="0">
                <a:solidFill>
                  <a:prstClr val="black"/>
                </a:solidFill>
                <a:latin typeface="Times New Roman" panose="02020603050405020304" pitchFamily="18" charset="0"/>
                <a:cs typeface="Times New Roman" panose="02020603050405020304" pitchFamily="18" charset="0"/>
              </a:rPr>
              <a:t>In Pakistan  </a:t>
            </a:r>
            <a:r>
              <a:rPr lang="en-GB" sz="2800" dirty="0">
                <a:solidFill>
                  <a:schemeClr val="tx1"/>
                </a:solidFill>
              </a:rPr>
              <a:t>superior judiciary </a:t>
            </a:r>
            <a:r>
              <a:rPr lang="en-GB" sz="2800" dirty="0">
                <a:solidFill>
                  <a:prstClr val="black"/>
                </a:solidFill>
                <a:latin typeface="Times New Roman" panose="02020603050405020304" pitchFamily="18" charset="0"/>
                <a:cs typeface="Times New Roman" panose="02020603050405020304" pitchFamily="18" charset="0"/>
              </a:rPr>
              <a:t>have relied on Article  184(3) of the Constitution of Islamic Republic of Pakistan, 1973 to correct violations of fundamental rights  through suo-moto cases</a:t>
            </a:r>
          </a:p>
        </p:txBody>
      </p:sp>
      <p:sp>
        <p:nvSpPr>
          <p:cNvPr id="4" name="Slide Number Placeholder 3">
            <a:extLst>
              <a:ext uri="{FF2B5EF4-FFF2-40B4-BE49-F238E27FC236}">
                <a16:creationId xmlns:a16="http://schemas.microsoft.com/office/drawing/2014/main" id="{B91B50AF-C473-48A9-8D53-8D8E16324DBF}"/>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
        <p:nvSpPr>
          <p:cNvPr id="6" name="TextBox 5">
            <a:extLst>
              <a:ext uri="{FF2B5EF4-FFF2-40B4-BE49-F238E27FC236}">
                <a16:creationId xmlns:a16="http://schemas.microsoft.com/office/drawing/2014/main" id="{E4A07D11-A205-45D0-9C1C-4EBB168874C6}"/>
              </a:ext>
            </a:extLst>
          </p:cNvPr>
          <p:cNvSpPr txBox="1"/>
          <p:nvPr/>
        </p:nvSpPr>
        <p:spPr>
          <a:xfrm>
            <a:off x="685800" y="6082106"/>
            <a:ext cx="7209162" cy="369332"/>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Source: https://www.collinsdictionary.com/submission/8861/suo+motu</a:t>
            </a:r>
          </a:p>
        </p:txBody>
      </p:sp>
    </p:spTree>
    <p:extLst>
      <p:ext uri="{BB962C8B-B14F-4D97-AF65-F5344CB8AC3E}">
        <p14:creationId xmlns:p14="http://schemas.microsoft.com/office/powerpoint/2010/main" val="362373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7349C-7989-431C-90ED-917425B85F31}"/>
              </a:ext>
            </a:extLst>
          </p:cNvPr>
          <p:cNvSpPr>
            <a:spLocks noGrp="1"/>
          </p:cNvSpPr>
          <p:nvPr>
            <p:ph type="title"/>
          </p:nvPr>
        </p:nvSpPr>
        <p:spPr>
          <a:xfrm>
            <a:off x="0" y="0"/>
            <a:ext cx="9144000" cy="984250"/>
          </a:xfrm>
        </p:spPr>
        <p:txBody>
          <a:bodyPr>
            <a:normAutofit/>
          </a:bodyPr>
          <a:lstStyle/>
          <a:p>
            <a:r>
              <a:rPr lang="en-US" sz="3600" b="1" dirty="0">
                <a:latin typeface="Times New Roman" panose="02020603050405020304" pitchFamily="18" charset="0"/>
                <a:cs typeface="Times New Roman" panose="02020603050405020304" pitchFamily="18" charset="0"/>
              </a:rPr>
              <a:t>Problem Statement</a:t>
            </a:r>
            <a:endParaRPr lang="x-non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EAEAB73-611C-4D61-B847-60A236AC3653}"/>
              </a:ext>
            </a:extLst>
          </p:cNvPr>
          <p:cNvSpPr>
            <a:spLocks noGrp="1"/>
          </p:cNvSpPr>
          <p:nvPr>
            <p:ph idx="1"/>
          </p:nvPr>
        </p:nvSpPr>
        <p:spPr>
          <a:xfrm>
            <a:off x="304800" y="984251"/>
            <a:ext cx="8442272" cy="5797549"/>
          </a:xfrm>
        </p:spPr>
        <p:txBody>
          <a:bodyPr>
            <a:normAutofit/>
          </a:bodyPr>
          <a:lstStyle/>
          <a:p>
            <a:pPr marL="0" indent="0" algn="just">
              <a:lnSpc>
                <a:spcPct val="150000"/>
              </a:lnSpc>
              <a:spcAft>
                <a:spcPts val="0"/>
              </a:spcAft>
              <a:buNone/>
            </a:pPr>
            <a:r>
              <a:rPr lang="en-GB" sz="2800" dirty="0">
                <a:latin typeface="Times New Roman" panose="02020603050405020304" pitchFamily="18" charset="0"/>
                <a:cs typeface="Times New Roman" panose="02020603050405020304" pitchFamily="18" charset="0"/>
              </a:rPr>
              <a:t>Suo-moto power is an extraordinary jurisdiction, exercised in special circumstances by superior judiciary. </a:t>
            </a:r>
            <a:r>
              <a:rPr lang="en-GB" sz="2800" dirty="0"/>
              <a:t>F</a:t>
            </a:r>
            <a:r>
              <a:rPr lang="en-GB" sz="2800" dirty="0">
                <a:latin typeface="Times New Roman" panose="02020603050405020304" pitchFamily="18" charset="0"/>
                <a:cs typeface="Times New Roman" panose="02020603050405020304" pitchFamily="18" charset="0"/>
              </a:rPr>
              <a:t>requent exercise of Suo-moto is considered to have adversely affected  balance between judiciary and  executive as well as legislature. The superior judiciary started asserting itself. </a:t>
            </a:r>
            <a:endParaRPr lang="x-none"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6695AD6-DE25-4F30-B949-4E9CACBF12E6}"/>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825509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726B-6E53-48EE-B627-3BBA32EA30F4}"/>
              </a:ext>
            </a:extLst>
          </p:cNvPr>
          <p:cNvSpPr>
            <a:spLocks noGrp="1"/>
          </p:cNvSpPr>
          <p:nvPr>
            <p:ph type="title"/>
          </p:nvPr>
        </p:nvSpPr>
        <p:spPr>
          <a:xfrm>
            <a:off x="457200" y="224943"/>
            <a:ext cx="8229600" cy="1143000"/>
          </a:xfrm>
        </p:spPr>
        <p:txBody>
          <a:bodyPr>
            <a:normAutofit/>
          </a:bodyPr>
          <a:lstStyle/>
          <a:p>
            <a:r>
              <a:rPr lang="en-US" sz="3600" b="1" dirty="0">
                <a:latin typeface="Times New Roman" panose="02020603050405020304" pitchFamily="18" charset="0"/>
                <a:cs typeface="Times New Roman" panose="02020603050405020304" pitchFamily="18" charset="0"/>
              </a:rPr>
              <a:t>Key Questions</a:t>
            </a:r>
            <a:endParaRPr lang="x-non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D88EC6B-DB90-4692-AC85-59844ECFEF9C}"/>
              </a:ext>
            </a:extLst>
          </p:cNvPr>
          <p:cNvSpPr>
            <a:spLocks noGrp="1"/>
          </p:cNvSpPr>
          <p:nvPr>
            <p:ph idx="1"/>
          </p:nvPr>
        </p:nvSpPr>
        <p:spPr>
          <a:xfrm>
            <a:off x="228600" y="1600200"/>
            <a:ext cx="8686800" cy="4525963"/>
          </a:xfrm>
        </p:spPr>
        <p:txBody>
          <a:bodyPr>
            <a:normAutofit/>
          </a:bodyPr>
          <a:lstStyle/>
          <a:p>
            <a:pPr algn="just"/>
            <a:r>
              <a:rPr lang="en-US" sz="2800" dirty="0">
                <a:latin typeface="Times New Roman" panose="02020603050405020304" pitchFamily="18" charset="0"/>
                <a:cs typeface="Times New Roman" panose="02020603050405020304" pitchFamily="18" charset="0"/>
              </a:rPr>
              <a:t>Has the superior judiciary in fact started suo-moto </a:t>
            </a:r>
            <a:r>
              <a:rPr lang="en-US" sz="2800" dirty="0"/>
              <a:t>frequently</a:t>
            </a:r>
            <a:r>
              <a:rPr lang="en-US" sz="2800" dirty="0">
                <a:latin typeface="Times New Roman" panose="02020603050405020304" pitchFamily="18" charset="0"/>
                <a:cs typeface="Times New Roman" panose="02020603050405020304" pitchFamily="18" charset="0"/>
              </a:rPr>
              <a:t>?</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Has the actions of suo-moto adversely affected the role of the executive?</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Has the notices of suo-moto </a:t>
            </a:r>
            <a:r>
              <a:rPr lang="en-US" sz="2800" dirty="0"/>
              <a:t>taken for</a:t>
            </a:r>
            <a:r>
              <a:rPr lang="en-US" sz="2800" dirty="0">
                <a:latin typeface="Times New Roman" panose="02020603050405020304" pitchFamily="18" charset="0"/>
                <a:cs typeface="Times New Roman" panose="02020603050405020304" pitchFamily="18" charset="0"/>
              </a:rPr>
              <a:t> the benefits of the public?</a:t>
            </a:r>
          </a:p>
          <a:p>
            <a:pPr marL="0" indent="0" algn="just">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BB2D04E-C994-43AF-A560-98E6AB2BD924}"/>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51521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29C2-F416-4E53-90AC-13E2EAE14BCB}"/>
              </a:ext>
            </a:extLst>
          </p:cNvPr>
          <p:cNvSpPr>
            <a:spLocks noGrp="1"/>
          </p:cNvSpPr>
          <p:nvPr>
            <p:ph type="title"/>
          </p:nvPr>
        </p:nvSpPr>
        <p:spPr>
          <a:xfrm>
            <a:off x="0" y="76200"/>
            <a:ext cx="9144000" cy="1066800"/>
          </a:xfrm>
        </p:spPr>
        <p:txBody>
          <a:bodyPr>
            <a:noAutofit/>
          </a:bodyPr>
          <a:lstStyle/>
          <a:p>
            <a:r>
              <a:rPr lang="en-GB" sz="3600" b="1" dirty="0">
                <a:latin typeface="Times New Roman" panose="02020603050405020304" pitchFamily="18" charset="0"/>
                <a:cs typeface="Times New Roman" panose="02020603050405020304" pitchFamily="18" charset="0"/>
              </a:rPr>
              <a:t>Analysis</a:t>
            </a:r>
            <a:endParaRPr lang="en-PK"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2DC0D15-CD1A-4805-9E69-F58EA18F12C2}"/>
              </a:ext>
            </a:extLst>
          </p:cNvPr>
          <p:cNvSpPr>
            <a:spLocks noGrp="1"/>
          </p:cNvSpPr>
          <p:nvPr>
            <p:ph idx="1"/>
          </p:nvPr>
        </p:nvSpPr>
        <p:spPr>
          <a:xfrm>
            <a:off x="152400" y="1126475"/>
            <a:ext cx="8839200" cy="5105400"/>
          </a:xfrm>
        </p:spPr>
        <p:txBody>
          <a:bodyPr>
            <a:noAutofit/>
          </a:bodyPr>
          <a:lstStyle/>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Article 184(3) provides the jurisdiction to Supreme Court</a:t>
            </a:r>
            <a:r>
              <a:rPr lang="en-US" sz="2800" dirty="0"/>
              <a:t>, to pass an order </a:t>
            </a:r>
            <a:r>
              <a:rPr lang="en-US" sz="2800" i="1" dirty="0"/>
              <a:t>“if it considers that a question of public importance with reference to the enforcement of any of the Fundamental Rights” </a:t>
            </a:r>
            <a:r>
              <a:rPr lang="en-US" sz="2800" dirty="0"/>
              <a:t>is involved</a:t>
            </a:r>
            <a:endParaRPr lang="en-US" sz="2800" dirty="0">
              <a:latin typeface="Times New Roman" panose="02020603050405020304" pitchFamily="18" charset="0"/>
              <a:cs typeface="Times New Roman" panose="02020603050405020304" pitchFamily="18" charset="0"/>
            </a:endParaRPr>
          </a:p>
          <a:p>
            <a:pPr algn="just">
              <a:lnSpc>
                <a:spcPct val="150000"/>
              </a:lnSpc>
              <a:spcBef>
                <a:spcPts val="0"/>
              </a:spcBef>
            </a:pPr>
            <a:r>
              <a:rPr lang="en-US" sz="2800" dirty="0">
                <a:latin typeface="Times New Roman" panose="02020603050405020304" pitchFamily="18" charset="0"/>
                <a:cs typeface="Times New Roman" panose="02020603050405020304" pitchFamily="18" charset="0"/>
              </a:rPr>
              <a:t>Unrestrained exercise of suo-moto powers by several chief justices of Supreme Court judges, covering almost all spheres of life, including health</a:t>
            </a:r>
            <a:r>
              <a:rPr lang="en-US" sz="2800" dirty="0"/>
              <a:t>, education, </a:t>
            </a:r>
            <a:r>
              <a:rPr lang="en-US" sz="2800" dirty="0">
                <a:latin typeface="Times New Roman" panose="02020603050405020304" pitchFamily="18" charset="0"/>
                <a:cs typeface="Times New Roman" panose="02020603050405020304" pitchFamily="18" charset="0"/>
              </a:rPr>
              <a:t>law and order, and international agreements </a:t>
            </a:r>
          </a:p>
        </p:txBody>
      </p:sp>
      <p:sp>
        <p:nvSpPr>
          <p:cNvPr id="4" name="Slide Number Placeholder 3">
            <a:extLst>
              <a:ext uri="{FF2B5EF4-FFF2-40B4-BE49-F238E27FC236}">
                <a16:creationId xmlns:a16="http://schemas.microsoft.com/office/drawing/2014/main" id="{EDF5FC1F-024A-4275-863B-2540A6E1E96F}"/>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3616171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213350"/>
          </a:xfrm>
        </p:spPr>
        <p:txBody>
          <a:bodyPr>
            <a:normAutofit/>
          </a:bodyPr>
          <a:lstStyle/>
          <a:p>
            <a:pPr marL="457200" algn="just">
              <a:lnSpc>
                <a:spcPct val="120000"/>
              </a:lnSpc>
              <a:spcBef>
                <a:spcPts val="1200"/>
              </a:spcBef>
              <a:spcAft>
                <a:spcPts val="1200"/>
              </a:spcAft>
            </a:pPr>
            <a:r>
              <a:rPr lang="en-US" sz="2800" dirty="0"/>
              <a:t>The rise of suo moto started during judicial era of ex  Justice Iftikhar Muhammad Chaudhry, more particularly after </a:t>
            </a:r>
            <a:r>
              <a:rPr lang="en-US" sz="2800" dirty="0">
                <a:solidFill>
                  <a:prstClr val="black"/>
                </a:solidFill>
              </a:rPr>
              <a:t>the successful lawyers movement,</a:t>
            </a:r>
            <a:r>
              <a:rPr lang="en-US" sz="2800" dirty="0"/>
              <a:t> of 2007-2009</a:t>
            </a:r>
            <a:endParaRPr lang="en-US" sz="2800" dirty="0">
              <a:solidFill>
                <a:prstClr val="black"/>
              </a:solidFill>
            </a:endParaRPr>
          </a:p>
          <a:p>
            <a:pPr marL="457200" lvl="0" algn="just">
              <a:lnSpc>
                <a:spcPct val="120000"/>
              </a:lnSpc>
              <a:spcBef>
                <a:spcPts val="1200"/>
              </a:spcBef>
              <a:spcAft>
                <a:spcPts val="1200"/>
              </a:spcAft>
            </a:pPr>
            <a:r>
              <a:rPr lang="en-US" sz="2800" dirty="0">
                <a:latin typeface="Times New Roman" panose="02020603050405020304" pitchFamily="18" charset="0"/>
                <a:cs typeface="Times New Roman" panose="02020603050405020304" pitchFamily="18" charset="0"/>
              </a:rPr>
              <a:t>Suo-moto notices considered </a:t>
            </a:r>
            <a:r>
              <a:rPr lang="en-US" sz="2800" dirty="0"/>
              <a:t>in the matters purely </a:t>
            </a:r>
            <a:r>
              <a:rPr lang="en-US" sz="2800" dirty="0">
                <a:latin typeface="Times New Roman" panose="02020603050405020304" pitchFamily="18" charset="0"/>
                <a:cs typeface="Times New Roman" panose="02020603050405020304" pitchFamily="18" charset="0"/>
              </a:rPr>
              <a:t>within the exclusive domain of  either executive or the legislature </a:t>
            </a:r>
          </a:p>
          <a:p>
            <a:pPr marL="457200" lvl="0" algn="just">
              <a:lnSpc>
                <a:spcPct val="120000"/>
              </a:lnSpc>
              <a:spcBef>
                <a:spcPts val="1200"/>
              </a:spcBef>
              <a:spcAft>
                <a:spcPts val="1200"/>
              </a:spcAft>
            </a:pPr>
            <a:r>
              <a:rPr lang="en-US" sz="2800" dirty="0">
                <a:latin typeface="Times New Roman" panose="02020603050405020304" pitchFamily="18" charset="0"/>
                <a:cs typeface="Times New Roman" panose="02020603050405020304" pitchFamily="18" charset="0"/>
              </a:rPr>
              <a:t>Most of these  suo-moto  cases  sensitized by media, led to the perception that it was the lust for popularity </a:t>
            </a:r>
            <a:endParaRPr lang="en-US" sz="2800" dirty="0"/>
          </a:p>
        </p:txBody>
      </p:sp>
      <p:sp>
        <p:nvSpPr>
          <p:cNvPr id="4" name="Slide Number Placeholder 3">
            <a:extLst>
              <a:ext uri="{FF2B5EF4-FFF2-40B4-BE49-F238E27FC236}">
                <a16:creationId xmlns:a16="http://schemas.microsoft.com/office/drawing/2014/main" id="{B47138AF-94F8-46BD-862B-3812F04C5C3F}"/>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
        <p:nvSpPr>
          <p:cNvPr id="7" name="Title 1">
            <a:extLst>
              <a:ext uri="{FF2B5EF4-FFF2-40B4-BE49-F238E27FC236}">
                <a16:creationId xmlns:a16="http://schemas.microsoft.com/office/drawing/2014/main" id="{27110DED-E23E-4899-BFE2-4E5727C8B04E}"/>
              </a:ext>
            </a:extLst>
          </p:cNvPr>
          <p:cNvSpPr>
            <a:spLocks noGrp="1"/>
          </p:cNvSpPr>
          <p:nvPr>
            <p:ph type="title"/>
          </p:nvPr>
        </p:nvSpPr>
        <p:spPr>
          <a:xfrm>
            <a:off x="0" y="228600"/>
            <a:ext cx="9144000" cy="1066800"/>
          </a:xfrm>
        </p:spPr>
        <p:txBody>
          <a:bodyPr>
            <a:noAutofit/>
          </a:bodyPr>
          <a:lstStyle/>
          <a:p>
            <a:r>
              <a:rPr lang="en-GB" sz="3600" b="1" dirty="0">
                <a:latin typeface="Times New Roman" panose="02020603050405020304" pitchFamily="18" charset="0"/>
                <a:cs typeface="Times New Roman" panose="02020603050405020304" pitchFamily="18" charset="0"/>
              </a:rPr>
              <a:t>Analysis</a:t>
            </a:r>
            <a:endParaRPr lang="en-PK" sz="36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D14668E-E405-4E1D-B0A1-5D15E49A5AEE}"/>
              </a:ext>
            </a:extLst>
          </p:cNvPr>
          <p:cNvSpPr txBox="1"/>
          <p:nvPr/>
        </p:nvSpPr>
        <p:spPr>
          <a:xfrm>
            <a:off x="8001000" y="577334"/>
            <a:ext cx="1066800" cy="369332"/>
          </a:xfrm>
          <a:prstGeom prst="rect">
            <a:avLst/>
          </a:prstGeom>
          <a:noFill/>
        </p:spPr>
        <p:txBody>
          <a:bodyPr wrap="square" rtlCol="0">
            <a:spAutoFit/>
          </a:bodyPr>
          <a:lstStyle/>
          <a:p>
            <a:r>
              <a:rPr lang="en-US" b="1" i="1" dirty="0">
                <a:solidFill>
                  <a:srgbClr val="00B050"/>
                </a:solidFill>
                <a:latin typeface="Times New Roman" panose="02020603050405020304" pitchFamily="18" charset="0"/>
                <a:cs typeface="Times New Roman" panose="02020603050405020304" pitchFamily="18" charset="0"/>
              </a:rPr>
              <a:t>Cont’d…</a:t>
            </a:r>
            <a:endParaRPr lang="en-PK"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3543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2665</TotalTime>
  <Words>2381</Words>
  <Application>Microsoft Office PowerPoint</Application>
  <PresentationFormat>On-screen Show (4:3)</PresentationFormat>
  <Paragraphs>271</Paragraphs>
  <Slides>30</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Office Theme</vt:lpstr>
      <vt:lpstr>PowerPoint Presentation</vt:lpstr>
      <vt:lpstr>NATIONAL MANAGEMENT COLLEGE  117th National Management Course     Contemporary Issue Series Presentation  Critical Evaluation Of Exercise Of  Suo Moto Power By the Superior Judiciary  By  Muhammad Arshad Khan M/O PD&amp;SI  Sponsor DS: Dr. Naveed  Ahmad Chaudhry Date: 11 November, 2022 </vt:lpstr>
      <vt:lpstr>Acronyms </vt:lpstr>
      <vt:lpstr>Sequence of Presentation</vt:lpstr>
      <vt:lpstr>Introduction </vt:lpstr>
      <vt:lpstr>Problem Statement</vt:lpstr>
      <vt:lpstr>Key Questions</vt:lpstr>
      <vt:lpstr>Analysis</vt:lpstr>
      <vt:lpstr>Analysis</vt:lpstr>
      <vt:lpstr>Analysis </vt:lpstr>
      <vt:lpstr>Analysis </vt:lpstr>
      <vt:lpstr>Analysis </vt:lpstr>
      <vt:lpstr>Analysis </vt:lpstr>
      <vt:lpstr>Analysis </vt:lpstr>
      <vt:lpstr>Analysis </vt:lpstr>
      <vt:lpstr>Analysis </vt:lpstr>
      <vt:lpstr>Analysis Arguments in favour of the Exercise of  Suo-moto cases</vt:lpstr>
      <vt:lpstr>Analysis Arguments against Exercise of  Suo-moto cases</vt:lpstr>
      <vt:lpstr>Analysis Arguments against of Suo-moto Cases  </vt:lpstr>
      <vt:lpstr>Overview of few suo-moto decisions and their impact</vt:lpstr>
      <vt:lpstr>List of few sou-moto cases protecting human rights </vt:lpstr>
      <vt:lpstr>Analysis Global Trends of suo-moto Jurisdiction-India</vt:lpstr>
      <vt:lpstr>Analysis Global Trends of suo-moto Jurisdiction-Bangladesh</vt:lpstr>
      <vt:lpstr>Commonwealth countries and beyond</vt:lpstr>
      <vt:lpstr>Conclusion</vt:lpstr>
      <vt:lpstr>Recommendations </vt:lpstr>
      <vt:lpstr>Recommendations </vt:lpstr>
      <vt:lpstr>Bibliography </vt:lpstr>
      <vt:lpstr>Bibliography</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EVALUATION OF EXERCISE OF  SUO MOTO POWER BY THE SUPERIOR JUDICIARY</dc:title>
  <dc:creator>SAID GUL</dc:creator>
  <cp:lastModifiedBy>NITB</cp:lastModifiedBy>
  <cp:revision>391</cp:revision>
  <cp:lastPrinted>2022-11-10T02:13:03Z</cp:lastPrinted>
  <dcterms:created xsi:type="dcterms:W3CDTF">2006-08-16T00:00:00Z</dcterms:created>
  <dcterms:modified xsi:type="dcterms:W3CDTF">2022-11-10T11:49:47Z</dcterms:modified>
</cp:coreProperties>
</file>