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1"/>
    <p:sldMasterId id="2147483794" r:id="rId2"/>
    <p:sldMasterId id="2147483817" r:id="rId3"/>
  </p:sldMasterIdLst>
  <p:notesMasterIdLst>
    <p:notesMasterId r:id="rId51"/>
  </p:notesMasterIdLst>
  <p:handoutMasterIdLst>
    <p:handoutMasterId r:id="rId52"/>
  </p:handoutMasterIdLst>
  <p:sldIdLst>
    <p:sldId id="264" r:id="rId4"/>
    <p:sldId id="3180" r:id="rId5"/>
    <p:sldId id="3181" r:id="rId6"/>
    <p:sldId id="3227" r:id="rId7"/>
    <p:sldId id="3239" r:id="rId8"/>
    <p:sldId id="3193" r:id="rId9"/>
    <p:sldId id="3183" r:id="rId10"/>
    <p:sldId id="3184" r:id="rId11"/>
    <p:sldId id="309" r:id="rId12"/>
    <p:sldId id="310" r:id="rId13"/>
    <p:sldId id="311" r:id="rId14"/>
    <p:sldId id="3241" r:id="rId15"/>
    <p:sldId id="3253" r:id="rId16"/>
    <p:sldId id="3254" r:id="rId17"/>
    <p:sldId id="3221" r:id="rId18"/>
    <p:sldId id="299" r:id="rId19"/>
    <p:sldId id="3190" r:id="rId20"/>
    <p:sldId id="3194" r:id="rId21"/>
    <p:sldId id="3222" r:id="rId22"/>
    <p:sldId id="3243" r:id="rId23"/>
    <p:sldId id="3223" r:id="rId24"/>
    <p:sldId id="3244" r:id="rId25"/>
    <p:sldId id="3198" r:id="rId26"/>
    <p:sldId id="3250" r:id="rId27"/>
    <p:sldId id="3200" r:id="rId28"/>
    <p:sldId id="327" r:id="rId29"/>
    <p:sldId id="3245" r:id="rId30"/>
    <p:sldId id="3203" r:id="rId31"/>
    <p:sldId id="3204" r:id="rId32"/>
    <p:sldId id="3205" r:id="rId33"/>
    <p:sldId id="3206" r:id="rId34"/>
    <p:sldId id="3207" r:id="rId35"/>
    <p:sldId id="3209" r:id="rId36"/>
    <p:sldId id="3210" r:id="rId37"/>
    <p:sldId id="3211" r:id="rId38"/>
    <p:sldId id="3247" r:id="rId39"/>
    <p:sldId id="3224" r:id="rId40"/>
    <p:sldId id="3219" r:id="rId41"/>
    <p:sldId id="3234" r:id="rId42"/>
    <p:sldId id="257" r:id="rId43"/>
    <p:sldId id="322" r:id="rId44"/>
    <p:sldId id="3248" r:id="rId45"/>
    <p:sldId id="3249" r:id="rId46"/>
    <p:sldId id="321" r:id="rId47"/>
    <p:sldId id="3216" r:id="rId48"/>
    <p:sldId id="542" r:id="rId49"/>
    <p:sldId id="3238" r:id="rId50"/>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FA"/>
    <a:srgbClr val="EFFCE4"/>
    <a:srgbClr val="C3164B"/>
    <a:srgbClr val="EDB1A3"/>
    <a:srgbClr val="A5A5A5"/>
    <a:srgbClr val="051C2C"/>
    <a:srgbClr val="006837"/>
    <a:srgbClr val="054C14"/>
    <a:srgbClr val="0070C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5310" autoAdjust="0"/>
  </p:normalViewPr>
  <p:slideViewPr>
    <p:cSldViewPr snapToGrid="0" snapToObjects="1">
      <p:cViewPr varScale="1">
        <p:scale>
          <a:sx n="65" d="100"/>
          <a:sy n="65" d="100"/>
        </p:scale>
        <p:origin x="1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ISDU\Dropbox\117%20NMC%20Oct%202022\Current%20Issues%20Series\Book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Dropbox%20(Personal)\117%20NMC%20Oct%202022\Current%20Issues%20Series\Book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ISDU\Dropbox\117%20NMC%20Oct%202022\Current%20Issues%20Series\Book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numRef>
              <c:f>Sheet1!$A$2:$A$14</c:f>
              <c:numCache>
                <c:formatCode>General</c:formatCode>
                <c:ptCount val="13"/>
                <c:pt idx="0">
                  <c:v>1900</c:v>
                </c:pt>
                <c:pt idx="1">
                  <c:v>1910</c:v>
                </c:pt>
                <c:pt idx="2">
                  <c:v>1920</c:v>
                </c:pt>
                <c:pt idx="3">
                  <c:v>1930</c:v>
                </c:pt>
                <c:pt idx="4">
                  <c:v>1940</c:v>
                </c:pt>
                <c:pt idx="5">
                  <c:v>1950</c:v>
                </c:pt>
                <c:pt idx="6">
                  <c:v>1960</c:v>
                </c:pt>
                <c:pt idx="7">
                  <c:v>1970</c:v>
                </c:pt>
                <c:pt idx="8">
                  <c:v>1980</c:v>
                </c:pt>
                <c:pt idx="9">
                  <c:v>1990</c:v>
                </c:pt>
                <c:pt idx="10">
                  <c:v>2000</c:v>
                </c:pt>
                <c:pt idx="11">
                  <c:v>2010</c:v>
                </c:pt>
                <c:pt idx="12">
                  <c:v>2020</c:v>
                </c:pt>
              </c:numCache>
            </c:numRef>
          </c:cat>
          <c:val>
            <c:numRef>
              <c:f>Sheet1!$B$2:$B$14</c:f>
              <c:numCache>
                <c:formatCode>General</c:formatCode>
                <c:ptCount val="13"/>
              </c:numCache>
            </c:numRef>
          </c:val>
          <c:extLst>
            <c:ext xmlns:c16="http://schemas.microsoft.com/office/drawing/2014/chart" uri="{C3380CC4-5D6E-409C-BE32-E72D297353CC}">
              <c16:uniqueId val="{00000000-1C46-4B69-8A67-2BA635FD745B}"/>
            </c:ext>
          </c:extLst>
        </c:ser>
        <c:ser>
          <c:idx val="1"/>
          <c:order val="1"/>
          <c:tx>
            <c:strRef>
              <c:f>Sheet1!$C$1</c:f>
              <c:strCache>
                <c:ptCount val="1"/>
                <c:pt idx="0">
                  <c:v>Column2</c:v>
                </c:pt>
              </c:strCache>
            </c:strRef>
          </c:tx>
          <c:spPr>
            <a:solidFill>
              <a:schemeClr val="accent2"/>
            </a:solidFill>
            <a:ln>
              <a:noFill/>
            </a:ln>
            <a:effectLst/>
          </c:spPr>
          <c:invertIfNegative val="0"/>
          <c:cat>
            <c:numRef>
              <c:f>Sheet1!$A$2:$A$14</c:f>
              <c:numCache>
                <c:formatCode>General</c:formatCode>
                <c:ptCount val="13"/>
                <c:pt idx="0">
                  <c:v>1900</c:v>
                </c:pt>
                <c:pt idx="1">
                  <c:v>1910</c:v>
                </c:pt>
                <c:pt idx="2">
                  <c:v>1920</c:v>
                </c:pt>
                <c:pt idx="3">
                  <c:v>1930</c:v>
                </c:pt>
                <c:pt idx="4">
                  <c:v>1940</c:v>
                </c:pt>
                <c:pt idx="5">
                  <c:v>1950</c:v>
                </c:pt>
                <c:pt idx="6">
                  <c:v>1960</c:v>
                </c:pt>
                <c:pt idx="7">
                  <c:v>1970</c:v>
                </c:pt>
                <c:pt idx="8">
                  <c:v>1980</c:v>
                </c:pt>
                <c:pt idx="9">
                  <c:v>1990</c:v>
                </c:pt>
                <c:pt idx="10">
                  <c:v>2000</c:v>
                </c:pt>
                <c:pt idx="11">
                  <c:v>2010</c:v>
                </c:pt>
                <c:pt idx="12">
                  <c:v>2020</c:v>
                </c:pt>
              </c:numCache>
            </c:numRef>
          </c:cat>
          <c:val>
            <c:numRef>
              <c:f>Sheet1!$C$2:$C$14</c:f>
              <c:numCache>
                <c:formatCode>General</c:formatCode>
                <c:ptCount val="13"/>
              </c:numCache>
            </c:numRef>
          </c:val>
          <c:extLst>
            <c:ext xmlns:c16="http://schemas.microsoft.com/office/drawing/2014/chart" uri="{C3380CC4-5D6E-409C-BE32-E72D297353CC}">
              <c16:uniqueId val="{00000001-1C46-4B69-8A67-2BA635FD745B}"/>
            </c:ext>
          </c:extLst>
        </c:ser>
        <c:ser>
          <c:idx val="2"/>
          <c:order val="2"/>
          <c:tx>
            <c:strRef>
              <c:f>Sheet1!$D$1</c:f>
              <c:strCache>
                <c:ptCount val="1"/>
                <c:pt idx="0">
                  <c:v>Column3</c:v>
                </c:pt>
              </c:strCache>
            </c:strRef>
          </c:tx>
          <c:spPr>
            <a:solidFill>
              <a:schemeClr val="accent3"/>
            </a:solidFill>
            <a:ln>
              <a:noFill/>
            </a:ln>
            <a:effectLst/>
          </c:spPr>
          <c:invertIfNegative val="0"/>
          <c:cat>
            <c:numRef>
              <c:f>Sheet1!$A$2:$A$14</c:f>
              <c:numCache>
                <c:formatCode>General</c:formatCode>
                <c:ptCount val="13"/>
                <c:pt idx="0">
                  <c:v>1900</c:v>
                </c:pt>
                <c:pt idx="1">
                  <c:v>1910</c:v>
                </c:pt>
                <c:pt idx="2">
                  <c:v>1920</c:v>
                </c:pt>
                <c:pt idx="3">
                  <c:v>1930</c:v>
                </c:pt>
                <c:pt idx="4">
                  <c:v>1940</c:v>
                </c:pt>
                <c:pt idx="5">
                  <c:v>1950</c:v>
                </c:pt>
                <c:pt idx="6">
                  <c:v>1960</c:v>
                </c:pt>
                <c:pt idx="7">
                  <c:v>1970</c:v>
                </c:pt>
                <c:pt idx="8">
                  <c:v>1980</c:v>
                </c:pt>
                <c:pt idx="9">
                  <c:v>1990</c:v>
                </c:pt>
                <c:pt idx="10">
                  <c:v>2000</c:v>
                </c:pt>
                <c:pt idx="11">
                  <c:v>2010</c:v>
                </c:pt>
                <c:pt idx="12">
                  <c:v>2020</c:v>
                </c:pt>
              </c:numCache>
            </c:numRef>
          </c:cat>
          <c:val>
            <c:numRef>
              <c:f>Sheet1!$D$2:$D$14</c:f>
              <c:numCache>
                <c:formatCode>General</c:formatCode>
                <c:ptCount val="13"/>
              </c:numCache>
            </c:numRef>
          </c:val>
          <c:extLst>
            <c:ext xmlns:c16="http://schemas.microsoft.com/office/drawing/2014/chart" uri="{C3380CC4-5D6E-409C-BE32-E72D297353CC}">
              <c16:uniqueId val="{00000002-1C46-4B69-8A67-2BA635FD745B}"/>
            </c:ext>
          </c:extLst>
        </c:ser>
        <c:dLbls>
          <c:showLegendKey val="0"/>
          <c:showVal val="0"/>
          <c:showCatName val="0"/>
          <c:showSerName val="0"/>
          <c:showPercent val="0"/>
          <c:showBubbleSize val="0"/>
        </c:dLbls>
        <c:gapWidth val="219"/>
        <c:overlap val="-27"/>
        <c:axId val="115100144"/>
        <c:axId val="115100560"/>
      </c:barChart>
      <c:catAx>
        <c:axId val="11510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bg1">
                    <a:lumMod val="75000"/>
                  </a:schemeClr>
                </a:solidFill>
                <a:latin typeface="+mn-lt"/>
                <a:ea typeface="+mn-ea"/>
                <a:cs typeface="+mn-cs"/>
              </a:defRPr>
            </a:pPr>
            <a:endParaRPr lang="en-US"/>
          </a:p>
        </c:txPr>
        <c:crossAx val="115100560"/>
        <c:crosses val="autoZero"/>
        <c:auto val="1"/>
        <c:lblAlgn val="ctr"/>
        <c:lblOffset val="100"/>
        <c:noMultiLvlLbl val="0"/>
      </c:catAx>
      <c:valAx>
        <c:axId val="115100560"/>
        <c:scaling>
          <c:orientation val="minMax"/>
        </c:scaling>
        <c:delete val="1"/>
        <c:axPos val="l"/>
        <c:numFmt formatCode="General" sourceLinked="1"/>
        <c:majorTickMark val="none"/>
        <c:minorTickMark val="none"/>
        <c:tickLblPos val="nextTo"/>
        <c:crossAx val="11510014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lumMod val="75000"/>
            </a:schemeClr>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5024702857172"/>
          <c:y val="3.2812497981514643E-2"/>
          <c:w val="0.62216397509202614"/>
          <c:h val="0.95146970228383876"/>
        </c:manualLayout>
      </c:layout>
      <c:barChart>
        <c:barDir val="bar"/>
        <c:grouping val="clustered"/>
        <c:varyColors val="0"/>
        <c:ser>
          <c:idx val="0"/>
          <c:order val="0"/>
          <c:tx>
            <c:strRef>
              <c:f>Sheet1!$B$1</c:f>
              <c:strCache>
                <c:ptCount val="1"/>
                <c:pt idx="0">
                  <c:v>Pakistan</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356-4C18-982E-F4E7D3678DD1}"/>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Pakistan</c:v>
                </c:pt>
                <c:pt idx="1">
                  <c:v>India</c:v>
                </c:pt>
                <c:pt idx="2">
                  <c:v>Bangladesh</c:v>
                </c:pt>
              </c:strCache>
            </c:strRef>
          </c:cat>
          <c:val>
            <c:numRef>
              <c:f>Sheet1!$B$2:$B$4</c:f>
              <c:numCache>
                <c:formatCode>General</c:formatCode>
                <c:ptCount val="3"/>
                <c:pt idx="0">
                  <c:v>0.45</c:v>
                </c:pt>
                <c:pt idx="1">
                  <c:v>0.214</c:v>
                </c:pt>
                <c:pt idx="2">
                  <c:v>0.2</c:v>
                </c:pt>
              </c:numCache>
            </c:numRef>
          </c:val>
          <c:extLst>
            <c:ext xmlns:c16="http://schemas.microsoft.com/office/drawing/2014/chart" uri="{C3380CC4-5D6E-409C-BE32-E72D297353CC}">
              <c16:uniqueId val="{00000002-C356-4C18-982E-F4E7D3678DD1}"/>
            </c:ext>
          </c:extLst>
        </c:ser>
        <c:dLbls>
          <c:showLegendKey val="0"/>
          <c:showVal val="0"/>
          <c:showCatName val="0"/>
          <c:showSerName val="0"/>
          <c:showPercent val="0"/>
          <c:showBubbleSize val="0"/>
        </c:dLbls>
        <c:gapWidth val="20"/>
        <c:axId val="9430288"/>
        <c:axId val="9426544"/>
      </c:barChart>
      <c:catAx>
        <c:axId val="943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26544"/>
        <c:crosses val="autoZero"/>
        <c:auto val="1"/>
        <c:lblAlgn val="ctr"/>
        <c:lblOffset val="100"/>
        <c:noMultiLvlLbl val="0"/>
      </c:catAx>
      <c:valAx>
        <c:axId val="9426544"/>
        <c:scaling>
          <c:orientation val="minMax"/>
        </c:scaling>
        <c:delete val="1"/>
        <c:axPos val="b"/>
        <c:numFmt formatCode="General" sourceLinked="1"/>
        <c:majorTickMark val="none"/>
        <c:minorTickMark val="none"/>
        <c:tickLblPos val="nextTo"/>
        <c:crossAx val="94302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17792355278709"/>
          <c:y val="3.2812745393720977E-2"/>
          <c:w val="0.58304793758089979"/>
          <c:h val="0.95146970228383876"/>
        </c:manualLayout>
      </c:layout>
      <c:barChart>
        <c:barDir val="bar"/>
        <c:grouping val="clustered"/>
        <c:varyColors val="0"/>
        <c:ser>
          <c:idx val="0"/>
          <c:order val="0"/>
          <c:tx>
            <c:strRef>
              <c:f>Sheet1!$B$1</c:f>
              <c:strCache>
                <c:ptCount val="1"/>
                <c:pt idx="0">
                  <c:v>Pakistan</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5FC-E547-BBDE-E4D7A24C6465}"/>
              </c:ext>
            </c:extLst>
          </c:dPt>
          <c:dLbls>
            <c:dLbl>
              <c:idx val="0"/>
              <c:tx>
                <c:rich>
                  <a:bodyPr/>
                  <a:lstStyle/>
                  <a:p>
                    <a:r>
                      <a:rPr lang="en-US" dirty="0"/>
                      <a:t>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FC-E547-BBDE-E4D7A24C6465}"/>
                </c:ext>
              </c:extLst>
            </c:dLbl>
            <c:dLbl>
              <c:idx val="1"/>
              <c:tx>
                <c:rich>
                  <a:bodyPr/>
                  <a:lstStyle/>
                  <a:p>
                    <a:r>
                      <a:rPr lang="en-US" dirty="0"/>
                      <a:t>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5FC-E547-BBDE-E4D7A24C6465}"/>
                </c:ext>
              </c:extLst>
            </c:dLbl>
            <c:dLbl>
              <c:idx val="2"/>
              <c:tx>
                <c:rich>
                  <a:bodyPr/>
                  <a:lstStyle/>
                  <a:p>
                    <a:r>
                      <a:rPr lang="en-US" dirty="0"/>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5FC-E547-BBDE-E4D7A24C6465}"/>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Pakistan</c:v>
                </c:pt>
                <c:pt idx="1">
                  <c:v>Bangladesh</c:v>
                </c:pt>
                <c:pt idx="2">
                  <c:v>India</c:v>
                </c:pt>
              </c:strCache>
            </c:strRef>
          </c:cat>
          <c:val>
            <c:numRef>
              <c:f>Sheet1!$B$2:$B$4</c:f>
              <c:numCache>
                <c:formatCode>General</c:formatCode>
                <c:ptCount val="3"/>
                <c:pt idx="0">
                  <c:v>8.6999999999999993</c:v>
                </c:pt>
                <c:pt idx="1">
                  <c:v>5.8</c:v>
                </c:pt>
                <c:pt idx="2">
                  <c:v>3.1</c:v>
                </c:pt>
              </c:numCache>
            </c:numRef>
          </c:val>
          <c:extLst>
            <c:ext xmlns:c16="http://schemas.microsoft.com/office/drawing/2014/chart" uri="{C3380CC4-5D6E-409C-BE32-E72D297353CC}">
              <c16:uniqueId val="{00000002-C5FC-E547-BBDE-E4D7A24C6465}"/>
            </c:ext>
          </c:extLst>
        </c:ser>
        <c:dLbls>
          <c:showLegendKey val="0"/>
          <c:showVal val="0"/>
          <c:showCatName val="0"/>
          <c:showSerName val="0"/>
          <c:showPercent val="0"/>
          <c:showBubbleSize val="0"/>
        </c:dLbls>
        <c:gapWidth val="20"/>
        <c:axId val="9430288"/>
        <c:axId val="9426544"/>
      </c:barChart>
      <c:catAx>
        <c:axId val="943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26544"/>
        <c:crosses val="autoZero"/>
        <c:auto val="1"/>
        <c:lblAlgn val="ctr"/>
        <c:lblOffset val="100"/>
        <c:noMultiLvlLbl val="0"/>
      </c:catAx>
      <c:valAx>
        <c:axId val="9426544"/>
        <c:scaling>
          <c:orientation val="minMax"/>
        </c:scaling>
        <c:delete val="1"/>
        <c:axPos val="b"/>
        <c:numFmt formatCode="General" sourceLinked="1"/>
        <c:majorTickMark val="none"/>
        <c:minorTickMark val="none"/>
        <c:tickLblPos val="nextTo"/>
        <c:crossAx val="94302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 (3)'!$A$4</c:f>
              <c:strCache>
                <c:ptCount val="1"/>
                <c:pt idx="0">
                  <c:v>Pak Inflation (Consumer Price %)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 (3)'!$B$1:$H$1</c:f>
              <c:strCache>
                <c:ptCount val="7"/>
                <c:pt idx="0">
                  <c:v>2015</c:v>
                </c:pt>
                <c:pt idx="1">
                  <c:v>2016</c:v>
                </c:pt>
                <c:pt idx="2">
                  <c:v>2017</c:v>
                </c:pt>
                <c:pt idx="3">
                  <c:v>2018</c:v>
                </c:pt>
                <c:pt idx="4">
                  <c:v>2019</c:v>
                </c:pt>
                <c:pt idx="5">
                  <c:v>2020</c:v>
                </c:pt>
                <c:pt idx="6">
                  <c:v>2021</c:v>
                </c:pt>
              </c:strCache>
            </c:strRef>
          </c:cat>
          <c:val>
            <c:numRef>
              <c:f>'Sheet5 (3)'!$B$4:$H$4</c:f>
              <c:numCache>
                <c:formatCode>_(* #,##0_);_(* \(#,##0\);_(* "-"??_);_(@_)</c:formatCode>
                <c:ptCount val="7"/>
                <c:pt idx="0">
                  <c:v>2.5293281725422601</c:v>
                </c:pt>
                <c:pt idx="1">
                  <c:v>3.7651191635658399</c:v>
                </c:pt>
                <c:pt idx="2">
                  <c:v>4.0853736803260396</c:v>
                </c:pt>
                <c:pt idx="3">
                  <c:v>5.0780572586891699</c:v>
                </c:pt>
                <c:pt idx="4">
                  <c:v>10.5783618004555</c:v>
                </c:pt>
                <c:pt idx="5">
                  <c:v>9.7399931389813101</c:v>
                </c:pt>
                <c:pt idx="6">
                  <c:v>9.4962105612497894</c:v>
                </c:pt>
              </c:numCache>
            </c:numRef>
          </c:val>
          <c:smooth val="0"/>
          <c:extLst>
            <c:ext xmlns:c16="http://schemas.microsoft.com/office/drawing/2014/chart" uri="{C3380CC4-5D6E-409C-BE32-E72D297353CC}">
              <c16:uniqueId val="{00000000-35A7-4D42-99EF-38BA096657A3}"/>
            </c:ext>
          </c:extLst>
        </c:ser>
        <c:dLbls>
          <c:dLblPos val="t"/>
          <c:showLegendKey val="0"/>
          <c:showVal val="1"/>
          <c:showCatName val="0"/>
          <c:showSerName val="0"/>
          <c:showPercent val="0"/>
          <c:showBubbleSize val="0"/>
        </c:dLbls>
        <c:smooth val="0"/>
        <c:axId val="930616799"/>
        <c:axId val="930618047"/>
      </c:lineChart>
      <c:catAx>
        <c:axId val="93061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30618047"/>
        <c:crosses val="autoZero"/>
        <c:auto val="1"/>
        <c:lblAlgn val="ctr"/>
        <c:lblOffset val="100"/>
        <c:noMultiLvlLbl val="0"/>
      </c:catAx>
      <c:valAx>
        <c:axId val="930618047"/>
        <c:scaling>
          <c:orientation val="minMax"/>
        </c:scaling>
        <c:delete val="1"/>
        <c:axPos val="l"/>
        <c:numFmt formatCode="_(* #,##0_);_(* \(#,##0\);_(* &quot;-&quot;??_);_(@_)" sourceLinked="1"/>
        <c:majorTickMark val="none"/>
        <c:minorTickMark val="none"/>
        <c:tickLblPos val="nextTo"/>
        <c:crossAx val="930616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2015</c:v>
                </c:pt>
                <c:pt idx="1">
                  <c:v>2016</c:v>
                </c:pt>
                <c:pt idx="2">
                  <c:v>2017</c:v>
                </c:pt>
                <c:pt idx="3">
                  <c:v>2018</c:v>
                </c:pt>
                <c:pt idx="4">
                  <c:v>2019</c:v>
                </c:pt>
                <c:pt idx="5">
                  <c:v>2020</c:v>
                </c:pt>
                <c:pt idx="6">
                  <c:v>2021</c:v>
                </c:pt>
              </c:strCache>
            </c:strRef>
          </c:cat>
          <c:val>
            <c:numRef>
              <c:f>Sheet1!$B$2:$B$8</c:f>
              <c:numCache>
                <c:formatCode>_(* #,##0_);_(* \(#,##0\);_(* "-"??_);_(@_)</c:formatCode>
                <c:ptCount val="7"/>
                <c:pt idx="0">
                  <c:v>270.55613170117095</c:v>
                </c:pt>
                <c:pt idx="1">
                  <c:v>313.62985885958699</c:v>
                </c:pt>
                <c:pt idx="2">
                  <c:v>339.20561576918675</c:v>
                </c:pt>
                <c:pt idx="3">
                  <c:v>356.12822495708537</c:v>
                </c:pt>
                <c:pt idx="4">
                  <c:v>320.90948922972314</c:v>
                </c:pt>
                <c:pt idx="5">
                  <c:v>300.30633169766844</c:v>
                </c:pt>
                <c:pt idx="6">
                  <c:v>346.34317048607193</c:v>
                </c:pt>
              </c:numCache>
            </c:numRef>
          </c:val>
          <c:extLst>
            <c:ext xmlns:c16="http://schemas.microsoft.com/office/drawing/2014/chart" uri="{C3380CC4-5D6E-409C-BE32-E72D297353CC}">
              <c16:uniqueId val="{00000000-F65D-4B59-A0D2-7369DC238402}"/>
            </c:ext>
          </c:extLst>
        </c:ser>
        <c:dLbls>
          <c:dLblPos val="outEnd"/>
          <c:showLegendKey val="0"/>
          <c:showVal val="1"/>
          <c:showCatName val="0"/>
          <c:showSerName val="0"/>
          <c:showPercent val="0"/>
          <c:showBubbleSize val="0"/>
        </c:dLbls>
        <c:gapWidth val="219"/>
        <c:overlap val="-27"/>
        <c:axId val="27589855"/>
        <c:axId val="27601503"/>
      </c:barChart>
      <c:catAx>
        <c:axId val="2758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7601503"/>
        <c:crosses val="autoZero"/>
        <c:auto val="1"/>
        <c:lblAlgn val="ctr"/>
        <c:lblOffset val="100"/>
        <c:noMultiLvlLbl val="0"/>
      </c:catAx>
      <c:valAx>
        <c:axId val="27601503"/>
        <c:scaling>
          <c:orientation val="minMax"/>
        </c:scaling>
        <c:delete val="1"/>
        <c:axPos val="l"/>
        <c:numFmt formatCode="_(* #,##0_);_(* \(#,##0\);_(* &quot;-&quot;??_);_(@_)" sourceLinked="1"/>
        <c:majorTickMark val="none"/>
        <c:minorTickMark val="none"/>
        <c:tickLblPos val="nextTo"/>
        <c:crossAx val="27589855"/>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57434734040993E-2"/>
          <c:y val="3.4100209702864391E-2"/>
          <c:w val="0.94194256526595899"/>
          <c:h val="0.79967676809099131"/>
        </c:manualLayout>
      </c:layout>
      <c:lineChart>
        <c:grouping val="standard"/>
        <c:varyColors val="0"/>
        <c:ser>
          <c:idx val="0"/>
          <c:order val="0"/>
          <c:tx>
            <c:strRef>
              <c:f>'Sheet1 (8)'!$G$1</c:f>
              <c:strCache>
                <c:ptCount val="1"/>
                <c:pt idx="0">
                  <c:v>Global GDP (current US$) (billions)</c:v>
                </c:pt>
              </c:strCache>
            </c:strRef>
          </c:tx>
          <c:spPr>
            <a:ln w="19050" cap="rnd">
              <a:solidFill>
                <a:schemeClr val="accent1"/>
              </a:solidFill>
              <a:round/>
            </a:ln>
            <a:effectLst/>
          </c:spPr>
          <c:marker>
            <c:symbol val="none"/>
          </c:marker>
          <c:dLbls>
            <c:dLbl>
              <c:idx val="15"/>
              <c:layout>
                <c:manualLayout>
                  <c:x val="-1.8851719031744842E-2"/>
                  <c:y val="-0.2337136425684691"/>
                </c:manualLayout>
              </c:layout>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DE-4BB2-9381-751C5430173F}"/>
                </c:ext>
              </c:extLst>
            </c:dLbl>
            <c:dLbl>
              <c:idx val="22"/>
              <c:layout>
                <c:manualLayout>
                  <c:x val="-1.8851719031744842E-2"/>
                  <c:y val="-0.22876721301379396"/>
                </c:manualLayout>
              </c:layout>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chemeClr val="accent5"/>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DE-4BB2-9381-751C5430173F}"/>
                </c:ext>
              </c:extLst>
            </c:dLbl>
            <c:dLbl>
              <c:idx val="31"/>
              <c:layout>
                <c:manualLayout>
                  <c:x val="-1.8851719031744842E-2"/>
                  <c:y val="-0.28012814005637188"/>
                </c:manualLayout>
              </c:layout>
              <c:tx>
                <c:rich>
                  <a:bodyPr/>
                  <a:lstStyle/>
                  <a:p>
                    <a:fld id="{02F7644B-5698-4573-A1CE-9D5290432080}" type="VALUE">
                      <a:rPr lang="en-US" sz="1800" b="1">
                        <a:solidFill>
                          <a:schemeClr val="accent5"/>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0DE-4BB2-9381-751C5430173F}"/>
                </c:ext>
              </c:extLst>
            </c:dLbl>
            <c:dLbl>
              <c:idx val="48"/>
              <c:layout>
                <c:manualLayout>
                  <c:x val="-1.6678610209641689E-2"/>
                  <c:y val="-0.24035837671516891"/>
                </c:manualLayout>
              </c:layout>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chemeClr val="accent5"/>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DE-4BB2-9381-751C5430173F}"/>
                </c:ext>
              </c:extLst>
            </c:dLbl>
            <c:dLbl>
              <c:idx val="60"/>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30DE-4BB2-9381-751C5430173F}"/>
                </c:ext>
              </c:extLst>
            </c:dLbl>
            <c:dLbl>
              <c:idx val="61"/>
              <c:layout>
                <c:manualLayout>
                  <c:x val="-2.3904197043134831E-2"/>
                  <c:y val="0.22867613921191668"/>
                </c:manualLayout>
              </c:layout>
              <c:tx>
                <c:rich>
                  <a:bodyPr/>
                  <a:lstStyle/>
                  <a:p>
                    <a:fld id="{53DB130F-84BF-4A24-9F65-E06DF7FD6DC1}" type="VALUE">
                      <a:rPr lang="en-US" sz="1800" b="1">
                        <a:solidFill>
                          <a:schemeClr val="accent5"/>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0DE-4BB2-9381-751C5430173F}"/>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(8)'!$A$2:$A$63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 (8)'!$G$2:$G$63</c:f>
              <c:numCache>
                <c:formatCode>_(* #,##0_);_(* \(#,##0\);_(* "-"??_);_(@_)</c:formatCode>
                <c:ptCount val="62"/>
                <c:pt idx="0">
                  <c:v>1392.0529529938185</c:v>
                </c:pt>
                <c:pt idx="1">
                  <c:v>1448.3933081630282</c:v>
                </c:pt>
                <c:pt idx="2">
                  <c:v>1550.2994763811209</c:v>
                </c:pt>
                <c:pt idx="3">
                  <c:v>1671.346856960108</c:v>
                </c:pt>
                <c:pt idx="4">
                  <c:v>1829.9985199513956</c:v>
                </c:pt>
                <c:pt idx="5">
                  <c:v>1993.5867216193774</c:v>
                </c:pt>
                <c:pt idx="6">
                  <c:v>2163.5546034229715</c:v>
                </c:pt>
                <c:pt idx="7">
                  <c:v>2302.1682176865274</c:v>
                </c:pt>
                <c:pt idx="8">
                  <c:v>2484.8240984080826</c:v>
                </c:pt>
                <c:pt idx="9">
                  <c:v>2740.7425480501151</c:v>
                </c:pt>
                <c:pt idx="10">
                  <c:v>2996.7518745669722</c:v>
                </c:pt>
                <c:pt idx="11">
                  <c:v>3310.2563964659894</c:v>
                </c:pt>
                <c:pt idx="12">
                  <c:v>3816.5430497721127</c:v>
                </c:pt>
                <c:pt idx="13">
                  <c:v>4656.2427177713407</c:v>
                </c:pt>
                <c:pt idx="14">
                  <c:v>5366.7442991371336</c:v>
                </c:pt>
                <c:pt idx="15">
                  <c:v>5977.990452555443</c:v>
                </c:pt>
                <c:pt idx="16">
                  <c:v>6498.3747185543725</c:v>
                </c:pt>
                <c:pt idx="17">
                  <c:v>7349.6599748944</c:v>
                </c:pt>
                <c:pt idx="18">
                  <c:v>8655.2080378974078</c:v>
                </c:pt>
                <c:pt idx="19">
                  <c:v>10052.666106515726</c:v>
                </c:pt>
                <c:pt idx="20">
                  <c:v>11334.888224376498</c:v>
                </c:pt>
                <c:pt idx="21">
                  <c:v>11725.859638578982</c:v>
                </c:pt>
                <c:pt idx="22">
                  <c:v>11608.057891935403</c:v>
                </c:pt>
                <c:pt idx="23">
                  <c:v>11838.317276519207</c:v>
                </c:pt>
                <c:pt idx="24">
                  <c:v>12269.792365284869</c:v>
                </c:pt>
                <c:pt idx="25">
                  <c:v>12860.094462309749</c:v>
                </c:pt>
                <c:pt idx="26">
                  <c:v>15205.315531175389</c:v>
                </c:pt>
                <c:pt idx="27">
                  <c:v>17307.238004339917</c:v>
                </c:pt>
                <c:pt idx="28">
                  <c:v>19337.99747008739</c:v>
                </c:pt>
                <c:pt idx="29">
                  <c:v>20194.003803614611</c:v>
                </c:pt>
                <c:pt idx="30">
                  <c:v>22779.978683109694</c:v>
                </c:pt>
                <c:pt idx="31">
                  <c:v>23759.572449577423</c:v>
                </c:pt>
                <c:pt idx="32">
                  <c:v>25406.106106319126</c:v>
                </c:pt>
                <c:pt idx="33">
                  <c:v>25821.978923417584</c:v>
                </c:pt>
                <c:pt idx="34">
                  <c:v>27872.255132401257</c:v>
                </c:pt>
                <c:pt idx="35">
                  <c:v>31043.647879191049</c:v>
                </c:pt>
                <c:pt idx="36">
                  <c:v>31736.660050489354</c:v>
                </c:pt>
                <c:pt idx="37">
                  <c:v>31620.443662618774</c:v>
                </c:pt>
                <c:pt idx="38">
                  <c:v>31539.957901617927</c:v>
                </c:pt>
                <c:pt idx="39">
                  <c:v>32737.374968670323</c:v>
                </c:pt>
                <c:pt idx="40">
                  <c:v>33830.878799862556</c:v>
                </c:pt>
                <c:pt idx="41">
                  <c:v>33615.435966786106</c:v>
                </c:pt>
                <c:pt idx="42">
                  <c:v>34911.427050143291</c:v>
                </c:pt>
                <c:pt idx="43">
                  <c:v>39146.988388574697</c:v>
                </c:pt>
                <c:pt idx="44">
                  <c:v>44117.601127347167</c:v>
                </c:pt>
                <c:pt idx="45">
                  <c:v>47779.714794501378</c:v>
                </c:pt>
                <c:pt idx="46">
                  <c:v>51779.845590495883</c:v>
                </c:pt>
                <c:pt idx="47">
                  <c:v>58355.015091735731</c:v>
                </c:pt>
                <c:pt idx="48">
                  <c:v>64123.704273248637</c:v>
                </c:pt>
                <c:pt idx="49">
                  <c:v>60809.111827058856</c:v>
                </c:pt>
                <c:pt idx="50">
                  <c:v>66596.051013842633</c:v>
                </c:pt>
                <c:pt idx="51">
                  <c:v>73853.784046173925</c:v>
                </c:pt>
                <c:pt idx="52">
                  <c:v>75488.064175234278</c:v>
                </c:pt>
                <c:pt idx="53">
                  <c:v>77607.198470255666</c:v>
                </c:pt>
                <c:pt idx="54">
                  <c:v>79708.812241364707</c:v>
                </c:pt>
                <c:pt idx="55">
                  <c:v>75179.26627082823</c:v>
                </c:pt>
                <c:pt idx="56">
                  <c:v>76465.590005078993</c:v>
                </c:pt>
                <c:pt idx="57">
                  <c:v>81403.9774274425</c:v>
                </c:pt>
                <c:pt idx="58">
                  <c:v>86413.03277905994</c:v>
                </c:pt>
                <c:pt idx="59">
                  <c:v>87652.86321599262</c:v>
                </c:pt>
                <c:pt idx="60">
                  <c:v>84906.814189239522</c:v>
                </c:pt>
                <c:pt idx="61">
                  <c:v>96100.09100454094</c:v>
                </c:pt>
              </c:numCache>
            </c:numRef>
          </c:val>
          <c:smooth val="0"/>
          <c:extLst>
            <c:ext xmlns:c16="http://schemas.microsoft.com/office/drawing/2014/chart" uri="{C3380CC4-5D6E-409C-BE32-E72D297353CC}">
              <c16:uniqueId val="{00000000-30DE-4BB2-9381-751C5430173F}"/>
            </c:ext>
          </c:extLst>
        </c:ser>
        <c:dLbls>
          <c:showLegendKey val="0"/>
          <c:showVal val="0"/>
          <c:showCatName val="0"/>
          <c:showSerName val="0"/>
          <c:showPercent val="0"/>
          <c:showBubbleSize val="0"/>
        </c:dLbls>
        <c:smooth val="0"/>
        <c:axId val="761977184"/>
        <c:axId val="761980512"/>
      </c:lineChart>
      <c:catAx>
        <c:axId val="7619771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1980512"/>
        <c:crosses val="autoZero"/>
        <c:auto val="1"/>
        <c:lblAlgn val="ctr"/>
        <c:lblOffset val="100"/>
        <c:noMultiLvlLbl val="0"/>
      </c:catAx>
      <c:valAx>
        <c:axId val="761980512"/>
        <c:scaling>
          <c:orientation val="minMax"/>
        </c:scaling>
        <c:delete val="0"/>
        <c:axPos val="l"/>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6197718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GDP Growth Rate (World) (%)</c:v>
                </c:pt>
              </c:strCache>
            </c:strRef>
          </c:tx>
          <c:spPr>
            <a:ln w="190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Sheet1!$B$2:$B$63</c:f>
              <c:numCache>
                <c:formatCode>_(* #,##0_);_(* \(#,##0\);_(* "-"??_);_(@_)</c:formatCode>
                <c:ptCount val="62"/>
                <c:pt idx="1">
                  <c:v>3.7905423533750877</c:v>
                </c:pt>
                <c:pt idx="2">
                  <c:v>5.316458241394642</c:v>
                </c:pt>
                <c:pt idx="3">
                  <c:v>5.1848652526604013</c:v>
                </c:pt>
                <c:pt idx="4">
                  <c:v>6.5584888223389868</c:v>
                </c:pt>
                <c:pt idx="5">
                  <c:v>5.5491916800992414</c:v>
                </c:pt>
                <c:pt idx="6">
                  <c:v>5.7124991487969936</c:v>
                </c:pt>
                <c:pt idx="7">
                  <c:v>4.156566554951425</c:v>
                </c:pt>
                <c:pt idx="8">
                  <c:v>5.9410603445156909</c:v>
                </c:pt>
                <c:pt idx="9">
                  <c:v>5.8158970167277602</c:v>
                </c:pt>
                <c:pt idx="10">
                  <c:v>3.928543464188877</c:v>
                </c:pt>
                <c:pt idx="11">
                  <c:v>4.2744678206716173</c:v>
                </c:pt>
                <c:pt idx="12">
                  <c:v>5.6189146998922155</c:v>
                </c:pt>
                <c:pt idx="13">
                  <c:v>6.406644702212418</c:v>
                </c:pt>
                <c:pt idx="14">
                  <c:v>1.7935617530180394</c:v>
                </c:pt>
                <c:pt idx="15">
                  <c:v>0.63657176202013943</c:v>
                </c:pt>
                <c:pt idx="16">
                  <c:v>5.3031000814155931</c:v>
                </c:pt>
                <c:pt idx="17">
                  <c:v>4.0989600306524494</c:v>
                </c:pt>
                <c:pt idx="18">
                  <c:v>4.1369764359288581</c:v>
                </c:pt>
                <c:pt idx="19">
                  <c:v>4.1746424568377591</c:v>
                </c:pt>
                <c:pt idx="20">
                  <c:v>1.8772313604803657</c:v>
                </c:pt>
                <c:pt idx="21">
                  <c:v>1.9336301113017669</c:v>
                </c:pt>
                <c:pt idx="22">
                  <c:v>0.39443094654592414</c:v>
                </c:pt>
                <c:pt idx="23">
                  <c:v>2.649980972764638</c:v>
                </c:pt>
                <c:pt idx="24">
                  <c:v>4.6757140762079246</c:v>
                </c:pt>
                <c:pt idx="25">
                  <c:v>3.6995230739413643</c:v>
                </c:pt>
                <c:pt idx="26">
                  <c:v>3.4436820330107736</c:v>
                </c:pt>
                <c:pt idx="27">
                  <c:v>3.731511047758616</c:v>
                </c:pt>
                <c:pt idx="28">
                  <c:v>4.6401714906396165</c:v>
                </c:pt>
                <c:pt idx="29">
                  <c:v>3.7536045754550855</c:v>
                </c:pt>
                <c:pt idx="30">
                  <c:v>2.8681517845181617</c:v>
                </c:pt>
                <c:pt idx="31">
                  <c:v>1.4602835264158927</c:v>
                </c:pt>
                <c:pt idx="32">
                  <c:v>2.0700912881051607</c:v>
                </c:pt>
                <c:pt idx="33">
                  <c:v>1.8081874338544424</c:v>
                </c:pt>
                <c:pt idx="34">
                  <c:v>3.3065442425163241</c:v>
                </c:pt>
                <c:pt idx="35">
                  <c:v>3.090843000652697</c:v>
                </c:pt>
                <c:pt idx="36">
                  <c:v>3.6207410515183938</c:v>
                </c:pt>
                <c:pt idx="37">
                  <c:v>3.9046558883819955</c:v>
                </c:pt>
                <c:pt idx="38">
                  <c:v>2.79429078927717</c:v>
                </c:pt>
                <c:pt idx="39">
                  <c:v>3.5232362632578713</c:v>
                </c:pt>
                <c:pt idx="40">
                  <c:v>4.4872971655965443</c:v>
                </c:pt>
                <c:pt idx="41">
                  <c:v>1.9968432596278376</c:v>
                </c:pt>
                <c:pt idx="42">
                  <c:v>2.3289049214862558</c:v>
                </c:pt>
                <c:pt idx="43">
                  <c:v>3.1508465365889435</c:v>
                </c:pt>
                <c:pt idx="44">
                  <c:v>4.4935621737788125</c:v>
                </c:pt>
                <c:pt idx="45">
                  <c:v>4.0431422507400896</c:v>
                </c:pt>
                <c:pt idx="46">
                  <c:v>4.4762279860194099</c:v>
                </c:pt>
                <c:pt idx="47">
                  <c:v>4.4774071410818976</c:v>
                </c:pt>
                <c:pt idx="48">
                  <c:v>2.0663952569719584</c:v>
                </c:pt>
                <c:pt idx="49">
                  <c:v>-1.3258319139551702</c:v>
                </c:pt>
                <c:pt idx="50">
                  <c:v>4.5322791954228023</c:v>
                </c:pt>
                <c:pt idx="51">
                  <c:v>3.3210242212002612</c:v>
                </c:pt>
                <c:pt idx="52">
                  <c:v>2.7071619214998464</c:v>
                </c:pt>
                <c:pt idx="53">
                  <c:v>2.8198380426965599</c:v>
                </c:pt>
                <c:pt idx="54">
                  <c:v>3.0559198711265054</c:v>
                </c:pt>
                <c:pt idx="55">
                  <c:v>3.0810593497109693</c:v>
                </c:pt>
                <c:pt idx="56">
                  <c:v>2.7988961137595822</c:v>
                </c:pt>
                <c:pt idx="57">
                  <c:v>3.3794898640280451</c:v>
                </c:pt>
                <c:pt idx="58">
                  <c:v>3.276646335618409</c:v>
                </c:pt>
                <c:pt idx="59">
                  <c:v>2.6148821186613418</c:v>
                </c:pt>
                <c:pt idx="60">
                  <c:v>-3.2712188333250509</c:v>
                </c:pt>
                <c:pt idx="61">
                  <c:v>5.8020567574802726</c:v>
                </c:pt>
              </c:numCache>
            </c:numRef>
          </c:val>
          <c:smooth val="0"/>
          <c:extLst>
            <c:ext xmlns:c16="http://schemas.microsoft.com/office/drawing/2014/chart" uri="{C3380CC4-5D6E-409C-BE32-E72D297353CC}">
              <c16:uniqueId val="{00000000-6C38-4D0B-8451-5A6E75DCDB27}"/>
            </c:ext>
          </c:extLst>
        </c:ser>
        <c:dLbls>
          <c:dLblPos val="t"/>
          <c:showLegendKey val="0"/>
          <c:showVal val="1"/>
          <c:showCatName val="0"/>
          <c:showSerName val="0"/>
          <c:showPercent val="0"/>
          <c:showBubbleSize val="0"/>
        </c:dLbls>
        <c:smooth val="0"/>
        <c:axId val="761977184"/>
        <c:axId val="761980512"/>
      </c:lineChart>
      <c:catAx>
        <c:axId val="7619771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crossAx val="761980512"/>
        <c:crosses val="autoZero"/>
        <c:auto val="1"/>
        <c:lblAlgn val="ctr"/>
        <c:lblOffset val="100"/>
        <c:noMultiLvlLbl val="0"/>
      </c:catAx>
      <c:valAx>
        <c:axId val="761980512"/>
        <c:scaling>
          <c:orientation val="minMax"/>
        </c:scaling>
        <c:delete val="1"/>
        <c:axPos val="l"/>
        <c:numFmt formatCode="_(* #,##0_);_(* \(#,##0\);_(* &quot;-&quot;??_);_(@_)" sourceLinked="1"/>
        <c:majorTickMark val="none"/>
        <c:minorTickMark val="none"/>
        <c:tickLblPos val="nextTo"/>
        <c:crossAx val="7619771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79131807364554E-3"/>
          <c:y val="0"/>
          <c:w val="0.98024969534334294"/>
          <c:h val="0.72740689404276415"/>
        </c:manualLayout>
      </c:layout>
      <c:lineChart>
        <c:grouping val="standard"/>
        <c:varyColors val="0"/>
        <c:ser>
          <c:idx val="0"/>
          <c:order val="0"/>
          <c:tx>
            <c:strRef>
              <c:f>'Sheet1 (2)'!$C$1</c:f>
              <c:strCache>
                <c:ptCount val="1"/>
                <c:pt idx="0">
                  <c:v>Inflation, consumer prices (world) (annual %)</c:v>
                </c:pt>
              </c:strCache>
            </c:strRef>
          </c:tx>
          <c:spPr>
            <a:ln w="190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 (2)'!$C$2:$C$63</c:f>
              <c:numCache>
                <c:formatCode>General</c:formatCode>
                <c:ptCount val="62"/>
                <c:pt idx="21" formatCode="_(* #,##0_);_(* \(#,##0\);_(* &quot;-&quot;??_);_(@_)">
                  <c:v>12.471612414837301</c:v>
                </c:pt>
                <c:pt idx="22" formatCode="_(* #,##0_);_(* \(#,##0\);_(* &quot;-&quot;??_);_(@_)">
                  <c:v>10.240267996658751</c:v>
                </c:pt>
                <c:pt idx="23" formatCode="_(* #,##0_);_(* \(#,##0\);_(* &quot;-&quot;??_);_(@_)">
                  <c:v>8.7711465608586643</c:v>
                </c:pt>
                <c:pt idx="24" formatCode="_(* #,##0_);_(* \(#,##0\);_(* &quot;-&quot;??_);_(@_)">
                  <c:v>8.1163979551709904</c:v>
                </c:pt>
                <c:pt idx="25" formatCode="_(* #,##0_);_(* \(#,##0\);_(* &quot;-&quot;??_);_(@_)">
                  <c:v>6.8568121895439997</c:v>
                </c:pt>
                <c:pt idx="26" formatCode="_(* #,##0_);_(* \(#,##0\);_(* &quot;-&quot;??_);_(@_)">
                  <c:v>5.8226669617520104</c:v>
                </c:pt>
                <c:pt idx="27" formatCode="_(* #,##0_);_(* \(#,##0\);_(* &quot;-&quot;??_);_(@_)">
                  <c:v>5.7564640111813601</c:v>
                </c:pt>
                <c:pt idx="28" formatCode="_(* #,##0_);_(* \(#,##0\);_(* &quot;-&quot;??_);_(@_)">
                  <c:v>7.1460977372160599</c:v>
                </c:pt>
                <c:pt idx="29" formatCode="_(* #,##0_);_(* \(#,##0\);_(* &quot;-&quot;??_);_(@_)">
                  <c:v>6.9990925332676746</c:v>
                </c:pt>
                <c:pt idx="30" formatCode="_(* #,##0_);_(* \(#,##0\);_(* &quot;-&quot;??_);_(@_)">
                  <c:v>8.1274161148990345</c:v>
                </c:pt>
                <c:pt idx="31" formatCode="_(* #,##0_);_(* \(#,##0\);_(* &quot;-&quot;??_);_(@_)">
                  <c:v>8.9984693674716461</c:v>
                </c:pt>
                <c:pt idx="32" formatCode="_(* #,##0_);_(* \(#,##0\);_(* &quot;-&quot;??_);_(@_)">
                  <c:v>7.7139216835660998</c:v>
                </c:pt>
                <c:pt idx="33" formatCode="_(* #,##0_);_(* \(#,##0\);_(* &quot;-&quot;??_);_(@_)">
                  <c:v>7.5053941908710202</c:v>
                </c:pt>
                <c:pt idx="34" formatCode="_(* #,##0_);_(* \(#,##0\);_(* &quot;-&quot;??_);_(@_)">
                  <c:v>10.317204492781849</c:v>
                </c:pt>
                <c:pt idx="35" formatCode="_(* #,##0_);_(* \(#,##0\);_(* &quot;-&quot;??_);_(@_)">
                  <c:v>9.153853475033749</c:v>
                </c:pt>
                <c:pt idx="36" formatCode="_(* #,##0_);_(* \(#,##0\);_(* &quot;-&quot;??_);_(@_)">
                  <c:v>6.5509733606556999</c:v>
                </c:pt>
                <c:pt idx="37" formatCode="_(* #,##0_);_(* \(#,##0\);_(* &quot;-&quot;??_);_(@_)">
                  <c:v>5.5722571112533199</c:v>
                </c:pt>
                <c:pt idx="38" formatCode="_(* #,##0_);_(* \(#,##0\);_(* &quot;-&quot;??_);_(@_)">
                  <c:v>5.1102495451756296</c:v>
                </c:pt>
                <c:pt idx="39" formatCode="_(* #,##0_);_(* \(#,##0\);_(* &quot;-&quot;??_);_(@_)">
                  <c:v>3.07949912638328</c:v>
                </c:pt>
                <c:pt idx="40" formatCode="_(* #,##0_);_(* \(#,##0\);_(* &quot;-&quot;??_);_(@_)">
                  <c:v>3.494464415428205</c:v>
                </c:pt>
                <c:pt idx="41" formatCode="_(* #,##0_);_(* \(#,##0\);_(* &quot;-&quot;??_);_(@_)">
                  <c:v>3.83828463867723</c:v>
                </c:pt>
                <c:pt idx="42" formatCode="_(* #,##0_);_(* \(#,##0\);_(* &quot;-&quot;??_);_(@_)">
                  <c:v>2.8344226012806701</c:v>
                </c:pt>
                <c:pt idx="43" formatCode="_(* #,##0_);_(* \(#,##0\);_(* &quot;-&quot;??_);_(@_)">
                  <c:v>3.0319668282444496</c:v>
                </c:pt>
                <c:pt idx="44" formatCode="_(* #,##0_);_(* \(#,##0\);_(* &quot;-&quot;??_);_(@_)">
                  <c:v>3.3826468188469399</c:v>
                </c:pt>
                <c:pt idx="45" formatCode="_(* #,##0_);_(* \(#,##0\);_(* &quot;-&quot;??_);_(@_)">
                  <c:v>4.1121839121382102</c:v>
                </c:pt>
                <c:pt idx="46" formatCode="_(* #,##0_);_(* \(#,##0\);_(* &quot;-&quot;??_);_(@_)">
                  <c:v>4.2823960480256504</c:v>
                </c:pt>
                <c:pt idx="47" formatCode="_(* #,##0_);_(* \(#,##0\);_(* &quot;-&quot;??_);_(@_)">
                  <c:v>4.8167676737883101</c:v>
                </c:pt>
                <c:pt idx="48" formatCode="_(* #,##0_);_(* \(#,##0\);_(* &quot;-&quot;??_);_(@_)">
                  <c:v>8.9529702026558802</c:v>
                </c:pt>
                <c:pt idx="49" formatCode="_(* #,##0_);_(* \(#,##0\);_(* &quot;-&quot;??_);_(@_)">
                  <c:v>2.9362315359669902</c:v>
                </c:pt>
                <c:pt idx="50" formatCode="_(* #,##0_);_(* \(#,##0\);_(* &quot;-&quot;??_);_(@_)">
                  <c:v>3.35475770328918</c:v>
                </c:pt>
                <c:pt idx="51" formatCode="_(* #,##0_);_(* \(#,##0\);_(* &quot;-&quot;??_);_(@_)">
                  <c:v>4.822396360133185</c:v>
                </c:pt>
                <c:pt idx="52" formatCode="_(* #,##0_);_(* \(#,##0\);_(* &quot;-&quot;??_);_(@_)">
                  <c:v>3.7253266611064699</c:v>
                </c:pt>
                <c:pt idx="53" formatCode="_(* #,##0_);_(* \(#,##0\);_(* &quot;-&quot;??_);_(@_)">
                  <c:v>2.6210500174811502</c:v>
                </c:pt>
                <c:pt idx="54" formatCode="_(* #,##0_);_(* \(#,##0\);_(* &quot;-&quot;??_);_(@_)">
                  <c:v>2.3462686567164299</c:v>
                </c:pt>
                <c:pt idx="55" formatCode="_(* #,##0_);_(* \(#,##0\);_(* &quot;-&quot;??_);_(@_)">
                  <c:v>1.4343176337306349</c:v>
                </c:pt>
                <c:pt idx="56" formatCode="_(* #,##0_);_(* \(#,##0\);_(* &quot;-&quot;??_);_(@_)">
                  <c:v>1.5500164172214701</c:v>
                </c:pt>
                <c:pt idx="57" formatCode="_(* #,##0_);_(* \(#,##0\);_(* &quot;-&quot;??_);_(@_)">
                  <c:v>2.1920101096304299</c:v>
                </c:pt>
                <c:pt idx="58" formatCode="_(* #,##0_);_(* \(#,##0\);_(* &quot;-&quot;??_);_(@_)">
                  <c:v>2.4387365552293803</c:v>
                </c:pt>
                <c:pt idx="59" formatCode="_(* #,##0_);_(* \(#,##0\);_(* &quot;-&quot;??_);_(@_)">
                  <c:v>2.1869015454346199</c:v>
                </c:pt>
                <c:pt idx="60" formatCode="_(* #,##0_);_(* \(#,##0\);_(* &quot;-&quot;??_);_(@_)">
                  <c:v>1.9209680056684499</c:v>
                </c:pt>
                <c:pt idx="61" formatCode="_(* #,##0_);_(* \(#,##0\);_(* &quot;-&quot;??_);_(@_)">
                  <c:v>3.4236294760917501</c:v>
                </c:pt>
              </c:numCache>
            </c:numRef>
          </c:val>
          <c:smooth val="0"/>
          <c:extLst>
            <c:ext xmlns:c16="http://schemas.microsoft.com/office/drawing/2014/chart" uri="{C3380CC4-5D6E-409C-BE32-E72D297353CC}">
              <c16:uniqueId val="{00000000-199E-4F2F-BF8E-2C6D0F89AEEF}"/>
            </c:ext>
          </c:extLst>
        </c:ser>
        <c:dLbls>
          <c:showLegendKey val="0"/>
          <c:showVal val="0"/>
          <c:showCatName val="0"/>
          <c:showSerName val="0"/>
          <c:showPercent val="0"/>
          <c:showBubbleSize val="0"/>
        </c:dLbls>
        <c:smooth val="0"/>
        <c:axId val="761977184"/>
        <c:axId val="761980512"/>
      </c:lineChart>
      <c:catAx>
        <c:axId val="7619771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61980512"/>
        <c:crosses val="autoZero"/>
        <c:auto val="1"/>
        <c:lblAlgn val="ctr"/>
        <c:lblOffset val="100"/>
        <c:noMultiLvlLbl val="0"/>
      </c:catAx>
      <c:valAx>
        <c:axId val="761980512"/>
        <c:scaling>
          <c:orientation val="minMax"/>
        </c:scaling>
        <c:delete val="1"/>
        <c:axPos val="l"/>
        <c:numFmt formatCode="General" sourceLinked="1"/>
        <c:majorTickMark val="none"/>
        <c:minorTickMark val="none"/>
        <c:tickLblPos val="nextTo"/>
        <c:crossAx val="7619771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237298328822831E-2"/>
          <c:y val="0.16669899741706151"/>
          <c:w val="0.93442268462871847"/>
          <c:h val="0.6821627990772362"/>
        </c:manualLayout>
      </c:layout>
      <c:lineChart>
        <c:grouping val="standard"/>
        <c:varyColors val="0"/>
        <c:ser>
          <c:idx val="1"/>
          <c:order val="1"/>
          <c:tx>
            <c:strRef>
              <c:f>'Sheet1 (4)'!$E$1</c:f>
              <c:strCache>
                <c:ptCount val="1"/>
                <c:pt idx="0">
                  <c:v>Crude Oil Average (2010 USD per bbl) </c:v>
                </c:pt>
              </c:strCache>
            </c:strRef>
          </c:tx>
          <c:spPr>
            <a:ln w="57150" cap="rnd">
              <a:solidFill>
                <a:schemeClr val="accent5"/>
              </a:solidFill>
              <a:round/>
            </a:ln>
            <a:effectLst/>
          </c:spPr>
          <c:marker>
            <c:symbol val="none"/>
          </c:marker>
          <c:dLbls>
            <c:dLbl>
              <c:idx val="60"/>
              <c:layout>
                <c:manualLayout>
                  <c:x val="-4.9992510485320552E-2"/>
                  <c:y val="7.071083519207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4F-4F6B-BC9C-947147B05F66}"/>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(4)'!$A$2:$A$63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 (4)'!$E$2:$E$63</c:f>
              <c:numCache>
                <c:formatCode>_(* #,##0_);_(* \(#,##0\);_(* "-"??_);_(@_)</c:formatCode>
                <c:ptCount val="62"/>
                <c:pt idx="0">
                  <c:v>8.5149781226400005</c:v>
                </c:pt>
                <c:pt idx="1">
                  <c:v>8.0450247775099992</c:v>
                </c:pt>
                <c:pt idx="2">
                  <c:v>7.6461377744099996</c:v>
                </c:pt>
                <c:pt idx="3">
                  <c:v>7.6863294052700004</c:v>
                </c:pt>
                <c:pt idx="4">
                  <c:v>7.3275697391800003</c:v>
                </c:pt>
                <c:pt idx="5">
                  <c:v>7.1075940147500001</c:v>
                </c:pt>
                <c:pt idx="6">
                  <c:v>6.5652246752299996</c:v>
                </c:pt>
                <c:pt idx="7">
                  <c:v>6.3644633930100003</c:v>
                </c:pt>
                <c:pt idx="8">
                  <c:v>6.3721298318499997</c:v>
                </c:pt>
                <c:pt idx="9">
                  <c:v>5.8192246787500004</c:v>
                </c:pt>
                <c:pt idx="10">
                  <c:v>5.2122356108199996</c:v>
                </c:pt>
                <c:pt idx="11">
                  <c:v>6.9220737642000003</c:v>
                </c:pt>
                <c:pt idx="12">
                  <c:v>6.83371531437</c:v>
                </c:pt>
                <c:pt idx="13">
                  <c:v>9.0897023938700006</c:v>
                </c:pt>
                <c:pt idx="14">
                  <c:v>29.157855852330002</c:v>
                </c:pt>
                <c:pt idx="15">
                  <c:v>24.956436002410001</c:v>
                </c:pt>
                <c:pt idx="16">
                  <c:v>27.483716535980001</c:v>
                </c:pt>
                <c:pt idx="17">
                  <c:v>27.469108493499999</c:v>
                </c:pt>
                <c:pt idx="18">
                  <c:v>24.298757367890001</c:v>
                </c:pt>
                <c:pt idx="19">
                  <c:v>52.218041523479997</c:v>
                </c:pt>
                <c:pt idx="20">
                  <c:v>56.526047563170003</c:v>
                </c:pt>
                <c:pt idx="21">
                  <c:v>54.342465271830001</c:v>
                </c:pt>
                <c:pt idx="22">
                  <c:v>51.531474983439999</c:v>
                </c:pt>
                <c:pt idx="23">
                  <c:v>48.088064310770001</c:v>
                </c:pt>
                <c:pt idx="24">
                  <c:v>47.346006754580003</c:v>
                </c:pt>
                <c:pt idx="25">
                  <c:v>45.54267407263</c:v>
                </c:pt>
                <c:pt idx="26">
                  <c:v>20.902924169969999</c:v>
                </c:pt>
                <c:pt idx="27">
                  <c:v>24.120403505790001</c:v>
                </c:pt>
                <c:pt idx="28">
                  <c:v>18.37158451222</c:v>
                </c:pt>
                <c:pt idx="29">
                  <c:v>22.401339204340001</c:v>
                </c:pt>
                <c:pt idx="30">
                  <c:v>27.67450646328</c:v>
                </c:pt>
                <c:pt idx="31">
                  <c:v>23.648309394529999</c:v>
                </c:pt>
                <c:pt idx="32">
                  <c:v>22.794962095070002</c:v>
                </c:pt>
                <c:pt idx="33">
                  <c:v>19.510145387289999</c:v>
                </c:pt>
                <c:pt idx="34">
                  <c:v>18.973704773049999</c:v>
                </c:pt>
                <c:pt idx="35">
                  <c:v>18.69378419441</c:v>
                </c:pt>
                <c:pt idx="36">
                  <c:v>22.646459037869999</c:v>
                </c:pt>
                <c:pt idx="37">
                  <c:v>22.312112752440001</c:v>
                </c:pt>
                <c:pt idx="38">
                  <c:v>15.89910408141</c:v>
                </c:pt>
                <c:pt idx="39">
                  <c:v>22.423473941769998</c:v>
                </c:pt>
                <c:pt idx="40">
                  <c:v>35.482467945730001</c:v>
                </c:pt>
                <c:pt idx="41">
                  <c:v>31.800493397499999</c:v>
                </c:pt>
                <c:pt idx="42">
                  <c:v>32.937134394780003</c:v>
                </c:pt>
                <c:pt idx="43">
                  <c:v>36.296960712150003</c:v>
                </c:pt>
                <c:pt idx="44">
                  <c:v>44.378607463439998</c:v>
                </c:pt>
                <c:pt idx="45">
                  <c:v>60.876160060700002</c:v>
                </c:pt>
                <c:pt idx="46">
                  <c:v>71.490056507320006</c:v>
                </c:pt>
                <c:pt idx="47">
                  <c:v>74.522447633880006</c:v>
                </c:pt>
                <c:pt idx="48">
                  <c:v>94.31758366759</c:v>
                </c:pt>
                <c:pt idx="49">
                  <c:v>64.021949640350002</c:v>
                </c:pt>
                <c:pt idx="50">
                  <c:v>79.040771784719993</c:v>
                </c:pt>
                <c:pt idx="51">
                  <c:v>93.705751267609998</c:v>
                </c:pt>
                <c:pt idx="52">
                  <c:v>95.311522788519994</c:v>
                </c:pt>
                <c:pt idx="53">
                  <c:v>94.879403728430006</c:v>
                </c:pt>
                <c:pt idx="54">
                  <c:v>88.927426008729995</c:v>
                </c:pt>
                <c:pt idx="55">
                  <c:v>51.86371798855</c:v>
                </c:pt>
                <c:pt idx="56">
                  <c:v>45.528322217030002</c:v>
                </c:pt>
                <c:pt idx="57">
                  <c:v>54.258413950769999</c:v>
                </c:pt>
                <c:pt idx="58">
                  <c:v>67.152391380750004</c:v>
                </c:pt>
                <c:pt idx="59">
                  <c:v>61.729715344230002</c:v>
                </c:pt>
                <c:pt idx="60">
                  <c:v>41.678932818349999</c:v>
                </c:pt>
                <c:pt idx="61">
                  <c:v>68.678530223989995</c:v>
                </c:pt>
              </c:numCache>
            </c:numRef>
          </c:val>
          <c:smooth val="0"/>
          <c:extLst>
            <c:ext xmlns:c16="http://schemas.microsoft.com/office/drawing/2014/chart" uri="{C3380CC4-5D6E-409C-BE32-E72D297353CC}">
              <c16:uniqueId val="{00000000-7C42-4F2F-9485-0EBD02201C4A}"/>
            </c:ext>
          </c:extLst>
        </c:ser>
        <c:dLbls>
          <c:showLegendKey val="0"/>
          <c:showVal val="0"/>
          <c:showCatName val="0"/>
          <c:showSerName val="0"/>
          <c:showPercent val="0"/>
          <c:showBubbleSize val="0"/>
        </c:dLbls>
        <c:marker val="1"/>
        <c:smooth val="0"/>
        <c:axId val="761977184"/>
        <c:axId val="761980512"/>
      </c:lineChart>
      <c:lineChart>
        <c:grouping val="standard"/>
        <c:varyColors val="0"/>
        <c:ser>
          <c:idx val="0"/>
          <c:order val="0"/>
          <c:tx>
            <c:strRef>
              <c:f>'Sheet1 (4)'!$B$1</c:f>
              <c:strCache>
                <c:ptCount val="1"/>
                <c:pt idx="0">
                  <c:v> GDP Growth Rate (World) (%) </c:v>
                </c:pt>
              </c:strCache>
            </c:strRef>
          </c:tx>
          <c:spPr>
            <a:ln w="19050" cap="rnd">
              <a:solidFill>
                <a:schemeClr val="tx1">
                  <a:lumMod val="65000"/>
                  <a:lumOff val="3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(4)'!$A$2:$A$63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 (4)'!$B$2:$B$63</c:f>
              <c:numCache>
                <c:formatCode>_(* #,##0_);_(* \(#,##0\);_(* "-"??_);_(@_)</c:formatCode>
                <c:ptCount val="62"/>
                <c:pt idx="1">
                  <c:v>3.7905423533750877</c:v>
                </c:pt>
                <c:pt idx="2">
                  <c:v>5.316458241394642</c:v>
                </c:pt>
                <c:pt idx="3">
                  <c:v>5.1848652526604013</c:v>
                </c:pt>
                <c:pt idx="4">
                  <c:v>6.5584888223389868</c:v>
                </c:pt>
                <c:pt idx="5">
                  <c:v>5.5491916800992414</c:v>
                </c:pt>
                <c:pt idx="6">
                  <c:v>5.7124991487969936</c:v>
                </c:pt>
                <c:pt idx="7">
                  <c:v>4.156566554951425</c:v>
                </c:pt>
                <c:pt idx="8">
                  <c:v>5.9410603445156909</c:v>
                </c:pt>
                <c:pt idx="9">
                  <c:v>5.8158970167277602</c:v>
                </c:pt>
                <c:pt idx="10">
                  <c:v>3.928543464188877</c:v>
                </c:pt>
                <c:pt idx="11">
                  <c:v>4.2744678206716173</c:v>
                </c:pt>
                <c:pt idx="12">
                  <c:v>5.6189146998922155</c:v>
                </c:pt>
                <c:pt idx="13">
                  <c:v>6.406644702212418</c:v>
                </c:pt>
                <c:pt idx="14">
                  <c:v>1.7935617530180394</c:v>
                </c:pt>
                <c:pt idx="15">
                  <c:v>0.63657176202013943</c:v>
                </c:pt>
                <c:pt idx="16">
                  <c:v>5.3031000814155931</c:v>
                </c:pt>
                <c:pt idx="17">
                  <c:v>4.0989600306524494</c:v>
                </c:pt>
                <c:pt idx="18">
                  <c:v>4.1369764359288581</c:v>
                </c:pt>
                <c:pt idx="19">
                  <c:v>4.1746424568377591</c:v>
                </c:pt>
                <c:pt idx="20">
                  <c:v>1.8772313604803657</c:v>
                </c:pt>
                <c:pt idx="21">
                  <c:v>1.9336301113017669</c:v>
                </c:pt>
                <c:pt idx="22">
                  <c:v>0.39443094654592414</c:v>
                </c:pt>
                <c:pt idx="23">
                  <c:v>2.649980972764638</c:v>
                </c:pt>
                <c:pt idx="24">
                  <c:v>4.6757140762079246</c:v>
                </c:pt>
                <c:pt idx="25">
                  <c:v>3.6995230739413643</c:v>
                </c:pt>
                <c:pt idx="26">
                  <c:v>3.4436820330107736</c:v>
                </c:pt>
                <c:pt idx="27">
                  <c:v>3.731511047758616</c:v>
                </c:pt>
                <c:pt idx="28">
                  <c:v>4.6401714906396165</c:v>
                </c:pt>
                <c:pt idx="29">
                  <c:v>3.7536045754550855</c:v>
                </c:pt>
                <c:pt idx="30">
                  <c:v>2.8681517845181617</c:v>
                </c:pt>
                <c:pt idx="31">
                  <c:v>1.4602835264158927</c:v>
                </c:pt>
                <c:pt idx="32">
                  <c:v>2.0700912881051607</c:v>
                </c:pt>
                <c:pt idx="33">
                  <c:v>1.8081874338544424</c:v>
                </c:pt>
                <c:pt idx="34">
                  <c:v>3.3065442425163241</c:v>
                </c:pt>
                <c:pt idx="35">
                  <c:v>3.090843000652697</c:v>
                </c:pt>
                <c:pt idx="36">
                  <c:v>3.6207410515183938</c:v>
                </c:pt>
                <c:pt idx="37">
                  <c:v>3.9046558883819955</c:v>
                </c:pt>
                <c:pt idx="38">
                  <c:v>2.79429078927717</c:v>
                </c:pt>
                <c:pt idx="39">
                  <c:v>3.5232362632578713</c:v>
                </c:pt>
                <c:pt idx="40">
                  <c:v>4.4872971655965443</c:v>
                </c:pt>
                <c:pt idx="41">
                  <c:v>1.9968432596278376</c:v>
                </c:pt>
                <c:pt idx="42">
                  <c:v>2.3289049214862558</c:v>
                </c:pt>
                <c:pt idx="43">
                  <c:v>3.1508465365889435</c:v>
                </c:pt>
                <c:pt idx="44">
                  <c:v>4.4935621737788125</c:v>
                </c:pt>
                <c:pt idx="45">
                  <c:v>4.0431422507400896</c:v>
                </c:pt>
                <c:pt idx="46">
                  <c:v>4.4762279860194099</c:v>
                </c:pt>
                <c:pt idx="47">
                  <c:v>4.4774071410818976</c:v>
                </c:pt>
                <c:pt idx="48">
                  <c:v>2.0663952569719584</c:v>
                </c:pt>
                <c:pt idx="49">
                  <c:v>-1.3258319139551702</c:v>
                </c:pt>
                <c:pt idx="50">
                  <c:v>4.5322791954228023</c:v>
                </c:pt>
                <c:pt idx="51">
                  <c:v>3.3210242212002612</c:v>
                </c:pt>
                <c:pt idx="52">
                  <c:v>2.7071619214998464</c:v>
                </c:pt>
                <c:pt idx="53">
                  <c:v>2.8198380426965599</c:v>
                </c:pt>
                <c:pt idx="54">
                  <c:v>3.0559198711265054</c:v>
                </c:pt>
                <c:pt idx="55">
                  <c:v>3.0810593497109693</c:v>
                </c:pt>
                <c:pt idx="56">
                  <c:v>2.7988961137595822</c:v>
                </c:pt>
                <c:pt idx="57">
                  <c:v>3.3794898640280451</c:v>
                </c:pt>
                <c:pt idx="58">
                  <c:v>3.276646335618409</c:v>
                </c:pt>
                <c:pt idx="59">
                  <c:v>2.6148821186613418</c:v>
                </c:pt>
                <c:pt idx="60">
                  <c:v>-3.2712188333250509</c:v>
                </c:pt>
                <c:pt idx="61">
                  <c:v>5.8020567574802726</c:v>
                </c:pt>
              </c:numCache>
            </c:numRef>
          </c:val>
          <c:smooth val="0"/>
          <c:extLst>
            <c:ext xmlns:c16="http://schemas.microsoft.com/office/drawing/2014/chart" uri="{C3380CC4-5D6E-409C-BE32-E72D297353CC}">
              <c16:uniqueId val="{00000001-7C42-4F2F-9485-0EBD02201C4A}"/>
            </c:ext>
          </c:extLst>
        </c:ser>
        <c:dLbls>
          <c:showLegendKey val="0"/>
          <c:showVal val="0"/>
          <c:showCatName val="0"/>
          <c:showSerName val="0"/>
          <c:showPercent val="0"/>
          <c:showBubbleSize val="0"/>
        </c:dLbls>
        <c:marker val="1"/>
        <c:smooth val="0"/>
        <c:axId val="904413615"/>
        <c:axId val="913642927"/>
      </c:lineChart>
      <c:catAx>
        <c:axId val="7619771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61980512"/>
        <c:crosses val="autoZero"/>
        <c:auto val="1"/>
        <c:lblAlgn val="ctr"/>
        <c:lblOffset val="100"/>
        <c:noMultiLvlLbl val="0"/>
      </c:catAx>
      <c:valAx>
        <c:axId val="761980512"/>
        <c:scaling>
          <c:orientation val="minMax"/>
        </c:scaling>
        <c:delete val="0"/>
        <c:axPos val="l"/>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977184"/>
        <c:crosses val="autoZero"/>
        <c:crossBetween val="between"/>
      </c:valAx>
      <c:valAx>
        <c:axId val="913642927"/>
        <c:scaling>
          <c:orientation val="minMax"/>
        </c:scaling>
        <c:delete val="0"/>
        <c:axPos val="r"/>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413615"/>
        <c:crosses val="max"/>
        <c:crossBetween val="between"/>
      </c:valAx>
      <c:catAx>
        <c:axId val="904413615"/>
        <c:scaling>
          <c:orientation val="minMax"/>
        </c:scaling>
        <c:delete val="1"/>
        <c:axPos val="b"/>
        <c:numFmt formatCode="General" sourceLinked="1"/>
        <c:majorTickMark val="out"/>
        <c:minorTickMark val="none"/>
        <c:tickLblPos val="nextTo"/>
        <c:crossAx val="91364292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2215988779803E-2"/>
          <c:y val="8.0731622381809323E-2"/>
          <c:w val="0.97531556802244035"/>
          <c:h val="0.78699009110714557"/>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World GDP </c:v>
                </c:pt>
                <c:pt idx="1">
                  <c:v>USA </c:v>
                </c:pt>
                <c:pt idx="2">
                  <c:v>China </c:v>
                </c:pt>
                <c:pt idx="3">
                  <c:v>Japan</c:v>
                </c:pt>
                <c:pt idx="4">
                  <c:v>Germany</c:v>
                </c:pt>
                <c:pt idx="5">
                  <c:v>UK</c:v>
                </c:pt>
                <c:pt idx="6">
                  <c:v>Rest of the world </c:v>
                </c:pt>
              </c:strCache>
            </c:strRef>
          </c:cat>
          <c:val>
            <c:numRef>
              <c:f>Sheet1!$B$2:$B$8</c:f>
              <c:numCache>
                <c:formatCode>General</c:formatCode>
                <c:ptCount val="7"/>
                <c:pt idx="0" formatCode="_(* #,##0_);_(* \(#,##0\);_(* &quot;-&quot;??_);_(@_)">
                  <c:v>86652923958273.313</c:v>
                </c:pt>
              </c:numCache>
            </c:numRef>
          </c:val>
          <c:extLst>
            <c:ext xmlns:c16="http://schemas.microsoft.com/office/drawing/2014/chart" uri="{C3380CC4-5D6E-409C-BE32-E72D297353CC}">
              <c16:uniqueId val="{00000000-D294-40D4-AEF6-5F3ADA40B2A1}"/>
            </c:ext>
          </c:extLst>
        </c:ser>
        <c:ser>
          <c:idx val="1"/>
          <c:order val="1"/>
          <c:tx>
            <c:strRef>
              <c:f>Sheet1!$C$1</c:f>
              <c:strCache>
                <c:ptCount val="1"/>
                <c:pt idx="0">
                  <c:v>Series 2</c:v>
                </c:pt>
              </c:strCache>
            </c:strRef>
          </c:tx>
          <c:spPr>
            <a:no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7-D294-40D4-AEF6-5F3ADA40B2A1}"/>
              </c:ext>
            </c:extLst>
          </c:dPt>
          <c:cat>
            <c:strRef>
              <c:f>Sheet1!$A$2:$A$8</c:f>
              <c:strCache>
                <c:ptCount val="7"/>
                <c:pt idx="0">
                  <c:v>World GDP </c:v>
                </c:pt>
                <c:pt idx="1">
                  <c:v>USA </c:v>
                </c:pt>
                <c:pt idx="2">
                  <c:v>China </c:v>
                </c:pt>
                <c:pt idx="3">
                  <c:v>Japan</c:v>
                </c:pt>
                <c:pt idx="4">
                  <c:v>Germany</c:v>
                </c:pt>
                <c:pt idx="5">
                  <c:v>UK</c:v>
                </c:pt>
                <c:pt idx="6">
                  <c:v>Rest of the world </c:v>
                </c:pt>
              </c:strCache>
            </c:strRef>
          </c:cat>
          <c:val>
            <c:numRef>
              <c:f>Sheet1!$C$2:$C$8</c:f>
              <c:numCache>
                <c:formatCode>_(* #,##0_);_(* \(#,##0\);_(* "-"??_);_(@_)</c:formatCode>
                <c:ptCount val="7"/>
                <c:pt idx="1">
                  <c:v>20338577999999.996</c:v>
                </c:pt>
                <c:pt idx="2">
                  <c:v>20338577999999.996</c:v>
                </c:pt>
                <c:pt idx="3">
                  <c:v>20338577999999.996</c:v>
                </c:pt>
                <c:pt idx="4">
                  <c:v>20338577999999.996</c:v>
                </c:pt>
                <c:pt idx="5">
                  <c:v>20338577999999.996</c:v>
                </c:pt>
                <c:pt idx="6">
                  <c:v>20338577999999.996</c:v>
                </c:pt>
              </c:numCache>
            </c:numRef>
          </c:val>
          <c:extLst>
            <c:ext xmlns:c16="http://schemas.microsoft.com/office/drawing/2014/chart" uri="{C3380CC4-5D6E-409C-BE32-E72D297353CC}">
              <c16:uniqueId val="{00000001-D294-40D4-AEF6-5F3ADA40B2A1}"/>
            </c:ext>
          </c:extLst>
        </c:ser>
        <c:ser>
          <c:idx val="2"/>
          <c:order val="2"/>
          <c:tx>
            <c:strRef>
              <c:f>Sheet1!$D$1</c:f>
              <c:strCache>
                <c:ptCount val="1"/>
                <c:pt idx="0">
                  <c:v>Series 3</c:v>
                </c:pt>
              </c:strCache>
            </c:strRef>
          </c:tx>
          <c:spPr>
            <a:noFill/>
            <a:ln>
              <a:noFill/>
            </a:ln>
            <a:effectLst/>
          </c:spPr>
          <c:invertIfNegative val="0"/>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8-D294-40D4-AEF6-5F3ADA40B2A1}"/>
              </c:ext>
            </c:extLst>
          </c:dPt>
          <c:cat>
            <c:strRef>
              <c:f>Sheet1!$A$2:$A$8</c:f>
              <c:strCache>
                <c:ptCount val="7"/>
                <c:pt idx="0">
                  <c:v>World GDP </c:v>
                </c:pt>
                <c:pt idx="1">
                  <c:v>USA </c:v>
                </c:pt>
                <c:pt idx="2">
                  <c:v>China </c:v>
                </c:pt>
                <c:pt idx="3">
                  <c:v>Japan</c:v>
                </c:pt>
                <c:pt idx="4">
                  <c:v>Germany</c:v>
                </c:pt>
                <c:pt idx="5">
                  <c:v>UK</c:v>
                </c:pt>
                <c:pt idx="6">
                  <c:v>Rest of the world </c:v>
                </c:pt>
              </c:strCache>
            </c:strRef>
          </c:cat>
          <c:val>
            <c:numRef>
              <c:f>Sheet1!$D$2:$D$8</c:f>
              <c:numCache>
                <c:formatCode>General</c:formatCode>
                <c:ptCount val="7"/>
                <c:pt idx="2" formatCode="_(* #,##0_);_(* \(#,##0\);_(* &quot;-&quot;??_);_(@_)">
                  <c:v>15801910975832.996</c:v>
                </c:pt>
                <c:pt idx="3" formatCode="_(* #,##0_);_(* \(#,##0\);_(* &quot;-&quot;??_);_(@_)">
                  <c:v>15801910975832.996</c:v>
                </c:pt>
                <c:pt idx="4" formatCode="_(* #,##0_);_(* \(#,##0\);_(* &quot;-&quot;??_);_(@_)">
                  <c:v>15801910975832.996</c:v>
                </c:pt>
                <c:pt idx="5" formatCode="_(* #,##0_);_(* \(#,##0\);_(* &quot;-&quot;??_);_(@_)">
                  <c:v>15801910975832.996</c:v>
                </c:pt>
                <c:pt idx="6" formatCode="_(* #,##0_);_(* \(#,##0\);_(* &quot;-&quot;??_);_(@_)">
                  <c:v>15801910975832.996</c:v>
                </c:pt>
              </c:numCache>
            </c:numRef>
          </c:val>
          <c:extLst>
            <c:ext xmlns:c16="http://schemas.microsoft.com/office/drawing/2014/chart" uri="{C3380CC4-5D6E-409C-BE32-E72D297353CC}">
              <c16:uniqueId val="{00000002-D294-40D4-AEF6-5F3ADA40B2A1}"/>
            </c:ext>
          </c:extLst>
        </c:ser>
        <c:ser>
          <c:idx val="3"/>
          <c:order val="3"/>
          <c:tx>
            <c:strRef>
              <c:f>Sheet1!$E$1</c:f>
              <c:strCache>
                <c:ptCount val="1"/>
                <c:pt idx="0">
                  <c:v>Series 4</c:v>
                </c:pt>
              </c:strCache>
            </c:strRef>
          </c:tx>
          <c:spPr>
            <a:noFill/>
            <a:ln>
              <a:noFill/>
            </a:ln>
            <a:effectLst/>
          </c:spPr>
          <c:invertIfNegative val="0"/>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9-D294-40D4-AEF6-5F3ADA40B2A1}"/>
              </c:ext>
            </c:extLst>
          </c:dPt>
          <c:cat>
            <c:strRef>
              <c:f>Sheet1!$A$2:$A$8</c:f>
              <c:strCache>
                <c:ptCount val="7"/>
                <c:pt idx="0">
                  <c:v>World GDP </c:v>
                </c:pt>
                <c:pt idx="1">
                  <c:v>USA </c:v>
                </c:pt>
                <c:pt idx="2">
                  <c:v>China </c:v>
                </c:pt>
                <c:pt idx="3">
                  <c:v>Japan</c:v>
                </c:pt>
                <c:pt idx="4">
                  <c:v>Germany</c:v>
                </c:pt>
                <c:pt idx="5">
                  <c:v>UK</c:v>
                </c:pt>
                <c:pt idx="6">
                  <c:v>Rest of the world </c:v>
                </c:pt>
              </c:strCache>
            </c:strRef>
          </c:cat>
          <c:val>
            <c:numRef>
              <c:f>Sheet1!$E$2:$E$8</c:f>
              <c:numCache>
                <c:formatCode>General</c:formatCode>
                <c:ptCount val="7"/>
                <c:pt idx="3" formatCode="_(* #,##0_);_(* \(#,##0\);_(* &quot;-&quot;??_);_(@_)">
                  <c:v>4433848088471.9365</c:v>
                </c:pt>
                <c:pt idx="4" formatCode="_(* #,##0_);_(* \(#,##0\);_(* &quot;-&quot;??_);_(@_)">
                  <c:v>4433848088471.9365</c:v>
                </c:pt>
                <c:pt idx="5" formatCode="_(* #,##0_);_(* \(#,##0\);_(* &quot;-&quot;??_);_(@_)">
                  <c:v>4433848088471.9365</c:v>
                </c:pt>
                <c:pt idx="6" formatCode="_(* #,##0_);_(* \(#,##0\);_(* &quot;-&quot;??_);_(@_)">
                  <c:v>4433848088471.9365</c:v>
                </c:pt>
              </c:numCache>
            </c:numRef>
          </c:val>
          <c:extLst>
            <c:ext xmlns:c16="http://schemas.microsoft.com/office/drawing/2014/chart" uri="{C3380CC4-5D6E-409C-BE32-E72D297353CC}">
              <c16:uniqueId val="{00000003-D294-40D4-AEF6-5F3ADA40B2A1}"/>
            </c:ext>
          </c:extLst>
        </c:ser>
        <c:ser>
          <c:idx val="4"/>
          <c:order val="4"/>
          <c:tx>
            <c:strRef>
              <c:f>Sheet1!$F$1</c:f>
              <c:strCache>
                <c:ptCount val="1"/>
              </c:strCache>
            </c:strRef>
          </c:tx>
          <c:spPr>
            <a:noFill/>
            <a:ln>
              <a:noFill/>
            </a:ln>
            <a:effectLst/>
          </c:spPr>
          <c:invertIfNegative val="0"/>
          <c:dPt>
            <c:idx val="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D294-40D4-AEF6-5F3ADA40B2A1}"/>
              </c:ext>
            </c:extLst>
          </c:dPt>
          <c:cat>
            <c:strRef>
              <c:f>Sheet1!$A$2:$A$8</c:f>
              <c:strCache>
                <c:ptCount val="7"/>
                <c:pt idx="0">
                  <c:v>World GDP </c:v>
                </c:pt>
                <c:pt idx="1">
                  <c:v>USA </c:v>
                </c:pt>
                <c:pt idx="2">
                  <c:v>China </c:v>
                </c:pt>
                <c:pt idx="3">
                  <c:v>Japan</c:v>
                </c:pt>
                <c:pt idx="4">
                  <c:v>Germany</c:v>
                </c:pt>
                <c:pt idx="5">
                  <c:v>UK</c:v>
                </c:pt>
                <c:pt idx="6">
                  <c:v>Rest of the world </c:v>
                </c:pt>
              </c:strCache>
            </c:strRef>
          </c:cat>
          <c:val>
            <c:numRef>
              <c:f>Sheet1!$F$2:$F$8</c:f>
              <c:numCache>
                <c:formatCode>General</c:formatCode>
                <c:ptCount val="7"/>
                <c:pt idx="4" formatCode="_(* #,##0_);_(* \(#,##0\);_(* &quot;-&quot;??_);_(@_)">
                  <c:v>3535202001686.2319</c:v>
                </c:pt>
                <c:pt idx="5" formatCode="_(* #,##0_);_(* \(#,##0\);_(* &quot;-&quot;??_);_(@_)">
                  <c:v>3535202001686.2319</c:v>
                </c:pt>
                <c:pt idx="6" formatCode="_(* #,##0_);_(* \(#,##0\);_(* &quot;-&quot;??_);_(@_)">
                  <c:v>3535202001686.2319</c:v>
                </c:pt>
              </c:numCache>
            </c:numRef>
          </c:val>
          <c:extLst>
            <c:ext xmlns:c16="http://schemas.microsoft.com/office/drawing/2014/chart" uri="{C3380CC4-5D6E-409C-BE32-E72D297353CC}">
              <c16:uniqueId val="{00000004-D294-40D4-AEF6-5F3ADA40B2A1}"/>
            </c:ext>
          </c:extLst>
        </c:ser>
        <c:ser>
          <c:idx val="5"/>
          <c:order val="5"/>
          <c:tx>
            <c:strRef>
              <c:f>Sheet1!$G$1</c:f>
              <c:strCache>
                <c:ptCount val="1"/>
              </c:strCache>
            </c:strRef>
          </c:tx>
          <c:spPr>
            <a:solidFill>
              <a:schemeClr val="tx1">
                <a:lumMod val="85000"/>
                <a:lumOff val="15000"/>
              </a:schemeClr>
            </a:solidFill>
            <a:ln>
              <a:noFill/>
            </a:ln>
            <a:effectLst/>
          </c:spPr>
          <c:invertIfNegative val="0"/>
          <c:dPt>
            <c:idx val="5"/>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B-D294-40D4-AEF6-5F3ADA40B2A1}"/>
              </c:ext>
            </c:extLst>
          </c:dPt>
          <c:dPt>
            <c:idx val="6"/>
            <c:invertIfNegative val="0"/>
            <c:bubble3D val="0"/>
            <c:spPr>
              <a:noFill/>
              <a:ln>
                <a:noFill/>
              </a:ln>
              <a:effectLst/>
            </c:spPr>
            <c:extLst>
              <c:ext xmlns:c16="http://schemas.microsoft.com/office/drawing/2014/chart" uri="{C3380CC4-5D6E-409C-BE32-E72D297353CC}">
                <c16:uniqueId val="{0000000C-D294-40D4-AEF6-5F3ADA40B2A1}"/>
              </c:ext>
            </c:extLst>
          </c:dPt>
          <c:cat>
            <c:strRef>
              <c:f>Sheet1!$A$2:$A$8</c:f>
              <c:strCache>
                <c:ptCount val="7"/>
                <c:pt idx="0">
                  <c:v>World GDP </c:v>
                </c:pt>
                <c:pt idx="1">
                  <c:v>USA </c:v>
                </c:pt>
                <c:pt idx="2">
                  <c:v>China </c:v>
                </c:pt>
                <c:pt idx="3">
                  <c:v>Japan</c:v>
                </c:pt>
                <c:pt idx="4">
                  <c:v>Germany</c:v>
                </c:pt>
                <c:pt idx="5">
                  <c:v>UK</c:v>
                </c:pt>
                <c:pt idx="6">
                  <c:v>Rest of the world </c:v>
                </c:pt>
              </c:strCache>
            </c:strRef>
          </c:cat>
          <c:val>
            <c:numRef>
              <c:f>Sheet1!$G$2:$G$8</c:f>
              <c:numCache>
                <c:formatCode>General</c:formatCode>
                <c:ptCount val="7"/>
                <c:pt idx="5" formatCode="_(* #,##0_);_(* \(#,##0\);_(* &quot;-&quot;??_);_(@_)">
                  <c:v>3111100507980.6543</c:v>
                </c:pt>
                <c:pt idx="6" formatCode="_(* #,##0_);_(* \(#,##0\);_(* &quot;-&quot;??_);_(@_)">
                  <c:v>3111100507980.6543</c:v>
                </c:pt>
              </c:numCache>
            </c:numRef>
          </c:val>
          <c:extLst>
            <c:ext xmlns:c16="http://schemas.microsoft.com/office/drawing/2014/chart" uri="{C3380CC4-5D6E-409C-BE32-E72D297353CC}">
              <c16:uniqueId val="{00000005-D294-40D4-AEF6-5F3ADA40B2A1}"/>
            </c:ext>
          </c:extLst>
        </c:ser>
        <c:ser>
          <c:idx val="6"/>
          <c:order val="6"/>
          <c:tx>
            <c:strRef>
              <c:f>Sheet1!$H$1</c:f>
              <c:strCache>
                <c:ptCount val="1"/>
              </c:strCache>
            </c:strRef>
          </c:tx>
          <c:spPr>
            <a:solidFill>
              <a:schemeClr val="tx1">
                <a:lumMod val="75000"/>
                <a:lumOff val="25000"/>
              </a:schemeClr>
            </a:solidFill>
            <a:ln>
              <a:noFill/>
            </a:ln>
            <a:effectLst/>
          </c:spPr>
          <c:invertIfNegative val="0"/>
          <c:cat>
            <c:strRef>
              <c:f>Sheet1!$A$2:$A$8</c:f>
              <c:strCache>
                <c:ptCount val="7"/>
                <c:pt idx="0">
                  <c:v>World GDP </c:v>
                </c:pt>
                <c:pt idx="1">
                  <c:v>USA </c:v>
                </c:pt>
                <c:pt idx="2">
                  <c:v>China </c:v>
                </c:pt>
                <c:pt idx="3">
                  <c:v>Japan</c:v>
                </c:pt>
                <c:pt idx="4">
                  <c:v>Germany</c:v>
                </c:pt>
                <c:pt idx="5">
                  <c:v>UK</c:v>
                </c:pt>
                <c:pt idx="6">
                  <c:v>Rest of the world </c:v>
                </c:pt>
              </c:strCache>
            </c:strRef>
          </c:cat>
          <c:val>
            <c:numRef>
              <c:f>Sheet1!$H$2:$H$8</c:f>
              <c:numCache>
                <c:formatCode>General</c:formatCode>
                <c:ptCount val="7"/>
                <c:pt idx="6" formatCode="_(* #,##0_);_(* \(#,##0\);_(* &quot;-&quot;??_);_(@_)">
                  <c:v>39432284384301.484</c:v>
                </c:pt>
              </c:numCache>
            </c:numRef>
          </c:val>
          <c:extLst>
            <c:ext xmlns:c16="http://schemas.microsoft.com/office/drawing/2014/chart" uri="{C3380CC4-5D6E-409C-BE32-E72D297353CC}">
              <c16:uniqueId val="{00000006-D294-40D4-AEF6-5F3ADA40B2A1}"/>
            </c:ext>
          </c:extLst>
        </c:ser>
        <c:dLbls>
          <c:showLegendKey val="0"/>
          <c:showVal val="0"/>
          <c:showCatName val="0"/>
          <c:showSerName val="0"/>
          <c:showPercent val="0"/>
          <c:showBubbleSize val="0"/>
        </c:dLbls>
        <c:gapWidth val="150"/>
        <c:overlap val="100"/>
        <c:axId val="116386464"/>
        <c:axId val="116388128"/>
      </c:barChart>
      <c:catAx>
        <c:axId val="11638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16388128"/>
        <c:crosses val="autoZero"/>
        <c:auto val="1"/>
        <c:lblAlgn val="ctr"/>
        <c:lblOffset val="100"/>
        <c:noMultiLvlLbl val="0"/>
      </c:catAx>
      <c:valAx>
        <c:axId val="116388128"/>
        <c:scaling>
          <c:orientation val="minMax"/>
        </c:scaling>
        <c:delete val="1"/>
        <c:axPos val="l"/>
        <c:numFmt formatCode="_(* #,##0_);_(* \(#,##0\);_(* &quot;-&quot;??_);_(@_)" sourceLinked="1"/>
        <c:majorTickMark val="none"/>
        <c:minorTickMark val="none"/>
        <c:tickLblPos val="nextTo"/>
        <c:crossAx val="11638646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0330969267139E-2"/>
          <c:y val="9.2859057585903806E-2"/>
          <c:w val="0.97635933806146569"/>
          <c:h val="0.88204156901806652"/>
        </c:manualLayout>
      </c:layout>
      <c:lineChart>
        <c:grouping val="standard"/>
        <c:varyColors val="0"/>
        <c:ser>
          <c:idx val="0"/>
          <c:order val="0"/>
          <c:tx>
            <c:strRef>
              <c:f>'Sheet1 (3)'!$B$1</c:f>
              <c:strCache>
                <c:ptCount val="1"/>
                <c:pt idx="0">
                  <c:v>GDP Growth Rate (World) (%)</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(3)'!$A$2:$A$63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 (3)'!$B$2:$B$63</c:f>
              <c:numCache>
                <c:formatCode>_(* #,##0_);_(* \(#,##0\);_(* "-"??_);_(@_)</c:formatCode>
                <c:ptCount val="62"/>
                <c:pt idx="1">
                  <c:v>3.7905423533750877</c:v>
                </c:pt>
                <c:pt idx="2">
                  <c:v>5.316458241394642</c:v>
                </c:pt>
                <c:pt idx="3">
                  <c:v>5.1848652526604013</c:v>
                </c:pt>
                <c:pt idx="4">
                  <c:v>6.5584888223389868</c:v>
                </c:pt>
                <c:pt idx="5">
                  <c:v>5.5491916800992414</c:v>
                </c:pt>
                <c:pt idx="6">
                  <c:v>5.7124991487969936</c:v>
                </c:pt>
                <c:pt idx="7">
                  <c:v>4.156566554951425</c:v>
                </c:pt>
                <c:pt idx="8">
                  <c:v>5.9410603445156909</c:v>
                </c:pt>
                <c:pt idx="9">
                  <c:v>5.8158970167277602</c:v>
                </c:pt>
                <c:pt idx="10">
                  <c:v>3.928543464188877</c:v>
                </c:pt>
                <c:pt idx="11">
                  <c:v>4.2744678206716173</c:v>
                </c:pt>
                <c:pt idx="12">
                  <c:v>5.6189146998922155</c:v>
                </c:pt>
                <c:pt idx="13">
                  <c:v>6.406644702212418</c:v>
                </c:pt>
                <c:pt idx="14">
                  <c:v>1.7935617530180394</c:v>
                </c:pt>
                <c:pt idx="15">
                  <c:v>0.63657176202013943</c:v>
                </c:pt>
                <c:pt idx="16">
                  <c:v>5.3031000814155931</c:v>
                </c:pt>
                <c:pt idx="17">
                  <c:v>4.0989600306524494</c:v>
                </c:pt>
                <c:pt idx="18">
                  <c:v>4.1369764359288581</c:v>
                </c:pt>
                <c:pt idx="19">
                  <c:v>4.1746424568377591</c:v>
                </c:pt>
                <c:pt idx="20">
                  <c:v>1.8772313604803657</c:v>
                </c:pt>
                <c:pt idx="21">
                  <c:v>1.9336301113017669</c:v>
                </c:pt>
                <c:pt idx="22">
                  <c:v>0.39443094654592414</c:v>
                </c:pt>
                <c:pt idx="23">
                  <c:v>2.649980972764638</c:v>
                </c:pt>
                <c:pt idx="24">
                  <c:v>4.6757140762079246</c:v>
                </c:pt>
                <c:pt idx="25">
                  <c:v>3.6995230739413643</c:v>
                </c:pt>
                <c:pt idx="26">
                  <c:v>3.4436820330107736</c:v>
                </c:pt>
                <c:pt idx="27">
                  <c:v>3.731511047758616</c:v>
                </c:pt>
                <c:pt idx="28">
                  <c:v>4.6401714906396165</c:v>
                </c:pt>
                <c:pt idx="29">
                  <c:v>3.7536045754550855</c:v>
                </c:pt>
                <c:pt idx="30">
                  <c:v>2.8681517845181617</c:v>
                </c:pt>
                <c:pt idx="31">
                  <c:v>1.4602835264158927</c:v>
                </c:pt>
                <c:pt idx="32">
                  <c:v>2.0700912881051607</c:v>
                </c:pt>
                <c:pt idx="33">
                  <c:v>1.8081874338544424</c:v>
                </c:pt>
                <c:pt idx="34">
                  <c:v>3.3065442425163241</c:v>
                </c:pt>
                <c:pt idx="35">
                  <c:v>3.090843000652697</c:v>
                </c:pt>
                <c:pt idx="36">
                  <c:v>3.6207410515183938</c:v>
                </c:pt>
                <c:pt idx="37">
                  <c:v>3.9046558883819955</c:v>
                </c:pt>
                <c:pt idx="38">
                  <c:v>2.79429078927717</c:v>
                </c:pt>
                <c:pt idx="39">
                  <c:v>3.5232362632578713</c:v>
                </c:pt>
                <c:pt idx="40">
                  <c:v>4.4872971655965443</c:v>
                </c:pt>
                <c:pt idx="41">
                  <c:v>1.9968432596278376</c:v>
                </c:pt>
                <c:pt idx="42">
                  <c:v>2.3289049214862558</c:v>
                </c:pt>
                <c:pt idx="43">
                  <c:v>3.1508465365889435</c:v>
                </c:pt>
                <c:pt idx="44">
                  <c:v>4.4935621737788125</c:v>
                </c:pt>
                <c:pt idx="45">
                  <c:v>4.0431422507400896</c:v>
                </c:pt>
                <c:pt idx="46">
                  <c:v>4.4762279860194099</c:v>
                </c:pt>
                <c:pt idx="47">
                  <c:v>4.4774071410818976</c:v>
                </c:pt>
                <c:pt idx="48">
                  <c:v>2.0663952569719584</c:v>
                </c:pt>
                <c:pt idx="49">
                  <c:v>-1.3258319139551702</c:v>
                </c:pt>
                <c:pt idx="50">
                  <c:v>4.5322791954228023</c:v>
                </c:pt>
                <c:pt idx="51">
                  <c:v>3.3210242212002612</c:v>
                </c:pt>
                <c:pt idx="52">
                  <c:v>2.7071619214998464</c:v>
                </c:pt>
                <c:pt idx="53">
                  <c:v>2.8198380426965599</c:v>
                </c:pt>
                <c:pt idx="54">
                  <c:v>3.0559198711265054</c:v>
                </c:pt>
                <c:pt idx="55">
                  <c:v>3.0810593497109693</c:v>
                </c:pt>
                <c:pt idx="56">
                  <c:v>2.7988961137595822</c:v>
                </c:pt>
                <c:pt idx="57">
                  <c:v>3.3794898640280451</c:v>
                </c:pt>
                <c:pt idx="58">
                  <c:v>3.276646335618409</c:v>
                </c:pt>
                <c:pt idx="59">
                  <c:v>2.6148821186613418</c:v>
                </c:pt>
                <c:pt idx="60">
                  <c:v>-3.2712188333250509</c:v>
                </c:pt>
                <c:pt idx="61">
                  <c:v>5.8020567574802726</c:v>
                </c:pt>
              </c:numCache>
            </c:numRef>
          </c:val>
          <c:smooth val="0"/>
          <c:extLst>
            <c:ext xmlns:c16="http://schemas.microsoft.com/office/drawing/2014/chart" uri="{C3380CC4-5D6E-409C-BE32-E72D297353CC}">
              <c16:uniqueId val="{00000000-A47B-4612-8021-52816429BB93}"/>
            </c:ext>
          </c:extLst>
        </c:ser>
        <c:ser>
          <c:idx val="1"/>
          <c:order val="1"/>
          <c:tx>
            <c:strRef>
              <c:f>'Sheet1 (3)'!$D$1</c:f>
              <c:strCache>
                <c:ptCount val="1"/>
                <c:pt idx="0">
                  <c:v>US GDP Growth Rate</c:v>
                </c:pt>
              </c:strCache>
            </c:strRef>
          </c:tx>
          <c:spPr>
            <a:ln w="3810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(3)'!$A$2:$A$63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'Sheet1 (3)'!$D$2:$D$63</c:f>
              <c:numCache>
                <c:formatCode>_(* #,##0_);_(* \(#,##0\);_(* "-"??_);_(@_)</c:formatCode>
                <c:ptCount val="62"/>
                <c:pt idx="1">
                  <c:v>2.2999999999996845</c:v>
                </c:pt>
                <c:pt idx="2">
                  <c:v>6.1000000000001222</c:v>
                </c:pt>
                <c:pt idx="3">
                  <c:v>4.3999999999999204</c:v>
                </c:pt>
                <c:pt idx="4">
                  <c:v>5.8000000000002956</c:v>
                </c:pt>
                <c:pt idx="5">
                  <c:v>6.3999999999997641</c:v>
                </c:pt>
                <c:pt idx="6">
                  <c:v>6.5000000000002842</c:v>
                </c:pt>
                <c:pt idx="7">
                  <c:v>2.5000000000000284</c:v>
                </c:pt>
                <c:pt idx="8">
                  <c:v>4.799999999999585</c:v>
                </c:pt>
                <c:pt idx="9">
                  <c:v>3.0999999999999943</c:v>
                </c:pt>
                <c:pt idx="10">
                  <c:v>-0.28349126321482743</c:v>
                </c:pt>
                <c:pt idx="11">
                  <c:v>3.2933516392178461</c:v>
                </c:pt>
                <c:pt idx="12">
                  <c:v>5.2589073570513278</c:v>
                </c:pt>
                <c:pt idx="13">
                  <c:v>5.6457225561830029</c:v>
                </c:pt>
                <c:pt idx="14">
                  <c:v>-0.5405516515831863</c:v>
                </c:pt>
                <c:pt idx="15">
                  <c:v>-0.20545606501300995</c:v>
                </c:pt>
                <c:pt idx="16">
                  <c:v>5.3881392872629448</c:v>
                </c:pt>
                <c:pt idx="17">
                  <c:v>4.6241530648236733</c:v>
                </c:pt>
                <c:pt idx="18">
                  <c:v>5.5353049583976883</c:v>
                </c:pt>
                <c:pt idx="19">
                  <c:v>3.1661453077800275</c:v>
                </c:pt>
                <c:pt idx="20">
                  <c:v>-0.25674967387315917</c:v>
                </c:pt>
                <c:pt idx="21">
                  <c:v>2.5377193071482793</c:v>
                </c:pt>
                <c:pt idx="22">
                  <c:v>-1.8028874088510918</c:v>
                </c:pt>
                <c:pt idx="23">
                  <c:v>4.5839133553016893</c:v>
                </c:pt>
                <c:pt idx="24">
                  <c:v>7.2366331501862078</c:v>
                </c:pt>
                <c:pt idx="25">
                  <c:v>4.169656223377288</c:v>
                </c:pt>
                <c:pt idx="26">
                  <c:v>3.4626459710687953</c:v>
                </c:pt>
                <c:pt idx="27">
                  <c:v>3.4592519897330192</c:v>
                </c:pt>
                <c:pt idx="28">
                  <c:v>4.1770612914040015</c:v>
                </c:pt>
                <c:pt idx="29">
                  <c:v>3.6726481495078787</c:v>
                </c:pt>
                <c:pt idx="30">
                  <c:v>1.8859649566803256</c:v>
                </c:pt>
                <c:pt idx="31">
                  <c:v>-0.10826479085554297</c:v>
                </c:pt>
                <c:pt idx="32">
                  <c:v>3.5224405274050241</c:v>
                </c:pt>
                <c:pt idx="33">
                  <c:v>2.7517810509664287</c:v>
                </c:pt>
                <c:pt idx="34">
                  <c:v>4.028793259919027</c:v>
                </c:pt>
                <c:pt idx="35">
                  <c:v>2.6842172720778592</c:v>
                </c:pt>
                <c:pt idx="36">
                  <c:v>3.7725654992141386</c:v>
                </c:pt>
                <c:pt idx="37">
                  <c:v>4.4471749452452514</c:v>
                </c:pt>
                <c:pt idx="38">
                  <c:v>4.4813944315531558</c:v>
                </c:pt>
                <c:pt idx="39">
                  <c:v>4.7944990446750779</c:v>
                </c:pt>
                <c:pt idx="40">
                  <c:v>4.0771594794161814</c:v>
                </c:pt>
                <c:pt idx="41">
                  <c:v>0.95433872870837888</c:v>
                </c:pt>
                <c:pt idx="42">
                  <c:v>1.6959429227495662</c:v>
                </c:pt>
                <c:pt idx="43">
                  <c:v>2.7962091006717031</c:v>
                </c:pt>
                <c:pt idx="44">
                  <c:v>3.8525526006435058</c:v>
                </c:pt>
                <c:pt idx="45">
                  <c:v>3.4832203202525847</c:v>
                </c:pt>
                <c:pt idx="46">
                  <c:v>2.7828106258432683</c:v>
                </c:pt>
                <c:pt idx="47">
                  <c:v>2.0105075516332818</c:v>
                </c:pt>
                <c:pt idx="48">
                  <c:v>0.1221884429746467</c:v>
                </c:pt>
                <c:pt idx="49">
                  <c:v>-2.5998883510855819</c:v>
                </c:pt>
                <c:pt idx="50">
                  <c:v>2.7088566941968111</c:v>
                </c:pt>
                <c:pt idx="51">
                  <c:v>1.5498949501704544</c:v>
                </c:pt>
                <c:pt idx="52">
                  <c:v>2.2806876031918506</c:v>
                </c:pt>
                <c:pt idx="53">
                  <c:v>1.8418753951868752</c:v>
                </c:pt>
                <c:pt idx="54">
                  <c:v>2.2877759325535862</c:v>
                </c:pt>
                <c:pt idx="55">
                  <c:v>2.7063695817639939</c:v>
                </c:pt>
                <c:pt idx="56">
                  <c:v>1.667472075961868</c:v>
                </c:pt>
                <c:pt idx="57">
                  <c:v>2.2556804806569914</c:v>
                </c:pt>
                <c:pt idx="58">
                  <c:v>2.918856896674086</c:v>
                </c:pt>
                <c:pt idx="59">
                  <c:v>2.2888698677736414</c:v>
                </c:pt>
                <c:pt idx="60">
                  <c:v>-3.40458965156256</c:v>
                </c:pt>
                <c:pt idx="61">
                  <c:v>5.6711071907416652</c:v>
                </c:pt>
              </c:numCache>
            </c:numRef>
          </c:val>
          <c:smooth val="0"/>
          <c:extLst>
            <c:ext xmlns:c16="http://schemas.microsoft.com/office/drawing/2014/chart" uri="{C3380CC4-5D6E-409C-BE32-E72D297353CC}">
              <c16:uniqueId val="{00000001-A47B-4612-8021-52816429BB93}"/>
            </c:ext>
          </c:extLst>
        </c:ser>
        <c:dLbls>
          <c:showLegendKey val="0"/>
          <c:showVal val="1"/>
          <c:showCatName val="0"/>
          <c:showSerName val="0"/>
          <c:showPercent val="0"/>
          <c:showBubbleSize val="0"/>
        </c:dLbls>
        <c:smooth val="0"/>
        <c:axId val="761977184"/>
        <c:axId val="761980512"/>
      </c:lineChart>
      <c:catAx>
        <c:axId val="7619771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1980512"/>
        <c:crosses val="autoZero"/>
        <c:auto val="1"/>
        <c:lblAlgn val="ctr"/>
        <c:lblOffset val="100"/>
        <c:noMultiLvlLbl val="0"/>
      </c:catAx>
      <c:valAx>
        <c:axId val="761980512"/>
        <c:scaling>
          <c:orientation val="minMax"/>
        </c:scaling>
        <c:delete val="1"/>
        <c:axPos val="l"/>
        <c:numFmt formatCode="_(* #,##0_);_(* \(#,##0\);_(* &quot;-&quot;??_);_(@_)" sourceLinked="1"/>
        <c:majorTickMark val="none"/>
        <c:minorTickMark val="none"/>
        <c:tickLblPos val="nextTo"/>
        <c:crossAx val="761977184"/>
        <c:crosses val="autoZero"/>
        <c:crossBetween val="between"/>
      </c:valAx>
      <c:spPr>
        <a:noFill/>
        <a:ln>
          <a:noFill/>
        </a:ln>
        <a:effectLst/>
      </c:spPr>
    </c:plotArea>
    <c:legend>
      <c:legendPos val="t"/>
      <c:layout>
        <c:manualLayout>
          <c:xMode val="edge"/>
          <c:yMode val="edge"/>
          <c:x val="0.67058184458083936"/>
          <c:y val="0.13412982969796669"/>
          <c:w val="0.27994097449617639"/>
          <c:h val="0.151426317971631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454564290957"/>
          <c:y val="3.2812497981514643E-2"/>
          <c:w val="0.67401958962930764"/>
          <c:h val="0.95146970228383876"/>
        </c:manualLayout>
      </c:layout>
      <c:barChart>
        <c:barDir val="bar"/>
        <c:grouping val="clustered"/>
        <c:varyColors val="0"/>
        <c:ser>
          <c:idx val="0"/>
          <c:order val="0"/>
          <c:tx>
            <c:strRef>
              <c:f>Sheet1!$B$1</c:f>
              <c:strCache>
                <c:ptCount val="1"/>
                <c:pt idx="0">
                  <c:v>Pakistan</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4-4885-4368-8206-6BE318813998}"/>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Pakistan</c:v>
                </c:pt>
                <c:pt idx="1">
                  <c:v>Bangladesh</c:v>
                </c:pt>
                <c:pt idx="2">
                  <c:v>China</c:v>
                </c:pt>
                <c:pt idx="3">
                  <c:v>India</c:v>
                </c:pt>
              </c:strCache>
            </c:strRef>
          </c:cat>
          <c:val>
            <c:numRef>
              <c:f>Sheet1!$B$2:$B$5</c:f>
              <c:numCache>
                <c:formatCode>General</c:formatCode>
                <c:ptCount val="4"/>
                <c:pt idx="0">
                  <c:v>0.1</c:v>
                </c:pt>
                <c:pt idx="1">
                  <c:v>0.107</c:v>
                </c:pt>
                <c:pt idx="2">
                  <c:v>0.2</c:v>
                </c:pt>
                <c:pt idx="3">
                  <c:v>0.20799999999999999</c:v>
                </c:pt>
              </c:numCache>
            </c:numRef>
          </c:val>
          <c:extLst>
            <c:ext xmlns:c16="http://schemas.microsoft.com/office/drawing/2014/chart" uri="{C3380CC4-5D6E-409C-BE32-E72D297353CC}">
              <c16:uniqueId val="{00000000-4885-4368-8206-6BE318813998}"/>
            </c:ext>
          </c:extLst>
        </c:ser>
        <c:dLbls>
          <c:showLegendKey val="0"/>
          <c:showVal val="0"/>
          <c:showCatName val="0"/>
          <c:showSerName val="0"/>
          <c:showPercent val="0"/>
          <c:showBubbleSize val="0"/>
        </c:dLbls>
        <c:gapWidth val="20"/>
        <c:axId val="9430288"/>
        <c:axId val="9426544"/>
      </c:barChart>
      <c:catAx>
        <c:axId val="943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26544"/>
        <c:crosses val="autoZero"/>
        <c:auto val="1"/>
        <c:lblAlgn val="ctr"/>
        <c:lblOffset val="100"/>
        <c:noMultiLvlLbl val="0"/>
      </c:catAx>
      <c:valAx>
        <c:axId val="9426544"/>
        <c:scaling>
          <c:orientation val="minMax"/>
        </c:scaling>
        <c:delete val="1"/>
        <c:axPos val="b"/>
        <c:numFmt formatCode="General" sourceLinked="1"/>
        <c:majorTickMark val="none"/>
        <c:minorTickMark val="none"/>
        <c:tickLblPos val="nextTo"/>
        <c:crossAx val="94302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454564290957"/>
          <c:y val="3.2812497981514643E-2"/>
          <c:w val="0.67401958962930764"/>
          <c:h val="0.95146970228383876"/>
        </c:manualLayout>
      </c:layout>
      <c:barChart>
        <c:barDir val="bar"/>
        <c:grouping val="clustered"/>
        <c:varyColors val="0"/>
        <c:ser>
          <c:idx val="0"/>
          <c:order val="0"/>
          <c:tx>
            <c:strRef>
              <c:f>Sheet1!$B$1</c:f>
              <c:strCache>
                <c:ptCount val="1"/>
                <c:pt idx="0">
                  <c:v>Pakistan</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356-4C18-982E-F4E7D3678DD1}"/>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Pakistan</c:v>
                </c:pt>
                <c:pt idx="1">
                  <c:v>India</c:v>
                </c:pt>
                <c:pt idx="2">
                  <c:v>Bangladesh</c:v>
                </c:pt>
                <c:pt idx="3">
                  <c:v>China</c:v>
                </c:pt>
              </c:strCache>
            </c:strRef>
          </c:cat>
          <c:val>
            <c:numRef>
              <c:f>Sheet1!$B$2:$B$5</c:f>
              <c:numCache>
                <c:formatCode>General</c:formatCode>
                <c:ptCount val="4"/>
                <c:pt idx="0">
                  <c:v>0.13</c:v>
                </c:pt>
                <c:pt idx="1">
                  <c:v>0.28000000000000003</c:v>
                </c:pt>
                <c:pt idx="2">
                  <c:v>0.31</c:v>
                </c:pt>
                <c:pt idx="3">
                  <c:v>0.42</c:v>
                </c:pt>
              </c:numCache>
            </c:numRef>
          </c:val>
          <c:extLst>
            <c:ext xmlns:c16="http://schemas.microsoft.com/office/drawing/2014/chart" uri="{C3380CC4-5D6E-409C-BE32-E72D297353CC}">
              <c16:uniqueId val="{00000002-C356-4C18-982E-F4E7D3678DD1}"/>
            </c:ext>
          </c:extLst>
        </c:ser>
        <c:dLbls>
          <c:showLegendKey val="0"/>
          <c:showVal val="0"/>
          <c:showCatName val="0"/>
          <c:showSerName val="0"/>
          <c:showPercent val="0"/>
          <c:showBubbleSize val="0"/>
        </c:dLbls>
        <c:gapWidth val="20"/>
        <c:axId val="9430288"/>
        <c:axId val="9426544"/>
      </c:barChart>
      <c:catAx>
        <c:axId val="943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26544"/>
        <c:crosses val="autoZero"/>
        <c:auto val="1"/>
        <c:lblAlgn val="ctr"/>
        <c:lblOffset val="100"/>
        <c:noMultiLvlLbl val="0"/>
      </c:catAx>
      <c:valAx>
        <c:axId val="9426544"/>
        <c:scaling>
          <c:orientation val="minMax"/>
        </c:scaling>
        <c:delete val="1"/>
        <c:axPos val="b"/>
        <c:numFmt formatCode="General" sourceLinked="1"/>
        <c:majorTickMark val="none"/>
        <c:minorTickMark val="none"/>
        <c:tickLblPos val="nextTo"/>
        <c:crossAx val="94302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FC993C7F-EA8F-40EF-8ED6-63D7265D4FA4}" type="datetimeFigureOut">
              <a:rPr lang="en-US" smtClean="0"/>
              <a:t>11/16/2022</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ED26D934-7D15-4E69-96A7-832565694907}" type="slidenum">
              <a:rPr lang="en-US" smtClean="0"/>
              <a:t>‹#›</a:t>
            </a:fld>
            <a:endParaRPr lang="en-US"/>
          </a:p>
        </p:txBody>
      </p:sp>
    </p:spTree>
    <p:extLst>
      <p:ext uri="{BB962C8B-B14F-4D97-AF65-F5344CB8AC3E}">
        <p14:creationId xmlns:p14="http://schemas.microsoft.com/office/powerpoint/2010/main" val="84507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BDBE2EB-133A-F44E-8677-38B0A3DA77BD}" type="datetimeFigureOut">
              <a:rPr lang="en-US" smtClean="0"/>
              <a:t>11/16/2022</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A25F6CBD-12CA-2641-A9A7-3FB0F7706725}" type="slidenum">
              <a:rPr lang="en-US" smtClean="0"/>
              <a:t>‹#›</a:t>
            </a:fld>
            <a:endParaRPr lang="en-US"/>
          </a:p>
        </p:txBody>
      </p:sp>
    </p:spTree>
    <p:extLst>
      <p:ext uri="{BB962C8B-B14F-4D97-AF65-F5344CB8AC3E}">
        <p14:creationId xmlns:p14="http://schemas.microsoft.com/office/powerpoint/2010/main" val="376824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https://www.investopedia.com/articles/investing/011116/3-financial-crises-21st-century.asp#:~:text=The%202007–2009%20global%20financial,the%20collapse%20of%20Russia%27s%20economy.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74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5F6CBD-12CA-2641-A9A7-3FB0F7706725}" type="slidenum">
              <a:rPr lang="en-US" smtClean="0"/>
              <a:t>39</a:t>
            </a:fld>
            <a:endParaRPr lang="en-US"/>
          </a:p>
        </p:txBody>
      </p:sp>
    </p:spTree>
    <p:extLst>
      <p:ext uri="{BB962C8B-B14F-4D97-AF65-F5344CB8AC3E}">
        <p14:creationId xmlns:p14="http://schemas.microsoft.com/office/powerpoint/2010/main" val="101567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18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228600" indent="-228600">
              <a:buAutoNum type="arabicPeriod"/>
            </a:pPr>
            <a:r>
              <a:rPr lang="en-US" dirty="0"/>
              <a:t>https://rtistic.info/history-of-the-global-financial-crisis/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51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228600" indent="-228600">
              <a:buAutoNum type="arabicPeriod"/>
            </a:pPr>
            <a:r>
              <a:rPr lang="en-US" dirty="0"/>
              <a:t>https://rtistic.info/history-of-the-global-financial-crisis/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02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64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https://css.umich.edu/publications/factsheets/material-resources/us-material-use-factsheet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72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https://www.cigionline.org/articles/understanding-intellectual-property-disputes-between-china-and-united-states/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6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growth is often purported to be linked to oil, creating a certain price inelasticity.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9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IMF </a:t>
            </a:r>
            <a:r>
              <a:rPr lang="en-US" dirty="0" err="1"/>
              <a:t>worl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0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IMF </a:t>
            </a:r>
            <a:r>
              <a:rPr lang="en-US" dirty="0" err="1"/>
              <a:t>worl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F6CBD-12CA-2641-A9A7-3FB0F77067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318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6.xml"/><Relationship Id="rId7" Type="http://schemas.openxmlformats.org/officeDocument/2006/relationships/oleObject" Target="../embeddings/oleObject3.bin"/><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2.xml"/><Relationship Id="rId5" Type="http://schemas.openxmlformats.org/officeDocument/2006/relationships/tags" Target="../tags/tag28.xml"/><Relationship Id="rId4" Type="http://schemas.openxmlformats.org/officeDocument/2006/relationships/tags" Target="../tags/tag27.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1.xml"/><Relationship Id="rId7" Type="http://schemas.openxmlformats.org/officeDocument/2006/relationships/oleObject" Target="../embeddings/oleObject4.bin"/><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2.xml"/><Relationship Id="rId5" Type="http://schemas.openxmlformats.org/officeDocument/2006/relationships/tags" Target="../tags/tag33.xml"/><Relationship Id="rId4" Type="http://schemas.openxmlformats.org/officeDocument/2006/relationships/tags" Target="../tags/tag3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6.xml"/><Relationship Id="rId7" Type="http://schemas.openxmlformats.org/officeDocument/2006/relationships/oleObject" Target="../embeddings/oleObject5.bin"/><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2.xml"/><Relationship Id="rId5" Type="http://schemas.openxmlformats.org/officeDocument/2006/relationships/tags" Target="../tags/tag38.xml"/><Relationship Id="rId4" Type="http://schemas.openxmlformats.org/officeDocument/2006/relationships/tags" Target="../tags/tag3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7.xml"/><Relationship Id="rId7"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3.emf"/><Relationship Id="rId4" Type="http://schemas.openxmlformats.org/officeDocument/2006/relationships/tags" Target="../tags/tag54.xml"/><Relationship Id="rId9"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2.emf"/><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oleObject" Target="../embeddings/oleObject9.bin"/><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2.e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oleObject" Target="../embeddings/oleObject10.bin"/><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Master" Target="../slideMasters/slideMaster2.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oleObject" Target="../embeddings/oleObject11.bin"/><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oleObject" Target="../embeddings/oleObject12.bin"/><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2.emf"/><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oleObject" Target="../embeddings/oleObject13.bin"/><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slideMaster" Target="../slideMasters/slideMaster2.xml"/><Relationship Id="rId5" Type="http://schemas.openxmlformats.org/officeDocument/2006/relationships/tags" Target="../tags/tag10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11.xml"/><Relationship Id="rId7"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3.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1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3.xml"/><Relationship Id="rId7" Type="http://schemas.openxmlformats.org/officeDocument/2006/relationships/oleObject" Target="../embeddings/oleObject17.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10" Type="http://schemas.openxmlformats.org/officeDocument/2006/relationships/image" Target="../media/image2.emf"/><Relationship Id="rId4" Type="http://schemas.openxmlformats.org/officeDocument/2006/relationships/tags" Target="../tags/tag129.xml"/><Relationship Id="rId9" Type="http://schemas.openxmlformats.org/officeDocument/2006/relationships/oleObject" Target="../embeddings/oleObject18.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35.xml"/><Relationship Id="rId7"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1.xml"/><Relationship Id="rId7" Type="http://schemas.openxmlformats.org/officeDocument/2006/relationships/oleObject" Target="../embeddings/oleObject21.bin"/><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Master" Target="../slideMasters/slideMaster3.xml"/><Relationship Id="rId5" Type="http://schemas.openxmlformats.org/officeDocument/2006/relationships/tags" Target="../tags/tag163.xml"/><Relationship Id="rId4" Type="http://schemas.openxmlformats.org/officeDocument/2006/relationships/tags" Target="../tags/tag16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6.xml"/><Relationship Id="rId7" Type="http://schemas.openxmlformats.org/officeDocument/2006/relationships/oleObject" Target="../embeddings/oleObject2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3.xml"/><Relationship Id="rId5" Type="http://schemas.openxmlformats.org/officeDocument/2006/relationships/tags" Target="../tags/tag168.xml"/><Relationship Id="rId4" Type="http://schemas.openxmlformats.org/officeDocument/2006/relationships/tags" Target="../tags/tag16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3.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3.xml"/><Relationship Id="rId5" Type="http://schemas.openxmlformats.org/officeDocument/2006/relationships/tags" Target="../tags/tag173.xml"/><Relationship Id="rId4" Type="http://schemas.openxmlformats.org/officeDocument/2006/relationships/tags" Target="../tags/tag172.xml"/></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6.xml"/><Relationship Id="rId7" Type="http://schemas.openxmlformats.org/officeDocument/2006/relationships/slideMaster" Target="../slideMasters/slideMaster3.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9"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82.xml"/><Relationship Id="rId7" Type="http://schemas.openxmlformats.org/officeDocument/2006/relationships/slideMaster" Target="../slideMasters/slideMaster3.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10" Type="http://schemas.openxmlformats.org/officeDocument/2006/relationships/image" Target="../media/image3.emf"/><Relationship Id="rId4" Type="http://schemas.openxmlformats.org/officeDocument/2006/relationships/tags" Target="../tags/tag189.xml"/><Relationship Id="rId9" Type="http://schemas.openxmlformats.org/officeDocument/2006/relationships/oleObject" Target="../embeddings/oleObject26.bin"/></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oleObject" Target="../embeddings/oleObject27.bin"/><Relationship Id="rId5" Type="http://schemas.openxmlformats.org/officeDocument/2006/relationships/tags" Target="../tags/tag197.xml"/><Relationship Id="rId10" Type="http://schemas.openxmlformats.org/officeDocument/2006/relationships/slideMaster" Target="../slideMasters/slideMaster3.xml"/><Relationship Id="rId4" Type="http://schemas.openxmlformats.org/officeDocument/2006/relationships/tags" Target="../tags/tag196.xml"/><Relationship Id="rId9" Type="http://schemas.openxmlformats.org/officeDocument/2006/relationships/tags" Target="../tags/tag201.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2.emf"/><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oleObject" Target="../embeddings/oleObject28.bin"/><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Master" Target="../slideMasters/slideMaster3.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oleObject" Target="../embeddings/oleObject29.bin"/><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slideMaster" Target="../slideMasters/slideMaster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oleObject" Target="../embeddings/oleObject30.bin"/><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slideMaster" Target="../slideMasters/slideMaster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image" Target="../media/image2.emf"/><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oleObject" Target="../embeddings/oleObject31.bin"/><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slideMaster" Target="../slideMasters/slideMaster3.xml"/><Relationship Id="rId5" Type="http://schemas.openxmlformats.org/officeDocument/2006/relationships/tags" Target="../tags/tag238.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s>
</file>

<file path=ppt/slideLayouts/_rels/slideLayout49.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46.xml"/><Relationship Id="rId7" Type="http://schemas.openxmlformats.org/officeDocument/2006/relationships/slideMaster" Target="../slideMasters/slideMaster3.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image" Target="../media/image3.emf"/><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oleObject" Target="../embeddings/oleObject33.bin"/><Relationship Id="rId5" Type="http://schemas.openxmlformats.org/officeDocument/2006/relationships/slideMaster" Target="../slideMasters/slideMaster3.xml"/><Relationship Id="rId4" Type="http://schemas.openxmlformats.org/officeDocument/2006/relationships/tags" Target="../tags/tag25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58.xml"/><Relationship Id="rId7" Type="http://schemas.openxmlformats.org/officeDocument/2006/relationships/oleObject" Target="../embeddings/oleObject35.bin"/><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Master" Target="../slideMasters/slideMaster3.xml"/><Relationship Id="rId5" Type="http://schemas.openxmlformats.org/officeDocument/2006/relationships/tags" Target="../tags/tag260.xml"/><Relationship Id="rId4" Type="http://schemas.openxmlformats.org/officeDocument/2006/relationships/tags" Target="../tags/tag259.xml"/></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10" Type="http://schemas.openxmlformats.org/officeDocument/2006/relationships/image" Target="../media/image2.emf"/><Relationship Id="rId4" Type="http://schemas.openxmlformats.org/officeDocument/2006/relationships/tags" Target="../tags/tag264.xml"/><Relationship Id="rId9" Type="http://schemas.openxmlformats.org/officeDocument/2006/relationships/oleObject" Target="../embeddings/oleObject36.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70.xml"/><Relationship Id="rId7" Type="http://schemas.openxmlformats.org/officeDocument/2006/relationships/slideMaster" Target="../slideMasters/slideMaster3.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9"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92187"/>
          </a:xfrm>
        </p:spPr>
        <p:txBody>
          <a:bodyPr anchor="b">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524000" y="2276158"/>
            <a:ext cx="9144000" cy="478472"/>
          </a:xfrm>
        </p:spPr>
        <p:txBody>
          <a:bodyPr>
            <a:normAutofit/>
          </a:bodyPr>
          <a:lstStyle>
            <a:lvl1pPr marL="0" indent="0" algn="ctr">
              <a:buNone/>
              <a:defRPr sz="1400" i="1"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fld id="{2A42EFB5-2BA1-48E6-9203-ECD90436D56F}"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DD3D-E1F5-4B3E-98E3-C7999D8EA369}" type="slidenum">
              <a:rPr lang="en-US" smtClean="0"/>
              <a:t>‹#›</a:t>
            </a:fld>
            <a:endParaRPr lang="en-US"/>
          </a:p>
        </p:txBody>
      </p:sp>
      <p:pic>
        <p:nvPicPr>
          <p:cNvPr id="7" name="Picture 6">
            <a:extLst>
              <a:ext uri="{FF2B5EF4-FFF2-40B4-BE49-F238E27FC236}">
                <a16:creationId xmlns:a16="http://schemas.microsoft.com/office/drawing/2014/main" id="{BD55180A-1FD4-422C-9009-D896EEE715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2099" y="3424581"/>
            <a:ext cx="1727802" cy="1539897"/>
          </a:xfrm>
          <a:prstGeom prst="rect">
            <a:avLst/>
          </a:prstGeom>
        </p:spPr>
      </p:pic>
    </p:spTree>
    <p:extLst>
      <p:ext uri="{BB962C8B-B14F-4D97-AF65-F5344CB8AC3E}">
        <p14:creationId xmlns:p14="http://schemas.microsoft.com/office/powerpoint/2010/main" val="222833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FA6555-7199-4AD0-8A53-DA746078F49A}"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292959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9F8DC-4AFE-4CF0-9ADB-D294090F3A04}"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416435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15E7F0-7142-4664-82A8-C23507CA9349}"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85153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a:t>
            </a:fld>
            <a:endParaRPr lang="en-US"/>
          </a:p>
        </p:txBody>
      </p:sp>
    </p:spTree>
    <p:extLst>
      <p:ext uri="{BB962C8B-B14F-4D97-AF65-F5344CB8AC3E}">
        <p14:creationId xmlns:p14="http://schemas.microsoft.com/office/powerpoint/2010/main" val="336115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3" imgH="416" progId="TCLayout.ActiveDocument.1">
                  <p:embed/>
                </p:oleObj>
              </mc:Choice>
              <mc:Fallback>
                <p:oleObj name="think-cell Slide" r:id="rId5"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5"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a:t>
            </a:fld>
            <a:endParaRPr lang="en-US"/>
          </a:p>
        </p:txBody>
      </p:sp>
    </p:spTree>
    <p:extLst>
      <p:ext uri="{BB962C8B-B14F-4D97-AF65-F5344CB8AC3E}">
        <p14:creationId xmlns:p14="http://schemas.microsoft.com/office/powerpoint/2010/main" val="70664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a:t>
            </a:fld>
            <a:endParaRPr lang="en-US"/>
          </a:p>
        </p:txBody>
      </p:sp>
    </p:spTree>
    <p:extLst>
      <p:ext uri="{BB962C8B-B14F-4D97-AF65-F5344CB8AC3E}">
        <p14:creationId xmlns:p14="http://schemas.microsoft.com/office/powerpoint/2010/main" val="89527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a:t>
            </a:fld>
            <a:endParaRPr lang="en-US"/>
          </a:p>
        </p:txBody>
      </p:sp>
    </p:spTree>
    <p:extLst>
      <p:ext uri="{BB962C8B-B14F-4D97-AF65-F5344CB8AC3E}">
        <p14:creationId xmlns:p14="http://schemas.microsoft.com/office/powerpoint/2010/main" val="985065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3" name="Rectangle 2">
            <a:extLst>
              <a:ext uri="{FF2B5EF4-FFF2-40B4-BE49-F238E27FC236}">
                <a16:creationId xmlns:a16="http://schemas.microsoft.com/office/drawing/2014/main" id="{9B2BB598-2691-4D01-A539-1D662EC06D72}"/>
              </a:ext>
            </a:extLst>
          </p:cNvPr>
          <p:cNvSpPr/>
          <p:nvPr userDrawn="1"/>
        </p:nvSpPr>
        <p:spPr>
          <a:xfrm>
            <a:off x="3176" y="2414017"/>
            <a:ext cx="12188824" cy="443484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BE5ED7-62AC-442E-9D78-2775559457BD}"/>
              </a:ext>
            </a:extLst>
          </p:cNvPr>
          <p:cNvSpPr/>
          <p:nvPr userDrawn="1"/>
        </p:nvSpPr>
        <p:spPr>
          <a:xfrm>
            <a:off x="3176" y="2171700"/>
            <a:ext cx="12188824" cy="186085"/>
          </a:xfrm>
          <a:prstGeom prst="rect">
            <a:avLst/>
          </a:prstGeom>
          <a:solidFill>
            <a:srgbClr val="C392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369239"/>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2"/>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47688" y="495163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2"/>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415347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bg2"/>
                </a:solidFill>
              </a:defRPr>
            </a:lvl1pPr>
          </a:lstStyle>
          <a:p>
            <a:pPr lvl="0"/>
            <a:r>
              <a:rPr lang="en-US"/>
              <a:t>Click to edit Master title style</a:t>
            </a:r>
            <a:endParaRPr lang="en-US" dirty="0"/>
          </a:p>
        </p:txBody>
      </p:sp>
      <p:sp>
        <p:nvSpPr>
          <p:cNvPr id="13" name="Footer Placeholder 5">
            <a:extLst>
              <a:ext uri="{FF2B5EF4-FFF2-40B4-BE49-F238E27FC236}">
                <a16:creationId xmlns:a16="http://schemas.microsoft.com/office/drawing/2014/main" id="{CDF1E86B-230A-4AE3-92EE-18802C00ED66}"/>
              </a:ext>
            </a:extLst>
          </p:cNvPr>
          <p:cNvSpPr txBox="1">
            <a:spLocks/>
          </p:cNvSpPr>
          <p:nvPr userDrawn="1"/>
        </p:nvSpPr>
        <p:spPr>
          <a:xfrm>
            <a:off x="547688" y="903956"/>
            <a:ext cx="4502836" cy="307777"/>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Government of Khyber Pakhtunkhwa</a:t>
            </a:r>
          </a:p>
        </p:txBody>
      </p:sp>
    </p:spTree>
    <p:extLst>
      <p:ext uri="{BB962C8B-B14F-4D97-AF65-F5344CB8AC3E}">
        <p14:creationId xmlns:p14="http://schemas.microsoft.com/office/powerpoint/2010/main" val="280583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103152"/>
            <a:ext cx="10160065"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29845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4243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6690" y="147955"/>
            <a:ext cx="11818620" cy="560705"/>
          </a:xfrm>
        </p:spPr>
        <p:txBody>
          <a:bodyPr>
            <a:normAutofit/>
          </a:bodyPr>
          <a:lstStyle>
            <a:lvl1pPr>
              <a:defRPr sz="2400" b="1" baseline="0"/>
            </a:lvl1pPr>
          </a:lstStyle>
          <a:p>
            <a:r>
              <a:rPr lang="en-US" dirty="0"/>
              <a:t>Click to edit Master title style</a:t>
            </a:r>
          </a:p>
        </p:txBody>
      </p:sp>
      <p:sp>
        <p:nvSpPr>
          <p:cNvPr id="3" name="Content Placeholder 2"/>
          <p:cNvSpPr>
            <a:spLocks noGrp="1"/>
          </p:cNvSpPr>
          <p:nvPr>
            <p:ph idx="1"/>
          </p:nvPr>
        </p:nvSpPr>
        <p:spPr>
          <a:xfrm>
            <a:off x="186690" y="880110"/>
            <a:ext cx="11818620" cy="5296853"/>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86690" y="6356350"/>
            <a:ext cx="3394710" cy="365125"/>
          </a:xfrm>
        </p:spPr>
        <p:txBody>
          <a:bodyPr/>
          <a:lstStyle/>
          <a:p>
            <a:fld id="{E0435715-75D1-4238-87DC-0427791AB2C5}"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374578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683605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14449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3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520915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5772DBDA-FB37-4E42-BF1B-A630FCA6154F}"/>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D19401A5-72E5-4C46-8FAA-8600CAC41277}"/>
              </a:ext>
            </a:extLst>
          </p:cNvPr>
          <p:cNvCxnSpPr/>
          <p:nvPr userDrawn="1">
            <p:custDataLst>
              <p:tags r:id="rId9"/>
            </p:custDataLst>
          </p:nvPr>
        </p:nvCxnSpPr>
        <p:spPr>
          <a:xfrm>
            <a:off x="554736" y="937377"/>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237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2D6D9AAC-8287-4317-918C-6755B5E17803}"/>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4BCEE20B-068B-4409-9929-C9F6EFDCE7C2}"/>
              </a:ext>
            </a:extLst>
          </p:cNvPr>
          <p:cNvCxnSpPr/>
          <p:nvPr userDrawn="1">
            <p:custDataLst>
              <p:tags r:id="rId9"/>
            </p:custDataLst>
          </p:nvPr>
        </p:nvCxnSpPr>
        <p:spPr>
          <a:xfrm>
            <a:off x="4671219" y="937377"/>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04B50E07-5CF6-4FA4-80C0-5A97640377DD}"/>
              </a:ext>
            </a:extLst>
          </p:cNvPr>
          <p:cNvCxnSpPr/>
          <p:nvPr userDrawn="1">
            <p:custDataLst>
              <p:tags r:id="rId10"/>
            </p:custDataLst>
          </p:nvPr>
        </p:nvCxnSpPr>
        <p:spPr>
          <a:xfrm>
            <a:off x="554736" y="937377"/>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1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8" y="976471"/>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5281C890-544A-4E72-8093-FD345BC9BA7E}"/>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Right">
            <a:extLst>
              <a:ext uri="{FF2B5EF4-FFF2-40B4-BE49-F238E27FC236}">
                <a16:creationId xmlns:a16="http://schemas.microsoft.com/office/drawing/2014/main" id="{4621481D-27E5-4F87-B45B-41DC18907499}"/>
              </a:ext>
            </a:extLst>
          </p:cNvPr>
          <p:cNvCxnSpPr/>
          <p:nvPr userDrawn="1">
            <p:custDataLst>
              <p:tags r:id="rId9"/>
            </p:custDataLst>
          </p:nvPr>
        </p:nvCxnSpPr>
        <p:spPr>
          <a:xfrm>
            <a:off x="6573171" y="937377"/>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TopLineLeft">
            <a:extLst>
              <a:ext uri="{FF2B5EF4-FFF2-40B4-BE49-F238E27FC236}">
                <a16:creationId xmlns:a16="http://schemas.microsoft.com/office/drawing/2014/main" id="{29C45080-F0A3-4994-8BE9-0C272784001F}"/>
              </a:ext>
            </a:extLst>
          </p:cNvPr>
          <p:cNvCxnSpPr/>
          <p:nvPr userDrawn="1">
            <p:custDataLst>
              <p:tags r:id="rId10"/>
            </p:custDataLst>
          </p:nvPr>
        </p:nvCxnSpPr>
        <p:spPr>
          <a:xfrm>
            <a:off x="554736" y="937377"/>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324EE6-02E1-4789-BCBA-CEC16E7B160F}"/>
              </a:ext>
            </a:extLst>
          </p:cNvPr>
          <p:cNvCxnSpPr/>
          <p:nvPr userDrawn="1">
            <p:custDataLst>
              <p:tags r:id="rId11"/>
            </p:custDataLst>
          </p:nvPr>
        </p:nvCxnSpPr>
        <p:spPr>
          <a:xfrm>
            <a:off x="554736" y="937377"/>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8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72" imgH="588" progId="TCLayout.ActiveDocument.1">
                  <p:embed/>
                </p:oleObj>
              </mc:Choice>
              <mc:Fallback>
                <p:oleObj name="think-cell Slide" r:id="rId13" imgW="572" imgH="588" progId="TCLayout.ActiveDocument.1">
                  <p:embed/>
                  <p:pic>
                    <p:nvPicPr>
                      <p:cNvPr id="3" name="Object 6" hidden="1">
                        <a:extLst>
                          <a:ext uri="{FF2B5EF4-FFF2-40B4-BE49-F238E27FC236}">
                            <a16:creationId xmlns:a16="http://schemas.microsoft.com/office/drawing/2014/main" id="{C293AC4C-5B2F-4A0C-8C9B-7295BEE1F45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a:spAutoFit/>
          </a:body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8" y="976471"/>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4726724E-39EB-4427-A8AA-44412DA77211}"/>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Right">
            <a:extLst>
              <a:ext uri="{FF2B5EF4-FFF2-40B4-BE49-F238E27FC236}">
                <a16:creationId xmlns:a16="http://schemas.microsoft.com/office/drawing/2014/main" id="{283AA53C-33A4-4DA5-9E72-12C2883CAF2A}"/>
              </a:ext>
            </a:extLst>
          </p:cNvPr>
          <p:cNvCxnSpPr/>
          <p:nvPr userDrawn="1">
            <p:custDataLst>
              <p:tags r:id="rId9"/>
            </p:custDataLst>
          </p:nvPr>
        </p:nvCxnSpPr>
        <p:spPr>
          <a:xfrm>
            <a:off x="8173371" y="937377"/>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TopLineLeft">
            <a:extLst>
              <a:ext uri="{FF2B5EF4-FFF2-40B4-BE49-F238E27FC236}">
                <a16:creationId xmlns:a16="http://schemas.microsoft.com/office/drawing/2014/main" id="{D0F7ADBC-6D86-4EAD-85BB-DADD184C60BD}"/>
              </a:ext>
            </a:extLst>
          </p:cNvPr>
          <p:cNvCxnSpPr/>
          <p:nvPr userDrawn="1">
            <p:custDataLst>
              <p:tags r:id="rId10"/>
            </p:custDataLst>
          </p:nvPr>
        </p:nvCxnSpPr>
        <p:spPr>
          <a:xfrm>
            <a:off x="554736" y="937377"/>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E3AEA7-76E4-4DBB-B219-BB82D650A1EE}"/>
              </a:ext>
            </a:extLst>
          </p:cNvPr>
          <p:cNvCxnSpPr/>
          <p:nvPr userDrawn="1">
            <p:custDataLst>
              <p:tags r:id="rId11"/>
            </p:custDataLst>
          </p:nvPr>
        </p:nvCxnSpPr>
        <p:spPr>
          <a:xfrm>
            <a:off x="554736" y="937377"/>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520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8" y="976471"/>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4AAD7185-9C2E-470E-957D-B21838859294}"/>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Right">
            <a:extLst>
              <a:ext uri="{FF2B5EF4-FFF2-40B4-BE49-F238E27FC236}">
                <a16:creationId xmlns:a16="http://schemas.microsoft.com/office/drawing/2014/main" id="{0201B559-53A5-4D8D-8C98-7ED52ACCCCB2}"/>
              </a:ext>
            </a:extLst>
          </p:cNvPr>
          <p:cNvCxnSpPr/>
          <p:nvPr userDrawn="1">
            <p:custDataLst>
              <p:tags r:id="rId9"/>
            </p:custDataLst>
          </p:nvPr>
        </p:nvCxnSpPr>
        <p:spPr>
          <a:xfrm>
            <a:off x="9119861" y="937377"/>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TopLineLeft">
            <a:extLst>
              <a:ext uri="{FF2B5EF4-FFF2-40B4-BE49-F238E27FC236}">
                <a16:creationId xmlns:a16="http://schemas.microsoft.com/office/drawing/2014/main" id="{1BA93093-D8C7-45C3-AAB7-AF77483A9292}"/>
              </a:ext>
            </a:extLst>
          </p:cNvPr>
          <p:cNvCxnSpPr/>
          <p:nvPr userDrawn="1">
            <p:custDataLst>
              <p:tags r:id="rId10"/>
            </p:custDataLst>
          </p:nvPr>
        </p:nvCxnSpPr>
        <p:spPr>
          <a:xfrm>
            <a:off x="554736" y="937377"/>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276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521970"/>
            <a:ext cx="10160065" cy="384721"/>
          </a:xfrm>
        </p:spPr>
        <p:txBody>
          <a:bodyPr>
            <a:sp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4" name="Straight Connector 13">
            <a:extLst>
              <a:ext uri="{FF2B5EF4-FFF2-40B4-BE49-F238E27FC236}">
                <a16:creationId xmlns:a16="http://schemas.microsoft.com/office/drawing/2014/main" id="{84A798E0-E4C0-4608-98C8-90E1F413EFC6}"/>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64F4EC-8126-41DB-9F1E-559D1F1F1FCC}"/>
              </a:ext>
            </a:extLst>
          </p:cNvPr>
          <p:cNvCxnSpPr>
            <a:cxnSpLocks/>
          </p:cNvCxnSpPr>
          <p:nvPr userDrawn="1"/>
        </p:nvCxnSpPr>
        <p:spPr>
          <a:xfrm>
            <a:off x="554736" y="937377"/>
            <a:ext cx="11089576"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994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71012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2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ACBEFB8-874B-40A5-AB92-25B2E9584F51}"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4019736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122716" y="2387956"/>
            <a:ext cx="2299839" cy="2049604"/>
          </a:xfrm>
          <a:prstGeom prst="rect">
            <a:avLst/>
          </a:prstGeom>
        </p:spPr>
      </p:pic>
    </p:spTree>
    <p:extLst>
      <p:ext uri="{BB962C8B-B14F-4D97-AF65-F5344CB8AC3E}">
        <p14:creationId xmlns:p14="http://schemas.microsoft.com/office/powerpoint/2010/main" val="1584670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172212"/>
            <a:ext cx="10160065"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Tree>
    <p:extLst>
      <p:ext uri="{BB962C8B-B14F-4D97-AF65-F5344CB8AC3E}">
        <p14:creationId xmlns:p14="http://schemas.microsoft.com/office/powerpoint/2010/main" val="1383141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172212"/>
            <a:ext cx="10160065"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8" y="976471"/>
            <a:ext cx="10160065"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275343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5F2662-8A9C-4CB0-BFA7-CA7BE5EAF0BF}" type="slidenum">
              <a:rPr kumimoji="0" lang="en-GB"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2744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C30C-9AA9-401B-BFA2-2083BEE64401}"/>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18212691-06A4-465D-A86D-31CA71859F2A}"/>
              </a:ext>
            </a:extLst>
          </p:cNvPr>
          <p:cNvSpPr>
            <a:spLocks noGrp="1"/>
          </p:cNvSpPr>
          <p:nvPr>
            <p:ph type="sldNum" sz="quarter" idx="12"/>
          </p:nvPr>
        </p:nvSpPr>
        <p:spPr>
          <a:xfrm>
            <a:off x="11549930" y="6541079"/>
            <a:ext cx="307108" cy="23841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BA029-AA7F-4C28-AB48-7BF45DBCA181}" type="slidenum">
              <a:rPr kumimoji="0" lang="en-GB"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364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288037" y="304799"/>
            <a:ext cx="11332463" cy="598933"/>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288038" y="976472"/>
            <a:ext cx="11332463"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endParaRPr lang="en-US"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498755"/>
            <a:ext cx="7277861" cy="12561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288034" y="41597"/>
            <a:ext cx="3931920" cy="193899"/>
          </a:xfrm>
          <a:prstGeom prst="rect">
            <a:avLst/>
          </a:prstGeom>
          <a:solidFill>
            <a:schemeClr val="accent1"/>
          </a:solidFill>
          <a:ln w="6350">
            <a:noFill/>
            <a:miter lim="800000"/>
          </a:ln>
          <a:effectLst>
            <a:outerShdw blurRad="50800" dist="38100" dir="2700000" algn="tl" rotWithShape="0">
              <a:prstClr val="black">
                <a:alpha val="40000"/>
              </a:prstClr>
            </a:outerShdw>
          </a:effectLst>
        </p:spPr>
        <p:txBody>
          <a:bodyPr vert="horz" wrap="square" lIns="0" tIns="0" rIns="0" bIns="0" rtlCol="0">
            <a:spAutoFit/>
          </a:bodyPr>
          <a:lstStyle>
            <a:lvl1pPr>
              <a:buNone/>
              <a:defRPr lang="en-US" sz="1400" b="1" dirty="0">
                <a:solidFill>
                  <a:schemeClr val="bg1"/>
                </a:solidFill>
                <a:cs typeface="+mn-cs"/>
              </a:defRPr>
            </a:lvl1pPr>
          </a:lstStyle>
          <a:p>
            <a:pPr marL="228600" lvl="0" indent="-228600"/>
            <a:r>
              <a:rPr lang="en-US" dirty="0"/>
              <a:t>Add tracker</a:t>
            </a:r>
          </a:p>
        </p:txBody>
      </p:sp>
      <p:sp>
        <p:nvSpPr>
          <p:cNvPr id="6" name="Content Placeholder 5">
            <a:extLst>
              <a:ext uri="{FF2B5EF4-FFF2-40B4-BE49-F238E27FC236}">
                <a16:creationId xmlns:a16="http://schemas.microsoft.com/office/drawing/2014/main" id="{436F7A62-D82D-4AA6-A1AE-2AF515AD9496}"/>
              </a:ext>
            </a:extLst>
          </p:cNvPr>
          <p:cNvSpPr>
            <a:spLocks noGrp="1"/>
          </p:cNvSpPr>
          <p:nvPr>
            <p:ph sz="quarter" idx="11" hasCustomPrompt="1"/>
          </p:nvPr>
        </p:nvSpPr>
        <p:spPr>
          <a:xfrm>
            <a:off x="287338" y="6481763"/>
            <a:ext cx="2166937" cy="277812"/>
          </a:xfrm>
        </p:spPr>
        <p:txBody>
          <a:bodyPr/>
          <a:lstStyle>
            <a:lvl1pPr>
              <a:buNone/>
              <a:defRPr sz="1000"/>
            </a:lvl1pPr>
            <a:lvl2pPr>
              <a:defRPr sz="1000"/>
            </a:lvl2pPr>
            <a:lvl3pPr>
              <a:defRPr sz="1000"/>
            </a:lvl3pPr>
            <a:lvl4pPr>
              <a:defRPr sz="1000"/>
            </a:lvl4pPr>
            <a:lvl5pPr>
              <a:defRPr sz="1000"/>
            </a:lvl5pPr>
          </a:lstStyle>
          <a:p>
            <a:pPr lvl="0"/>
            <a:r>
              <a:rPr lang="en-US" dirty="0"/>
              <a:t>Add Source</a:t>
            </a:r>
          </a:p>
        </p:txBody>
      </p:sp>
    </p:spTree>
    <p:extLst>
      <p:ext uri="{BB962C8B-B14F-4D97-AF65-F5344CB8AC3E}">
        <p14:creationId xmlns:p14="http://schemas.microsoft.com/office/powerpoint/2010/main" val="876689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11485767"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6pPr>
            <a:lvl7pPr marL="29718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7pPr>
            <a:lvl8pPr marL="34290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8pPr>
            <a:lvl9pPr marL="38862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9pP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 name="McK Title Elements"/>
          <p:cNvGrpSpPr>
            <a:grpSpLocks/>
          </p:cNvGrpSpPr>
          <p:nvPr/>
        </p:nvGrpSpPr>
        <p:grpSpPr bwMode="auto">
          <a:xfrm>
            <a:off x="24" y="19"/>
            <a:ext cx="12187680" cy="6859620"/>
            <a:chOff x="0" y="0"/>
            <a:chExt cx="5643" cy="4235"/>
          </a:xfrm>
        </p:grpSpPr>
        <p:sp>
          <p:nvSpPr>
            <p:cNvPr id="6" name="McK Document type" hidden="1"/>
            <p:cNvSpPr txBox="1">
              <a:spLocks noChangeArrowheads="1"/>
            </p:cNvSpPr>
            <p:nvPr/>
          </p:nvSpPr>
          <p:spPr bwMode="auto">
            <a:xfrm>
              <a:off x="1663" y="3142"/>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6pPr>
              <a:lvl7pPr marL="29718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7pPr>
              <a:lvl8pPr marL="34290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8pPr>
              <a:lvl9pPr marL="38862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9pPr>
            </a:lstStyle>
            <a:p>
              <a:pPr marL="0" marR="0" lvl="0" indent="0" algn="l" defTabSz="676415"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charset="0"/>
                  <a:ea typeface="+mn-ea"/>
                  <a:cs typeface="+mn-cs"/>
                </a:rPr>
                <a:t>Document type</a:t>
              </a:r>
            </a:p>
          </p:txBody>
        </p:sp>
        <p:sp>
          <p:nvSpPr>
            <p:cNvPr id="7" name="McK Date" hidden="1"/>
            <p:cNvSpPr txBox="1">
              <a:spLocks noChangeArrowheads="1"/>
            </p:cNvSpPr>
            <p:nvPr/>
          </p:nvSpPr>
          <p:spPr bwMode="auto">
            <a:xfrm>
              <a:off x="1663" y="3275"/>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6pPr>
              <a:lvl7pPr marL="29718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7pPr>
              <a:lvl8pPr marL="34290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8pPr>
              <a:lvl9pPr marL="38862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9pPr>
            </a:lstStyle>
            <a:p>
              <a:pPr marL="0" marR="0" lvl="0" indent="0" algn="l" defTabSz="676415"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charset="0"/>
                  <a:ea typeface="+mn-ea"/>
                  <a:cs typeface="+mn-cs"/>
                </a:rPr>
                <a:t>Date</a:t>
              </a:r>
            </a:p>
          </p:txBody>
        </p:sp>
        <p:sp>
          <p:nvSpPr>
            <p:cNvPr id="8" name="McK Disclaimer" hidden="1"/>
            <p:cNvSpPr>
              <a:spLocks noChangeArrowheads="1"/>
            </p:cNvSpPr>
            <p:nvPr/>
          </p:nvSpPr>
          <p:spPr bwMode="auto">
            <a:xfrm>
              <a:off x="1663" y="3754"/>
              <a:ext cx="27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546954" rtl="0" eaLnBrk="0" fontAlgn="base" latinLnBrk="0" hangingPunct="0">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mn-ea"/>
                  <a:cs typeface="+mn-cs"/>
                </a:rPr>
                <a:t>CONFIDENTIAL AND PROPRIETARY</a:t>
              </a:r>
            </a:p>
            <a:p>
              <a:pPr marL="0" marR="0" lvl="0" indent="0" algn="l" defTabSz="546954" rtl="0" eaLnBrk="0" fontAlgn="base" latinLnBrk="0" hangingPunct="0">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mn-ea"/>
                  <a:cs typeface="+mn-cs"/>
                </a:rPr>
                <a:t>Any use of this material without specific permission of McKinsey &amp; Company is strictly prohibited</a:t>
              </a:r>
            </a:p>
          </p:txBody>
        </p:sp>
        <p:sp>
          <p:nvSpPr>
            <p:cNvPr id="9"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2"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0119" y="6575795"/>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5"/>
          <p:cNvSpPr>
            <a:spLocks noGrp="1"/>
          </p:cNvSpPr>
          <p:nvPr>
            <p:ph type="sldNum" sz="quarter" idx="4"/>
          </p:nvPr>
        </p:nvSpPr>
        <p:spPr bwMode="auto">
          <a:xfrm>
            <a:off x="9302205" y="6608190"/>
            <a:ext cx="2902755" cy="24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51" tIns="41467" rIns="82851" bIns="41467" numCol="1" anchor="ctr" anchorCtr="0" compatLnSpc="1">
            <a:prstTxWarp prst="textNoShape">
              <a:avLst/>
            </a:prstTxWarp>
          </a:bodyPr>
          <a:lstStyle>
            <a:lvl1pPr algn="r" defTabSz="620300">
              <a:spcBef>
                <a:spcPct val="0"/>
              </a:spcBef>
              <a:spcAft>
                <a:spcPct val="0"/>
              </a:spcAft>
              <a:buClrTx/>
              <a:buSzTx/>
              <a:buFontTx/>
              <a:buNone/>
              <a:defRPr sz="750">
                <a:solidFill>
                  <a:srgbClr val="898989"/>
                </a:solidFill>
                <a:latin typeface="Calibri" pitchFamily="34" charset="0"/>
                <a:cs typeface="Arial" charset="0"/>
              </a:defRPr>
            </a:lvl1pPr>
          </a:lstStyle>
          <a:p>
            <a:pPr marL="0" marR="0" lvl="0" indent="0" algn="r" defTabSz="620300" rtl="0" eaLnBrk="1" fontAlgn="base" latinLnBrk="0" hangingPunct="1">
              <a:lnSpc>
                <a:spcPct val="100000"/>
              </a:lnSpc>
              <a:spcBef>
                <a:spcPct val="0"/>
              </a:spcBef>
              <a:spcAft>
                <a:spcPct val="0"/>
              </a:spcAft>
              <a:buClrTx/>
              <a:buSzTx/>
              <a:buFontTx/>
              <a:buNone/>
              <a:tabLst/>
              <a:defRPr/>
            </a:pPr>
            <a:fld id="{F26BA542-90D0-46B1-AAF3-72F77130497C}" type="slidenum">
              <a:rPr kumimoji="0" lang="en-GB" sz="750" b="0" i="0" u="none" strike="noStrike" kern="1200" cap="none" spc="0" normalizeH="0" baseline="0" noProof="0" smtClean="0">
                <a:ln>
                  <a:noFill/>
                </a:ln>
                <a:solidFill>
                  <a:srgbClr val="898989"/>
                </a:solidFill>
                <a:effectLst/>
                <a:uLnTx/>
                <a:uFillTx/>
                <a:latin typeface="Calibri" pitchFamily="34" charset="0"/>
                <a:ea typeface="+mn-ea"/>
                <a:cs typeface="Arial" charset="0"/>
              </a:rPr>
              <a:pPr marL="0" marR="0" lvl="0" indent="0" algn="r" defTabSz="6203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2017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532" y="385770"/>
            <a:ext cx="11014925" cy="314028"/>
          </a:xfrm>
        </p:spPr>
        <p:txBody>
          <a:bodyPr/>
          <a:lstStyle/>
          <a:p>
            <a:r>
              <a:rPr lang="en-US"/>
              <a:t>Click to edit Master title style</a:t>
            </a:r>
            <a:endParaRPr lang="en-GB" dirty="0"/>
          </a:p>
        </p:txBody>
      </p:sp>
      <p:sp>
        <p:nvSpPr>
          <p:cNvPr id="3" name="Content Placeholder 2"/>
          <p:cNvSpPr>
            <a:spLocks noGrp="1"/>
          </p:cNvSpPr>
          <p:nvPr>
            <p:ph idx="1"/>
          </p:nvPr>
        </p:nvSpPr>
        <p:spPr>
          <a:xfrm>
            <a:off x="584532" y="1656521"/>
            <a:ext cx="11014925" cy="4484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ocID"/>
          <p:cNvSpPr txBox="1"/>
          <p:nvPr/>
        </p:nvSpPr>
        <p:spPr>
          <a:xfrm>
            <a:off x="1609224" y="6559754"/>
            <a:ext cx="65" cy="80791"/>
          </a:xfrm>
          <a:prstGeom prst="rect">
            <a:avLst/>
          </a:prstGeom>
          <a:noFill/>
        </p:spPr>
        <p:txBody>
          <a:bodyPr vert="horz" wrap="none" lIns="0" tIns="0" rIns="0" bIns="0" rtlCol="0" anchor="b">
            <a:spAutoFit/>
          </a:bodyPr>
          <a:lstStyle/>
          <a:p>
            <a:pPr marL="0" marR="0" lvl="0" indent="0" algn="l" defTabSz="682103" rtl="0" eaLnBrk="1" fontAlgn="auto" latinLnBrk="0" hangingPunct="1">
              <a:lnSpc>
                <a:spcPct val="100000"/>
              </a:lnSpc>
              <a:spcBef>
                <a:spcPts val="0"/>
              </a:spcBef>
              <a:spcAft>
                <a:spcPts val="0"/>
              </a:spcAft>
              <a:buClrTx/>
              <a:buSzTx/>
              <a:buFontTx/>
              <a:buNone/>
              <a:tabLst/>
              <a:defRPr/>
            </a:pPr>
            <a:endParaRPr kumimoji="0" lang="de-DE" sz="525" b="0" i="0" u="none" strike="noStrike" kern="1200" cap="none" spc="0" normalizeH="0" baseline="0" noProof="0" dirty="0">
              <a:ln>
                <a:noFill/>
              </a:ln>
              <a:solidFill>
                <a:srgbClr val="606060"/>
              </a:solidFill>
              <a:effectLst/>
              <a:uLnTx/>
              <a:uFillTx/>
              <a:latin typeface="Arial"/>
              <a:ea typeface="+mn-ea"/>
              <a:cs typeface="+mn-cs"/>
            </a:endParaRPr>
          </a:p>
        </p:txBody>
      </p:sp>
      <p:sp>
        <p:nvSpPr>
          <p:cNvPr id="9" name="DocID"/>
          <p:cNvSpPr txBox="1"/>
          <p:nvPr userDrawn="1"/>
        </p:nvSpPr>
        <p:spPr>
          <a:xfrm>
            <a:off x="1609224" y="6559754"/>
            <a:ext cx="65" cy="80791"/>
          </a:xfrm>
          <a:prstGeom prst="rect">
            <a:avLst/>
          </a:prstGeom>
          <a:noFill/>
        </p:spPr>
        <p:txBody>
          <a:bodyPr vert="horz" wrap="none" lIns="0" tIns="0" rIns="0" bIns="0" rtlCol="0" anchor="b">
            <a:spAutoFit/>
          </a:bodyPr>
          <a:lstStyle/>
          <a:p>
            <a:pPr marL="0" marR="0" lvl="0" indent="0" algn="l" defTabSz="682103" rtl="0" eaLnBrk="1" fontAlgn="auto" latinLnBrk="0" hangingPunct="1">
              <a:lnSpc>
                <a:spcPct val="100000"/>
              </a:lnSpc>
              <a:spcBef>
                <a:spcPts val="0"/>
              </a:spcBef>
              <a:spcAft>
                <a:spcPts val="0"/>
              </a:spcAft>
              <a:buClrTx/>
              <a:buSzTx/>
              <a:buFontTx/>
              <a:buNone/>
              <a:tabLst/>
              <a:defRPr/>
            </a:pPr>
            <a:endParaRPr kumimoji="0" lang="de-DE" sz="525" b="0" i="0" u="none" strike="noStrike" kern="1200" cap="none" spc="0" normalizeH="0" baseline="0" noProof="0" dirty="0">
              <a:ln>
                <a:noFill/>
              </a:ln>
              <a:solidFill>
                <a:srgbClr val="606060"/>
              </a:solidFill>
              <a:effectLst/>
              <a:uLnTx/>
              <a:uFillTx/>
              <a:latin typeface="Arial"/>
              <a:ea typeface="+mn-ea"/>
              <a:cs typeface="+mn-cs"/>
            </a:endParaRPr>
          </a:p>
        </p:txBody>
      </p:sp>
      <p:sp>
        <p:nvSpPr>
          <p:cNvPr id="10" name="Text Placeholder 9"/>
          <p:cNvSpPr>
            <a:spLocks noGrp="1"/>
          </p:cNvSpPr>
          <p:nvPr>
            <p:ph type="body" sz="quarter" idx="10"/>
          </p:nvPr>
        </p:nvSpPr>
        <p:spPr>
          <a:xfrm>
            <a:off x="584532" y="6257150"/>
            <a:ext cx="11014925" cy="221462"/>
          </a:xfrm>
        </p:spPr>
        <p:txBody>
          <a:bodyPr/>
          <a:lstStyle>
            <a:lvl1pPr marL="0" indent="0">
              <a:spcBef>
                <a:spcPts val="0"/>
              </a:spcBef>
              <a:buNone/>
              <a:defRPr sz="600"/>
            </a:lvl1pPr>
          </a:lstStyle>
          <a:p>
            <a:pPr lvl="0"/>
            <a:endParaRPr lang="en-US" dirty="0"/>
          </a:p>
        </p:txBody>
      </p:sp>
      <p:sp>
        <p:nvSpPr>
          <p:cNvPr id="12" name="Text Placeholder 11"/>
          <p:cNvSpPr>
            <a:spLocks noGrp="1"/>
          </p:cNvSpPr>
          <p:nvPr>
            <p:ph type="body" sz="quarter" idx="11"/>
          </p:nvPr>
        </p:nvSpPr>
        <p:spPr>
          <a:xfrm>
            <a:off x="584532" y="1258514"/>
            <a:ext cx="11014925" cy="277812"/>
          </a:xfrm>
        </p:spPr>
        <p:txBody>
          <a:bodyPr/>
          <a:lstStyle>
            <a:lvl1pPr marL="0" indent="0">
              <a:buNone/>
              <a:defRPr b="1">
                <a:solidFill>
                  <a:schemeClr val="accent1"/>
                </a:solidFill>
              </a:defRPr>
            </a:lvl1pPr>
          </a:lstStyle>
          <a:p>
            <a:pPr lvl="0"/>
            <a:endParaRPr lang="en-US" dirty="0"/>
          </a:p>
        </p:txBody>
      </p:sp>
    </p:spTree>
    <p:extLst>
      <p:ext uri="{BB962C8B-B14F-4D97-AF65-F5344CB8AC3E}">
        <p14:creationId xmlns:p14="http://schemas.microsoft.com/office/powerpoint/2010/main" val="1396855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3" name="Rectangle 2">
            <a:extLst>
              <a:ext uri="{FF2B5EF4-FFF2-40B4-BE49-F238E27FC236}">
                <a16:creationId xmlns:a16="http://schemas.microsoft.com/office/drawing/2014/main" id="{9B2BB598-2691-4D01-A539-1D662EC06D72}"/>
              </a:ext>
            </a:extLst>
          </p:cNvPr>
          <p:cNvSpPr/>
          <p:nvPr userDrawn="1"/>
        </p:nvSpPr>
        <p:spPr>
          <a:xfrm>
            <a:off x="3176" y="2414017"/>
            <a:ext cx="12188824" cy="443484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BE5ED7-62AC-442E-9D78-2775559457BD}"/>
              </a:ext>
            </a:extLst>
          </p:cNvPr>
          <p:cNvSpPr/>
          <p:nvPr userDrawn="1"/>
        </p:nvSpPr>
        <p:spPr>
          <a:xfrm>
            <a:off x="3176" y="2171700"/>
            <a:ext cx="12188824" cy="186085"/>
          </a:xfrm>
          <a:prstGeom prst="rect">
            <a:avLst/>
          </a:prstGeom>
          <a:solidFill>
            <a:srgbClr val="C392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369239"/>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2"/>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47688" y="495163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2"/>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415347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bg2"/>
                </a:solidFill>
              </a:defRPr>
            </a:lvl1pPr>
          </a:lstStyle>
          <a:p>
            <a:pPr lvl="0"/>
            <a:r>
              <a:rPr lang="en-US"/>
              <a:t>Click to edit Master title style</a:t>
            </a:r>
            <a:endParaRPr lang="en-US" dirty="0"/>
          </a:p>
        </p:txBody>
      </p:sp>
      <p:sp>
        <p:nvSpPr>
          <p:cNvPr id="13" name="Footer Placeholder 5">
            <a:extLst>
              <a:ext uri="{FF2B5EF4-FFF2-40B4-BE49-F238E27FC236}">
                <a16:creationId xmlns:a16="http://schemas.microsoft.com/office/drawing/2014/main" id="{CDF1E86B-230A-4AE3-92EE-18802C00ED66}"/>
              </a:ext>
            </a:extLst>
          </p:cNvPr>
          <p:cNvSpPr txBox="1">
            <a:spLocks/>
          </p:cNvSpPr>
          <p:nvPr userDrawn="1"/>
        </p:nvSpPr>
        <p:spPr>
          <a:xfrm>
            <a:off x="547688" y="903956"/>
            <a:ext cx="4502836" cy="307777"/>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Government of Khyber Pakhtunkhwa</a:t>
            </a:r>
          </a:p>
        </p:txBody>
      </p:sp>
    </p:spTree>
    <p:extLst>
      <p:ext uri="{BB962C8B-B14F-4D97-AF65-F5344CB8AC3E}">
        <p14:creationId xmlns:p14="http://schemas.microsoft.com/office/powerpoint/2010/main" val="410503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103152"/>
            <a:ext cx="10160065"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08492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2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0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1470E517-DF5E-43DB-A82D-427A951D09EB}" type="datetime1">
              <a:rPr lang="en-US" smtClean="0"/>
              <a:t>11/16/2022</a:t>
            </a:fld>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E6AFDD3D-E1F5-4B3E-98E3-C7999D8EA369}" type="slidenum">
              <a:rPr lang="en-US" smtClean="0"/>
              <a:pPr/>
              <a:t>‹#›</a:t>
            </a:fld>
            <a:endParaRPr lang="en-US"/>
          </a:p>
        </p:txBody>
      </p:sp>
    </p:spTree>
    <p:extLst>
      <p:ext uri="{BB962C8B-B14F-4D97-AF65-F5344CB8AC3E}">
        <p14:creationId xmlns:p14="http://schemas.microsoft.com/office/powerpoint/2010/main" val="287173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175462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07973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009966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3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46024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5772DBDA-FB37-4E42-BF1B-A630FCA6154F}"/>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D19401A5-72E5-4C46-8FAA-8600CAC41277}"/>
              </a:ext>
            </a:extLst>
          </p:cNvPr>
          <p:cNvCxnSpPr/>
          <p:nvPr userDrawn="1">
            <p:custDataLst>
              <p:tags r:id="rId9"/>
            </p:custDataLst>
          </p:nvPr>
        </p:nvCxnSpPr>
        <p:spPr>
          <a:xfrm>
            <a:off x="554736" y="937377"/>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72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2D6D9AAC-8287-4317-918C-6755B5E17803}"/>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4BCEE20B-068B-4409-9929-C9F6EFDCE7C2}"/>
              </a:ext>
            </a:extLst>
          </p:cNvPr>
          <p:cNvCxnSpPr/>
          <p:nvPr userDrawn="1">
            <p:custDataLst>
              <p:tags r:id="rId9"/>
            </p:custDataLst>
          </p:nvPr>
        </p:nvCxnSpPr>
        <p:spPr>
          <a:xfrm>
            <a:off x="4671219" y="937377"/>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04B50E07-5CF6-4FA4-80C0-5A97640377DD}"/>
              </a:ext>
            </a:extLst>
          </p:cNvPr>
          <p:cNvCxnSpPr/>
          <p:nvPr userDrawn="1">
            <p:custDataLst>
              <p:tags r:id="rId10"/>
            </p:custDataLst>
          </p:nvPr>
        </p:nvCxnSpPr>
        <p:spPr>
          <a:xfrm>
            <a:off x="554736" y="937377"/>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32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8" y="976471"/>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5281C890-544A-4E72-8093-FD345BC9BA7E}"/>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Right">
            <a:extLst>
              <a:ext uri="{FF2B5EF4-FFF2-40B4-BE49-F238E27FC236}">
                <a16:creationId xmlns:a16="http://schemas.microsoft.com/office/drawing/2014/main" id="{4621481D-27E5-4F87-B45B-41DC18907499}"/>
              </a:ext>
            </a:extLst>
          </p:cNvPr>
          <p:cNvCxnSpPr/>
          <p:nvPr userDrawn="1">
            <p:custDataLst>
              <p:tags r:id="rId9"/>
            </p:custDataLst>
          </p:nvPr>
        </p:nvCxnSpPr>
        <p:spPr>
          <a:xfrm>
            <a:off x="6573171" y="937377"/>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TopLineLeft">
            <a:extLst>
              <a:ext uri="{FF2B5EF4-FFF2-40B4-BE49-F238E27FC236}">
                <a16:creationId xmlns:a16="http://schemas.microsoft.com/office/drawing/2014/main" id="{29C45080-F0A3-4994-8BE9-0C272784001F}"/>
              </a:ext>
            </a:extLst>
          </p:cNvPr>
          <p:cNvCxnSpPr/>
          <p:nvPr userDrawn="1">
            <p:custDataLst>
              <p:tags r:id="rId10"/>
            </p:custDataLst>
          </p:nvPr>
        </p:nvCxnSpPr>
        <p:spPr>
          <a:xfrm>
            <a:off x="554736" y="937377"/>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324EE6-02E1-4789-BCBA-CEC16E7B160F}"/>
              </a:ext>
            </a:extLst>
          </p:cNvPr>
          <p:cNvCxnSpPr/>
          <p:nvPr userDrawn="1">
            <p:custDataLst>
              <p:tags r:id="rId11"/>
            </p:custDataLst>
          </p:nvPr>
        </p:nvCxnSpPr>
        <p:spPr>
          <a:xfrm>
            <a:off x="554736" y="937377"/>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353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72" imgH="588" progId="TCLayout.ActiveDocument.1">
                  <p:embed/>
                </p:oleObj>
              </mc:Choice>
              <mc:Fallback>
                <p:oleObj name="think-cell Slide" r:id="rId13" imgW="572" imgH="588" progId="TCLayout.ActiveDocument.1">
                  <p:embed/>
                  <p:pic>
                    <p:nvPicPr>
                      <p:cNvPr id="3" name="Object 6" hidden="1">
                        <a:extLst>
                          <a:ext uri="{FF2B5EF4-FFF2-40B4-BE49-F238E27FC236}">
                            <a16:creationId xmlns:a16="http://schemas.microsoft.com/office/drawing/2014/main" id="{C293AC4C-5B2F-4A0C-8C9B-7295BEE1F45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a:spAutoFit/>
          </a:body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8" y="976471"/>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4726724E-39EB-4427-A8AA-44412DA77211}"/>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Right">
            <a:extLst>
              <a:ext uri="{FF2B5EF4-FFF2-40B4-BE49-F238E27FC236}">
                <a16:creationId xmlns:a16="http://schemas.microsoft.com/office/drawing/2014/main" id="{283AA53C-33A4-4DA5-9E72-12C2883CAF2A}"/>
              </a:ext>
            </a:extLst>
          </p:cNvPr>
          <p:cNvCxnSpPr/>
          <p:nvPr userDrawn="1">
            <p:custDataLst>
              <p:tags r:id="rId9"/>
            </p:custDataLst>
          </p:nvPr>
        </p:nvCxnSpPr>
        <p:spPr>
          <a:xfrm>
            <a:off x="8173371" y="937377"/>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TopLineLeft">
            <a:extLst>
              <a:ext uri="{FF2B5EF4-FFF2-40B4-BE49-F238E27FC236}">
                <a16:creationId xmlns:a16="http://schemas.microsoft.com/office/drawing/2014/main" id="{D0F7ADBC-6D86-4EAD-85BB-DADD184C60BD}"/>
              </a:ext>
            </a:extLst>
          </p:cNvPr>
          <p:cNvCxnSpPr/>
          <p:nvPr userDrawn="1">
            <p:custDataLst>
              <p:tags r:id="rId10"/>
            </p:custDataLst>
          </p:nvPr>
        </p:nvCxnSpPr>
        <p:spPr>
          <a:xfrm>
            <a:off x="554736" y="937377"/>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E3AEA7-76E4-4DBB-B219-BB82D650A1EE}"/>
              </a:ext>
            </a:extLst>
          </p:cNvPr>
          <p:cNvCxnSpPr/>
          <p:nvPr userDrawn="1">
            <p:custDataLst>
              <p:tags r:id="rId11"/>
            </p:custDataLst>
          </p:nvPr>
        </p:nvCxnSpPr>
        <p:spPr>
          <a:xfrm>
            <a:off x="554736" y="937377"/>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01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FFCE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8" y="976471"/>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5" name="Straight Connector 14">
            <a:extLst>
              <a:ext uri="{FF2B5EF4-FFF2-40B4-BE49-F238E27FC236}">
                <a16:creationId xmlns:a16="http://schemas.microsoft.com/office/drawing/2014/main" id="{4AAD7185-9C2E-470E-957D-B21838859294}"/>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Right">
            <a:extLst>
              <a:ext uri="{FF2B5EF4-FFF2-40B4-BE49-F238E27FC236}">
                <a16:creationId xmlns:a16="http://schemas.microsoft.com/office/drawing/2014/main" id="{0201B559-53A5-4D8D-8C98-7ED52ACCCCB2}"/>
              </a:ext>
            </a:extLst>
          </p:cNvPr>
          <p:cNvCxnSpPr/>
          <p:nvPr userDrawn="1">
            <p:custDataLst>
              <p:tags r:id="rId9"/>
            </p:custDataLst>
          </p:nvPr>
        </p:nvCxnSpPr>
        <p:spPr>
          <a:xfrm>
            <a:off x="9119861" y="937377"/>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TopLineLeft">
            <a:extLst>
              <a:ext uri="{FF2B5EF4-FFF2-40B4-BE49-F238E27FC236}">
                <a16:creationId xmlns:a16="http://schemas.microsoft.com/office/drawing/2014/main" id="{1BA93093-D8C7-45C3-AAB7-AF77483A9292}"/>
              </a:ext>
            </a:extLst>
          </p:cNvPr>
          <p:cNvCxnSpPr/>
          <p:nvPr userDrawn="1">
            <p:custDataLst>
              <p:tags r:id="rId10"/>
            </p:custDataLst>
          </p:nvPr>
        </p:nvCxnSpPr>
        <p:spPr>
          <a:xfrm>
            <a:off x="554736" y="937377"/>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555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521970"/>
            <a:ext cx="10160065" cy="384721"/>
          </a:xfrm>
        </p:spPr>
        <p:txBody>
          <a:bodyPr>
            <a:sp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cxnSp>
        <p:nvCxnSpPr>
          <p:cNvPr id="14" name="Straight Connector 13">
            <a:extLst>
              <a:ext uri="{FF2B5EF4-FFF2-40B4-BE49-F238E27FC236}">
                <a16:creationId xmlns:a16="http://schemas.microsoft.com/office/drawing/2014/main" id="{84A798E0-E4C0-4608-98C8-90E1F413EFC6}"/>
              </a:ext>
            </a:extLst>
          </p:cNvPr>
          <p:cNvCxnSpPr>
            <a:cxnSpLocks/>
          </p:cNvCxnSpPr>
          <p:nvPr userDrawn="1"/>
        </p:nvCxnSpPr>
        <p:spPr>
          <a:xfrm>
            <a:off x="547688" y="6450133"/>
            <a:ext cx="62354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64F4EC-8126-41DB-9F1E-559D1F1F1FCC}"/>
              </a:ext>
            </a:extLst>
          </p:cNvPr>
          <p:cNvCxnSpPr>
            <a:cxnSpLocks/>
          </p:cNvCxnSpPr>
          <p:nvPr userDrawn="1"/>
        </p:nvCxnSpPr>
        <p:spPr>
          <a:xfrm>
            <a:off x="554736" y="937377"/>
            <a:ext cx="11089576"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13657-FCE1-42CF-A562-2FFD7C46195E}"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33129668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681519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122716" y="2387956"/>
            <a:ext cx="2299839" cy="2049604"/>
          </a:xfrm>
          <a:prstGeom prst="rect">
            <a:avLst/>
          </a:prstGeom>
        </p:spPr>
      </p:pic>
    </p:spTree>
    <p:extLst>
      <p:ext uri="{BB962C8B-B14F-4D97-AF65-F5344CB8AC3E}">
        <p14:creationId xmlns:p14="http://schemas.microsoft.com/office/powerpoint/2010/main" val="118675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172212"/>
            <a:ext cx="10160065"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Tree>
    <p:extLst>
      <p:ext uri="{BB962C8B-B14F-4D97-AF65-F5344CB8AC3E}">
        <p14:creationId xmlns:p14="http://schemas.microsoft.com/office/powerpoint/2010/main" val="1747415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172212"/>
            <a:ext cx="10160065"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8" y="976471"/>
            <a:ext cx="10160065"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831389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5F2662-8A9C-4CB0-BFA7-CA7BE5EAF0BF}" type="slidenum">
              <a:rPr kumimoji="0" lang="en-GB"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78263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C30C-9AA9-401B-BFA2-2083BEE64401}"/>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18212691-06A4-465D-A86D-31CA71859F2A}"/>
              </a:ext>
            </a:extLst>
          </p:cNvPr>
          <p:cNvSpPr>
            <a:spLocks noGrp="1"/>
          </p:cNvSpPr>
          <p:nvPr>
            <p:ph type="sldNum" sz="quarter" idx="12"/>
          </p:nvPr>
        </p:nvSpPr>
        <p:spPr>
          <a:xfrm>
            <a:off x="11549930" y="6541079"/>
            <a:ext cx="307108" cy="23841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BA029-AA7F-4C28-AB48-7BF45DBCA181}" type="slidenum">
              <a:rPr kumimoji="0" lang="en-GB"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5728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288037" y="304799"/>
            <a:ext cx="11332463" cy="598933"/>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288038" y="976472"/>
            <a:ext cx="11332463"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endParaRPr lang="en-US"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498755"/>
            <a:ext cx="7277861" cy="12561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288034" y="41597"/>
            <a:ext cx="3931920" cy="193899"/>
          </a:xfrm>
          <a:prstGeom prst="rect">
            <a:avLst/>
          </a:prstGeom>
          <a:solidFill>
            <a:schemeClr val="accent1"/>
          </a:solidFill>
          <a:ln w="6350">
            <a:noFill/>
            <a:miter lim="800000"/>
          </a:ln>
          <a:effectLst>
            <a:outerShdw blurRad="50800" dist="38100" dir="2700000" algn="tl" rotWithShape="0">
              <a:prstClr val="black">
                <a:alpha val="40000"/>
              </a:prstClr>
            </a:outerShdw>
          </a:effectLst>
        </p:spPr>
        <p:txBody>
          <a:bodyPr vert="horz" wrap="square" lIns="0" tIns="0" rIns="0" bIns="0" rtlCol="0">
            <a:spAutoFit/>
          </a:bodyPr>
          <a:lstStyle>
            <a:lvl1pPr>
              <a:buNone/>
              <a:defRPr lang="en-US" sz="1400" b="1" dirty="0">
                <a:solidFill>
                  <a:schemeClr val="bg1"/>
                </a:solidFill>
                <a:cs typeface="+mn-cs"/>
              </a:defRPr>
            </a:lvl1pPr>
          </a:lstStyle>
          <a:p>
            <a:pPr marL="228600" lvl="0" indent="-228600"/>
            <a:r>
              <a:rPr lang="en-US" dirty="0"/>
              <a:t>Add tracker</a:t>
            </a:r>
          </a:p>
        </p:txBody>
      </p:sp>
      <p:sp>
        <p:nvSpPr>
          <p:cNvPr id="6" name="Content Placeholder 5">
            <a:extLst>
              <a:ext uri="{FF2B5EF4-FFF2-40B4-BE49-F238E27FC236}">
                <a16:creationId xmlns:a16="http://schemas.microsoft.com/office/drawing/2014/main" id="{436F7A62-D82D-4AA6-A1AE-2AF515AD9496}"/>
              </a:ext>
            </a:extLst>
          </p:cNvPr>
          <p:cNvSpPr>
            <a:spLocks noGrp="1"/>
          </p:cNvSpPr>
          <p:nvPr>
            <p:ph sz="quarter" idx="11" hasCustomPrompt="1"/>
          </p:nvPr>
        </p:nvSpPr>
        <p:spPr>
          <a:xfrm>
            <a:off x="287338" y="6481763"/>
            <a:ext cx="2166937" cy="277812"/>
          </a:xfrm>
        </p:spPr>
        <p:txBody>
          <a:bodyPr/>
          <a:lstStyle>
            <a:lvl1pPr>
              <a:buNone/>
              <a:defRPr sz="1000"/>
            </a:lvl1pPr>
            <a:lvl2pPr>
              <a:defRPr sz="1000"/>
            </a:lvl2pPr>
            <a:lvl3pPr>
              <a:defRPr sz="1000"/>
            </a:lvl3pPr>
            <a:lvl4pPr>
              <a:defRPr sz="1000"/>
            </a:lvl4pPr>
            <a:lvl5pPr>
              <a:defRPr sz="1000"/>
            </a:lvl5pPr>
          </a:lstStyle>
          <a:p>
            <a:pPr lvl="0"/>
            <a:r>
              <a:rPr lang="en-US" dirty="0"/>
              <a:t>Add Source</a:t>
            </a:r>
          </a:p>
        </p:txBody>
      </p:sp>
    </p:spTree>
    <p:extLst>
      <p:ext uri="{BB962C8B-B14F-4D97-AF65-F5344CB8AC3E}">
        <p14:creationId xmlns:p14="http://schemas.microsoft.com/office/powerpoint/2010/main" val="2066037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11485767"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6pPr>
            <a:lvl7pPr marL="29718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7pPr>
            <a:lvl8pPr marL="34290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8pPr>
            <a:lvl9pPr marL="38862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9pP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 name="McK Title Elements"/>
          <p:cNvGrpSpPr>
            <a:grpSpLocks/>
          </p:cNvGrpSpPr>
          <p:nvPr/>
        </p:nvGrpSpPr>
        <p:grpSpPr bwMode="auto">
          <a:xfrm>
            <a:off x="24" y="19"/>
            <a:ext cx="12187680" cy="6859620"/>
            <a:chOff x="0" y="0"/>
            <a:chExt cx="5643" cy="4235"/>
          </a:xfrm>
        </p:grpSpPr>
        <p:sp>
          <p:nvSpPr>
            <p:cNvPr id="6" name="McK Document type" hidden="1"/>
            <p:cNvSpPr txBox="1">
              <a:spLocks noChangeArrowheads="1"/>
            </p:cNvSpPr>
            <p:nvPr/>
          </p:nvSpPr>
          <p:spPr bwMode="auto">
            <a:xfrm>
              <a:off x="1663" y="3142"/>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6pPr>
              <a:lvl7pPr marL="29718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7pPr>
              <a:lvl8pPr marL="34290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8pPr>
              <a:lvl9pPr marL="38862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9pPr>
            </a:lstStyle>
            <a:p>
              <a:pPr marL="0" marR="0" lvl="0" indent="0" algn="l" defTabSz="676415"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charset="0"/>
                  <a:ea typeface="+mn-ea"/>
                  <a:cs typeface="+mn-cs"/>
                </a:rPr>
                <a:t>Document type</a:t>
              </a:r>
            </a:p>
          </p:txBody>
        </p:sp>
        <p:sp>
          <p:nvSpPr>
            <p:cNvPr id="7" name="McK Date" hidden="1"/>
            <p:cNvSpPr txBox="1">
              <a:spLocks noChangeArrowheads="1"/>
            </p:cNvSpPr>
            <p:nvPr/>
          </p:nvSpPr>
          <p:spPr bwMode="auto">
            <a:xfrm>
              <a:off x="1663" y="3275"/>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6pPr>
              <a:lvl7pPr marL="29718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7pPr>
              <a:lvl8pPr marL="34290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8pPr>
              <a:lvl9pPr marL="3886200" indent="-228600" eaLnBrk="0" fontAlgn="base" hangingPunct="0">
                <a:spcBef>
                  <a:spcPct val="50000"/>
                </a:spcBef>
                <a:spcAft>
                  <a:spcPct val="50000"/>
                </a:spcAft>
                <a:buClr>
                  <a:schemeClr val="tx2"/>
                </a:buClr>
                <a:buSzPct val="125000"/>
                <a:buFont typeface="Arial" charset="0"/>
                <a:buChar char="▪"/>
                <a:defRPr sz="2000">
                  <a:solidFill>
                    <a:schemeClr val="tx1"/>
                  </a:solidFill>
                  <a:latin typeface="Arial" charset="0"/>
                </a:defRPr>
              </a:lvl9pPr>
            </a:lstStyle>
            <a:p>
              <a:pPr marL="0" marR="0" lvl="0" indent="0" algn="l" defTabSz="676415"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charset="0"/>
                  <a:ea typeface="+mn-ea"/>
                  <a:cs typeface="+mn-cs"/>
                </a:rPr>
                <a:t>Date</a:t>
              </a:r>
            </a:p>
          </p:txBody>
        </p:sp>
        <p:sp>
          <p:nvSpPr>
            <p:cNvPr id="8" name="McK Disclaimer" hidden="1"/>
            <p:cNvSpPr>
              <a:spLocks noChangeArrowheads="1"/>
            </p:cNvSpPr>
            <p:nvPr/>
          </p:nvSpPr>
          <p:spPr bwMode="auto">
            <a:xfrm>
              <a:off x="1663" y="3754"/>
              <a:ext cx="27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546954" rtl="0" eaLnBrk="0" fontAlgn="base" latinLnBrk="0" hangingPunct="0">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mn-ea"/>
                  <a:cs typeface="+mn-cs"/>
                </a:rPr>
                <a:t>CONFIDENTIAL AND PROPRIETARY</a:t>
              </a:r>
            </a:p>
            <a:p>
              <a:pPr marL="0" marR="0" lvl="0" indent="0" algn="l" defTabSz="546954" rtl="0" eaLnBrk="0" fontAlgn="base" latinLnBrk="0" hangingPunct="0">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mn-ea"/>
                  <a:cs typeface="+mn-cs"/>
                </a:rPr>
                <a:t>Any use of this material without specific permission of McKinsey &amp; Company is strictly prohibited</a:t>
              </a:r>
            </a:p>
          </p:txBody>
        </p:sp>
        <p:sp>
          <p:nvSpPr>
            <p:cNvPr id="9"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76415" rtl="0" eaLnBrk="1" fontAlgn="base" latinLnBrk="0" hangingPunct="1">
                <a:lnSpc>
                  <a:spcPct val="100000"/>
                </a:lnSpc>
                <a:spcBef>
                  <a:spcPct val="50000"/>
                </a:spcBef>
                <a:spcAft>
                  <a:spcPct val="50000"/>
                </a:spcAft>
                <a:buClr>
                  <a:srgbClr val="000000"/>
                </a:buClr>
                <a:buSzPct val="125000"/>
                <a:buFont typeface="Arial"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2"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0119" y="6575795"/>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5"/>
          <p:cNvSpPr>
            <a:spLocks noGrp="1"/>
          </p:cNvSpPr>
          <p:nvPr>
            <p:ph type="sldNum" sz="quarter" idx="4"/>
          </p:nvPr>
        </p:nvSpPr>
        <p:spPr bwMode="auto">
          <a:xfrm>
            <a:off x="9302205" y="6608190"/>
            <a:ext cx="2902755" cy="24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51" tIns="41467" rIns="82851" bIns="41467" numCol="1" anchor="ctr" anchorCtr="0" compatLnSpc="1">
            <a:prstTxWarp prst="textNoShape">
              <a:avLst/>
            </a:prstTxWarp>
          </a:bodyPr>
          <a:lstStyle>
            <a:lvl1pPr algn="r" defTabSz="620300">
              <a:spcBef>
                <a:spcPct val="0"/>
              </a:spcBef>
              <a:spcAft>
                <a:spcPct val="0"/>
              </a:spcAft>
              <a:buClrTx/>
              <a:buSzTx/>
              <a:buFontTx/>
              <a:buNone/>
              <a:defRPr sz="750">
                <a:solidFill>
                  <a:srgbClr val="898989"/>
                </a:solidFill>
                <a:latin typeface="Calibri" pitchFamily="34" charset="0"/>
                <a:cs typeface="Arial" charset="0"/>
              </a:defRPr>
            </a:lvl1pPr>
          </a:lstStyle>
          <a:p>
            <a:pPr marL="0" marR="0" lvl="0" indent="0" algn="r" defTabSz="620300" rtl="0" eaLnBrk="1" fontAlgn="base" latinLnBrk="0" hangingPunct="1">
              <a:lnSpc>
                <a:spcPct val="100000"/>
              </a:lnSpc>
              <a:spcBef>
                <a:spcPct val="0"/>
              </a:spcBef>
              <a:spcAft>
                <a:spcPct val="0"/>
              </a:spcAft>
              <a:buClrTx/>
              <a:buSzTx/>
              <a:buFontTx/>
              <a:buNone/>
              <a:tabLst/>
              <a:defRPr/>
            </a:pPr>
            <a:fld id="{F26BA542-90D0-46B1-AAF3-72F77130497C}" type="slidenum">
              <a:rPr kumimoji="0" lang="en-GB" sz="750" b="0" i="0" u="none" strike="noStrike" kern="1200" cap="none" spc="0" normalizeH="0" baseline="0" noProof="0" smtClean="0">
                <a:ln>
                  <a:noFill/>
                </a:ln>
                <a:solidFill>
                  <a:srgbClr val="898989"/>
                </a:solidFill>
                <a:effectLst/>
                <a:uLnTx/>
                <a:uFillTx/>
                <a:latin typeface="Calibri" pitchFamily="34" charset="0"/>
                <a:ea typeface="+mn-ea"/>
                <a:cs typeface="Arial" charset="0"/>
              </a:rPr>
              <a:pPr marL="0" marR="0" lvl="0" indent="0" algn="r" defTabSz="6203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36248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532" y="385770"/>
            <a:ext cx="11014925" cy="314028"/>
          </a:xfrm>
        </p:spPr>
        <p:txBody>
          <a:bodyPr/>
          <a:lstStyle/>
          <a:p>
            <a:r>
              <a:rPr lang="en-US"/>
              <a:t>Click to edit Master title style</a:t>
            </a:r>
            <a:endParaRPr lang="en-GB" dirty="0"/>
          </a:p>
        </p:txBody>
      </p:sp>
      <p:sp>
        <p:nvSpPr>
          <p:cNvPr id="3" name="Content Placeholder 2"/>
          <p:cNvSpPr>
            <a:spLocks noGrp="1"/>
          </p:cNvSpPr>
          <p:nvPr>
            <p:ph idx="1"/>
          </p:nvPr>
        </p:nvSpPr>
        <p:spPr>
          <a:xfrm>
            <a:off x="584532" y="1656521"/>
            <a:ext cx="11014925" cy="4484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ocID"/>
          <p:cNvSpPr txBox="1"/>
          <p:nvPr/>
        </p:nvSpPr>
        <p:spPr>
          <a:xfrm>
            <a:off x="1609224" y="6559754"/>
            <a:ext cx="65" cy="80791"/>
          </a:xfrm>
          <a:prstGeom prst="rect">
            <a:avLst/>
          </a:prstGeom>
          <a:noFill/>
        </p:spPr>
        <p:txBody>
          <a:bodyPr vert="horz" wrap="none" lIns="0" tIns="0" rIns="0" bIns="0" rtlCol="0" anchor="b">
            <a:spAutoFit/>
          </a:bodyPr>
          <a:lstStyle/>
          <a:p>
            <a:pPr marL="0" marR="0" lvl="0" indent="0" algn="l" defTabSz="682103" rtl="0" eaLnBrk="1" fontAlgn="auto" latinLnBrk="0" hangingPunct="1">
              <a:lnSpc>
                <a:spcPct val="100000"/>
              </a:lnSpc>
              <a:spcBef>
                <a:spcPts val="0"/>
              </a:spcBef>
              <a:spcAft>
                <a:spcPts val="0"/>
              </a:spcAft>
              <a:buClrTx/>
              <a:buSzTx/>
              <a:buFontTx/>
              <a:buNone/>
              <a:tabLst/>
              <a:defRPr/>
            </a:pPr>
            <a:endParaRPr kumimoji="0" lang="de-DE" sz="525" b="0" i="0" u="none" strike="noStrike" kern="1200" cap="none" spc="0" normalizeH="0" baseline="0" noProof="0" dirty="0">
              <a:ln>
                <a:noFill/>
              </a:ln>
              <a:solidFill>
                <a:srgbClr val="606060"/>
              </a:solidFill>
              <a:effectLst/>
              <a:uLnTx/>
              <a:uFillTx/>
              <a:latin typeface="Arial"/>
              <a:ea typeface="+mn-ea"/>
              <a:cs typeface="+mn-cs"/>
            </a:endParaRPr>
          </a:p>
        </p:txBody>
      </p:sp>
      <p:sp>
        <p:nvSpPr>
          <p:cNvPr id="9" name="DocID"/>
          <p:cNvSpPr txBox="1"/>
          <p:nvPr userDrawn="1"/>
        </p:nvSpPr>
        <p:spPr>
          <a:xfrm>
            <a:off x="1609224" y="6559754"/>
            <a:ext cx="65" cy="80791"/>
          </a:xfrm>
          <a:prstGeom prst="rect">
            <a:avLst/>
          </a:prstGeom>
          <a:noFill/>
        </p:spPr>
        <p:txBody>
          <a:bodyPr vert="horz" wrap="none" lIns="0" tIns="0" rIns="0" bIns="0" rtlCol="0" anchor="b">
            <a:spAutoFit/>
          </a:bodyPr>
          <a:lstStyle/>
          <a:p>
            <a:pPr marL="0" marR="0" lvl="0" indent="0" algn="l" defTabSz="682103" rtl="0" eaLnBrk="1" fontAlgn="auto" latinLnBrk="0" hangingPunct="1">
              <a:lnSpc>
                <a:spcPct val="100000"/>
              </a:lnSpc>
              <a:spcBef>
                <a:spcPts val="0"/>
              </a:spcBef>
              <a:spcAft>
                <a:spcPts val="0"/>
              </a:spcAft>
              <a:buClrTx/>
              <a:buSzTx/>
              <a:buFontTx/>
              <a:buNone/>
              <a:tabLst/>
              <a:defRPr/>
            </a:pPr>
            <a:endParaRPr kumimoji="0" lang="de-DE" sz="525" b="0" i="0" u="none" strike="noStrike" kern="1200" cap="none" spc="0" normalizeH="0" baseline="0" noProof="0" dirty="0">
              <a:ln>
                <a:noFill/>
              </a:ln>
              <a:solidFill>
                <a:srgbClr val="606060"/>
              </a:solidFill>
              <a:effectLst/>
              <a:uLnTx/>
              <a:uFillTx/>
              <a:latin typeface="Arial"/>
              <a:ea typeface="+mn-ea"/>
              <a:cs typeface="+mn-cs"/>
            </a:endParaRPr>
          </a:p>
        </p:txBody>
      </p:sp>
      <p:sp>
        <p:nvSpPr>
          <p:cNvPr id="10" name="Text Placeholder 9"/>
          <p:cNvSpPr>
            <a:spLocks noGrp="1"/>
          </p:cNvSpPr>
          <p:nvPr>
            <p:ph type="body" sz="quarter" idx="10"/>
          </p:nvPr>
        </p:nvSpPr>
        <p:spPr>
          <a:xfrm>
            <a:off x="584532" y="6257150"/>
            <a:ext cx="11014925" cy="221462"/>
          </a:xfrm>
        </p:spPr>
        <p:txBody>
          <a:bodyPr/>
          <a:lstStyle>
            <a:lvl1pPr marL="0" indent="0">
              <a:spcBef>
                <a:spcPts val="0"/>
              </a:spcBef>
              <a:buNone/>
              <a:defRPr sz="600"/>
            </a:lvl1pPr>
          </a:lstStyle>
          <a:p>
            <a:pPr lvl="0"/>
            <a:endParaRPr lang="en-US" dirty="0"/>
          </a:p>
        </p:txBody>
      </p:sp>
      <p:sp>
        <p:nvSpPr>
          <p:cNvPr id="12" name="Text Placeholder 11"/>
          <p:cNvSpPr>
            <a:spLocks noGrp="1"/>
          </p:cNvSpPr>
          <p:nvPr>
            <p:ph type="body" sz="quarter" idx="11"/>
          </p:nvPr>
        </p:nvSpPr>
        <p:spPr>
          <a:xfrm>
            <a:off x="584532" y="1258514"/>
            <a:ext cx="11014925" cy="277812"/>
          </a:xfrm>
        </p:spPr>
        <p:txBody>
          <a:bodyPr/>
          <a:lstStyle>
            <a:lvl1pPr marL="0" indent="0">
              <a:buNone/>
              <a:defRPr b="1">
                <a:solidFill>
                  <a:schemeClr val="accent1"/>
                </a:solidFill>
              </a:defRPr>
            </a:lvl1pPr>
          </a:lstStyle>
          <a:p>
            <a:pPr lvl="0"/>
            <a:endParaRPr lang="en-US" dirty="0"/>
          </a:p>
        </p:txBody>
      </p:sp>
    </p:spTree>
    <p:extLst>
      <p:ext uri="{BB962C8B-B14F-4D97-AF65-F5344CB8AC3E}">
        <p14:creationId xmlns:p14="http://schemas.microsoft.com/office/powerpoint/2010/main" val="29331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7E8CEA-0754-4E08-BC36-3BC6C357D250}" type="datetime1">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300891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42BD9B-D637-4DA5-9C26-3A625B1A9740}"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45236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0A06-647D-4C88-92D8-E057B6BD515C}" type="datetime1">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251465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C0F4C3-ED71-4C23-8992-34451AC16F22}"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DD3D-E1F5-4B3E-98E3-C7999D8EA369}" type="slidenum">
              <a:rPr lang="en-US" smtClean="0"/>
              <a:t>‹#›</a:t>
            </a:fld>
            <a:endParaRPr lang="en-US"/>
          </a:p>
        </p:txBody>
      </p:sp>
    </p:spTree>
    <p:extLst>
      <p:ext uri="{BB962C8B-B14F-4D97-AF65-F5344CB8AC3E}">
        <p14:creationId xmlns:p14="http://schemas.microsoft.com/office/powerpoint/2010/main" val="55353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slideLayout" Target="../slideLayouts/slideLayout37.xml"/><Relationship Id="rId34" Type="http://schemas.openxmlformats.org/officeDocument/2006/relationships/tags" Target="../tags/tag15.xml"/><Relationship Id="rId42" Type="http://schemas.openxmlformats.org/officeDocument/2006/relationships/tags" Target="../tags/tag23.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ags" Target="../tags/tag10.xml"/><Relationship Id="rId41" Type="http://schemas.openxmlformats.org/officeDocument/2006/relationships/tags" Target="../tags/tag2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tags" Target="../tags/tag21.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tags" Target="../tags/tag12.xml"/><Relationship Id="rId44" Type="http://schemas.openxmlformats.org/officeDocument/2006/relationships/image" Target="../media/image2.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43" Type="http://schemas.openxmlformats.org/officeDocument/2006/relationships/oleObject" Target="../embeddings/oleObject2.bin"/><Relationship Id="rId8" Type="http://schemas.openxmlformats.org/officeDocument/2006/relationships/slideLayout" Target="../slideLayouts/slideLayout24.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ags" Target="../tags/tag142.xml"/><Relationship Id="rId39" Type="http://schemas.openxmlformats.org/officeDocument/2006/relationships/tags" Target="../tags/tag155.xml"/><Relationship Id="rId21" Type="http://schemas.openxmlformats.org/officeDocument/2006/relationships/slideLayout" Target="../slideLayouts/slideLayout58.xml"/><Relationship Id="rId34" Type="http://schemas.openxmlformats.org/officeDocument/2006/relationships/tags" Target="../tags/tag150.xml"/><Relationship Id="rId42" Type="http://schemas.openxmlformats.org/officeDocument/2006/relationships/tags" Target="../tags/tag158.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tags" Target="../tags/tag145.xml"/><Relationship Id="rId41" Type="http://schemas.openxmlformats.org/officeDocument/2006/relationships/tags" Target="../tags/tag1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tags" Target="../tags/tag153.xml"/><Relationship Id="rId40" Type="http://schemas.openxmlformats.org/officeDocument/2006/relationships/tags" Target="../tags/tag156.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tags" Target="../tags/tag147.xml"/><Relationship Id="rId44" Type="http://schemas.openxmlformats.org/officeDocument/2006/relationships/image" Target="../media/image2.emf"/><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3.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 Id="rId43" Type="http://schemas.openxmlformats.org/officeDocument/2006/relationships/oleObject" Target="../embeddings/oleObject20.bin"/><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tags" Target="../tags/tag1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5502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7DA8A-C98E-48A4-AAE8-BEB48EE68971}" type="datetime1">
              <a:rPr lang="en-US" smtClean="0"/>
              <a:t>11/16/2022</a:t>
            </a:fld>
            <a:endParaRPr lang="en-US"/>
          </a:p>
        </p:txBody>
      </p:sp>
      <p:sp>
        <p:nvSpPr>
          <p:cNvPr id="5" name="Footer Placeholder 4"/>
          <p:cNvSpPr>
            <a:spLocks noGrp="1"/>
          </p:cNvSpPr>
          <p:nvPr>
            <p:ph type="ftr" sz="quarter" idx="3"/>
          </p:nvPr>
        </p:nvSpPr>
        <p:spPr>
          <a:xfrm>
            <a:off x="4038600" y="65502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a:t>
            </a:fld>
            <a:endParaRPr lang="en-US"/>
          </a:p>
        </p:txBody>
      </p:sp>
    </p:spTree>
    <p:extLst>
      <p:ext uri="{BB962C8B-B14F-4D97-AF65-F5344CB8AC3E}">
        <p14:creationId xmlns:p14="http://schemas.microsoft.com/office/powerpoint/2010/main" val="204172490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91" r:id="rId14"/>
    <p:sldLayoutId id="2147483793" r:id="rId15"/>
    <p:sldLayoutId id="214748378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0160065"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000000"/>
                </a:solidFill>
                <a:effectLst/>
                <a:uLnTx/>
                <a:uFillTx/>
                <a:latin typeface="Arial"/>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Above Chart Exhibit Title</a:t>
            </a:r>
          </a:p>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6017DE47-4B7E-4602-A5D8-84F1D054B685}"/>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E773DEB-38A3-4D4F-8F3A-7DED71AB991A}"/>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72" name="Legend2">
              <a:extLst>
                <a:ext uri="{FF2B5EF4-FFF2-40B4-BE49-F238E27FC236}">
                  <a16:creationId xmlns:a16="http://schemas.microsoft.com/office/drawing/2014/main" id="{0BBD940B-C7B3-42F9-A317-3A6409A75F43}"/>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73" name="Legend3">
              <a:extLst>
                <a:ext uri="{FF2B5EF4-FFF2-40B4-BE49-F238E27FC236}">
                  <a16:creationId xmlns:a16="http://schemas.microsoft.com/office/drawing/2014/main" id="{C26E9D6E-D5B2-4063-BC7C-9B64A65F12D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74" name="LineLegend3">
              <a:extLst>
                <a:ext uri="{FF2B5EF4-FFF2-40B4-BE49-F238E27FC236}">
                  <a16:creationId xmlns:a16="http://schemas.microsoft.com/office/drawing/2014/main" id="{D75199AB-4672-4D43-A550-E0AD095E38D9}"/>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LineLegend2">
              <a:extLst>
                <a:ext uri="{FF2B5EF4-FFF2-40B4-BE49-F238E27FC236}">
                  <a16:creationId xmlns:a16="http://schemas.microsoft.com/office/drawing/2014/main" id="{C54E0345-E77E-4F4E-A6DE-370FD26C5833}"/>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6" name="LineLegend1">
              <a:extLst>
                <a:ext uri="{FF2B5EF4-FFF2-40B4-BE49-F238E27FC236}">
                  <a16:creationId xmlns:a16="http://schemas.microsoft.com/office/drawing/2014/main" id="{6EF73E9A-1D4C-4C71-AC42-915A9A82D8EE}"/>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77" name="LegendMoons" hidden="1">
            <a:extLst>
              <a:ext uri="{FF2B5EF4-FFF2-40B4-BE49-F238E27FC236}">
                <a16:creationId xmlns:a16="http://schemas.microsoft.com/office/drawing/2014/main" id="{293BE944-4FB1-49E4-A46A-DFB832FADF2D}"/>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7C824262-8989-4B2D-8DBF-135E9E168DBC}"/>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86" name="Legend2">
              <a:extLst>
                <a:ext uri="{FF2B5EF4-FFF2-40B4-BE49-F238E27FC236}">
                  <a16:creationId xmlns:a16="http://schemas.microsoft.com/office/drawing/2014/main" id="{F6423FB4-50F6-480B-81B0-87D1466FC3D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98" name="Legend3">
              <a:extLst>
                <a:ext uri="{FF2B5EF4-FFF2-40B4-BE49-F238E27FC236}">
                  <a16:creationId xmlns:a16="http://schemas.microsoft.com/office/drawing/2014/main" id="{F5CAFF64-59BF-4FFA-A7EC-6C6AB587CF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99" name="Legend4">
              <a:extLst>
                <a:ext uri="{FF2B5EF4-FFF2-40B4-BE49-F238E27FC236}">
                  <a16:creationId xmlns:a16="http://schemas.microsoft.com/office/drawing/2014/main" id="{16DCA56E-1BE7-44F5-B451-C39F813FE2B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00" name="Legend5">
              <a:extLst>
                <a:ext uri="{FF2B5EF4-FFF2-40B4-BE49-F238E27FC236}">
                  <a16:creationId xmlns:a16="http://schemas.microsoft.com/office/drawing/2014/main" id="{115CD1D8-A840-4C47-8BAE-4755ADB1023C}"/>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grpSp>
          <p:nvGrpSpPr>
            <p:cNvPr id="201" name="MoonLegend1">
              <a:extLst>
                <a:ext uri="{FF2B5EF4-FFF2-40B4-BE49-F238E27FC236}">
                  <a16:creationId xmlns:a16="http://schemas.microsoft.com/office/drawing/2014/main" id="{98251E0D-E6AA-48B7-9F7E-F065654B0419}"/>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2BCBBD5C-74E4-49E5-AB9C-046CC11FD95D}"/>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5" name="Arc 214">
                <a:extLst>
                  <a:ext uri="{FF2B5EF4-FFF2-40B4-BE49-F238E27FC236}">
                    <a16:creationId xmlns:a16="http://schemas.microsoft.com/office/drawing/2014/main" id="{FA7671A9-71DB-43E2-9D83-DE6CB521F4F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2" name="MoonLegend2">
              <a:extLst>
                <a:ext uri="{FF2B5EF4-FFF2-40B4-BE49-F238E27FC236}">
                  <a16:creationId xmlns:a16="http://schemas.microsoft.com/office/drawing/2014/main" id="{E4E3E41D-ACEE-448A-9712-FCB4DC84E263}"/>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A14524F-36B3-4640-BB23-FC333438437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3" name="Arc 212">
                <a:extLst>
                  <a:ext uri="{FF2B5EF4-FFF2-40B4-BE49-F238E27FC236}">
                    <a16:creationId xmlns:a16="http://schemas.microsoft.com/office/drawing/2014/main" id="{6B313E13-C478-43A9-8722-8D490DFC9F2B}"/>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3" name="MoonLegend3">
              <a:extLst>
                <a:ext uri="{FF2B5EF4-FFF2-40B4-BE49-F238E27FC236}">
                  <a16:creationId xmlns:a16="http://schemas.microsoft.com/office/drawing/2014/main" id="{346CEEAD-EB0F-4654-9B74-E9B88E15E92E}"/>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F1CCE464-A935-45D5-9DD2-6FD002E2E10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1" name="Arc 210">
                <a:extLst>
                  <a:ext uri="{FF2B5EF4-FFF2-40B4-BE49-F238E27FC236}">
                    <a16:creationId xmlns:a16="http://schemas.microsoft.com/office/drawing/2014/main" id="{F06CB200-3A1A-467F-8166-1307ABD2F9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4" name="MoonLegend4">
              <a:extLst>
                <a:ext uri="{FF2B5EF4-FFF2-40B4-BE49-F238E27FC236}">
                  <a16:creationId xmlns:a16="http://schemas.microsoft.com/office/drawing/2014/main" id="{A3F57F0F-CFB6-4459-98C3-704A188C1688}"/>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36A70474-5B3B-4D05-B276-92201F90794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9" name="Arc 208">
                <a:extLst>
                  <a:ext uri="{FF2B5EF4-FFF2-40B4-BE49-F238E27FC236}">
                    <a16:creationId xmlns:a16="http://schemas.microsoft.com/office/drawing/2014/main" id="{4E47F3DF-D57B-42D9-97F5-DF93588DD451}"/>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5" name="MoonLegend5">
              <a:extLst>
                <a:ext uri="{FF2B5EF4-FFF2-40B4-BE49-F238E27FC236}">
                  <a16:creationId xmlns:a16="http://schemas.microsoft.com/office/drawing/2014/main" id="{B7E58BBA-E347-43CE-AC2B-53B1091EB4FF}"/>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08C970BA-BB1D-41DF-BB7E-F37715E023C2}"/>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7" name="Arc 206">
                <a:extLst>
                  <a:ext uri="{FF2B5EF4-FFF2-40B4-BE49-F238E27FC236}">
                    <a16:creationId xmlns:a16="http://schemas.microsoft.com/office/drawing/2014/main" id="{BB43699A-A93F-40F4-B94F-5ACC3FC7A2B3}"/>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216" name="LegendBoxes" hidden="1">
            <a:extLst>
              <a:ext uri="{FF2B5EF4-FFF2-40B4-BE49-F238E27FC236}">
                <a16:creationId xmlns:a16="http://schemas.microsoft.com/office/drawing/2014/main" id="{9AAAA3D2-18E4-48C0-BE83-DB21A10DD202}"/>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F691D58-858A-4AA0-AF95-9DAF892CEC9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8" name="RectangleLegend2">
              <a:extLst>
                <a:ext uri="{FF2B5EF4-FFF2-40B4-BE49-F238E27FC236}">
                  <a16:creationId xmlns:a16="http://schemas.microsoft.com/office/drawing/2014/main" id="{6DACF4A1-1081-4AC1-9D47-12E01E2521A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9" name="RectangleLegend3">
              <a:extLst>
                <a:ext uri="{FF2B5EF4-FFF2-40B4-BE49-F238E27FC236}">
                  <a16:creationId xmlns:a16="http://schemas.microsoft.com/office/drawing/2014/main" id="{D1B52631-B18F-4E3B-9E20-D5DE506756B1}"/>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0" name="RectangleLegend4">
              <a:extLst>
                <a:ext uri="{FF2B5EF4-FFF2-40B4-BE49-F238E27FC236}">
                  <a16:creationId xmlns:a16="http://schemas.microsoft.com/office/drawing/2014/main" id="{0074E8A9-58EF-400E-9311-7E77FC619AA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1" name="RectangleLegend5">
              <a:extLst>
                <a:ext uri="{FF2B5EF4-FFF2-40B4-BE49-F238E27FC236}">
                  <a16:creationId xmlns:a16="http://schemas.microsoft.com/office/drawing/2014/main" id="{CAB53C7B-2604-409C-ACAB-B85D0279EDA6}"/>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2" name="Legend1">
              <a:extLst>
                <a:ext uri="{FF2B5EF4-FFF2-40B4-BE49-F238E27FC236}">
                  <a16:creationId xmlns:a16="http://schemas.microsoft.com/office/drawing/2014/main" id="{DABF097C-99AD-454B-88C9-800E219929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3" name="Legend2">
              <a:extLst>
                <a:ext uri="{FF2B5EF4-FFF2-40B4-BE49-F238E27FC236}">
                  <a16:creationId xmlns:a16="http://schemas.microsoft.com/office/drawing/2014/main" id="{04348013-5D9A-49E0-853F-523527ACCE2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4" name="Legend3">
              <a:extLst>
                <a:ext uri="{FF2B5EF4-FFF2-40B4-BE49-F238E27FC236}">
                  <a16:creationId xmlns:a16="http://schemas.microsoft.com/office/drawing/2014/main" id="{2F54CB71-C033-4B3C-B037-1A95FC3C56A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5" name="Legend4">
              <a:extLst>
                <a:ext uri="{FF2B5EF4-FFF2-40B4-BE49-F238E27FC236}">
                  <a16:creationId xmlns:a16="http://schemas.microsoft.com/office/drawing/2014/main" id="{A9A3FC63-A72C-490E-BC2F-EB378B726610}"/>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6" name="Legend5">
              <a:extLst>
                <a:ext uri="{FF2B5EF4-FFF2-40B4-BE49-F238E27FC236}">
                  <a16:creationId xmlns:a16="http://schemas.microsoft.com/office/drawing/2014/main" id="{8ABE5E40-BFBB-4D07-A6EF-7D8CAAAD21B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grpSp>
      <p:cxnSp>
        <p:nvCxnSpPr>
          <p:cNvPr id="148" name="Straight Connector 147">
            <a:extLst>
              <a:ext uri="{FF2B5EF4-FFF2-40B4-BE49-F238E27FC236}">
                <a16:creationId xmlns:a16="http://schemas.microsoft.com/office/drawing/2014/main" id="{7F9993B8-5743-4B3A-9BEF-DD9C57A04F7F}"/>
              </a:ext>
            </a:extLst>
          </p:cNvPr>
          <p:cNvCxnSpPr>
            <a:cxnSpLocks/>
          </p:cNvCxnSpPr>
          <p:nvPr userDrawn="1"/>
        </p:nvCxnSpPr>
        <p:spPr>
          <a:xfrm>
            <a:off x="554736" y="937377"/>
            <a:ext cx="11089576"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37972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Lst>
  <p:hf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2" orient="horz" pos="3912">
          <p15:clr>
            <a:srgbClr val="5ACBF0"/>
          </p15:clr>
        </p15:guide>
        <p15:guide id="3" orient="horz" pos="1075">
          <p15:clr>
            <a:srgbClr val="F26B43"/>
          </p15:clr>
        </p15:guide>
        <p15:guide id="4" pos="7329">
          <p15:clr>
            <a:srgbClr val="F26B43"/>
          </p15:clr>
        </p15:guide>
        <p15:guide id="5" pos="345">
          <p15:clr>
            <a:srgbClr val="F26B43"/>
          </p15:clr>
        </p15:guide>
        <p15:guide id="6"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0160065"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000000"/>
                </a:solidFill>
                <a:effectLst/>
                <a:uLnTx/>
                <a:uFillTx/>
                <a:latin typeface="Arial"/>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Above Chart Exhibit Title</a:t>
            </a:r>
          </a:p>
          <a:p>
            <a:pPr marL="0" marR="0" lvl="0" indent="0" algn="l" defTabSz="9144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6017DE47-4B7E-4602-A5D8-84F1D054B685}"/>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E773DEB-38A3-4D4F-8F3A-7DED71AB991A}"/>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72" name="Legend2">
              <a:extLst>
                <a:ext uri="{FF2B5EF4-FFF2-40B4-BE49-F238E27FC236}">
                  <a16:creationId xmlns:a16="http://schemas.microsoft.com/office/drawing/2014/main" id="{0BBD940B-C7B3-42F9-A317-3A6409A75F43}"/>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73" name="Legend3">
              <a:extLst>
                <a:ext uri="{FF2B5EF4-FFF2-40B4-BE49-F238E27FC236}">
                  <a16:creationId xmlns:a16="http://schemas.microsoft.com/office/drawing/2014/main" id="{C26E9D6E-D5B2-4063-BC7C-9B64A65F12D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74" name="LineLegend3">
              <a:extLst>
                <a:ext uri="{FF2B5EF4-FFF2-40B4-BE49-F238E27FC236}">
                  <a16:creationId xmlns:a16="http://schemas.microsoft.com/office/drawing/2014/main" id="{D75199AB-4672-4D43-A550-E0AD095E38D9}"/>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LineLegend2">
              <a:extLst>
                <a:ext uri="{FF2B5EF4-FFF2-40B4-BE49-F238E27FC236}">
                  <a16:creationId xmlns:a16="http://schemas.microsoft.com/office/drawing/2014/main" id="{C54E0345-E77E-4F4E-A6DE-370FD26C5833}"/>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6" name="LineLegend1">
              <a:extLst>
                <a:ext uri="{FF2B5EF4-FFF2-40B4-BE49-F238E27FC236}">
                  <a16:creationId xmlns:a16="http://schemas.microsoft.com/office/drawing/2014/main" id="{6EF73E9A-1D4C-4C71-AC42-915A9A82D8EE}"/>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77" name="LegendMoons" hidden="1">
            <a:extLst>
              <a:ext uri="{FF2B5EF4-FFF2-40B4-BE49-F238E27FC236}">
                <a16:creationId xmlns:a16="http://schemas.microsoft.com/office/drawing/2014/main" id="{293BE944-4FB1-49E4-A46A-DFB832FADF2D}"/>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7C824262-8989-4B2D-8DBF-135E9E168DBC}"/>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86" name="Legend2">
              <a:extLst>
                <a:ext uri="{FF2B5EF4-FFF2-40B4-BE49-F238E27FC236}">
                  <a16:creationId xmlns:a16="http://schemas.microsoft.com/office/drawing/2014/main" id="{F6423FB4-50F6-480B-81B0-87D1466FC3D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98" name="Legend3">
              <a:extLst>
                <a:ext uri="{FF2B5EF4-FFF2-40B4-BE49-F238E27FC236}">
                  <a16:creationId xmlns:a16="http://schemas.microsoft.com/office/drawing/2014/main" id="{F5CAFF64-59BF-4FFA-A7EC-6C6AB587CF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99" name="Legend4">
              <a:extLst>
                <a:ext uri="{FF2B5EF4-FFF2-40B4-BE49-F238E27FC236}">
                  <a16:creationId xmlns:a16="http://schemas.microsoft.com/office/drawing/2014/main" id="{16DCA56E-1BE7-44F5-B451-C39F813FE2B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00" name="Legend5">
              <a:extLst>
                <a:ext uri="{FF2B5EF4-FFF2-40B4-BE49-F238E27FC236}">
                  <a16:creationId xmlns:a16="http://schemas.microsoft.com/office/drawing/2014/main" id="{115CD1D8-A840-4C47-8BAE-4755ADB1023C}"/>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grpSp>
          <p:nvGrpSpPr>
            <p:cNvPr id="201" name="MoonLegend1">
              <a:extLst>
                <a:ext uri="{FF2B5EF4-FFF2-40B4-BE49-F238E27FC236}">
                  <a16:creationId xmlns:a16="http://schemas.microsoft.com/office/drawing/2014/main" id="{98251E0D-E6AA-48B7-9F7E-F065654B0419}"/>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2BCBBD5C-74E4-49E5-AB9C-046CC11FD95D}"/>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5" name="Arc 214">
                <a:extLst>
                  <a:ext uri="{FF2B5EF4-FFF2-40B4-BE49-F238E27FC236}">
                    <a16:creationId xmlns:a16="http://schemas.microsoft.com/office/drawing/2014/main" id="{FA7671A9-71DB-43E2-9D83-DE6CB521F4F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2" name="MoonLegend2">
              <a:extLst>
                <a:ext uri="{FF2B5EF4-FFF2-40B4-BE49-F238E27FC236}">
                  <a16:creationId xmlns:a16="http://schemas.microsoft.com/office/drawing/2014/main" id="{E4E3E41D-ACEE-448A-9712-FCB4DC84E263}"/>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A14524F-36B3-4640-BB23-FC333438437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3" name="Arc 212">
                <a:extLst>
                  <a:ext uri="{FF2B5EF4-FFF2-40B4-BE49-F238E27FC236}">
                    <a16:creationId xmlns:a16="http://schemas.microsoft.com/office/drawing/2014/main" id="{6B313E13-C478-43A9-8722-8D490DFC9F2B}"/>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3" name="MoonLegend3">
              <a:extLst>
                <a:ext uri="{FF2B5EF4-FFF2-40B4-BE49-F238E27FC236}">
                  <a16:creationId xmlns:a16="http://schemas.microsoft.com/office/drawing/2014/main" id="{346CEEAD-EB0F-4654-9B74-E9B88E15E92E}"/>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F1CCE464-A935-45D5-9DD2-6FD002E2E10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1" name="Arc 210">
                <a:extLst>
                  <a:ext uri="{FF2B5EF4-FFF2-40B4-BE49-F238E27FC236}">
                    <a16:creationId xmlns:a16="http://schemas.microsoft.com/office/drawing/2014/main" id="{F06CB200-3A1A-467F-8166-1307ABD2F9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4" name="MoonLegend4">
              <a:extLst>
                <a:ext uri="{FF2B5EF4-FFF2-40B4-BE49-F238E27FC236}">
                  <a16:creationId xmlns:a16="http://schemas.microsoft.com/office/drawing/2014/main" id="{A3F57F0F-CFB6-4459-98C3-704A188C1688}"/>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36A70474-5B3B-4D05-B276-92201F90794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9" name="Arc 208">
                <a:extLst>
                  <a:ext uri="{FF2B5EF4-FFF2-40B4-BE49-F238E27FC236}">
                    <a16:creationId xmlns:a16="http://schemas.microsoft.com/office/drawing/2014/main" id="{4E47F3DF-D57B-42D9-97F5-DF93588DD451}"/>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5" name="MoonLegend5">
              <a:extLst>
                <a:ext uri="{FF2B5EF4-FFF2-40B4-BE49-F238E27FC236}">
                  <a16:creationId xmlns:a16="http://schemas.microsoft.com/office/drawing/2014/main" id="{B7E58BBA-E347-43CE-AC2B-53B1091EB4FF}"/>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08C970BA-BB1D-41DF-BB7E-F37715E023C2}"/>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7" name="Arc 206">
                <a:extLst>
                  <a:ext uri="{FF2B5EF4-FFF2-40B4-BE49-F238E27FC236}">
                    <a16:creationId xmlns:a16="http://schemas.microsoft.com/office/drawing/2014/main" id="{BB43699A-A93F-40F4-B94F-5ACC3FC7A2B3}"/>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216" name="LegendBoxes" hidden="1">
            <a:extLst>
              <a:ext uri="{FF2B5EF4-FFF2-40B4-BE49-F238E27FC236}">
                <a16:creationId xmlns:a16="http://schemas.microsoft.com/office/drawing/2014/main" id="{9AAAA3D2-18E4-48C0-BE83-DB21A10DD202}"/>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F691D58-858A-4AA0-AF95-9DAF892CEC9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8" name="RectangleLegend2">
              <a:extLst>
                <a:ext uri="{FF2B5EF4-FFF2-40B4-BE49-F238E27FC236}">
                  <a16:creationId xmlns:a16="http://schemas.microsoft.com/office/drawing/2014/main" id="{6DACF4A1-1081-4AC1-9D47-12E01E2521A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9" name="RectangleLegend3">
              <a:extLst>
                <a:ext uri="{FF2B5EF4-FFF2-40B4-BE49-F238E27FC236}">
                  <a16:creationId xmlns:a16="http://schemas.microsoft.com/office/drawing/2014/main" id="{D1B52631-B18F-4E3B-9E20-D5DE506756B1}"/>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0" name="RectangleLegend4">
              <a:extLst>
                <a:ext uri="{FF2B5EF4-FFF2-40B4-BE49-F238E27FC236}">
                  <a16:creationId xmlns:a16="http://schemas.microsoft.com/office/drawing/2014/main" id="{0074E8A9-58EF-400E-9311-7E77FC619AA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1" name="RectangleLegend5">
              <a:extLst>
                <a:ext uri="{FF2B5EF4-FFF2-40B4-BE49-F238E27FC236}">
                  <a16:creationId xmlns:a16="http://schemas.microsoft.com/office/drawing/2014/main" id="{CAB53C7B-2604-409C-ACAB-B85D0279EDA6}"/>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2" name="Legend1">
              <a:extLst>
                <a:ext uri="{FF2B5EF4-FFF2-40B4-BE49-F238E27FC236}">
                  <a16:creationId xmlns:a16="http://schemas.microsoft.com/office/drawing/2014/main" id="{DABF097C-99AD-454B-88C9-800E219929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3" name="Legend2">
              <a:extLst>
                <a:ext uri="{FF2B5EF4-FFF2-40B4-BE49-F238E27FC236}">
                  <a16:creationId xmlns:a16="http://schemas.microsoft.com/office/drawing/2014/main" id="{04348013-5D9A-49E0-853F-523527ACCE2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4" name="Legend3">
              <a:extLst>
                <a:ext uri="{FF2B5EF4-FFF2-40B4-BE49-F238E27FC236}">
                  <a16:creationId xmlns:a16="http://schemas.microsoft.com/office/drawing/2014/main" id="{2F54CB71-C033-4B3C-B037-1A95FC3C56A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5" name="Legend4">
              <a:extLst>
                <a:ext uri="{FF2B5EF4-FFF2-40B4-BE49-F238E27FC236}">
                  <a16:creationId xmlns:a16="http://schemas.microsoft.com/office/drawing/2014/main" id="{A9A3FC63-A72C-490E-BC2F-EB378B726610}"/>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226" name="Legend5">
              <a:extLst>
                <a:ext uri="{FF2B5EF4-FFF2-40B4-BE49-F238E27FC236}">
                  <a16:creationId xmlns:a16="http://schemas.microsoft.com/office/drawing/2014/main" id="{8ABE5E40-BFBB-4D07-A6EF-7D8CAAAD21B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Legend</a:t>
              </a:r>
            </a:p>
          </p:txBody>
        </p:sp>
      </p:grpSp>
    </p:spTree>
    <p:extLst>
      <p:ext uri="{BB962C8B-B14F-4D97-AF65-F5344CB8AC3E}">
        <p14:creationId xmlns:p14="http://schemas.microsoft.com/office/powerpoint/2010/main" val="353561072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Lst>
  <p:hf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2" orient="horz" pos="3912">
          <p15:clr>
            <a:srgbClr val="5ACBF0"/>
          </p15:clr>
        </p15:guide>
        <p15:guide id="3" orient="horz" pos="1075">
          <p15:clr>
            <a:srgbClr val="F26B43"/>
          </p15:clr>
        </p15:guide>
        <p15:guide id="4" pos="7329">
          <p15:clr>
            <a:srgbClr val="F26B43"/>
          </p15:clr>
        </p15:guide>
        <p15:guide id="5" pos="345">
          <p15:clr>
            <a:srgbClr val="F26B43"/>
          </p15:clr>
        </p15:guide>
        <p15:guide id="6"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rtistic.info/history-of-the-global-financial-cris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economist.com/news/essays/21600451-finance-not-merely-prone-crises-it-shaped-them-five-historical-crises-show-how-aspects-today-s-fina" TargetMode="External"/><Relationship Id="rId4" Type="http://schemas.openxmlformats.org/officeDocument/2006/relationships/hyperlink" Target="https://www.caproasia.com/2016/04/12/economic-crisis-since-1900-201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tistic.info/history-of-the-global-financial-cris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conomist.com/news/essays/21600451-finance-not-merely-prone-crises-it-shaped-them-five-historical-crises-show-how-aspects-today-s-fina" TargetMode="External"/><Relationship Id="rId4" Type="http://schemas.openxmlformats.org/officeDocument/2006/relationships/hyperlink" Target="https://www.caproasia.com/2016/04/12/economic-crisis-since-1900-20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ealinvestmentadvice.com/the-biggest-crash-in-history-is-coming-kiyosaki-says-so/"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data.worldbank.org/indicator/CM.MKT.LCAP.GD.ZS"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css.umich.edu/publications/factsheets/material-resources/us-material-use-factshe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ata.worldbank.org/indicator/NY.GDP.MKTP.CD"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ata.worldbank.org/indicator/NY.GDP.MKTP.KD.ZG"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worldbank.org/indicator/FP.CPI.TOTL.ZG"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un.org/development/desa/dpad/publication/world-economic-situation-and-prospects-june-2022-briefing-no-161/"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s://www.bbc.com/news/business-51706225"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s://www.un.org/development/desa/dpad/publication/world-economic-situation-and-prospects-june-2022-briefing-no-161/" TargetMode="External"/><Relationship Id="rId7" Type="http://schemas.openxmlformats.org/officeDocument/2006/relationships/image" Target="../media/image32.png"/><Relationship Id="rId2" Type="http://schemas.openxmlformats.org/officeDocument/2006/relationships/hyperlink" Target="https://www.statista.com/chart/26917/year-to-date-development-of-biggest-us-stock-market-indices/"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orldbank.org/en/research/commodity-marke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databank.worldbank.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imf.org/en/Publications/FM/Issues/2022/10/09/fiscal-monitor-october-22"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imf.org/en/Publications/FM/Issues/2022/10/09/fiscal-monitor-october-22" TargetMode="Externa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hyperlink" Target="https://www.imf.org/en/Publications/GFSR/Issues/2022/10/11/global-financial-stability-report-october-2022"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data.worldbank.org/indicator/NY.GDP.MKTP.CD" TargetMode="Externa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ata.worldbank.org/indicator/NY.GDP.MKTP.KD.ZG" TargetMode="Externa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data.worldbank.org/indicator/NE.GDI.FTOT.ZS" TargetMode="External"/><Relationship Id="rId3" Type="http://schemas.openxmlformats.org/officeDocument/2006/relationships/chart" Target="../charts/chart8.xml"/><Relationship Id="rId7" Type="http://schemas.openxmlformats.org/officeDocument/2006/relationships/hyperlink" Target="https://data.worldbank.org/indicator/NE.EXP.GNFS.Z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hyperlink" Target="https://data.worldbank.org/indicator/BX.TRF.PWKR.DT.GD.ZS" TargetMode="External"/><Relationship Id="rId4" Type="http://schemas.openxmlformats.org/officeDocument/2006/relationships/chart" Target="../charts/chart9.xml"/><Relationship Id="rId9" Type="http://schemas.openxmlformats.org/officeDocument/2006/relationships/hyperlink" Target="https://data.worldbank.org/indicator/DT.DOD.DECT.GN.Z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hyperlink" Target="https://data.worldbank.org/indicator/NY.GDP.MKTP.CD?locations=PK" TargetMode="External"/><Relationship Id="rId4" Type="http://schemas.openxmlformats.org/officeDocument/2006/relationships/hyperlink" Target="https://data.worldbank.org/indicator/FP.CPI.TOTL.ZG?locations=P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imf.org/en/Publications/GFSR/Issues/2022/10/11/global-financial-stability-report-october-2022" TargetMode="External"/><Relationship Id="rId3" Type="http://schemas.openxmlformats.org/officeDocument/2006/relationships/hyperlink" Target="https://foreignpolicy.com/gt-essay/is-the-world-prepared-for-the-next-financial-crisis-christine-lagarde-economy-recession/" TargetMode="External"/><Relationship Id="rId7" Type="http://schemas.openxmlformats.org/officeDocument/2006/relationships/hyperlink" Target="https://www.imf.org/en/Publications/FM/Issues/2022/10/09/fiscal-monitor-october-22" TargetMode="External"/><Relationship Id="rId12" Type="http://schemas.openxmlformats.org/officeDocument/2006/relationships/hyperlink" Target="https://www.worldbank.org/en/news/press-release/2022/09/15/risk-of-global-recession-in-2023-rises-amid-simultaneous-rate-hikes#:~:text=WASHINGTON%2C%20September%2015%2C%202022%E2%80%94,lasting%20harm%2C%20according%20to%20a" TargetMode="External"/><Relationship Id="rId2" Type="http://schemas.openxmlformats.org/officeDocument/2006/relationships/hyperlink" Target="https://www.ft.com/content/328bc269-d836-4ca6-991a-029ed25e9e82" TargetMode="External"/><Relationship Id="rId1" Type="http://schemas.openxmlformats.org/officeDocument/2006/relationships/slideLayout" Target="../slideLayouts/slideLayout2.xml"/><Relationship Id="rId6" Type="http://schemas.openxmlformats.org/officeDocument/2006/relationships/hyperlink" Target="https://www.imf.org/external/pubs/ft/wp/2013/wp1328.pdf" TargetMode="External"/><Relationship Id="rId11" Type="http://schemas.openxmlformats.org/officeDocument/2006/relationships/hyperlink" Target="https://realinvestmentadvice.com/the-biggest-crash-in-history-is-coming-kiyosaki-says-so/" TargetMode="External"/><Relationship Id="rId5" Type="http://schemas.openxmlformats.org/officeDocument/2006/relationships/hyperlink" Target="https://www.hbs.edu/ris/Publication%20Files/20-130_77e0879b-606a-4bbe-bd5a-1aa9dd77b6fe.pdf" TargetMode="External"/><Relationship Id="rId10" Type="http://schemas.openxmlformats.org/officeDocument/2006/relationships/hyperlink" Target="https://www.morganstanley.com/ideas/recession-2022-potential-how-bad" TargetMode="External"/><Relationship Id="rId4" Type="http://schemas.openxmlformats.org/officeDocument/2006/relationships/hyperlink" Target="https://www.govinfo.gov/content/pkg/GPO-FCIC/pdf/GPO-FCIC.pdf" TargetMode="External"/><Relationship Id="rId9" Type="http://schemas.openxmlformats.org/officeDocument/2006/relationships/hyperlink" Target="https://openknowledge.worldbank.org/bitstream/handle/10986/38019/Global-Recession.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investopedia.com/articles/investing/011116/3-financial-crises-21st-century.asp#:~:text=The%202007&#8211;2009%20global%20financial,the%20collapse%20of%20Russia%27s%20econom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Wallpapers - Top Free Bismillah Backgrounds - WallpaperAccess"/>
          <p:cNvPicPr>
            <a:picLocks noChangeAspect="1" noChangeArrowheads="1"/>
          </p:cNvPicPr>
          <p:nvPr/>
        </p:nvPicPr>
        <p:blipFill rotWithShape="1">
          <a:blip r:embed="rId2">
            <a:extLst>
              <a:ext uri="{28A0092B-C50C-407E-A947-70E740481C1C}">
                <a14:useLocalDpi xmlns:a14="http://schemas.microsoft.com/office/drawing/2010/main" val="0"/>
              </a:ext>
            </a:extLst>
          </a:blip>
          <a:srcRect b="7974"/>
          <a:stretch/>
        </p:blipFill>
        <p:spPr bwMode="auto">
          <a:xfrm>
            <a:off x="0" y="0"/>
            <a:ext cx="12192000" cy="6858000"/>
          </a:xfrm>
          <a:prstGeom prst="rect">
            <a:avLst/>
          </a:prstGeom>
          <a:noFill/>
        </p:spPr>
      </p:pic>
    </p:spTree>
    <p:extLst>
      <p:ext uri="{BB962C8B-B14F-4D97-AF65-F5344CB8AC3E}">
        <p14:creationId xmlns:p14="http://schemas.microsoft.com/office/powerpoint/2010/main" val="1201221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Financial crisis leading to a global recession </a:t>
            </a:r>
          </a:p>
        </p:txBody>
      </p:sp>
      <p:pic>
        <p:nvPicPr>
          <p:cNvPr id="6" name="Picture 5"/>
          <p:cNvPicPr>
            <a:picLocks noChangeAspect="1"/>
          </p:cNvPicPr>
          <p:nvPr/>
        </p:nvPicPr>
        <p:blipFill rotWithShape="1">
          <a:blip r:embed="rId2"/>
          <a:srcRect l="2250" t="19959" r="14125" b="42222"/>
          <a:stretch/>
        </p:blipFill>
        <p:spPr>
          <a:xfrm>
            <a:off x="-42092" y="1928387"/>
            <a:ext cx="5810714" cy="1661479"/>
          </a:xfrm>
          <a:prstGeom prst="rect">
            <a:avLst/>
          </a:prstGeom>
        </p:spPr>
      </p:pic>
      <p:pic>
        <p:nvPicPr>
          <p:cNvPr id="8" name="Picture 7"/>
          <p:cNvPicPr>
            <a:picLocks noChangeAspect="1"/>
          </p:cNvPicPr>
          <p:nvPr/>
        </p:nvPicPr>
        <p:blipFill rotWithShape="1">
          <a:blip r:embed="rId2"/>
          <a:srcRect l="43421" t="6926" r="42991" b="78509"/>
          <a:stretch/>
        </p:blipFill>
        <p:spPr>
          <a:xfrm>
            <a:off x="2063719" y="1047178"/>
            <a:ext cx="1659467" cy="1000559"/>
          </a:xfrm>
          <a:prstGeom prst="rect">
            <a:avLst/>
          </a:prstGeom>
        </p:spPr>
      </p:pic>
      <p:pic>
        <p:nvPicPr>
          <p:cNvPr id="9" name="Picture 8"/>
          <p:cNvPicPr>
            <a:picLocks noChangeAspect="1"/>
          </p:cNvPicPr>
          <p:nvPr/>
        </p:nvPicPr>
        <p:blipFill rotWithShape="1">
          <a:blip r:embed="rId3"/>
          <a:srcRect l="12500" t="8000" r="71750" b="84444"/>
          <a:stretch/>
        </p:blipFill>
        <p:spPr>
          <a:xfrm>
            <a:off x="7109742" y="867942"/>
            <a:ext cx="3490897" cy="941988"/>
          </a:xfrm>
          <a:prstGeom prst="rect">
            <a:avLst/>
          </a:prstGeom>
        </p:spPr>
      </p:pic>
      <p:pic>
        <p:nvPicPr>
          <p:cNvPr id="10" name="Picture 9"/>
          <p:cNvPicPr>
            <a:picLocks noChangeAspect="1"/>
          </p:cNvPicPr>
          <p:nvPr/>
        </p:nvPicPr>
        <p:blipFill rotWithShape="1">
          <a:blip r:embed="rId3"/>
          <a:srcRect l="12501" t="21372" r="15112" b="61739"/>
          <a:stretch/>
        </p:blipFill>
        <p:spPr>
          <a:xfrm>
            <a:off x="5939354" y="1703295"/>
            <a:ext cx="6065956" cy="1761229"/>
          </a:xfrm>
          <a:prstGeom prst="rect">
            <a:avLst/>
          </a:prstGeom>
        </p:spPr>
      </p:pic>
      <p:pic>
        <p:nvPicPr>
          <p:cNvPr id="12" name="Picture 11"/>
          <p:cNvPicPr>
            <a:picLocks noChangeAspect="1"/>
          </p:cNvPicPr>
          <p:nvPr/>
        </p:nvPicPr>
        <p:blipFill rotWithShape="1">
          <a:blip r:embed="rId4"/>
          <a:srcRect l="6289" t="7630" r="77330" b="83668"/>
          <a:stretch/>
        </p:blipFill>
        <p:spPr>
          <a:xfrm>
            <a:off x="2063719" y="4024278"/>
            <a:ext cx="2496457" cy="745994"/>
          </a:xfrm>
          <a:prstGeom prst="rect">
            <a:avLst/>
          </a:prstGeom>
        </p:spPr>
      </p:pic>
      <p:pic>
        <p:nvPicPr>
          <p:cNvPr id="13" name="Picture 12"/>
          <p:cNvPicPr>
            <a:picLocks noChangeAspect="1"/>
          </p:cNvPicPr>
          <p:nvPr/>
        </p:nvPicPr>
        <p:blipFill rotWithShape="1">
          <a:blip r:embed="rId4"/>
          <a:srcRect l="20860" t="29810" r="9789" b="46096"/>
          <a:stretch/>
        </p:blipFill>
        <p:spPr>
          <a:xfrm>
            <a:off x="254423" y="4770272"/>
            <a:ext cx="6115050" cy="1195004"/>
          </a:xfrm>
          <a:prstGeom prst="rect">
            <a:avLst/>
          </a:prstGeom>
        </p:spPr>
      </p:pic>
      <p:pic>
        <p:nvPicPr>
          <p:cNvPr id="14" name="Picture 13"/>
          <p:cNvPicPr>
            <a:picLocks noChangeAspect="1"/>
          </p:cNvPicPr>
          <p:nvPr/>
        </p:nvPicPr>
        <p:blipFill rotWithShape="1">
          <a:blip r:embed="rId5"/>
          <a:srcRect l="7844" t="6384" r="80543" b="85013"/>
          <a:stretch/>
        </p:blipFill>
        <p:spPr>
          <a:xfrm>
            <a:off x="7848883" y="3972905"/>
            <a:ext cx="2852709" cy="1188628"/>
          </a:xfrm>
          <a:prstGeom prst="rect">
            <a:avLst/>
          </a:prstGeom>
        </p:spPr>
      </p:pic>
      <p:pic>
        <p:nvPicPr>
          <p:cNvPr id="15" name="Picture 14"/>
          <p:cNvPicPr>
            <a:picLocks noChangeAspect="1"/>
          </p:cNvPicPr>
          <p:nvPr/>
        </p:nvPicPr>
        <p:blipFill rotWithShape="1">
          <a:blip r:embed="rId5"/>
          <a:srcRect l="25845" t="14790" r="25767" b="52114"/>
          <a:stretch/>
        </p:blipFill>
        <p:spPr>
          <a:xfrm>
            <a:off x="6637179" y="4788989"/>
            <a:ext cx="5378132" cy="2069011"/>
          </a:xfrm>
          <a:prstGeom prst="rect">
            <a:avLst/>
          </a:prstGeom>
        </p:spPr>
      </p:pic>
      <p:sp>
        <p:nvSpPr>
          <p:cNvPr id="16" name="Rectangle 15"/>
          <p:cNvSpPr/>
          <p:nvPr/>
        </p:nvSpPr>
        <p:spPr>
          <a:xfrm>
            <a:off x="93365" y="812800"/>
            <a:ext cx="5675257" cy="277706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p:cNvSpPr/>
          <p:nvPr/>
        </p:nvSpPr>
        <p:spPr>
          <a:xfrm>
            <a:off x="4165982" y="829298"/>
            <a:ext cx="1602640"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April, 2022</a:t>
            </a:r>
          </a:p>
        </p:txBody>
      </p:sp>
      <p:sp>
        <p:nvSpPr>
          <p:cNvPr id="18" name="Rectangle 17"/>
          <p:cNvSpPr/>
          <p:nvPr/>
        </p:nvSpPr>
        <p:spPr>
          <a:xfrm>
            <a:off x="5939354" y="812800"/>
            <a:ext cx="6151046" cy="277706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a:xfrm>
            <a:off x="10353401" y="829298"/>
            <a:ext cx="1736999"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Sept, 2022</a:t>
            </a:r>
          </a:p>
        </p:txBody>
      </p:sp>
      <p:sp>
        <p:nvSpPr>
          <p:cNvPr id="20" name="Rectangle 19"/>
          <p:cNvSpPr/>
          <p:nvPr/>
        </p:nvSpPr>
        <p:spPr>
          <a:xfrm>
            <a:off x="93365" y="3899764"/>
            <a:ext cx="6307665" cy="277706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6562089" y="3897224"/>
            <a:ext cx="5528312" cy="277706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4798390" y="3897224"/>
            <a:ext cx="1602640"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Sept, 2022</a:t>
            </a:r>
          </a:p>
        </p:txBody>
      </p:sp>
      <p:sp>
        <p:nvSpPr>
          <p:cNvPr id="24" name="Rectangle 23"/>
          <p:cNvSpPr/>
          <p:nvPr/>
        </p:nvSpPr>
        <p:spPr>
          <a:xfrm>
            <a:off x="10487760" y="3914992"/>
            <a:ext cx="1602640"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Oct, 2022</a:t>
            </a:r>
          </a:p>
        </p:txBody>
      </p:sp>
      <p:sp>
        <p:nvSpPr>
          <p:cNvPr id="22" name="TextBox 21">
            <a:extLst>
              <a:ext uri="{FF2B5EF4-FFF2-40B4-BE49-F238E27FC236}">
                <a16:creationId xmlns:a16="http://schemas.microsoft.com/office/drawing/2014/main" id="{CA73A552-3A38-4B38-9F75-E023FD0DEF2A}"/>
              </a:ext>
            </a:extLst>
          </p:cNvPr>
          <p:cNvSpPr txBox="1"/>
          <p:nvPr/>
        </p:nvSpPr>
        <p:spPr>
          <a:xfrm>
            <a:off x="186690" y="5879542"/>
            <a:ext cx="6130829" cy="738664"/>
          </a:xfrm>
          <a:prstGeom prst="rect">
            <a:avLst/>
          </a:prstGeom>
          <a:solidFill>
            <a:schemeClr val="accent5">
              <a:lumMod val="20000"/>
              <a:lumOff val="80000"/>
            </a:schemeClr>
          </a:solidFill>
        </p:spPr>
        <p:txBody>
          <a:bodyPr wrap="square" rtlCol="0">
            <a:spAutoFit/>
          </a:bodyPr>
          <a:lstStyle/>
          <a:p>
            <a:pPr algn="ctr"/>
            <a:r>
              <a:rPr lang="en-US" sz="1400" dirty="0"/>
              <a:t>In 2006, Economist </a:t>
            </a:r>
            <a:r>
              <a:rPr lang="en-US" sz="1400" dirty="0" err="1"/>
              <a:t>Nouriel</a:t>
            </a:r>
            <a:r>
              <a:rPr lang="en-US" sz="1400" dirty="0"/>
              <a:t> </a:t>
            </a:r>
            <a:r>
              <a:rPr lang="en-US" sz="1400" dirty="0" err="1"/>
              <a:t>Roubini</a:t>
            </a:r>
            <a:r>
              <a:rPr lang="en-US" sz="1400" dirty="0"/>
              <a:t> wrote that the U.S. was headed into a long and "protracted" recession due to the "collapse" of house prices, which he noted were already in freefall. This came true in 2008</a:t>
            </a:r>
            <a:endParaRPr lang="en-PK" sz="1400" dirty="0"/>
          </a:p>
        </p:txBody>
      </p:sp>
      <p:sp>
        <p:nvSpPr>
          <p:cNvPr id="3" name="Rectangle 2"/>
          <p:cNvSpPr/>
          <p:nvPr/>
        </p:nvSpPr>
        <p:spPr>
          <a:xfrm>
            <a:off x="254423" y="4817642"/>
            <a:ext cx="6063096" cy="828930"/>
          </a:xfrm>
          <a:prstGeom prst="rect">
            <a:avLst/>
          </a:prstGeom>
          <a:solidFill>
            <a:schemeClr val="accent5">
              <a:alpha val="19000"/>
            </a:schemeClr>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9448800" y="6595938"/>
            <a:ext cx="2743200" cy="365125"/>
          </a:xfrm>
        </p:spPr>
        <p:txBody>
          <a:bodyPr/>
          <a:lstStyle/>
          <a:p>
            <a:fld id="{E6AFDD3D-E1F5-4B3E-98E3-C7999D8EA369}" type="slidenum">
              <a:rPr lang="en-US" smtClean="0"/>
              <a:t>10</a:t>
            </a:fld>
            <a:endParaRPr lang="en-US"/>
          </a:p>
        </p:txBody>
      </p:sp>
    </p:spTree>
    <p:extLst>
      <p:ext uri="{BB962C8B-B14F-4D97-AF65-F5344CB8AC3E}">
        <p14:creationId xmlns:p14="http://schemas.microsoft.com/office/powerpoint/2010/main" val="132984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8" y="84467"/>
            <a:ext cx="12161561" cy="655313"/>
          </a:xfrm>
        </p:spPr>
        <p:txBody>
          <a:bodyPr>
            <a:noAutofit/>
          </a:bodyPr>
          <a:lstStyle/>
          <a:p>
            <a:r>
              <a:rPr lang="en-US" sz="3200" dirty="0"/>
              <a:t>Interdependence of Financial and economic crisis</a:t>
            </a:r>
          </a:p>
        </p:txBody>
      </p:sp>
      <p:pic>
        <p:nvPicPr>
          <p:cNvPr id="4" name="Picture 3"/>
          <p:cNvPicPr>
            <a:picLocks noChangeAspect="1"/>
          </p:cNvPicPr>
          <p:nvPr/>
        </p:nvPicPr>
        <p:blipFill rotWithShape="1">
          <a:blip r:embed="rId2"/>
          <a:srcRect l="15454" t="20602" r="38669" b="42022"/>
          <a:stretch/>
        </p:blipFill>
        <p:spPr>
          <a:xfrm>
            <a:off x="6096000" y="1245215"/>
            <a:ext cx="5753100" cy="5314429"/>
          </a:xfrm>
          <a:prstGeom prst="rect">
            <a:avLst/>
          </a:prstGeom>
        </p:spPr>
      </p:pic>
      <p:pic>
        <p:nvPicPr>
          <p:cNvPr id="6" name="Picture 5"/>
          <p:cNvPicPr>
            <a:picLocks noChangeAspect="1"/>
          </p:cNvPicPr>
          <p:nvPr/>
        </p:nvPicPr>
        <p:blipFill rotWithShape="1">
          <a:blip r:embed="rId3"/>
          <a:srcRect l="25673" t="55633" r="34233" b="10000"/>
          <a:stretch/>
        </p:blipFill>
        <p:spPr>
          <a:xfrm>
            <a:off x="371382" y="1507362"/>
            <a:ext cx="5312370" cy="2950338"/>
          </a:xfrm>
          <a:prstGeom prst="rect">
            <a:avLst/>
          </a:prstGeom>
        </p:spPr>
      </p:pic>
      <p:pic>
        <p:nvPicPr>
          <p:cNvPr id="7" name="Picture 6"/>
          <p:cNvPicPr>
            <a:picLocks noChangeAspect="1"/>
          </p:cNvPicPr>
          <p:nvPr/>
        </p:nvPicPr>
        <p:blipFill rotWithShape="1">
          <a:blip r:embed="rId4"/>
          <a:srcRect l="25000" t="29725" r="34238" b="27101"/>
          <a:stretch/>
        </p:blipFill>
        <p:spPr>
          <a:xfrm>
            <a:off x="556923" y="4277286"/>
            <a:ext cx="5126829" cy="2484182"/>
          </a:xfrm>
          <a:prstGeom prst="rect">
            <a:avLst/>
          </a:prstGeom>
        </p:spPr>
      </p:pic>
      <p:pic>
        <p:nvPicPr>
          <p:cNvPr id="9" name="Picture 8"/>
          <p:cNvPicPr>
            <a:picLocks noChangeAspect="1"/>
          </p:cNvPicPr>
          <p:nvPr/>
        </p:nvPicPr>
        <p:blipFill rotWithShape="1">
          <a:blip r:embed="rId3"/>
          <a:srcRect t="8222" r="73162" b="81897"/>
          <a:stretch/>
        </p:blipFill>
        <p:spPr>
          <a:xfrm>
            <a:off x="1349802" y="852048"/>
            <a:ext cx="3164459" cy="655314"/>
          </a:xfrm>
          <a:prstGeom prst="rect">
            <a:avLst/>
          </a:prstGeom>
        </p:spPr>
      </p:pic>
      <p:sp>
        <p:nvSpPr>
          <p:cNvPr id="10" name="Rectangle 9"/>
          <p:cNvSpPr/>
          <p:nvPr/>
        </p:nvSpPr>
        <p:spPr>
          <a:xfrm>
            <a:off x="263411" y="871848"/>
            <a:ext cx="5528312" cy="57575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4189082" y="889616"/>
            <a:ext cx="1602640"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Jun, 2022</a:t>
            </a:r>
          </a:p>
        </p:txBody>
      </p:sp>
      <p:sp>
        <p:nvSpPr>
          <p:cNvPr id="12" name="Rectangle 11"/>
          <p:cNvSpPr/>
          <p:nvPr/>
        </p:nvSpPr>
        <p:spPr>
          <a:xfrm>
            <a:off x="6070234" y="889616"/>
            <a:ext cx="5813789" cy="57575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p:cNvSpPr/>
          <p:nvPr/>
        </p:nvSpPr>
        <p:spPr>
          <a:xfrm>
            <a:off x="10211805" y="907384"/>
            <a:ext cx="1685399"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Oct, 2022</a:t>
            </a:r>
          </a:p>
        </p:txBody>
      </p:sp>
      <p:pic>
        <p:nvPicPr>
          <p:cNvPr id="15" name="Picture 14"/>
          <p:cNvPicPr>
            <a:picLocks noChangeAspect="1"/>
          </p:cNvPicPr>
          <p:nvPr/>
        </p:nvPicPr>
        <p:blipFill rotWithShape="1">
          <a:blip r:embed="rId2"/>
          <a:srcRect l="7251" t="7978" r="77126" b="86755"/>
          <a:stretch/>
        </p:blipFill>
        <p:spPr>
          <a:xfrm>
            <a:off x="6182134" y="990175"/>
            <a:ext cx="3137191" cy="997262"/>
          </a:xfrm>
          <a:prstGeom prst="rect">
            <a:avLst/>
          </a:prstGeom>
        </p:spPr>
      </p:pic>
      <p:sp>
        <p:nvSpPr>
          <p:cNvPr id="3" name="Slide Number Placeholder 2"/>
          <p:cNvSpPr>
            <a:spLocks noGrp="1"/>
          </p:cNvSpPr>
          <p:nvPr>
            <p:ph type="sldNum" sz="quarter" idx="12"/>
          </p:nvPr>
        </p:nvSpPr>
        <p:spPr/>
        <p:txBody>
          <a:bodyPr/>
          <a:lstStyle/>
          <a:p>
            <a:fld id="{E6AFDD3D-E1F5-4B3E-98E3-C7999D8EA369}" type="slidenum">
              <a:rPr lang="en-US" smtClean="0"/>
              <a:t>11</a:t>
            </a:fld>
            <a:endParaRPr lang="en-US"/>
          </a:p>
        </p:txBody>
      </p:sp>
    </p:spTree>
    <p:extLst>
      <p:ext uri="{BB962C8B-B14F-4D97-AF65-F5344CB8AC3E}">
        <p14:creationId xmlns:p14="http://schemas.microsoft.com/office/powerpoint/2010/main" val="25795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14" y="80783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561414" y="1795364"/>
            <a:ext cx="5082454" cy="89525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561414" y="278289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561414" y="377042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561414" y="475795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561414" y="5745485"/>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Rectangle 8"/>
          <p:cNvSpPr/>
          <p:nvPr/>
        </p:nvSpPr>
        <p:spPr>
          <a:xfrm>
            <a:off x="6300219" y="0"/>
            <a:ext cx="542732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accent1"/>
                </a:solidFill>
              </a:rPr>
              <a:t>Understanding factors leading to previous global financial crises shall help in predicting this one more accurately</a:t>
            </a:r>
          </a:p>
        </p:txBody>
      </p:sp>
      <p:cxnSp>
        <p:nvCxnSpPr>
          <p:cNvPr id="8" name="Straight Connector 7"/>
          <p:cNvCxnSpPr/>
          <p:nvPr/>
        </p:nvCxnSpPr>
        <p:spPr>
          <a:xfrm>
            <a:off x="6070927" y="836966"/>
            <a:ext cx="0" cy="5779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12</a:t>
            </a:fld>
            <a:endParaRPr lang="en-US" dirty="0"/>
          </a:p>
        </p:txBody>
      </p:sp>
    </p:spTree>
    <p:extLst>
      <p:ext uri="{BB962C8B-B14F-4D97-AF65-F5344CB8AC3E}">
        <p14:creationId xmlns:p14="http://schemas.microsoft.com/office/powerpoint/2010/main" val="337721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9196" y="642982"/>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p:cNvSpPr/>
          <p:nvPr/>
        </p:nvSpPr>
        <p:spPr>
          <a:xfrm>
            <a:off x="689196" y="1471056"/>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tangle 54"/>
          <p:cNvSpPr/>
          <p:nvPr/>
        </p:nvSpPr>
        <p:spPr>
          <a:xfrm>
            <a:off x="689196" y="2299130"/>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tangle 55"/>
          <p:cNvSpPr/>
          <p:nvPr/>
        </p:nvSpPr>
        <p:spPr>
          <a:xfrm>
            <a:off x="689196" y="3127204"/>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Rectangle 57"/>
          <p:cNvSpPr/>
          <p:nvPr/>
        </p:nvSpPr>
        <p:spPr>
          <a:xfrm>
            <a:off x="689196" y="3955278"/>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p:cNvSpPr/>
          <p:nvPr/>
        </p:nvSpPr>
        <p:spPr>
          <a:xfrm>
            <a:off x="689196" y="4783352"/>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tangle 59"/>
          <p:cNvSpPr/>
          <p:nvPr/>
        </p:nvSpPr>
        <p:spPr>
          <a:xfrm>
            <a:off x="689196" y="5611426"/>
            <a:ext cx="11415845" cy="76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nchor="t">
            <a:noAutofit/>
          </a:bodyPr>
          <a:lstStyle/>
          <a:p>
            <a:pPr lvl="0">
              <a:spcBef>
                <a:spcPts val="0"/>
              </a:spcBef>
              <a:defRPr/>
            </a:pPr>
            <a:r>
              <a:rPr lang="en-US" sz="3200" dirty="0"/>
              <a:t>Examples of Drivers from Financial Crises in the past </a:t>
            </a:r>
            <a:r>
              <a:rPr lang="en-US" dirty="0"/>
              <a:t>(1/2)</a:t>
            </a:r>
            <a:endParaRPr lang="en-US" sz="3200" dirty="0">
              <a:ln>
                <a:noFill/>
              </a:ln>
              <a:solidFill>
                <a:prstClr val="black"/>
              </a:solidFill>
              <a:latin typeface="Arial" panose="020B0604020202020204" pitchFamily="34" charset="0"/>
              <a:cs typeface="Arial" panose="020B0604020202020204" pitchFamily="34" charset="0"/>
            </a:endParaRPr>
          </a:p>
        </p:txBody>
      </p:sp>
      <p:sp>
        <p:nvSpPr>
          <p:cNvPr id="49" name="Chevron 48"/>
          <p:cNvSpPr/>
          <p:nvPr/>
        </p:nvSpPr>
        <p:spPr>
          <a:xfrm rot="5400000">
            <a:off x="-2464326" y="3218553"/>
            <a:ext cx="5690920" cy="528571"/>
          </a:xfrm>
          <a:prstGeom prst="chevron">
            <a:avLst>
              <a:gd name="adj" fmla="val 32542"/>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err="1">
              <a:ln>
                <a:noFill/>
              </a:ln>
              <a:solidFill>
                <a:srgbClr val="FFFFFF"/>
              </a:solidFill>
              <a:effectLst/>
              <a:uLnTx/>
              <a:uFillTx/>
              <a:latin typeface="Arial"/>
              <a:ea typeface="ＭＳ Ｐゴシック"/>
              <a:cs typeface="+mn-cs"/>
            </a:endParaRPr>
          </a:p>
        </p:txBody>
      </p:sp>
      <p:sp>
        <p:nvSpPr>
          <p:cNvPr id="35" name="Rectangle 34">
            <a:extLst>
              <a:ext uri="{FF2B5EF4-FFF2-40B4-BE49-F238E27FC236}">
                <a16:creationId xmlns:a16="http://schemas.microsoft.com/office/drawing/2014/main" id="{F1C82D8A-6A53-426D-8E2A-A09B589F893F}"/>
              </a:ext>
            </a:extLst>
          </p:cNvPr>
          <p:cNvSpPr/>
          <p:nvPr/>
        </p:nvSpPr>
        <p:spPr>
          <a:xfrm>
            <a:off x="0" y="6414866"/>
            <a:ext cx="121920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Sources: </a:t>
            </a: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3"/>
              </a:rPr>
              <a:t>https://rtistic.info/history-of-the-global-financial-crisis/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rPr>
              <a:t>https://www.caproasia.com/2016/04/12/economic-crisis-since-1900-2015/</a:t>
            </a:r>
            <a:r>
              <a:rPr kumimoji="0" lang="en-US" sz="1100" b="0" i="0" u="none" strike="noStrike" kern="1200" cap="none" spc="0" normalizeH="0" baseline="0" noProof="0" dirty="0">
                <a:ln>
                  <a:noFill/>
                </a:ln>
                <a:solidFill>
                  <a:srgbClr val="000000"/>
                </a:solidFill>
                <a:effectLst/>
                <a:uLnTx/>
                <a:uFillTx/>
                <a:latin typeface="Arial"/>
                <a:ea typeface="+mn-ea"/>
                <a:cs typeface="+mn-cs"/>
              </a:rPr>
              <a:t> , </a:t>
            </a: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5"/>
              </a:rPr>
              <a:t>https://www.economist.com/news/essays/21600451-finance-not-merely-prone-crises-it-shaped-them-five-historical-crises-show-how-aspects-today-s-fina</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7" name="TextBox 6"/>
          <p:cNvSpPr txBox="1"/>
          <p:nvPr/>
        </p:nvSpPr>
        <p:spPr>
          <a:xfrm>
            <a:off x="1987746" y="620089"/>
            <a:ext cx="23934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Dutch Tulip Bulb </a:t>
            </a:r>
          </a:p>
        </p:txBody>
      </p:sp>
      <p:sp>
        <p:nvSpPr>
          <p:cNvPr id="39" name="Pentagon 38"/>
          <p:cNvSpPr/>
          <p:nvPr/>
        </p:nvSpPr>
        <p:spPr>
          <a:xfrm>
            <a:off x="558934" y="1543118"/>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1720</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0" name="Pentagon 39"/>
          <p:cNvSpPr/>
          <p:nvPr/>
        </p:nvSpPr>
        <p:spPr>
          <a:xfrm>
            <a:off x="558934" y="2362488"/>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ＭＳ Ｐゴシック"/>
                <a:cs typeface="+mn-cs"/>
              </a:rPr>
              <a:t>1772</a:t>
            </a:r>
          </a:p>
        </p:txBody>
      </p:sp>
      <p:sp>
        <p:nvSpPr>
          <p:cNvPr id="41" name="Pentagon 40"/>
          <p:cNvSpPr/>
          <p:nvPr/>
        </p:nvSpPr>
        <p:spPr>
          <a:xfrm>
            <a:off x="558934" y="3196372"/>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2" name="Pentagon 41"/>
          <p:cNvSpPr/>
          <p:nvPr/>
        </p:nvSpPr>
        <p:spPr>
          <a:xfrm>
            <a:off x="558934" y="4015743"/>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1974</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Pentagon 42"/>
          <p:cNvSpPr/>
          <p:nvPr/>
        </p:nvSpPr>
        <p:spPr>
          <a:xfrm>
            <a:off x="558934" y="4864143"/>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1980s</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Pentagon 43"/>
          <p:cNvSpPr/>
          <p:nvPr/>
        </p:nvSpPr>
        <p:spPr>
          <a:xfrm>
            <a:off x="558934" y="5683516"/>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1987</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Pentagon 44"/>
          <p:cNvSpPr/>
          <p:nvPr/>
        </p:nvSpPr>
        <p:spPr>
          <a:xfrm>
            <a:off x="558934" y="708132"/>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1637</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TextBox 45"/>
          <p:cNvSpPr txBox="1"/>
          <p:nvPr/>
        </p:nvSpPr>
        <p:spPr>
          <a:xfrm>
            <a:off x="1987745" y="1466540"/>
            <a:ext cx="23934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South Seas Bubble</a:t>
            </a:r>
          </a:p>
        </p:txBody>
      </p:sp>
      <p:sp>
        <p:nvSpPr>
          <p:cNvPr id="47" name="TextBox 46"/>
          <p:cNvSpPr txBox="1"/>
          <p:nvPr/>
        </p:nvSpPr>
        <p:spPr>
          <a:xfrm>
            <a:off x="1987745" y="2254651"/>
            <a:ext cx="23934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British Credit Crisis</a:t>
            </a:r>
          </a:p>
        </p:txBody>
      </p:sp>
      <p:sp>
        <p:nvSpPr>
          <p:cNvPr id="48" name="TextBox 47"/>
          <p:cNvSpPr txBox="1"/>
          <p:nvPr/>
        </p:nvSpPr>
        <p:spPr>
          <a:xfrm>
            <a:off x="1987743" y="3096538"/>
            <a:ext cx="33272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The Great Depression</a:t>
            </a:r>
          </a:p>
        </p:txBody>
      </p:sp>
      <p:sp>
        <p:nvSpPr>
          <p:cNvPr id="50" name="TextBox 49"/>
          <p:cNvSpPr txBox="1"/>
          <p:nvPr/>
        </p:nvSpPr>
        <p:spPr>
          <a:xfrm>
            <a:off x="1987743" y="3933742"/>
            <a:ext cx="23934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Stock Market Crash</a:t>
            </a:r>
          </a:p>
        </p:txBody>
      </p:sp>
      <p:sp>
        <p:nvSpPr>
          <p:cNvPr id="51" name="TextBox 50"/>
          <p:cNvSpPr txBox="1"/>
          <p:nvPr/>
        </p:nvSpPr>
        <p:spPr>
          <a:xfrm>
            <a:off x="1987742" y="4759148"/>
            <a:ext cx="2698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LATAM Sovereign Debt </a:t>
            </a:r>
          </a:p>
        </p:txBody>
      </p:sp>
      <p:sp>
        <p:nvSpPr>
          <p:cNvPr id="52" name="TextBox 51"/>
          <p:cNvSpPr txBox="1"/>
          <p:nvPr/>
        </p:nvSpPr>
        <p:spPr>
          <a:xfrm>
            <a:off x="1987745" y="5617870"/>
            <a:ext cx="20134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Black Monday</a:t>
            </a:r>
          </a:p>
        </p:txBody>
      </p:sp>
      <p:sp>
        <p:nvSpPr>
          <p:cNvPr id="8" name="TextBox 7"/>
          <p:cNvSpPr txBox="1"/>
          <p:nvPr/>
        </p:nvSpPr>
        <p:spPr>
          <a:xfrm>
            <a:off x="3993916" y="721675"/>
            <a:ext cx="80113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Artificial hike </a:t>
            </a:r>
            <a:r>
              <a:rPr kumimoji="0" lang="en-US" sz="2000" b="0" i="0" u="none" strike="noStrike" kern="1200" cap="none" spc="0" normalizeH="0" baseline="0" noProof="0" dirty="0">
                <a:ln>
                  <a:noFill/>
                </a:ln>
                <a:solidFill>
                  <a:srgbClr val="000000"/>
                </a:solidFill>
                <a:effectLst/>
                <a:uLnTx/>
                <a:uFillTx/>
                <a:latin typeface="Arial"/>
                <a:ea typeface="+mn-ea"/>
                <a:cs typeface="+mn-cs"/>
              </a:rPr>
              <a:t>in import luxury (tulip bulbs). Capital liquidated (including houses) to buy. </a:t>
            </a:r>
            <a:r>
              <a:rPr kumimoji="0" lang="en-US" sz="2000" b="1" i="0" u="none" strike="noStrike" kern="1200" cap="none" spc="0" normalizeH="0" baseline="0" noProof="0" dirty="0">
                <a:ln>
                  <a:noFill/>
                </a:ln>
                <a:solidFill>
                  <a:srgbClr val="000000"/>
                </a:solidFill>
                <a:effectLst/>
                <a:uLnTx/>
                <a:uFillTx/>
                <a:latin typeface="Arial"/>
                <a:ea typeface="+mn-ea"/>
                <a:cs typeface="+mn-cs"/>
              </a:rPr>
              <a:t>Massive plunge as price bubble burst. </a:t>
            </a:r>
          </a:p>
        </p:txBody>
      </p:sp>
      <p:sp>
        <p:nvSpPr>
          <p:cNvPr id="61" name="TextBox 60"/>
          <p:cNvSpPr txBox="1"/>
          <p:nvPr/>
        </p:nvSpPr>
        <p:spPr>
          <a:xfrm>
            <a:off x="3829050" y="1521004"/>
            <a:ext cx="83629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Company by act of Parliament, awarded slave trading monopoly. World’s 1</a:t>
            </a:r>
            <a:r>
              <a:rPr kumimoji="0" lang="en-US" sz="2000" b="0" i="0" u="none" strike="noStrike" kern="1200" cap="none" spc="0" normalizeH="0" baseline="30000" noProof="0" dirty="0">
                <a:ln>
                  <a:noFill/>
                </a:ln>
                <a:solidFill>
                  <a:srgbClr val="000000"/>
                </a:solidFill>
                <a:effectLst/>
                <a:uLnTx/>
                <a:uFillTx/>
                <a:latin typeface="Arial"/>
                <a:ea typeface="+mn-ea"/>
                <a:cs typeface="+mn-cs"/>
              </a:rPr>
              <a:t>st</a:t>
            </a:r>
            <a:r>
              <a:rPr kumimoji="0" lang="en-US" sz="2000" b="0" i="0" u="none" strike="noStrike" kern="1200" cap="none" spc="0" normalizeH="0" baseline="0" noProof="0" dirty="0">
                <a:ln>
                  <a:noFill/>
                </a:ln>
                <a:solidFill>
                  <a:srgbClr val="000000"/>
                </a:solidFill>
                <a:effectLst/>
                <a:uLnTx/>
                <a:uFillTx/>
                <a:latin typeface="Arial"/>
                <a:ea typeface="+mn-ea"/>
                <a:cs typeface="+mn-cs"/>
              </a:rPr>
              <a:t> financial crash, 1</a:t>
            </a:r>
            <a:r>
              <a:rPr kumimoji="0" lang="en-US" sz="2000" b="0" i="0" u="none" strike="noStrike" kern="1200" cap="none" spc="0" normalizeH="0" baseline="30000" noProof="0" dirty="0">
                <a:ln>
                  <a:noFill/>
                </a:ln>
                <a:solidFill>
                  <a:srgbClr val="000000"/>
                </a:solidFill>
                <a:effectLst/>
                <a:uLnTx/>
                <a:uFillTx/>
                <a:latin typeface="Arial"/>
                <a:ea typeface="+mn-ea"/>
                <a:cs typeface="+mn-cs"/>
              </a:rPr>
              <a:t>st</a:t>
            </a:r>
            <a:r>
              <a:rPr kumimoji="0" lang="en-US" sz="2000" b="0" i="0" u="none" strike="noStrike" kern="1200" cap="none" spc="0" normalizeH="0" baseline="0" noProof="0" dirty="0">
                <a:ln>
                  <a:noFill/>
                </a:ln>
                <a:solidFill>
                  <a:srgbClr val="000000"/>
                </a:solidFill>
                <a:effectLst/>
                <a:uLnTx/>
                <a:uFillTx/>
                <a:latin typeface="Arial"/>
                <a:ea typeface="+mn-ea"/>
                <a:cs typeface="+mn-cs"/>
              </a:rPr>
              <a:t> Ponzi scheme. </a:t>
            </a:r>
            <a:r>
              <a:rPr kumimoji="0" lang="en-US" sz="2000" b="1" i="0" u="none" strike="noStrike" kern="1200" cap="none" spc="0" normalizeH="0" baseline="0" noProof="0" dirty="0">
                <a:ln>
                  <a:noFill/>
                </a:ln>
                <a:solidFill>
                  <a:srgbClr val="000000"/>
                </a:solidFill>
                <a:effectLst/>
                <a:uLnTx/>
                <a:uFillTx/>
                <a:latin typeface="Arial"/>
                <a:ea typeface="+mn-ea"/>
                <a:cs typeface="+mn-cs"/>
              </a:rPr>
              <a:t>Stock price from £1000 to £124</a:t>
            </a:r>
          </a:p>
        </p:txBody>
      </p:sp>
      <p:sp>
        <p:nvSpPr>
          <p:cNvPr id="62" name="TextBox 61"/>
          <p:cNvSpPr txBox="1"/>
          <p:nvPr/>
        </p:nvSpPr>
        <p:spPr>
          <a:xfrm>
            <a:off x="4057530" y="2357129"/>
            <a:ext cx="83629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Two London banks close in June. Closing spread across England and Scotland; then Dutch banks. </a:t>
            </a:r>
            <a:r>
              <a:rPr kumimoji="0" lang="en-US" sz="2000" b="1" i="0" u="none" strike="noStrike" kern="1200" cap="none" spc="0" normalizeH="0" baseline="0" noProof="0" dirty="0">
                <a:ln>
                  <a:noFill/>
                </a:ln>
                <a:solidFill>
                  <a:srgbClr val="000000"/>
                </a:solidFill>
                <a:effectLst/>
                <a:uLnTx/>
                <a:uFillTx/>
                <a:latin typeface="Arial"/>
                <a:ea typeface="+mn-ea"/>
                <a:cs typeface="+mn-cs"/>
              </a:rPr>
              <a:t>Termed as first modern banking crisis.</a:t>
            </a:r>
          </a:p>
        </p:txBody>
      </p:sp>
      <p:sp>
        <p:nvSpPr>
          <p:cNvPr id="63" name="TextBox 62"/>
          <p:cNvSpPr txBox="1"/>
          <p:nvPr/>
        </p:nvSpPr>
        <p:spPr>
          <a:xfrm>
            <a:off x="3733800" y="3156410"/>
            <a:ext cx="85350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1929 stock market crash; </a:t>
            </a:r>
            <a:r>
              <a:rPr kumimoji="0" lang="en-US" sz="2000" b="1" i="0" u="none" strike="noStrike" kern="1200" cap="none" spc="0" normalizeH="0" baseline="0" noProof="0" dirty="0">
                <a:ln>
                  <a:noFill/>
                </a:ln>
                <a:solidFill>
                  <a:srgbClr val="000000"/>
                </a:solidFill>
                <a:effectLst/>
                <a:uLnTx/>
                <a:uFillTx/>
                <a:latin typeface="Arial"/>
                <a:ea typeface="+mn-ea"/>
                <a:cs typeface="+mn-cs"/>
              </a:rPr>
              <a:t>world trade and money supply collapses, </a:t>
            </a:r>
            <a:r>
              <a:rPr kumimoji="0" lang="en-US" sz="2000" b="0" i="0" u="none" strike="noStrike" kern="1200" cap="none" spc="0" normalizeH="0" baseline="0" noProof="0" dirty="0">
                <a:ln>
                  <a:noFill/>
                </a:ln>
                <a:solidFill>
                  <a:srgbClr val="000000"/>
                </a:solidFill>
                <a:effectLst/>
                <a:uLnTx/>
                <a:uFillTx/>
                <a:latin typeface="Arial"/>
                <a:ea typeface="+mn-ea"/>
                <a:cs typeface="+mn-cs"/>
              </a:rPr>
              <a:t>industrial production declines, </a:t>
            </a:r>
            <a:r>
              <a:rPr kumimoji="0" lang="en-US" sz="2000" b="1" i="0" u="none" strike="noStrike" kern="1200" cap="none" spc="0" normalizeH="0" baseline="0" noProof="0" dirty="0">
                <a:ln>
                  <a:noFill/>
                </a:ln>
                <a:solidFill>
                  <a:srgbClr val="000000"/>
                </a:solidFill>
                <a:effectLst/>
                <a:uLnTx/>
                <a:uFillTx/>
                <a:latin typeface="Arial"/>
                <a:ea typeface="+mn-ea"/>
                <a:cs typeface="+mn-cs"/>
              </a:rPr>
              <a:t>mass unemployment</a:t>
            </a:r>
            <a:r>
              <a:rPr kumimoji="0" lang="en-US" sz="2000" b="0" i="0" u="none" strike="noStrike" kern="1200" cap="none" spc="0" normalizeH="0" baseline="0" noProof="0" dirty="0">
                <a:ln>
                  <a:noFill/>
                </a:ln>
                <a:solidFill>
                  <a:srgbClr val="000000"/>
                </a:solidFill>
                <a:effectLst/>
                <a:uLnTx/>
                <a:uFillTx/>
                <a:latin typeface="Arial"/>
                <a:ea typeface="+mn-ea"/>
                <a:cs typeface="+mn-cs"/>
              </a:rPr>
              <a:t>, increase in poverty</a:t>
            </a:r>
          </a:p>
        </p:txBody>
      </p:sp>
      <p:sp>
        <p:nvSpPr>
          <p:cNvPr id="64" name="TextBox 63"/>
          <p:cNvSpPr txBox="1"/>
          <p:nvPr/>
        </p:nvSpPr>
        <p:spPr>
          <a:xfrm>
            <a:off x="3943350" y="4014102"/>
            <a:ext cx="82759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Bretton Woods collapses</a:t>
            </a:r>
            <a:r>
              <a:rPr kumimoji="0" lang="en-US" sz="1800" b="0" i="0" u="none" strike="noStrike" kern="1200" cap="none" spc="0" normalizeH="0" baseline="0" noProof="0" dirty="0">
                <a:ln>
                  <a:noFill/>
                </a:ln>
                <a:solidFill>
                  <a:srgbClr val="000000"/>
                </a:solidFill>
                <a:effectLst/>
                <a:uLnTx/>
                <a:uFillTx/>
                <a:latin typeface="Arial"/>
                <a:ea typeface="+mn-ea"/>
                <a:cs typeface="+mn-cs"/>
              </a:rPr>
              <a:t>, all major stock markets in world collapse, Nixon Shock, </a:t>
            </a:r>
            <a:r>
              <a:rPr kumimoji="0" lang="en-US" sz="1800" b="1" i="0" u="none" strike="noStrike" kern="1200" cap="none" spc="0" normalizeH="0" baseline="0" noProof="0" dirty="0">
                <a:ln>
                  <a:noFill/>
                </a:ln>
                <a:solidFill>
                  <a:srgbClr val="000000"/>
                </a:solidFill>
                <a:effectLst/>
                <a:uLnTx/>
                <a:uFillTx/>
                <a:latin typeface="Arial"/>
                <a:ea typeface="+mn-ea"/>
                <a:cs typeface="+mn-cs"/>
              </a:rPr>
              <a:t>USD devaluation </a:t>
            </a:r>
            <a:r>
              <a:rPr kumimoji="0" lang="en-US" sz="1800" b="0" i="0" u="none" strike="noStrike" kern="1200" cap="none" spc="0" normalizeH="0" baseline="0" noProof="0" dirty="0">
                <a:ln>
                  <a:noFill/>
                </a:ln>
                <a:solidFill>
                  <a:srgbClr val="000000"/>
                </a:solidFill>
                <a:effectLst/>
                <a:uLnTx/>
                <a:uFillTx/>
                <a:latin typeface="Arial"/>
                <a:ea typeface="+mn-ea"/>
                <a:cs typeface="+mn-cs"/>
              </a:rPr>
              <a:t>under Smithsonian Agreement, 1973 oil prices shock</a:t>
            </a:r>
          </a:p>
        </p:txBody>
      </p:sp>
      <p:sp>
        <p:nvSpPr>
          <p:cNvPr id="65" name="TextBox 64"/>
          <p:cNvSpPr txBox="1"/>
          <p:nvPr/>
        </p:nvSpPr>
        <p:spPr>
          <a:xfrm>
            <a:off x="4610769" y="4816309"/>
            <a:ext cx="82489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Debt to US banks; earning power exceeded after high growth is interrupted (US Fed Res.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 interest rate to control inflation in US</a:t>
            </a:r>
          </a:p>
        </p:txBody>
      </p:sp>
      <p:sp>
        <p:nvSpPr>
          <p:cNvPr id="66" name="TextBox 65"/>
          <p:cNvSpPr txBox="1"/>
          <p:nvPr/>
        </p:nvSpPr>
        <p:spPr>
          <a:xfrm>
            <a:off x="3286295" y="5633568"/>
            <a:ext cx="88187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Sudden, severe, unexpected stock market crash on Monday, Oct 19, 1987. Strong bull market correction, nascent automated trading and mass panic.</a:t>
            </a:r>
          </a:p>
        </p:txBody>
      </p:sp>
      <p:sp>
        <p:nvSpPr>
          <p:cNvPr id="36" name="TextBox 35"/>
          <p:cNvSpPr txBox="1"/>
          <p:nvPr/>
        </p:nvSpPr>
        <p:spPr>
          <a:xfrm>
            <a:off x="558934" y="3286710"/>
            <a:ext cx="1316386" cy="461665"/>
          </a:xfrm>
          <a:prstGeom prst="rect">
            <a:avLst/>
          </a:prstGeom>
          <a:noFill/>
        </p:spPr>
        <p:txBody>
          <a:bodyPr wrap="none" rtlCol="0">
            <a:spAutoFit/>
          </a:bodyPr>
          <a:lstStyle/>
          <a:p>
            <a:r>
              <a:rPr lang="en-US" sz="2400" b="1" dirty="0"/>
              <a:t>1929-39</a:t>
            </a:r>
          </a:p>
        </p:txBody>
      </p:sp>
      <p:sp>
        <p:nvSpPr>
          <p:cNvPr id="37" name="Slide Number Placeholder 5"/>
          <p:cNvSpPr>
            <a:spLocks noGrp="1"/>
          </p:cNvSpPr>
          <p:nvPr>
            <p:ph type="sldNum" sz="quarter" idx="4294967295"/>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13</a:t>
            </a:fld>
            <a:endParaRPr lang="en-US" dirty="0"/>
          </a:p>
        </p:txBody>
      </p:sp>
    </p:spTree>
    <p:extLst>
      <p:ext uri="{BB962C8B-B14F-4D97-AF65-F5344CB8AC3E}">
        <p14:creationId xmlns:p14="http://schemas.microsoft.com/office/powerpoint/2010/main" val="261944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lvl="0">
              <a:spcBef>
                <a:spcPts val="0"/>
              </a:spcBef>
              <a:defRPr/>
            </a:pPr>
            <a:r>
              <a:rPr lang="en-US" sz="3200" dirty="0"/>
              <a:t>Examples of Drivers from Financial Crises in the past </a:t>
            </a:r>
            <a:r>
              <a:rPr lang="en-US" dirty="0"/>
              <a:t>(2/2)</a:t>
            </a:r>
            <a:endParaRPr lang="en-US" sz="3200" dirty="0">
              <a:ln>
                <a:noFill/>
              </a:ln>
              <a:solidFill>
                <a:prstClr val="black"/>
              </a:solidFill>
              <a:latin typeface="Arial" panose="020B0604020202020204" pitchFamily="34" charset="0"/>
              <a:cs typeface="Arial" panose="020B0604020202020204" pitchFamily="34" charset="0"/>
            </a:endParaRPr>
          </a:p>
        </p:txBody>
      </p:sp>
      <p:sp>
        <p:nvSpPr>
          <p:cNvPr id="49" name="Chevron 48"/>
          <p:cNvSpPr/>
          <p:nvPr/>
        </p:nvSpPr>
        <p:spPr>
          <a:xfrm rot="5400000">
            <a:off x="-2464326" y="3218553"/>
            <a:ext cx="5690920" cy="528571"/>
          </a:xfrm>
          <a:prstGeom prst="chevron">
            <a:avLst>
              <a:gd name="adj" fmla="val 32542"/>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err="1">
              <a:ln>
                <a:noFill/>
              </a:ln>
              <a:solidFill>
                <a:srgbClr val="FFFFFF"/>
              </a:solidFill>
              <a:effectLst/>
              <a:uLnTx/>
              <a:uFillTx/>
              <a:latin typeface="Arial"/>
              <a:ea typeface="ＭＳ Ｐゴシック"/>
              <a:cs typeface="+mn-cs"/>
            </a:endParaRPr>
          </a:p>
        </p:txBody>
      </p:sp>
      <p:sp>
        <p:nvSpPr>
          <p:cNvPr id="35" name="Rectangle 34">
            <a:extLst>
              <a:ext uri="{FF2B5EF4-FFF2-40B4-BE49-F238E27FC236}">
                <a16:creationId xmlns:a16="http://schemas.microsoft.com/office/drawing/2014/main" id="{F1C82D8A-6A53-426D-8E2A-A09B589F893F}"/>
              </a:ext>
            </a:extLst>
          </p:cNvPr>
          <p:cNvSpPr/>
          <p:nvPr/>
        </p:nvSpPr>
        <p:spPr>
          <a:xfrm>
            <a:off x="0" y="6414866"/>
            <a:ext cx="121920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Sources: </a:t>
            </a: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3"/>
              </a:rPr>
              <a:t>https://rtistic.info/history-of-the-global-financial-crisis/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rPr>
              <a:t>https://www.caproasia.com/2016/04/12/economic-crisis-since-1900-2015/</a:t>
            </a:r>
            <a:r>
              <a:rPr kumimoji="0" lang="en-US" sz="1100" b="0" i="0" u="none" strike="noStrike" kern="1200" cap="none" spc="0" normalizeH="0" baseline="0" noProof="0" dirty="0">
                <a:ln>
                  <a:noFill/>
                </a:ln>
                <a:solidFill>
                  <a:srgbClr val="000000"/>
                </a:solidFill>
                <a:effectLst/>
                <a:uLnTx/>
                <a:uFillTx/>
                <a:latin typeface="Arial"/>
                <a:ea typeface="+mn-ea"/>
                <a:cs typeface="+mn-cs"/>
              </a:rPr>
              <a:t> , </a:t>
            </a: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5"/>
              </a:rPr>
              <a:t>https://www.economist.com/news/essays/21600451-finance-not-merely-prone-crises-it-shaped-them-five-historical-crises-show-how-aspects-today-s-fina</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12" name="Rectangle 11"/>
          <p:cNvSpPr/>
          <p:nvPr/>
        </p:nvSpPr>
        <p:spPr>
          <a:xfrm>
            <a:off x="689196" y="577401"/>
            <a:ext cx="11415845" cy="89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1987746" y="620089"/>
            <a:ext cx="23934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The Asian Crisis </a:t>
            </a:r>
          </a:p>
        </p:txBody>
      </p:sp>
      <p:sp>
        <p:nvSpPr>
          <p:cNvPr id="45" name="Pentagon 44"/>
          <p:cNvSpPr/>
          <p:nvPr/>
        </p:nvSpPr>
        <p:spPr>
          <a:xfrm>
            <a:off x="558934" y="708132"/>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1997</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TextBox 7"/>
          <p:cNvSpPr txBox="1"/>
          <p:nvPr/>
        </p:nvSpPr>
        <p:spPr>
          <a:xfrm>
            <a:off x="3549854" y="511684"/>
            <a:ext cx="85551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Speculative capital flows </a:t>
            </a:r>
            <a:r>
              <a:rPr kumimoji="0" lang="en-US" sz="2000" b="0" i="0" u="none" strike="noStrike" kern="1200" cap="none" spc="0" normalizeH="0" baseline="0" noProof="0" dirty="0">
                <a:ln>
                  <a:noFill/>
                </a:ln>
                <a:solidFill>
                  <a:srgbClr val="000000"/>
                </a:solidFill>
                <a:effectLst/>
                <a:uLnTx/>
                <a:uFillTx/>
                <a:latin typeface="Arial"/>
                <a:ea typeface="+mn-ea"/>
                <a:cs typeface="+mn-cs"/>
              </a:rPr>
              <a:t>from developed countries to Thailand, Indonesia, Malaysia, Singapore, HK, South Korea. </a:t>
            </a:r>
            <a:r>
              <a:rPr kumimoji="0" lang="en-US" sz="2000" b="1" i="0" u="none" strike="noStrike" kern="1200" cap="none" spc="0" normalizeH="0" baseline="0" noProof="0" dirty="0">
                <a:ln>
                  <a:noFill/>
                </a:ln>
                <a:solidFill>
                  <a:srgbClr val="000000"/>
                </a:solidFill>
                <a:effectLst/>
                <a:uLnTx/>
                <a:uFillTx/>
                <a:latin typeface="Arial"/>
                <a:ea typeface="+mn-ea"/>
                <a:cs typeface="+mn-cs"/>
              </a:rPr>
              <a:t>Excessive debt accumulation leading to bankruptcies</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Rectangle 53"/>
          <p:cNvSpPr/>
          <p:nvPr/>
        </p:nvSpPr>
        <p:spPr>
          <a:xfrm>
            <a:off x="689196" y="1553433"/>
            <a:ext cx="11415845" cy="89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Pentagon 38"/>
          <p:cNvSpPr/>
          <p:nvPr/>
        </p:nvSpPr>
        <p:spPr>
          <a:xfrm>
            <a:off x="558934" y="1672437"/>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1998</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TextBox 45"/>
          <p:cNvSpPr txBox="1"/>
          <p:nvPr/>
        </p:nvSpPr>
        <p:spPr>
          <a:xfrm>
            <a:off x="1987745" y="1595859"/>
            <a:ext cx="22223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Russian Ruble Crisis </a:t>
            </a:r>
          </a:p>
        </p:txBody>
      </p:sp>
      <p:sp>
        <p:nvSpPr>
          <p:cNvPr id="61" name="TextBox 60"/>
          <p:cNvSpPr txBox="1"/>
          <p:nvPr/>
        </p:nvSpPr>
        <p:spPr>
          <a:xfrm>
            <a:off x="3943350" y="1536882"/>
            <a:ext cx="82486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Asian crisis spillover</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2000" b="1" i="0" u="none" strike="noStrike" kern="1200" cap="none" spc="0" normalizeH="0" baseline="0" noProof="0" dirty="0">
                <a:ln>
                  <a:noFill/>
                </a:ln>
                <a:solidFill>
                  <a:srgbClr val="000000"/>
                </a:solidFill>
                <a:effectLst/>
                <a:uLnTx/>
                <a:uFillTx/>
                <a:latin typeface="Arial"/>
                <a:ea typeface="+mn-ea"/>
                <a:cs typeface="+mn-cs"/>
              </a:rPr>
              <a:t>Ruble lost over 2/3rds value. </a:t>
            </a:r>
            <a:r>
              <a:rPr kumimoji="0" lang="en-US" sz="2000" b="1" i="0" u="none" strike="noStrike" kern="1200" cap="none" spc="0" normalizeH="0" baseline="0" noProof="0" dirty="0" err="1">
                <a:ln>
                  <a:noFill/>
                </a:ln>
                <a:solidFill>
                  <a:srgbClr val="000000"/>
                </a:solidFill>
                <a:effectLst/>
                <a:uLnTx/>
                <a:uFillTx/>
                <a:latin typeface="Arial"/>
                <a:ea typeface="+mn-ea"/>
                <a:cs typeface="+mn-cs"/>
              </a:rPr>
              <a:t>Govt</a:t>
            </a:r>
            <a:r>
              <a:rPr kumimoji="0" lang="en-US" sz="2000" b="1" i="0" u="none" strike="noStrike" kern="1200" cap="none" spc="0" normalizeH="0" baseline="0" noProof="0" dirty="0">
                <a:ln>
                  <a:noFill/>
                </a:ln>
                <a:solidFill>
                  <a:srgbClr val="000000"/>
                </a:solidFill>
                <a:effectLst/>
                <a:uLnTx/>
                <a:uFillTx/>
                <a:latin typeface="Arial"/>
                <a:ea typeface="+mn-ea"/>
                <a:cs typeface="+mn-cs"/>
              </a:rPr>
              <a:t> defaulted </a:t>
            </a:r>
            <a:r>
              <a:rPr kumimoji="0" lang="en-US" sz="2000" b="0" i="0" u="none" strike="noStrike" kern="1200" cap="none" spc="0" normalizeH="0" baseline="0" noProof="0" dirty="0">
                <a:ln>
                  <a:noFill/>
                </a:ln>
                <a:solidFill>
                  <a:srgbClr val="000000"/>
                </a:solidFill>
                <a:effectLst/>
                <a:uLnTx/>
                <a:uFillTx/>
                <a:latin typeface="Arial"/>
                <a:ea typeface="+mn-ea"/>
                <a:cs typeface="+mn-cs"/>
              </a:rPr>
              <a:t>on sovereign debt. Banking crisis and negative impact on neighboring economies</a:t>
            </a:r>
          </a:p>
        </p:txBody>
      </p:sp>
      <p:sp>
        <p:nvSpPr>
          <p:cNvPr id="55" name="Rectangle 54"/>
          <p:cNvSpPr/>
          <p:nvPr/>
        </p:nvSpPr>
        <p:spPr>
          <a:xfrm>
            <a:off x="689196" y="2529465"/>
            <a:ext cx="11415845" cy="89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Pentagon 39"/>
          <p:cNvSpPr/>
          <p:nvPr/>
        </p:nvSpPr>
        <p:spPr>
          <a:xfrm>
            <a:off x="558934" y="2679466"/>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ＭＳ Ｐゴシック"/>
                <a:cs typeface="+mn-cs"/>
              </a:rPr>
              <a:t>2000s</a:t>
            </a:r>
          </a:p>
        </p:txBody>
      </p:sp>
      <p:sp>
        <p:nvSpPr>
          <p:cNvPr id="47" name="TextBox 46"/>
          <p:cNvSpPr txBox="1"/>
          <p:nvPr/>
        </p:nvSpPr>
        <p:spPr>
          <a:xfrm>
            <a:off x="1987745" y="2571629"/>
            <a:ext cx="23934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Dot.com bubble </a:t>
            </a:r>
          </a:p>
        </p:txBody>
      </p:sp>
      <p:sp>
        <p:nvSpPr>
          <p:cNvPr id="62" name="TextBox 61"/>
          <p:cNvSpPr txBox="1"/>
          <p:nvPr/>
        </p:nvSpPr>
        <p:spPr>
          <a:xfrm>
            <a:off x="3443756" y="2634508"/>
            <a:ext cx="86866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Rapid rise in U.S tech stock equity valuations Nasdaq index fluctuated (under ~1,000 in 1997  → 5,048 in Mar 2000 →1,139 in Oct 2002)</a:t>
            </a:r>
          </a:p>
        </p:txBody>
      </p:sp>
      <p:sp>
        <p:nvSpPr>
          <p:cNvPr id="56" name="Rectangle 55"/>
          <p:cNvSpPr/>
          <p:nvPr/>
        </p:nvSpPr>
        <p:spPr>
          <a:xfrm>
            <a:off x="689196" y="3505497"/>
            <a:ext cx="11415845" cy="89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Pentagon 40"/>
          <p:cNvSpPr/>
          <p:nvPr/>
        </p:nvSpPr>
        <p:spPr>
          <a:xfrm>
            <a:off x="558934" y="3647233"/>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8" name="TextBox 47"/>
          <p:cNvSpPr txBox="1"/>
          <p:nvPr/>
        </p:nvSpPr>
        <p:spPr>
          <a:xfrm>
            <a:off x="1987743" y="3547399"/>
            <a:ext cx="23934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Subprime Mortgage </a:t>
            </a:r>
          </a:p>
        </p:txBody>
      </p:sp>
      <p:sp>
        <p:nvSpPr>
          <p:cNvPr id="63" name="TextBox 62"/>
          <p:cNvSpPr txBox="1"/>
          <p:nvPr/>
        </p:nvSpPr>
        <p:spPr>
          <a:xfrm>
            <a:off x="3733800" y="3607271"/>
            <a:ext cx="83712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Cheap credit, lax lending standards; too many subprime borrowers defaulting. </a:t>
            </a:r>
            <a:r>
              <a:rPr kumimoji="0" lang="en-US" sz="2000" b="1" i="0" u="none" strike="noStrike" kern="1200" cap="none" spc="0" normalizeH="0" baseline="0" noProof="0" dirty="0">
                <a:ln>
                  <a:noFill/>
                </a:ln>
                <a:solidFill>
                  <a:srgbClr val="000000"/>
                </a:solidFill>
                <a:effectLst/>
                <a:uLnTx/>
                <a:uFillTx/>
                <a:latin typeface="Arial"/>
                <a:ea typeface="+mn-ea"/>
                <a:cs typeface="+mn-cs"/>
              </a:rPr>
              <a:t>Worthless investments </a:t>
            </a:r>
            <a:r>
              <a:rPr kumimoji="0" lang="en-US" sz="2000" b="0" i="0" u="none" strike="noStrike" kern="1200" cap="none" spc="0" normalizeH="0" baseline="0" noProof="0" dirty="0">
                <a:ln>
                  <a:noFill/>
                </a:ln>
                <a:solidFill>
                  <a:srgbClr val="000000"/>
                </a:solidFill>
                <a:effectLst/>
                <a:uLnTx/>
                <a:uFillTx/>
                <a:latin typeface="Arial"/>
                <a:ea typeface="+mn-ea"/>
                <a:cs typeface="+mn-cs"/>
              </a:rPr>
              <a:t>leading to layoffs &amp; unemployment</a:t>
            </a:r>
          </a:p>
        </p:txBody>
      </p:sp>
      <p:sp>
        <p:nvSpPr>
          <p:cNvPr id="58" name="Rectangle 57"/>
          <p:cNvSpPr/>
          <p:nvPr/>
        </p:nvSpPr>
        <p:spPr>
          <a:xfrm>
            <a:off x="689196" y="4481529"/>
            <a:ext cx="11415845" cy="89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Pentagon 41"/>
          <p:cNvSpPr/>
          <p:nvPr/>
        </p:nvSpPr>
        <p:spPr>
          <a:xfrm>
            <a:off x="558934" y="4605170"/>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2010</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0" name="TextBox 49"/>
          <p:cNvSpPr txBox="1"/>
          <p:nvPr/>
        </p:nvSpPr>
        <p:spPr>
          <a:xfrm>
            <a:off x="1987743" y="4523169"/>
            <a:ext cx="23934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European Debt Crisis </a:t>
            </a:r>
          </a:p>
        </p:txBody>
      </p:sp>
      <p:sp>
        <p:nvSpPr>
          <p:cNvPr id="64" name="TextBox 63"/>
          <p:cNvSpPr txBox="1"/>
          <p:nvPr/>
        </p:nvSpPr>
        <p:spPr>
          <a:xfrm>
            <a:off x="4184384" y="4412230"/>
            <a:ext cx="82759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Eurozone member states (Greece, Portugal, Ireland, Spain, and Cyprus) unable to repay debt or bail out over-indebted banks after period of slow economic growth</a:t>
            </a:r>
          </a:p>
        </p:txBody>
      </p:sp>
      <p:sp>
        <p:nvSpPr>
          <p:cNvPr id="59" name="Rectangle 58"/>
          <p:cNvSpPr/>
          <p:nvPr/>
        </p:nvSpPr>
        <p:spPr>
          <a:xfrm>
            <a:off x="689196" y="5457561"/>
            <a:ext cx="11415845" cy="89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Pentagon 42"/>
          <p:cNvSpPr/>
          <p:nvPr/>
        </p:nvSpPr>
        <p:spPr>
          <a:xfrm>
            <a:off x="558934" y="5603933"/>
            <a:ext cx="1428811" cy="621938"/>
          </a:xfrm>
          <a:prstGeom prst="homePlate">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2014</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1" name="TextBox 50"/>
          <p:cNvSpPr txBox="1"/>
          <p:nvPr/>
        </p:nvSpPr>
        <p:spPr>
          <a:xfrm>
            <a:off x="1987742" y="5498938"/>
            <a:ext cx="2698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Russian Financial Crisis </a:t>
            </a:r>
          </a:p>
        </p:txBody>
      </p:sp>
      <p:sp>
        <p:nvSpPr>
          <p:cNvPr id="65" name="TextBox 64"/>
          <p:cNvSpPr txBox="1"/>
          <p:nvPr/>
        </p:nvSpPr>
        <p:spPr>
          <a:xfrm>
            <a:off x="4610769" y="5422749"/>
            <a:ext cx="739454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Russian Oil falls, economic sanctions due to Russian invasion of Crimea, investors selling their Russian assets, and a sharp devaluation of Ruble</a:t>
            </a:r>
          </a:p>
        </p:txBody>
      </p:sp>
      <p:sp>
        <p:nvSpPr>
          <p:cNvPr id="4" name="TextBox 3"/>
          <p:cNvSpPr txBox="1"/>
          <p:nvPr/>
        </p:nvSpPr>
        <p:spPr>
          <a:xfrm>
            <a:off x="558934" y="3727369"/>
            <a:ext cx="1316386" cy="461665"/>
          </a:xfrm>
          <a:prstGeom prst="rect">
            <a:avLst/>
          </a:prstGeom>
          <a:noFill/>
        </p:spPr>
        <p:txBody>
          <a:bodyPr wrap="none" rtlCol="0">
            <a:spAutoFit/>
          </a:bodyPr>
          <a:lstStyle/>
          <a:p>
            <a:r>
              <a:rPr lang="en-US" sz="2400" b="1" dirty="0"/>
              <a:t>2008-10</a:t>
            </a:r>
          </a:p>
        </p:txBody>
      </p:sp>
      <p:sp>
        <p:nvSpPr>
          <p:cNvPr id="31" name="Slide Number Placeholder 5"/>
          <p:cNvSpPr>
            <a:spLocks noGrp="1"/>
          </p:cNvSpPr>
          <p:nvPr>
            <p:ph type="sldNum" sz="quarter" idx="4294967295"/>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14</a:t>
            </a:fld>
            <a:endParaRPr lang="en-US" dirty="0"/>
          </a:p>
        </p:txBody>
      </p:sp>
    </p:spTree>
    <p:extLst>
      <p:ext uri="{BB962C8B-B14F-4D97-AF65-F5344CB8AC3E}">
        <p14:creationId xmlns:p14="http://schemas.microsoft.com/office/powerpoint/2010/main" val="54753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Drivers of financial crises</a:t>
            </a:r>
          </a:p>
        </p:txBody>
      </p:sp>
      <p:grpSp>
        <p:nvGrpSpPr>
          <p:cNvPr id="4" name="Group 3"/>
          <p:cNvGrpSpPr/>
          <p:nvPr/>
        </p:nvGrpSpPr>
        <p:grpSpPr>
          <a:xfrm>
            <a:off x="183879" y="836683"/>
            <a:ext cx="12141123" cy="1381181"/>
            <a:chOff x="183879" y="704110"/>
            <a:chExt cx="12141123" cy="1381181"/>
          </a:xfrm>
        </p:grpSpPr>
        <p:grpSp>
          <p:nvGrpSpPr>
            <p:cNvPr id="14" name="Group 13"/>
            <p:cNvGrpSpPr/>
            <p:nvPr/>
          </p:nvGrpSpPr>
          <p:grpSpPr>
            <a:xfrm>
              <a:off x="186692" y="704110"/>
              <a:ext cx="11818619" cy="1381181"/>
              <a:chOff x="186692" y="704110"/>
              <a:chExt cx="11818619" cy="1381181"/>
            </a:xfrm>
          </p:grpSpPr>
          <p:sp>
            <p:nvSpPr>
              <p:cNvPr id="13" name="Rectangle 12"/>
              <p:cNvSpPr/>
              <p:nvPr/>
            </p:nvSpPr>
            <p:spPr>
              <a:xfrm>
                <a:off x="1148756" y="704110"/>
                <a:ext cx="10856555" cy="1381181"/>
              </a:xfrm>
              <a:prstGeom prst="rect">
                <a:avLst/>
              </a:prstGeom>
              <a:solidFill>
                <a:schemeClr val="bg1">
                  <a:lumMod val="9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Rectangle 21"/>
              <p:cNvSpPr/>
              <p:nvPr/>
            </p:nvSpPr>
            <p:spPr>
              <a:xfrm>
                <a:off x="186692" y="704110"/>
                <a:ext cx="962064" cy="1381181"/>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3074" name="Picture 2" descr="Risk icon on speedometer high meter stock Vector Image"/>
            <p:cNvPicPr>
              <a:picLocks noChangeAspect="1" noChangeArrowheads="1"/>
            </p:cNvPicPr>
            <p:nvPr/>
          </p:nvPicPr>
          <p:blipFill rotWithShape="1">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12027" t="12808" r="11378" b="20837"/>
            <a:stretch/>
          </p:blipFill>
          <p:spPr bwMode="auto">
            <a:xfrm>
              <a:off x="318939" y="1163540"/>
              <a:ext cx="667066" cy="52624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3879" y="710565"/>
              <a:ext cx="3321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26" name="TextBox 25"/>
            <p:cNvSpPr txBox="1"/>
            <p:nvPr/>
          </p:nvSpPr>
          <p:spPr>
            <a:xfrm>
              <a:off x="1373054" y="970515"/>
              <a:ext cx="20791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Excessive Speculation</a:t>
              </a:r>
            </a:p>
          </p:txBody>
        </p:sp>
        <p:sp>
          <p:nvSpPr>
            <p:cNvPr id="27" name="TextBox 26"/>
            <p:cNvSpPr txBox="1"/>
            <p:nvPr/>
          </p:nvSpPr>
          <p:spPr>
            <a:xfrm>
              <a:off x="3662025" y="785848"/>
              <a:ext cx="8662977" cy="1200329"/>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Excessive risk taking </a:t>
              </a:r>
            </a:p>
            <a:p>
              <a:pPr marL="285750" marR="0" lvl="0" indent="-285750" algn="l"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Negligible or absent regulation, reduced checks, hyper-valuation of assets </a:t>
              </a:r>
            </a:p>
          </p:txBody>
        </p:sp>
        <p:cxnSp>
          <p:nvCxnSpPr>
            <p:cNvPr id="29" name="Straight Connector 28"/>
            <p:cNvCxnSpPr/>
            <p:nvPr/>
          </p:nvCxnSpPr>
          <p:spPr>
            <a:xfrm>
              <a:off x="3676539" y="875849"/>
              <a:ext cx="0" cy="1037702"/>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83879" y="2289623"/>
            <a:ext cx="11821432" cy="1372821"/>
            <a:chOff x="183879" y="2204910"/>
            <a:chExt cx="11821432" cy="1372821"/>
          </a:xfrm>
        </p:grpSpPr>
        <p:grpSp>
          <p:nvGrpSpPr>
            <p:cNvPr id="15" name="Group 14"/>
            <p:cNvGrpSpPr/>
            <p:nvPr/>
          </p:nvGrpSpPr>
          <p:grpSpPr>
            <a:xfrm>
              <a:off x="186691" y="2217864"/>
              <a:ext cx="11818620" cy="1359867"/>
              <a:chOff x="186691" y="2202897"/>
              <a:chExt cx="11818620" cy="1359867"/>
            </a:xfrm>
          </p:grpSpPr>
          <p:sp>
            <p:nvSpPr>
              <p:cNvPr id="19" name="Rectangle 18"/>
              <p:cNvSpPr/>
              <p:nvPr/>
            </p:nvSpPr>
            <p:spPr>
              <a:xfrm>
                <a:off x="1148756" y="2202897"/>
                <a:ext cx="10856555" cy="1359867"/>
              </a:xfrm>
              <a:prstGeom prst="rect">
                <a:avLst/>
              </a:prstGeom>
              <a:solidFill>
                <a:schemeClr val="bg1">
                  <a:lumMod val="9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186691" y="2202897"/>
                <a:ext cx="962065" cy="1353602"/>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3078" name="Picture 6" descr="Interest Rate Icon - Download in Line Sty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93" y="2623794"/>
              <a:ext cx="717825" cy="7178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83879" y="2204910"/>
              <a:ext cx="3321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37" name="TextBox 36"/>
            <p:cNvSpPr txBox="1"/>
            <p:nvPr/>
          </p:nvSpPr>
          <p:spPr>
            <a:xfrm>
              <a:off x="1164835" y="2309878"/>
              <a:ext cx="24955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Increased interest and inflation rates </a:t>
              </a:r>
            </a:p>
          </p:txBody>
        </p:sp>
        <p:sp>
          <p:nvSpPr>
            <p:cNvPr id="42" name="TextBox 41"/>
            <p:cNvSpPr txBox="1"/>
            <p:nvPr/>
          </p:nvSpPr>
          <p:spPr>
            <a:xfrm>
              <a:off x="3676540" y="2327309"/>
              <a:ext cx="773224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Reduced spending, increased saving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Saving often in assets, which can increase leverage, but if speculative, can amplify losses  </a:t>
              </a:r>
            </a:p>
          </p:txBody>
        </p:sp>
        <p:cxnSp>
          <p:nvCxnSpPr>
            <p:cNvPr id="46" name="Straight Connector 45"/>
            <p:cNvCxnSpPr/>
            <p:nvPr/>
          </p:nvCxnSpPr>
          <p:spPr>
            <a:xfrm>
              <a:off x="3662025" y="2376677"/>
              <a:ext cx="0" cy="1037702"/>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83879" y="3738753"/>
            <a:ext cx="11821432" cy="1404123"/>
            <a:chOff x="183879" y="3695444"/>
            <a:chExt cx="11821432" cy="1404123"/>
          </a:xfrm>
        </p:grpSpPr>
        <p:grpSp>
          <p:nvGrpSpPr>
            <p:cNvPr id="16" name="Group 15"/>
            <p:cNvGrpSpPr/>
            <p:nvPr/>
          </p:nvGrpSpPr>
          <p:grpSpPr>
            <a:xfrm>
              <a:off x="186691" y="3695445"/>
              <a:ext cx="11818620" cy="1381181"/>
              <a:chOff x="186691" y="3659056"/>
              <a:chExt cx="11818620" cy="1381181"/>
            </a:xfrm>
          </p:grpSpPr>
          <p:sp>
            <p:nvSpPr>
              <p:cNvPr id="20" name="Rectangle 19"/>
              <p:cNvSpPr/>
              <p:nvPr/>
            </p:nvSpPr>
            <p:spPr>
              <a:xfrm>
                <a:off x="1148756" y="3659056"/>
                <a:ext cx="10856555" cy="1381181"/>
              </a:xfrm>
              <a:prstGeom prst="rect">
                <a:avLst/>
              </a:prstGeom>
              <a:solidFill>
                <a:schemeClr val="bg1">
                  <a:lumMod val="9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p:cNvSpPr/>
              <p:nvPr/>
            </p:nvSpPr>
            <p:spPr>
              <a:xfrm>
                <a:off x="186691" y="3660961"/>
                <a:ext cx="962065" cy="1368271"/>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3082" name="Picture 10" descr="Commodity icon in iOS Sty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168" y="4142991"/>
              <a:ext cx="597081" cy="59708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83879" y="3695444"/>
              <a:ext cx="3321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8" name="TextBox 37"/>
            <p:cNvSpPr txBox="1"/>
            <p:nvPr/>
          </p:nvSpPr>
          <p:spPr>
            <a:xfrm>
              <a:off x="1024250" y="3792920"/>
              <a:ext cx="25716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Commodity &amp; Energy Market instability</a:t>
              </a:r>
            </a:p>
          </p:txBody>
        </p:sp>
        <p:sp>
          <p:nvSpPr>
            <p:cNvPr id="41" name="TextBox 40"/>
            <p:cNvSpPr txBox="1"/>
            <p:nvPr/>
          </p:nvSpPr>
          <p:spPr>
            <a:xfrm>
              <a:off x="3676539" y="3899238"/>
              <a:ext cx="801269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Commodity market shocks, due to natural or manmade events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400" dirty="0">
                  <a:solidFill>
                    <a:srgbClr val="000000"/>
                  </a:solidFill>
                  <a:latin typeface="Arial"/>
                </a:rPr>
                <a:t>Energy Markets are volatile and prices increasing</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7" name="Straight Connector 46"/>
            <p:cNvCxnSpPr/>
            <p:nvPr/>
          </p:nvCxnSpPr>
          <p:spPr>
            <a:xfrm>
              <a:off x="3636224" y="3874234"/>
              <a:ext cx="0" cy="1037702"/>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83879" y="5189789"/>
            <a:ext cx="11940569" cy="1382897"/>
            <a:chOff x="183879" y="5189789"/>
            <a:chExt cx="11940569" cy="1382897"/>
          </a:xfrm>
        </p:grpSpPr>
        <p:grpSp>
          <p:nvGrpSpPr>
            <p:cNvPr id="17" name="Group 16"/>
            <p:cNvGrpSpPr/>
            <p:nvPr/>
          </p:nvGrpSpPr>
          <p:grpSpPr>
            <a:xfrm>
              <a:off x="186690" y="5191505"/>
              <a:ext cx="11815807" cy="1381181"/>
              <a:chOff x="186690" y="5136528"/>
              <a:chExt cx="11815807" cy="1381181"/>
            </a:xfrm>
          </p:grpSpPr>
          <p:sp>
            <p:nvSpPr>
              <p:cNvPr id="21" name="Rectangle 20"/>
              <p:cNvSpPr/>
              <p:nvPr/>
            </p:nvSpPr>
            <p:spPr>
              <a:xfrm>
                <a:off x="1148756" y="5136528"/>
                <a:ext cx="10853741" cy="1381181"/>
              </a:xfrm>
              <a:prstGeom prst="rect">
                <a:avLst/>
              </a:prstGeom>
              <a:solidFill>
                <a:schemeClr val="bg1">
                  <a:lumMod val="9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24"/>
              <p:cNvSpPr/>
              <p:nvPr/>
            </p:nvSpPr>
            <p:spPr>
              <a:xfrm>
                <a:off x="186690" y="5149438"/>
                <a:ext cx="962066" cy="1366555"/>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3088" name="Picture 16" descr="Geopolitics Chess Stock Illustration - Download Image Now - Geopolitics,  Icon, Chess - iSt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616" y="5612063"/>
              <a:ext cx="758555" cy="7585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83879" y="5189789"/>
              <a:ext cx="3321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39" name="TextBox 38"/>
            <p:cNvSpPr txBox="1"/>
            <p:nvPr/>
          </p:nvSpPr>
          <p:spPr>
            <a:xfrm>
              <a:off x="1414316" y="5466596"/>
              <a:ext cx="19965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Geopolitical instability</a:t>
              </a:r>
            </a:p>
          </p:txBody>
        </p:sp>
        <p:sp>
          <p:nvSpPr>
            <p:cNvPr id="43" name="TextBox 42"/>
            <p:cNvSpPr txBox="1"/>
            <p:nvPr/>
          </p:nvSpPr>
          <p:spPr>
            <a:xfrm>
              <a:off x="3676540" y="5299704"/>
              <a:ext cx="844790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Warfare, natural calamities, etc. can trigger financial crises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High synchronization of global financial markets increases vulnerability to shocks </a:t>
              </a:r>
            </a:p>
          </p:txBody>
        </p:sp>
        <p:cxnSp>
          <p:nvCxnSpPr>
            <p:cNvPr id="48" name="Straight Connector 47"/>
            <p:cNvCxnSpPr/>
            <p:nvPr/>
          </p:nvCxnSpPr>
          <p:spPr>
            <a:xfrm>
              <a:off x="3621706" y="5389576"/>
              <a:ext cx="0" cy="1037702"/>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E6AFDD3D-E1F5-4B3E-98E3-C7999D8EA369}" type="slidenum">
              <a:rPr lang="en-US" smtClean="0"/>
              <a:t>15</a:t>
            </a:fld>
            <a:endParaRPr lang="en-US"/>
          </a:p>
        </p:txBody>
      </p:sp>
    </p:spTree>
    <p:extLst>
      <p:ext uri="{BB962C8B-B14F-4D97-AF65-F5344CB8AC3E}">
        <p14:creationId xmlns:p14="http://schemas.microsoft.com/office/powerpoint/2010/main" val="201643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298" y="976746"/>
            <a:ext cx="11969402" cy="550718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54736" y="-14826"/>
            <a:ext cx="11270119" cy="731520"/>
          </a:xfrm>
        </p:spPr>
        <p:txBody>
          <a:bodyPr>
            <a:noAutofit/>
          </a:bodyPr>
          <a:lstStyle/>
          <a:p>
            <a:r>
              <a:rPr lang="en-US" sz="3200" dirty="0"/>
              <a:t>All major recessions preceded by Financial Crisis  </a:t>
            </a:r>
          </a:p>
        </p:txBody>
      </p:sp>
      <p:graphicFrame>
        <p:nvGraphicFramePr>
          <p:cNvPr id="5" name="Chart 4"/>
          <p:cNvGraphicFramePr/>
          <p:nvPr>
            <p:extLst>
              <p:ext uri="{D42A27DB-BD31-4B8C-83A1-F6EECF244321}">
                <p14:modId xmlns:p14="http://schemas.microsoft.com/office/powerpoint/2010/main" val="884346838"/>
              </p:ext>
            </p:extLst>
          </p:nvPr>
        </p:nvGraphicFramePr>
        <p:xfrm>
          <a:off x="251413" y="1570394"/>
          <a:ext cx="11443876" cy="2762955"/>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p:cNvSpPr txBox="1"/>
          <p:nvPr/>
        </p:nvSpPr>
        <p:spPr>
          <a:xfrm>
            <a:off x="251413" y="4745916"/>
            <a:ext cx="30604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The Great Depression (1930’s) </a:t>
            </a:r>
          </a:p>
        </p:txBody>
      </p:sp>
      <p:sp>
        <p:nvSpPr>
          <p:cNvPr id="27" name="TextBox 26"/>
          <p:cNvSpPr txBox="1"/>
          <p:nvPr/>
        </p:nvSpPr>
        <p:spPr>
          <a:xfrm>
            <a:off x="2350563" y="1905809"/>
            <a:ext cx="32764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Global Supply Shocks (1975)  </a:t>
            </a:r>
          </a:p>
        </p:txBody>
      </p:sp>
      <p:sp>
        <p:nvSpPr>
          <p:cNvPr id="29" name="TextBox 28"/>
          <p:cNvSpPr txBox="1"/>
          <p:nvPr/>
        </p:nvSpPr>
        <p:spPr>
          <a:xfrm>
            <a:off x="4620025" y="1079323"/>
            <a:ext cx="41202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Second Oil Shock (1982)</a:t>
            </a:r>
          </a:p>
        </p:txBody>
      </p:sp>
      <p:sp>
        <p:nvSpPr>
          <p:cNvPr id="31" name="TextBox 30"/>
          <p:cNvSpPr txBox="1"/>
          <p:nvPr/>
        </p:nvSpPr>
        <p:spPr>
          <a:xfrm>
            <a:off x="4700938" y="5292788"/>
            <a:ext cx="44098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Geopolitical uncertainty, </a:t>
            </a:r>
            <a:br>
              <a:rPr kumimoji="0" lang="en-US" sz="2400" b="1" i="0" u="none" strike="noStrike" kern="1200" cap="none" spc="0" normalizeH="0" baseline="0" noProof="0" dirty="0">
                <a:ln>
                  <a:noFill/>
                </a:ln>
                <a:solidFill>
                  <a:srgbClr val="000000"/>
                </a:solidFill>
                <a:effectLst/>
                <a:uLnTx/>
                <a:uFillTx/>
                <a:latin typeface="Arial"/>
                <a:ea typeface="+mn-ea"/>
                <a:cs typeface="+mn-cs"/>
              </a:rPr>
            </a:br>
            <a:r>
              <a:rPr kumimoji="0" lang="en-US" sz="2400" b="1" i="0" u="none" strike="noStrike" kern="1200" cap="none" spc="0" normalizeH="0" baseline="0" noProof="0" dirty="0">
                <a:ln>
                  <a:noFill/>
                </a:ln>
                <a:solidFill>
                  <a:srgbClr val="000000"/>
                </a:solidFill>
                <a:effectLst/>
                <a:uLnTx/>
                <a:uFillTx/>
                <a:latin typeface="Arial"/>
                <a:ea typeface="+mn-ea"/>
                <a:cs typeface="+mn-cs"/>
              </a:rPr>
              <a:t>Multiple Shocks (1991)</a:t>
            </a:r>
          </a:p>
        </p:txBody>
      </p:sp>
      <p:sp>
        <p:nvSpPr>
          <p:cNvPr id="32" name="TextBox 31"/>
          <p:cNvSpPr txBox="1"/>
          <p:nvPr/>
        </p:nvSpPr>
        <p:spPr>
          <a:xfrm>
            <a:off x="8565353" y="1093157"/>
            <a:ext cx="34185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Financial Crisis of 2008-9</a:t>
            </a:r>
          </a:p>
        </p:txBody>
      </p:sp>
      <p:cxnSp>
        <p:nvCxnSpPr>
          <p:cNvPr id="35" name="Elbow Connector 34"/>
          <p:cNvCxnSpPr>
            <a:stCxn id="41" idx="4"/>
            <a:endCxn id="31" idx="0"/>
          </p:cNvCxnSpPr>
          <p:nvPr/>
        </p:nvCxnSpPr>
        <p:spPr>
          <a:xfrm rot="5400000">
            <a:off x="7451753" y="3942367"/>
            <a:ext cx="804547" cy="189629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8" idx="0"/>
            <a:endCxn id="32" idx="2"/>
          </p:cNvCxnSpPr>
          <p:nvPr/>
        </p:nvCxnSpPr>
        <p:spPr>
          <a:xfrm rot="5400000" flipH="1" flipV="1">
            <a:off x="9382143" y="2549541"/>
            <a:ext cx="1517885" cy="26711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205994" y="3416639"/>
            <a:ext cx="375565" cy="1046202"/>
          </a:xfrm>
          <a:prstGeom prst="ellipse">
            <a:avLst/>
          </a:prstGeom>
          <a:solidFill>
            <a:schemeClr val="bg1">
              <a:lumMod val="95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1930</a:t>
            </a:r>
          </a:p>
        </p:txBody>
      </p:sp>
      <p:sp>
        <p:nvSpPr>
          <p:cNvPr id="18" name="Oval 17"/>
          <p:cNvSpPr/>
          <p:nvPr/>
        </p:nvSpPr>
        <p:spPr>
          <a:xfrm>
            <a:off x="9815694" y="3442039"/>
            <a:ext cx="383669" cy="1136220"/>
          </a:xfrm>
          <a:prstGeom prst="ellipse">
            <a:avLst/>
          </a:prstGeom>
          <a:solidFill>
            <a:schemeClr val="bg1">
              <a:lumMod val="95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2008</a:t>
            </a:r>
          </a:p>
        </p:txBody>
      </p:sp>
      <p:sp>
        <p:nvSpPr>
          <p:cNvPr id="19" name="Oval 18"/>
          <p:cNvSpPr/>
          <p:nvPr/>
        </p:nvSpPr>
        <p:spPr>
          <a:xfrm>
            <a:off x="341041" y="753174"/>
            <a:ext cx="177800" cy="177800"/>
          </a:xfrm>
          <a:prstGeom prst="ellipse">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p:cNvSpPr txBox="1"/>
          <p:nvPr/>
        </p:nvSpPr>
        <p:spPr>
          <a:xfrm>
            <a:off x="554736" y="688185"/>
            <a:ext cx="377699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Financial Crisis preceding a global recession </a:t>
            </a:r>
          </a:p>
        </p:txBody>
      </p:sp>
      <p:cxnSp>
        <p:nvCxnSpPr>
          <p:cNvPr id="21" name="Elbow Connector 20"/>
          <p:cNvCxnSpPr>
            <a:cxnSpLocks/>
            <a:stCxn id="42" idx="4"/>
            <a:endCxn id="9" idx="0"/>
          </p:cNvCxnSpPr>
          <p:nvPr/>
        </p:nvCxnSpPr>
        <p:spPr>
          <a:xfrm rot="5400000">
            <a:off x="10529843" y="4686878"/>
            <a:ext cx="765329" cy="446490"/>
          </a:xfrm>
          <a:prstGeom prst="bent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02405" y="5292788"/>
            <a:ext cx="277371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000000"/>
                </a:solidFill>
                <a:effectLst/>
                <a:uLnTx/>
                <a:uFillTx/>
                <a:latin typeface="Arial"/>
                <a:ea typeface="+mn-ea"/>
                <a:cs typeface="+mn-cs"/>
              </a:rPr>
              <a:t>COVID-19 driven recession</a:t>
            </a:r>
            <a:endParaRPr kumimoji="0" lang="en-US" sz="2000" b="0" i="1" u="none" strike="noStrike" kern="1200" cap="none" spc="0" normalizeH="0" baseline="0" noProof="0" dirty="0">
              <a:ln>
                <a:noFill/>
              </a:ln>
              <a:solidFill>
                <a:srgbClr val="000000"/>
              </a:solidFill>
              <a:effectLst/>
              <a:uLnTx/>
              <a:uFillTx/>
              <a:latin typeface="Arial"/>
              <a:ea typeface="+mn-ea"/>
              <a:cs typeface="+mn-cs"/>
            </a:endParaRPr>
          </a:p>
        </p:txBody>
      </p:sp>
      <p:cxnSp>
        <p:nvCxnSpPr>
          <p:cNvPr id="33" name="Elbow Connector 32"/>
          <p:cNvCxnSpPr>
            <a:stCxn id="3" idx="4"/>
            <a:endCxn id="25" idx="0"/>
          </p:cNvCxnSpPr>
          <p:nvPr/>
        </p:nvCxnSpPr>
        <p:spPr>
          <a:xfrm rot="5400000">
            <a:off x="2446160" y="3798298"/>
            <a:ext cx="283075" cy="161216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0" idx="0"/>
            <a:endCxn id="29" idx="2"/>
          </p:cNvCxnSpPr>
          <p:nvPr/>
        </p:nvCxnSpPr>
        <p:spPr>
          <a:xfrm rot="16200000" flipV="1">
            <a:off x="6376668" y="1844493"/>
            <a:ext cx="1875651" cy="126864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7" idx="0"/>
            <a:endCxn id="27" idx="2"/>
          </p:cNvCxnSpPr>
          <p:nvPr/>
        </p:nvCxnSpPr>
        <p:spPr>
          <a:xfrm rot="16200000" flipV="1">
            <a:off x="5289354" y="1436233"/>
            <a:ext cx="679833" cy="3280979"/>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081976" y="3416639"/>
            <a:ext cx="375565" cy="1046202"/>
          </a:xfrm>
          <a:prstGeom prst="ellipse">
            <a:avLst/>
          </a:prstGeom>
          <a:solidFill>
            <a:schemeClr val="bg1">
              <a:lumMod val="95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1975</a:t>
            </a:r>
          </a:p>
        </p:txBody>
      </p:sp>
      <p:sp>
        <p:nvSpPr>
          <p:cNvPr id="40" name="Oval 39"/>
          <p:cNvSpPr/>
          <p:nvPr/>
        </p:nvSpPr>
        <p:spPr>
          <a:xfrm>
            <a:off x="7761031" y="3416639"/>
            <a:ext cx="375565" cy="1046202"/>
          </a:xfrm>
          <a:prstGeom prst="ellipse">
            <a:avLst/>
          </a:prstGeom>
          <a:solidFill>
            <a:schemeClr val="bg1">
              <a:lumMod val="95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1982</a:t>
            </a:r>
          </a:p>
        </p:txBody>
      </p:sp>
      <p:sp>
        <p:nvSpPr>
          <p:cNvPr id="41" name="Oval 40"/>
          <p:cNvSpPr/>
          <p:nvPr/>
        </p:nvSpPr>
        <p:spPr>
          <a:xfrm>
            <a:off x="8614390" y="3442039"/>
            <a:ext cx="375565" cy="1046202"/>
          </a:xfrm>
          <a:prstGeom prst="ellipse">
            <a:avLst/>
          </a:prstGeom>
          <a:solidFill>
            <a:schemeClr val="bg1">
              <a:lumMod val="95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1991</a:t>
            </a:r>
          </a:p>
        </p:txBody>
      </p:sp>
      <p:sp>
        <p:nvSpPr>
          <p:cNvPr id="42" name="Oval 41"/>
          <p:cNvSpPr/>
          <p:nvPr/>
        </p:nvSpPr>
        <p:spPr>
          <a:xfrm>
            <a:off x="10943917" y="3391239"/>
            <a:ext cx="383669" cy="1136220"/>
          </a:xfrm>
          <a:prstGeom prst="ellipse">
            <a:avLst/>
          </a:prstGeom>
          <a:solidFill>
            <a:schemeClr val="bg1">
              <a:lumMod val="95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2020</a:t>
            </a:r>
          </a:p>
        </p:txBody>
      </p:sp>
      <p:sp>
        <p:nvSpPr>
          <p:cNvPr id="6" name="Slide Number Placeholder 5"/>
          <p:cNvSpPr>
            <a:spLocks noGrp="1"/>
          </p:cNvSpPr>
          <p:nvPr>
            <p:ph type="sldNum" sz="quarter" idx="12"/>
          </p:nvPr>
        </p:nvSpPr>
        <p:spPr/>
        <p:txBody>
          <a:bodyPr/>
          <a:lstStyle/>
          <a:p>
            <a:fld id="{E6AFDD3D-E1F5-4B3E-98E3-C7999D8EA369}" type="slidenum">
              <a:rPr lang="en-US" smtClean="0"/>
              <a:t>16</a:t>
            </a:fld>
            <a:endParaRPr lang="en-US"/>
          </a:p>
        </p:txBody>
      </p:sp>
    </p:spTree>
    <p:extLst>
      <p:ext uri="{BB962C8B-B14F-4D97-AF65-F5344CB8AC3E}">
        <p14:creationId xmlns:p14="http://schemas.microsoft.com/office/powerpoint/2010/main" val="205766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9588" y="6440330"/>
            <a:ext cx="6469411" cy="461665"/>
          </a:xfrm>
          <a:prstGeom prst="rect">
            <a:avLst/>
          </a:prstGeom>
        </p:spPr>
        <p:txBody>
          <a:bodyPr wrap="square">
            <a:spAutoFit/>
          </a:bodyPr>
          <a:lstStyle/>
          <a:p>
            <a:r>
              <a:rPr lang="en-US" sz="1200" dirty="0"/>
              <a:t>Source: S&amp;P 500 deviations from mean trend, available at </a:t>
            </a:r>
            <a:r>
              <a:rPr lang="en-US" sz="1200" dirty="0">
                <a:hlinkClick r:id="rId3"/>
              </a:rPr>
              <a:t>https://realinvestmentadvice.com/the-biggest-crash-in-history-is-coming-kiyosaki-says-so/</a:t>
            </a:r>
            <a:r>
              <a:rPr lang="en-US" sz="1200" dirty="0"/>
              <a:t> </a:t>
            </a:r>
          </a:p>
        </p:txBody>
      </p:sp>
      <p:pic>
        <p:nvPicPr>
          <p:cNvPr id="7" name="Picture 6"/>
          <p:cNvPicPr>
            <a:picLocks noChangeAspect="1"/>
          </p:cNvPicPr>
          <p:nvPr/>
        </p:nvPicPr>
        <p:blipFill>
          <a:blip r:embed="rId4"/>
          <a:stretch>
            <a:fillRect/>
          </a:stretch>
        </p:blipFill>
        <p:spPr>
          <a:xfrm>
            <a:off x="359659" y="1931172"/>
            <a:ext cx="5393442" cy="4509158"/>
          </a:xfrm>
          <a:prstGeom prst="rect">
            <a:avLst/>
          </a:prstGeom>
          <a:ln>
            <a:solidFill>
              <a:schemeClr val="tx1"/>
            </a:solidFill>
          </a:ln>
        </p:spPr>
      </p:pic>
      <p:pic>
        <p:nvPicPr>
          <p:cNvPr id="15" name="Picture 4" descr="https://static.seekingalpha.com/uploads/2022/5/16/saupload_SP500-Real-Events-1900-Present-Trend-082221.png"/>
          <p:cNvPicPr>
            <a:picLocks noChangeAspect="1" noChangeArrowheads="1"/>
          </p:cNvPicPr>
          <p:nvPr/>
        </p:nvPicPr>
        <p:blipFill rotWithShape="1">
          <a:blip r:embed="rId5">
            <a:extLst>
              <a:ext uri="{28A0092B-C50C-407E-A947-70E740481C1C}">
                <a14:useLocalDpi xmlns:a14="http://schemas.microsoft.com/office/drawing/2010/main" val="0"/>
              </a:ext>
            </a:extLst>
          </a:blip>
          <a:srcRect t="10655"/>
          <a:stretch/>
        </p:blipFill>
        <p:spPr bwMode="auto">
          <a:xfrm>
            <a:off x="5905500" y="1931172"/>
            <a:ext cx="6099810" cy="45388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6505397" y="1978907"/>
            <a:ext cx="3800653" cy="156966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S&amp;P 500 index performance reflecting bubbles before major crisis</a:t>
            </a:r>
          </a:p>
        </p:txBody>
      </p:sp>
      <p:sp>
        <p:nvSpPr>
          <p:cNvPr id="17" name="Rectangle 16"/>
          <p:cNvSpPr/>
          <p:nvPr/>
        </p:nvSpPr>
        <p:spPr>
          <a:xfrm>
            <a:off x="186690" y="416843"/>
            <a:ext cx="12303825" cy="1538883"/>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Causes</a:t>
            </a:r>
            <a:r>
              <a:rPr lang="en-US" sz="2800" b="1" dirty="0">
                <a:solidFill>
                  <a:prstClr val="black"/>
                </a:solidFill>
                <a:latin typeface="Arial" panose="020B0604020202020204" pitchFamily="34" charset="0"/>
                <a:cs typeface="Arial" panose="020B0604020202020204" pitchFamily="34" charset="0"/>
              </a:rPr>
              <a:t>:</a:t>
            </a:r>
            <a:r>
              <a:rPr lang="en-US" sz="2800" dirty="0">
                <a:solidFill>
                  <a:prstClr val="black"/>
                </a:solidFill>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Initially Excessive risk-taking followed by</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Panic selling in unfavorable macroeconomic environment</a:t>
            </a:r>
            <a:endParaRPr kumimoji="0" lang="en-US" sz="2800" b="0" i="0" u="none" strike="noStrike" kern="1200" cap="none" spc="0" normalizeH="0" baseline="0" noProof="0" dirty="0">
              <a:ln>
                <a:noFill/>
              </a:ln>
              <a:solidFill>
                <a:srgbClr val="000000"/>
              </a:solidFill>
              <a:effectLst/>
              <a:uLnTx/>
              <a:uFillTx/>
              <a:latin typeface="Arial"/>
            </a:endParaRPr>
          </a:p>
        </p:txBody>
      </p:sp>
      <p:sp>
        <p:nvSpPr>
          <p:cNvPr id="11" name="Title 1"/>
          <p:cNvSpPr txBox="1">
            <a:spLocks/>
          </p:cNvSpPr>
          <p:nvPr/>
        </p:nvSpPr>
        <p:spPr>
          <a:xfrm>
            <a:off x="186690" y="25404"/>
            <a:ext cx="11818620" cy="8761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Stock market or asset bubbles can be observed in crises  </a:t>
            </a:r>
          </a:p>
        </p:txBody>
      </p:sp>
      <p:sp>
        <p:nvSpPr>
          <p:cNvPr id="9" name="Rectangle 8"/>
          <p:cNvSpPr/>
          <p:nvPr/>
        </p:nvSpPr>
        <p:spPr>
          <a:xfrm>
            <a:off x="479195" y="1978907"/>
            <a:ext cx="3997556" cy="120032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Market capitalization of listed domestic companies, ($)</a:t>
            </a:r>
          </a:p>
        </p:txBody>
      </p:sp>
      <p:sp>
        <p:nvSpPr>
          <p:cNvPr id="5" name="Oval 4"/>
          <p:cNvSpPr/>
          <p:nvPr/>
        </p:nvSpPr>
        <p:spPr>
          <a:xfrm>
            <a:off x="3963523" y="4478984"/>
            <a:ext cx="513228" cy="51322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89119787"/>
              </p:ext>
            </p:extLst>
          </p:nvPr>
        </p:nvGraphicFramePr>
        <p:xfrm>
          <a:off x="404105" y="6125750"/>
          <a:ext cx="5304550" cy="370840"/>
        </p:xfrm>
        <a:graphic>
          <a:graphicData uri="http://schemas.openxmlformats.org/drawingml/2006/table">
            <a:tbl>
              <a:tblPr>
                <a:tableStyleId>{5C22544A-7EE6-4342-B048-85BDC9FD1C3A}</a:tableStyleId>
              </a:tblPr>
              <a:tblGrid>
                <a:gridCol w="530455">
                  <a:extLst>
                    <a:ext uri="{9D8B030D-6E8A-4147-A177-3AD203B41FA5}">
                      <a16:colId xmlns:a16="http://schemas.microsoft.com/office/drawing/2014/main" val="902823539"/>
                    </a:ext>
                  </a:extLst>
                </a:gridCol>
                <a:gridCol w="530455">
                  <a:extLst>
                    <a:ext uri="{9D8B030D-6E8A-4147-A177-3AD203B41FA5}">
                      <a16:colId xmlns:a16="http://schemas.microsoft.com/office/drawing/2014/main" val="2665602587"/>
                    </a:ext>
                  </a:extLst>
                </a:gridCol>
                <a:gridCol w="530455">
                  <a:extLst>
                    <a:ext uri="{9D8B030D-6E8A-4147-A177-3AD203B41FA5}">
                      <a16:colId xmlns:a16="http://schemas.microsoft.com/office/drawing/2014/main" val="1410509302"/>
                    </a:ext>
                  </a:extLst>
                </a:gridCol>
                <a:gridCol w="530455">
                  <a:extLst>
                    <a:ext uri="{9D8B030D-6E8A-4147-A177-3AD203B41FA5}">
                      <a16:colId xmlns:a16="http://schemas.microsoft.com/office/drawing/2014/main" val="3326880899"/>
                    </a:ext>
                  </a:extLst>
                </a:gridCol>
                <a:gridCol w="530455">
                  <a:extLst>
                    <a:ext uri="{9D8B030D-6E8A-4147-A177-3AD203B41FA5}">
                      <a16:colId xmlns:a16="http://schemas.microsoft.com/office/drawing/2014/main" val="3325598377"/>
                    </a:ext>
                  </a:extLst>
                </a:gridCol>
                <a:gridCol w="530455">
                  <a:extLst>
                    <a:ext uri="{9D8B030D-6E8A-4147-A177-3AD203B41FA5}">
                      <a16:colId xmlns:a16="http://schemas.microsoft.com/office/drawing/2014/main" val="4225305633"/>
                    </a:ext>
                  </a:extLst>
                </a:gridCol>
                <a:gridCol w="530455">
                  <a:extLst>
                    <a:ext uri="{9D8B030D-6E8A-4147-A177-3AD203B41FA5}">
                      <a16:colId xmlns:a16="http://schemas.microsoft.com/office/drawing/2014/main" val="3073272061"/>
                    </a:ext>
                  </a:extLst>
                </a:gridCol>
                <a:gridCol w="530455">
                  <a:extLst>
                    <a:ext uri="{9D8B030D-6E8A-4147-A177-3AD203B41FA5}">
                      <a16:colId xmlns:a16="http://schemas.microsoft.com/office/drawing/2014/main" val="1325630213"/>
                    </a:ext>
                  </a:extLst>
                </a:gridCol>
                <a:gridCol w="530455">
                  <a:extLst>
                    <a:ext uri="{9D8B030D-6E8A-4147-A177-3AD203B41FA5}">
                      <a16:colId xmlns:a16="http://schemas.microsoft.com/office/drawing/2014/main" val="1559391242"/>
                    </a:ext>
                  </a:extLst>
                </a:gridCol>
                <a:gridCol w="530455">
                  <a:extLst>
                    <a:ext uri="{9D8B030D-6E8A-4147-A177-3AD203B41FA5}">
                      <a16:colId xmlns:a16="http://schemas.microsoft.com/office/drawing/2014/main" val="2936396820"/>
                    </a:ext>
                  </a:extLst>
                </a:gridCol>
              </a:tblGrid>
              <a:tr h="370840">
                <a:tc>
                  <a:txBody>
                    <a:bodyPr/>
                    <a:lstStyle/>
                    <a:p>
                      <a:pPr algn="ctr"/>
                      <a:r>
                        <a:rPr lang="en-US" sz="1200" b="1" dirty="0"/>
                        <a:t>1975</a:t>
                      </a:r>
                    </a:p>
                  </a:txBody>
                  <a:tcPr marL="0" marR="0" marT="0" marB="0" anchor="ctr">
                    <a:solidFill>
                      <a:schemeClr val="bg1"/>
                    </a:solidFill>
                  </a:tcPr>
                </a:tc>
                <a:tc>
                  <a:txBody>
                    <a:bodyPr/>
                    <a:lstStyle/>
                    <a:p>
                      <a:pPr algn="ctr"/>
                      <a:r>
                        <a:rPr lang="en-US" sz="1200" b="1" dirty="0"/>
                        <a:t>1980</a:t>
                      </a:r>
                    </a:p>
                  </a:txBody>
                  <a:tcPr marL="0" marR="0" marT="0" marB="0" anchor="ctr">
                    <a:solidFill>
                      <a:schemeClr val="bg1"/>
                    </a:solidFill>
                  </a:tcPr>
                </a:tc>
                <a:tc>
                  <a:txBody>
                    <a:bodyPr/>
                    <a:lstStyle/>
                    <a:p>
                      <a:pPr algn="ctr"/>
                      <a:r>
                        <a:rPr lang="en-US" sz="1200" b="1" dirty="0"/>
                        <a:t>1985</a:t>
                      </a:r>
                    </a:p>
                  </a:txBody>
                  <a:tcPr marL="0" marR="0" marT="0" marB="0" anchor="ctr">
                    <a:solidFill>
                      <a:schemeClr val="bg1"/>
                    </a:solidFill>
                  </a:tcPr>
                </a:tc>
                <a:tc>
                  <a:txBody>
                    <a:bodyPr/>
                    <a:lstStyle/>
                    <a:p>
                      <a:pPr algn="ctr"/>
                      <a:r>
                        <a:rPr lang="en-US" sz="1200" b="1" dirty="0"/>
                        <a:t>1990</a:t>
                      </a:r>
                    </a:p>
                  </a:txBody>
                  <a:tcPr marL="0" marR="0" marT="0" marB="0" anchor="ctr">
                    <a:solidFill>
                      <a:schemeClr val="bg1"/>
                    </a:solidFill>
                  </a:tcPr>
                </a:tc>
                <a:tc>
                  <a:txBody>
                    <a:bodyPr/>
                    <a:lstStyle/>
                    <a:p>
                      <a:pPr algn="ctr"/>
                      <a:r>
                        <a:rPr lang="en-US" sz="1200" b="1" dirty="0"/>
                        <a:t>1995</a:t>
                      </a:r>
                    </a:p>
                  </a:txBody>
                  <a:tcPr marL="0" marR="0" marT="0" marB="0" anchor="ctr">
                    <a:solidFill>
                      <a:schemeClr val="bg1"/>
                    </a:solidFill>
                  </a:tcPr>
                </a:tc>
                <a:tc>
                  <a:txBody>
                    <a:bodyPr/>
                    <a:lstStyle/>
                    <a:p>
                      <a:pPr algn="ctr"/>
                      <a:r>
                        <a:rPr lang="en-US" sz="1200" b="1" dirty="0"/>
                        <a:t>2000</a:t>
                      </a:r>
                    </a:p>
                  </a:txBody>
                  <a:tcPr marL="0" marR="0" marT="0" marB="0" anchor="ctr">
                    <a:solidFill>
                      <a:schemeClr val="bg1"/>
                    </a:solidFill>
                  </a:tcPr>
                </a:tc>
                <a:tc>
                  <a:txBody>
                    <a:bodyPr/>
                    <a:lstStyle/>
                    <a:p>
                      <a:pPr algn="ctr"/>
                      <a:r>
                        <a:rPr lang="en-US" sz="1200" b="1" dirty="0"/>
                        <a:t>2005</a:t>
                      </a:r>
                    </a:p>
                  </a:txBody>
                  <a:tcPr marL="0" marR="0" marT="0" marB="0" anchor="ctr">
                    <a:solidFill>
                      <a:schemeClr val="bg1"/>
                    </a:solidFill>
                  </a:tcPr>
                </a:tc>
                <a:tc>
                  <a:txBody>
                    <a:bodyPr/>
                    <a:lstStyle/>
                    <a:p>
                      <a:pPr algn="l"/>
                      <a:r>
                        <a:rPr lang="en-US" sz="1200" b="1" dirty="0"/>
                        <a:t>2008</a:t>
                      </a:r>
                    </a:p>
                  </a:txBody>
                  <a:tcPr marL="0" marR="0" marT="0" marB="0" anchor="ctr">
                    <a:solidFill>
                      <a:schemeClr val="bg1"/>
                    </a:solidFill>
                  </a:tcPr>
                </a:tc>
                <a:tc>
                  <a:txBody>
                    <a:bodyPr/>
                    <a:lstStyle/>
                    <a:p>
                      <a:pPr algn="ctr"/>
                      <a:r>
                        <a:rPr lang="en-US" sz="1200" b="1" dirty="0"/>
                        <a:t>2015</a:t>
                      </a:r>
                    </a:p>
                  </a:txBody>
                  <a:tcPr marL="0" marR="0" marT="0" marB="0" anchor="ctr">
                    <a:solidFill>
                      <a:schemeClr val="bg1"/>
                    </a:solidFill>
                  </a:tcPr>
                </a:tc>
                <a:tc>
                  <a:txBody>
                    <a:bodyPr/>
                    <a:lstStyle/>
                    <a:p>
                      <a:pPr algn="ctr"/>
                      <a:r>
                        <a:rPr lang="en-US" sz="1200" b="1" dirty="0"/>
                        <a:t>2020</a:t>
                      </a:r>
                    </a:p>
                  </a:txBody>
                  <a:tcPr marL="0" marR="0" marT="0" marB="0" anchor="ctr">
                    <a:solidFill>
                      <a:schemeClr val="bg1"/>
                    </a:solidFill>
                  </a:tcPr>
                </a:tc>
                <a:extLst>
                  <a:ext uri="{0D108BD9-81ED-4DB2-BD59-A6C34878D82A}">
                    <a16:rowId xmlns:a16="http://schemas.microsoft.com/office/drawing/2014/main" val="4275860570"/>
                  </a:ext>
                </a:extLst>
              </a:tr>
            </a:tbl>
          </a:graphicData>
        </a:graphic>
      </p:graphicFrame>
      <p:sp>
        <p:nvSpPr>
          <p:cNvPr id="19" name="Oval 18"/>
          <p:cNvSpPr/>
          <p:nvPr/>
        </p:nvSpPr>
        <p:spPr>
          <a:xfrm>
            <a:off x="3056380" y="4586712"/>
            <a:ext cx="615734" cy="71835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59659" y="6433651"/>
            <a:ext cx="53934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56380" y="6002512"/>
            <a:ext cx="513228" cy="51322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998902" y="6020820"/>
            <a:ext cx="513228" cy="51322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1391" y="6440330"/>
            <a:ext cx="5451686" cy="461665"/>
          </a:xfrm>
          <a:prstGeom prst="rect">
            <a:avLst/>
          </a:prstGeom>
        </p:spPr>
        <p:txBody>
          <a:bodyPr wrap="square">
            <a:spAutoFit/>
          </a:bodyPr>
          <a:lstStyle/>
          <a:p>
            <a:r>
              <a:rPr lang="en-US" sz="1200" dirty="0"/>
              <a:t>Source: Market Capitalization data, available at </a:t>
            </a:r>
            <a:r>
              <a:rPr lang="en-US" sz="1200" dirty="0">
                <a:hlinkClick r:id="rId6"/>
              </a:rPr>
              <a:t>https://data.worldbank.org/indicator/CM.MKT.LCAP.GD.ZS</a:t>
            </a:r>
            <a:r>
              <a:rPr lang="en-US" sz="1200" dirty="0"/>
              <a:t> </a:t>
            </a:r>
          </a:p>
        </p:txBody>
      </p:sp>
      <p:sp>
        <p:nvSpPr>
          <p:cNvPr id="21" name="Slide Number Placeholder 5"/>
          <p:cNvSpPr>
            <a:spLocks noGrp="1"/>
          </p:cNvSpPr>
          <p:nvPr>
            <p:ph type="sldNum" sz="quarter" idx="4"/>
          </p:nvPr>
        </p:nvSpPr>
        <p:spPr>
          <a:xfrm>
            <a:off x="951738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17</a:t>
            </a:fld>
            <a:endParaRPr lang="en-US"/>
          </a:p>
        </p:txBody>
      </p:sp>
    </p:spTree>
    <p:extLst>
      <p:ext uri="{BB962C8B-B14F-4D97-AF65-F5344CB8AC3E}">
        <p14:creationId xmlns:p14="http://schemas.microsoft.com/office/powerpoint/2010/main" val="118434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1380"/>
            <a:ext cx="11049000" cy="731520"/>
          </a:xfrm>
        </p:spPr>
        <p:txBody>
          <a:bodyPr anchor="t">
            <a:noAutofit/>
          </a:bodyPr>
          <a:lstStyle/>
          <a:p>
            <a:pPr lvl="0"/>
            <a:r>
              <a:rPr lang="en-US" sz="3200" b="1" dirty="0">
                <a:solidFill>
                  <a:prstClr val="black"/>
                </a:solidFill>
                <a:latin typeface="Arial" panose="020B0604020202020204" pitchFamily="34" charset="0"/>
                <a:cs typeface="Arial" panose="020B0604020202020204" pitchFamily="34" charset="0"/>
              </a:rPr>
              <a:t>Key industries show sudden drop in activity</a:t>
            </a:r>
            <a:endParaRPr lang="en-US" sz="3200" b="1" dirty="0"/>
          </a:p>
        </p:txBody>
      </p:sp>
      <p:sp>
        <p:nvSpPr>
          <p:cNvPr id="5" name="Rectangle 4"/>
          <p:cNvSpPr/>
          <p:nvPr/>
        </p:nvSpPr>
        <p:spPr>
          <a:xfrm>
            <a:off x="346239" y="382464"/>
            <a:ext cx="5070394" cy="3838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Non-fuel material consumption, 1900-2014</a:t>
            </a:r>
          </a:p>
        </p:txBody>
      </p:sp>
      <p:pic>
        <p:nvPicPr>
          <p:cNvPr id="3" name="Picture 2"/>
          <p:cNvPicPr>
            <a:picLocks noChangeAspect="1"/>
          </p:cNvPicPr>
          <p:nvPr/>
        </p:nvPicPr>
        <p:blipFill>
          <a:blip r:embed="rId3"/>
          <a:stretch>
            <a:fillRect/>
          </a:stretch>
        </p:blipFill>
        <p:spPr>
          <a:xfrm>
            <a:off x="0" y="752900"/>
            <a:ext cx="11443714" cy="5835644"/>
          </a:xfrm>
          <a:prstGeom prst="rect">
            <a:avLst/>
          </a:prstGeom>
        </p:spPr>
      </p:pic>
      <p:sp>
        <p:nvSpPr>
          <p:cNvPr id="6" name="Rectangle 5"/>
          <p:cNvSpPr/>
          <p:nvPr/>
        </p:nvSpPr>
        <p:spPr>
          <a:xfrm>
            <a:off x="238687" y="6484171"/>
            <a:ext cx="8461827" cy="307777"/>
          </a:xfrm>
          <a:prstGeom prst="rect">
            <a:avLst/>
          </a:prstGeom>
        </p:spPr>
        <p:txBody>
          <a:bodyPr wrap="square">
            <a:spAutoFit/>
          </a:bodyPr>
          <a:lstStyle/>
          <a:p>
            <a:r>
              <a:rPr lang="en-US" sz="1400" dirty="0"/>
              <a:t>Source: </a:t>
            </a:r>
            <a:r>
              <a:rPr lang="en-US" sz="1400" dirty="0">
                <a:hlinkClick r:id="rId4"/>
              </a:rPr>
              <a:t>https://css.umich.edu/publications/factsheets/material-resources/us-material-use-factsheet</a:t>
            </a:r>
            <a:r>
              <a:rPr lang="en-US" sz="1400" dirty="0"/>
              <a:t> </a:t>
            </a:r>
          </a:p>
        </p:txBody>
      </p:sp>
      <p:sp>
        <p:nvSpPr>
          <p:cNvPr id="4" name="Slide Number Placeholder 3"/>
          <p:cNvSpPr>
            <a:spLocks noGrp="1"/>
          </p:cNvSpPr>
          <p:nvPr>
            <p:ph type="sldNum" sz="quarter" idx="12"/>
          </p:nvPr>
        </p:nvSpPr>
        <p:spPr/>
        <p:txBody>
          <a:bodyPr/>
          <a:lstStyle/>
          <a:p>
            <a:fld id="{E6AFDD3D-E1F5-4B3E-98E3-C7999D8EA369}" type="slidenum">
              <a:rPr lang="en-US" smtClean="0"/>
              <a:t>18</a:t>
            </a:fld>
            <a:endParaRPr lang="en-US"/>
          </a:p>
        </p:txBody>
      </p:sp>
    </p:spTree>
    <p:extLst>
      <p:ext uri="{BB962C8B-B14F-4D97-AF65-F5344CB8AC3E}">
        <p14:creationId xmlns:p14="http://schemas.microsoft.com/office/powerpoint/2010/main" val="213844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70553" y="870936"/>
            <a:ext cx="11850893" cy="566730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1" name="Chart 3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09884317"/>
              </p:ext>
            </p:extLst>
          </p:nvPr>
        </p:nvGraphicFramePr>
        <p:xfrm>
          <a:off x="186690" y="1746457"/>
          <a:ext cx="11688324" cy="383205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86690" y="147956"/>
            <a:ext cx="11816624" cy="555320"/>
          </a:xfrm>
        </p:spPr>
        <p:txBody>
          <a:bodyPr>
            <a:noAutofit/>
          </a:bodyPr>
          <a:lstStyle/>
          <a:p>
            <a:r>
              <a:rPr lang="en-US" sz="3200" dirty="0"/>
              <a:t>Absolute GDP shows sluggish increase around recessions </a:t>
            </a:r>
          </a:p>
        </p:txBody>
      </p:sp>
      <p:sp>
        <p:nvSpPr>
          <p:cNvPr id="8" name="TextBox 7"/>
          <p:cNvSpPr txBox="1"/>
          <p:nvPr/>
        </p:nvSpPr>
        <p:spPr>
          <a:xfrm>
            <a:off x="287308" y="866559"/>
            <a:ext cx="20562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Global</a:t>
            </a:r>
            <a:r>
              <a:rPr kumimoji="0" lang="en-US" sz="2400" b="1" i="0" u="none" strike="noStrike" kern="1200" cap="none" spc="0" normalizeH="0" noProof="0" dirty="0">
                <a:ln>
                  <a:noFill/>
                </a:ln>
                <a:solidFill>
                  <a:srgbClr val="000000"/>
                </a:solidFill>
                <a:effectLst/>
                <a:uLnTx/>
                <a:uFillTx/>
                <a:latin typeface="Arial"/>
                <a:ea typeface="+mn-ea"/>
                <a:cs typeface="+mn-cs"/>
              </a:rPr>
              <a:t> GDP </a:t>
            </a:r>
            <a:r>
              <a:rPr kumimoji="0" lang="en-US" sz="2400" b="1" i="0" u="none" strike="noStrike" kern="1200" cap="none" spc="0" normalizeH="0" baseline="0" noProof="0" dirty="0">
                <a:ln>
                  <a:noFill/>
                </a:ln>
                <a:solidFill>
                  <a:srgbClr val="000000"/>
                </a:solidFill>
                <a:effectLst/>
                <a:uLnTx/>
                <a:uFillTx/>
                <a:latin typeface="Arial"/>
                <a:ea typeface="+mn-ea"/>
                <a:cs typeface="+mn-cs"/>
              </a:rPr>
              <a:t> </a:t>
            </a:r>
          </a:p>
        </p:txBody>
      </p:sp>
      <p:cxnSp>
        <p:nvCxnSpPr>
          <p:cNvPr id="10" name="Straight Connector 9"/>
          <p:cNvCxnSpPr/>
          <p:nvPr/>
        </p:nvCxnSpPr>
        <p:spPr>
          <a:xfrm>
            <a:off x="431849" y="1294768"/>
            <a:ext cx="409104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577" y="6596390"/>
            <a:ext cx="7773282" cy="261610"/>
          </a:xfrm>
          <a:prstGeom prst="rect">
            <a:avLst/>
          </a:prstGeom>
          <a:noFill/>
        </p:spPr>
        <p:txBody>
          <a:bodyPr wrap="none" rtlCol="0">
            <a:spAutoFit/>
          </a:bodyPr>
          <a:lstStyle/>
          <a:p>
            <a:pPr lvl="0">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 GDP (Current USD)</a:t>
            </a:r>
            <a:r>
              <a:rPr lang="en-US" sz="1100" dirty="0">
                <a:solidFill>
                  <a:srgbClr val="000000"/>
                </a:solidFill>
                <a:latin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mn-cs"/>
              </a:rPr>
              <a:t>World Bank Data Bank, available </a:t>
            </a:r>
            <a:r>
              <a:rPr lang="en-US" sz="1100" dirty="0">
                <a:solidFill>
                  <a:srgbClr val="000000"/>
                </a:solidFill>
              </a:rPr>
              <a:t>at </a:t>
            </a:r>
            <a:r>
              <a:rPr lang="en-US" sz="1100" dirty="0">
                <a:solidFill>
                  <a:srgbClr val="000000"/>
                </a:solidFill>
                <a:hlinkClick r:id="rId3"/>
              </a:rPr>
              <a:t>https://data.worldbank.org/indicator/NY.GDP.MKTP.CD</a:t>
            </a:r>
            <a:r>
              <a:rPr lang="en-US" sz="1100" dirty="0">
                <a:solidFill>
                  <a:srgbClr val="000000"/>
                </a:solidFill>
              </a:rPr>
              <a: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10712243" y="5760628"/>
            <a:ext cx="16655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COVID-19 recession</a:t>
            </a:r>
          </a:p>
        </p:txBody>
      </p:sp>
      <p:sp>
        <p:nvSpPr>
          <p:cNvPr id="18" name="TextBox 17"/>
          <p:cNvSpPr txBox="1"/>
          <p:nvPr/>
        </p:nvSpPr>
        <p:spPr>
          <a:xfrm>
            <a:off x="8219348" y="5660900"/>
            <a:ext cx="25745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Financial Crisis of 2008-09, leading to global recession</a:t>
            </a:r>
          </a:p>
        </p:txBody>
      </p:sp>
      <p:sp>
        <p:nvSpPr>
          <p:cNvPr id="19" name="TextBox 18"/>
          <p:cNvSpPr txBox="1"/>
          <p:nvPr/>
        </p:nvSpPr>
        <p:spPr>
          <a:xfrm>
            <a:off x="5735996" y="5640298"/>
            <a:ext cx="1464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1991 Recession</a:t>
            </a:r>
          </a:p>
        </p:txBody>
      </p:sp>
      <p:sp>
        <p:nvSpPr>
          <p:cNvPr id="20" name="TextBox 19"/>
          <p:cNvSpPr txBox="1"/>
          <p:nvPr/>
        </p:nvSpPr>
        <p:spPr>
          <a:xfrm>
            <a:off x="4195309" y="5640298"/>
            <a:ext cx="1464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1982 Recession</a:t>
            </a:r>
          </a:p>
        </p:txBody>
      </p:sp>
      <p:sp>
        <p:nvSpPr>
          <p:cNvPr id="21" name="TextBox 20"/>
          <p:cNvSpPr txBox="1"/>
          <p:nvPr/>
        </p:nvSpPr>
        <p:spPr>
          <a:xfrm>
            <a:off x="2951770" y="5652825"/>
            <a:ext cx="1464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1975  Recession</a:t>
            </a:r>
          </a:p>
        </p:txBody>
      </p:sp>
      <p:sp>
        <p:nvSpPr>
          <p:cNvPr id="23" name="TextBox 22"/>
          <p:cNvSpPr txBox="1"/>
          <p:nvPr/>
        </p:nvSpPr>
        <p:spPr>
          <a:xfrm>
            <a:off x="330186" y="1322025"/>
            <a:ext cx="38879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Arial"/>
              </a:rPr>
              <a:t>Current USD, billions</a:t>
            </a:r>
            <a:endParaRPr kumimoji="0" lang="en-US" sz="1600" b="0" i="1"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6967389" y="1057183"/>
            <a:ext cx="482536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Note: Development indicators record begins post 1960</a:t>
            </a:r>
          </a:p>
        </p:txBody>
      </p:sp>
      <p:cxnSp>
        <p:nvCxnSpPr>
          <p:cNvPr id="5" name="Straight Arrow Connector 4"/>
          <p:cNvCxnSpPr/>
          <p:nvPr/>
        </p:nvCxnSpPr>
        <p:spPr>
          <a:xfrm flipV="1">
            <a:off x="3637088" y="4730566"/>
            <a:ext cx="0" cy="256455"/>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506634" y="3371939"/>
            <a:ext cx="0" cy="1568458"/>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868693" y="4659218"/>
            <a:ext cx="0" cy="282100"/>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458007" y="4387517"/>
            <a:ext cx="0" cy="549734"/>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1620890" y="2847253"/>
            <a:ext cx="0" cy="2087617"/>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6AFDD3D-E1F5-4B3E-98E3-C7999D8EA369}" type="slidenum">
              <a:rPr lang="en-US" smtClean="0"/>
              <a:t>19</a:t>
            </a:fld>
            <a:endParaRPr lang="en-US"/>
          </a:p>
        </p:txBody>
      </p:sp>
    </p:spTree>
    <p:extLst>
      <p:ext uri="{BB962C8B-B14F-4D97-AF65-F5344CB8AC3E}">
        <p14:creationId xmlns:p14="http://schemas.microsoft.com/office/powerpoint/2010/main" val="283491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C0FE-C119-4D08-B93D-F5C6465B751D}"/>
              </a:ext>
            </a:extLst>
          </p:cNvPr>
          <p:cNvSpPr>
            <a:spLocks noGrp="1"/>
          </p:cNvSpPr>
          <p:nvPr>
            <p:ph type="ctrTitle"/>
          </p:nvPr>
        </p:nvSpPr>
        <p:spPr>
          <a:xfrm>
            <a:off x="592282" y="1880755"/>
            <a:ext cx="10920845" cy="4805717"/>
          </a:xfrm>
        </p:spPr>
        <p:txBody>
          <a:bodyPr>
            <a:normAutofit fontScale="90000"/>
          </a:bodyPr>
          <a:lstStyle/>
          <a:p>
            <a:br>
              <a:rPr lang="en-US" sz="4000" dirty="0"/>
            </a:br>
            <a:r>
              <a:rPr lang="en-US" sz="4000" dirty="0"/>
              <a:t>Is another Global Financial Crisis Simmering? </a:t>
            </a:r>
            <a:br>
              <a:rPr lang="en-US" sz="4000" dirty="0"/>
            </a:br>
            <a:r>
              <a:rPr lang="en-US" sz="4000" dirty="0"/>
              <a:t>How it can be Pre-empted?</a:t>
            </a:r>
            <a:br>
              <a:rPr lang="en-US" sz="4000" dirty="0"/>
            </a:br>
            <a:br>
              <a:rPr lang="en-US" dirty="0"/>
            </a:br>
            <a:br>
              <a:rPr lang="en-US" dirty="0"/>
            </a:br>
            <a:r>
              <a:rPr lang="en-US" sz="3100" dirty="0"/>
              <a:t>Ali Jan Khan</a:t>
            </a:r>
            <a:br>
              <a:rPr lang="en-US" sz="3100" dirty="0"/>
            </a:br>
            <a:br>
              <a:rPr lang="en-US" sz="3100" dirty="0"/>
            </a:br>
            <a:r>
              <a:rPr lang="en-US" sz="3100" dirty="0"/>
              <a:t>117</a:t>
            </a:r>
            <a:r>
              <a:rPr lang="en-US" sz="3100" baseline="30000" dirty="0"/>
              <a:t>th</a:t>
            </a:r>
            <a:r>
              <a:rPr lang="en-US" sz="3100" dirty="0"/>
              <a:t> NMC</a:t>
            </a:r>
            <a:br>
              <a:rPr lang="en-US" sz="3100" dirty="0"/>
            </a:br>
            <a:br>
              <a:rPr lang="en-US" sz="3100" dirty="0"/>
            </a:br>
            <a:r>
              <a:rPr lang="en-US" sz="3100" dirty="0"/>
              <a:t>Sponsor DS: Dr Naveed Ahmad Chaudhry</a:t>
            </a:r>
            <a:br>
              <a:rPr lang="en-US" sz="3100" dirty="0"/>
            </a:br>
            <a:br>
              <a:rPr lang="en-US" sz="3100" dirty="0"/>
            </a:br>
            <a:r>
              <a:rPr lang="en-US" sz="2700" b="0" dirty="0"/>
              <a:t>9</a:t>
            </a:r>
            <a:r>
              <a:rPr lang="en-US" sz="2700" b="0" baseline="30000" dirty="0"/>
              <a:t>th</a:t>
            </a:r>
            <a:r>
              <a:rPr lang="en-US" sz="2700" b="0" dirty="0"/>
              <a:t> November, 2022</a:t>
            </a:r>
            <a:endParaRPr lang="en-PK" sz="3100" b="0" dirty="0"/>
          </a:p>
        </p:txBody>
      </p:sp>
      <p:pic>
        <p:nvPicPr>
          <p:cNvPr id="4" name="Picture 3" descr="LOGO NMC GREEN">
            <a:extLst>
              <a:ext uri="{FF2B5EF4-FFF2-40B4-BE49-F238E27FC236}">
                <a16:creationId xmlns:a16="http://schemas.microsoft.com/office/drawing/2014/main" id="{4F4138BA-3DEF-4380-B6BB-3764D93BC3AB}"/>
              </a:ext>
            </a:extLst>
          </p:cNvPr>
          <p:cNvPicPr/>
          <p:nvPr/>
        </p:nvPicPr>
        <p:blipFill>
          <a:blip r:embed="rId2" cstate="email">
            <a:lum bright="-6000" contrast="22000"/>
            <a:extLst>
              <a:ext uri="{28A0092B-C50C-407E-A947-70E740481C1C}">
                <a14:useLocalDpi xmlns:a14="http://schemas.microsoft.com/office/drawing/2010/main" val="0"/>
              </a:ext>
            </a:extLst>
          </a:blip>
          <a:srcRect/>
          <a:stretch>
            <a:fillRect/>
          </a:stretch>
        </p:blipFill>
        <p:spPr bwMode="auto">
          <a:xfrm>
            <a:off x="11050312" y="221972"/>
            <a:ext cx="925629" cy="853342"/>
          </a:xfrm>
          <a:prstGeom prst="roundRect">
            <a:avLst>
              <a:gd name="adj" fmla="val 8594"/>
            </a:avLst>
          </a:prstGeom>
          <a:solidFill>
            <a:srgbClr val="FFFFFF">
              <a:shade val="85000"/>
            </a:srgbClr>
          </a:solidFill>
          <a:ln>
            <a:noFill/>
          </a:ln>
          <a:effectLst/>
        </p:spPr>
      </p:pic>
      <p:pic>
        <p:nvPicPr>
          <p:cNvPr id="5" name="Picture 2" descr="Establishment Division">
            <a:extLst>
              <a:ext uri="{FF2B5EF4-FFF2-40B4-BE49-F238E27FC236}">
                <a16:creationId xmlns:a16="http://schemas.microsoft.com/office/drawing/2014/main" id="{8B5DA40C-0F3C-4871-ACD4-0623C4433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127"/>
            <a:ext cx="2098964" cy="992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57E445-B5D5-45D5-BF1C-FBE55558EBC6}"/>
              </a:ext>
            </a:extLst>
          </p:cNvPr>
          <p:cNvSpPr txBox="1"/>
          <p:nvPr/>
        </p:nvSpPr>
        <p:spPr>
          <a:xfrm>
            <a:off x="3117273" y="382816"/>
            <a:ext cx="7232072" cy="1384995"/>
          </a:xfrm>
          <a:prstGeom prst="rect">
            <a:avLst/>
          </a:prstGeom>
          <a:noFill/>
        </p:spPr>
        <p:txBody>
          <a:bodyPr wrap="square" rtlCol="0">
            <a:spAutoFit/>
          </a:bodyPr>
          <a:lstStyle/>
          <a:p>
            <a:r>
              <a:rPr lang="en-US" sz="3600" b="1" dirty="0"/>
              <a:t>National Management College</a:t>
            </a:r>
          </a:p>
          <a:p>
            <a:endParaRPr lang="en-US" dirty="0"/>
          </a:p>
          <a:p>
            <a:pPr algn="ctr"/>
            <a:r>
              <a:rPr lang="en-US" sz="2800" u="sng" dirty="0"/>
              <a:t>Contemporary Issue Series (CIS)</a:t>
            </a:r>
            <a:endParaRPr lang="en-PK" sz="2800" u="sng" dirty="0"/>
          </a:p>
        </p:txBody>
      </p:sp>
    </p:spTree>
    <p:extLst>
      <p:ext uri="{BB962C8B-B14F-4D97-AF65-F5344CB8AC3E}">
        <p14:creationId xmlns:p14="http://schemas.microsoft.com/office/powerpoint/2010/main" val="114025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87308" y="983301"/>
            <a:ext cx="11617383" cy="550062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TextBox 30"/>
          <p:cNvSpPr txBox="1"/>
          <p:nvPr/>
        </p:nvSpPr>
        <p:spPr>
          <a:xfrm>
            <a:off x="287308" y="1026136"/>
            <a:ext cx="3800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Global GDP Growth</a:t>
            </a:r>
            <a:r>
              <a:rPr kumimoji="0" lang="en-US" sz="2400" b="1" i="0" u="none" strike="noStrike" kern="1200" cap="none" spc="0" normalizeH="0" noProof="0" dirty="0">
                <a:ln>
                  <a:noFill/>
                </a:ln>
                <a:solidFill>
                  <a:srgbClr val="000000"/>
                </a:solidFill>
                <a:effectLst/>
                <a:uLnTx/>
                <a:uFillTx/>
                <a:latin typeface="Arial"/>
                <a:ea typeface="+mn-ea"/>
                <a:cs typeface="+mn-cs"/>
              </a:rPr>
              <a:t> Rate</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33" name="TextBox 32"/>
          <p:cNvSpPr txBox="1"/>
          <p:nvPr/>
        </p:nvSpPr>
        <p:spPr>
          <a:xfrm>
            <a:off x="330186" y="1525224"/>
            <a:ext cx="38879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Figures in %</a:t>
            </a:r>
          </a:p>
        </p:txBody>
      </p:sp>
      <p:sp>
        <p:nvSpPr>
          <p:cNvPr id="34" name="Rectangle 33"/>
          <p:cNvSpPr/>
          <p:nvPr/>
        </p:nvSpPr>
        <p:spPr>
          <a:xfrm>
            <a:off x="6967389" y="1057183"/>
            <a:ext cx="482536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Note: Development indicators record begins post 1960</a:t>
            </a:r>
          </a:p>
        </p:txBody>
      </p:sp>
      <p:graphicFrame>
        <p:nvGraphicFramePr>
          <p:cNvPr id="24" name="Chart 23"/>
          <p:cNvGraphicFramePr>
            <a:graphicFrameLocks/>
          </p:cNvGraphicFramePr>
          <p:nvPr/>
        </p:nvGraphicFramePr>
        <p:xfrm>
          <a:off x="330185" y="1642815"/>
          <a:ext cx="11444125" cy="469025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86690" y="147955"/>
            <a:ext cx="11434200" cy="792235"/>
          </a:xfrm>
        </p:spPr>
        <p:txBody>
          <a:bodyPr>
            <a:noAutofit/>
          </a:bodyPr>
          <a:lstStyle/>
          <a:p>
            <a:r>
              <a:rPr lang="en-US" sz="3200" dirty="0"/>
              <a:t>GDP growth rates decline around recessions</a:t>
            </a:r>
          </a:p>
        </p:txBody>
      </p:sp>
      <p:sp>
        <p:nvSpPr>
          <p:cNvPr id="11" name="Oval 10"/>
          <p:cNvSpPr/>
          <p:nvPr/>
        </p:nvSpPr>
        <p:spPr>
          <a:xfrm flipH="1" flipV="1">
            <a:off x="3047582" y="4086704"/>
            <a:ext cx="438797" cy="498638"/>
          </a:xfrm>
          <a:prstGeom prst="ellipse">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Oval 11"/>
          <p:cNvSpPr/>
          <p:nvPr/>
        </p:nvSpPr>
        <p:spPr>
          <a:xfrm flipH="1" flipV="1">
            <a:off x="4302897" y="4210584"/>
            <a:ext cx="453398" cy="516058"/>
          </a:xfrm>
          <a:prstGeom prst="ellipse">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p:cNvSpPr txBox="1"/>
          <p:nvPr/>
        </p:nvSpPr>
        <p:spPr>
          <a:xfrm>
            <a:off x="22577" y="6596390"/>
            <a:ext cx="8569975" cy="261610"/>
          </a:xfrm>
          <a:prstGeom prst="rect">
            <a:avLst/>
          </a:prstGeom>
          <a:noFill/>
        </p:spPr>
        <p:txBody>
          <a:bodyPr wrap="none" rtlCol="0">
            <a:spAutoFit/>
          </a:bodyPr>
          <a:lstStyle/>
          <a:p>
            <a:pPr lvl="0">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 GDP Growth Rate (annual %),</a:t>
            </a:r>
            <a:r>
              <a:rPr kumimoji="0" lang="en-US" sz="1100" b="0" i="0" u="none" strike="noStrike" kern="1200" cap="none" spc="0" normalizeH="0" noProof="0" dirty="0">
                <a:ln>
                  <a:noFill/>
                </a:ln>
                <a:solidFill>
                  <a:srgbClr val="000000"/>
                </a:solidFill>
                <a:effectLst/>
                <a:uLnTx/>
                <a:uFillTx/>
                <a:latin typeface="Arial"/>
                <a:ea typeface="+mn-ea"/>
                <a:cs typeface="+mn-cs"/>
              </a:rPr>
              <a:t> </a:t>
            </a:r>
            <a:r>
              <a:rPr kumimoji="0" lang="en-US" sz="1100" b="0" i="0" u="none" strike="noStrike" kern="1200" cap="none" spc="0" normalizeH="0" baseline="0" noProof="0" dirty="0">
                <a:ln>
                  <a:noFill/>
                </a:ln>
                <a:solidFill>
                  <a:srgbClr val="000000"/>
                </a:solidFill>
                <a:effectLst/>
                <a:uLnTx/>
                <a:uFillTx/>
                <a:latin typeface="Arial"/>
                <a:ea typeface="+mn-ea"/>
                <a:cs typeface="+mn-cs"/>
              </a:rPr>
              <a:t>World Bank Data Bank, available at</a:t>
            </a:r>
            <a:r>
              <a:rPr lang="en-US" sz="1100" dirty="0">
                <a:solidFill>
                  <a:srgbClr val="000000"/>
                </a:solidFill>
              </a:rPr>
              <a:t> </a:t>
            </a:r>
            <a:r>
              <a:rPr lang="en-US" sz="1100" dirty="0">
                <a:solidFill>
                  <a:srgbClr val="000000"/>
                </a:solidFill>
                <a:hlinkClick r:id="rId3"/>
              </a:rPr>
              <a:t>https://data.worldbank.org/indicator/NY.GDP.MKTP.KD.ZG</a:t>
            </a:r>
            <a:r>
              <a:rPr lang="en-US" sz="1100" dirty="0">
                <a:solidFill>
                  <a:srgbClr val="000000"/>
                </a:solidFill>
              </a:rPr>
              <a: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val 13"/>
          <p:cNvSpPr/>
          <p:nvPr/>
        </p:nvSpPr>
        <p:spPr>
          <a:xfrm flipH="1" flipV="1">
            <a:off x="5923327" y="3805322"/>
            <a:ext cx="431986" cy="441333"/>
          </a:xfrm>
          <a:prstGeom prst="ellipse">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Oval 14"/>
          <p:cNvSpPr/>
          <p:nvPr/>
        </p:nvSpPr>
        <p:spPr>
          <a:xfrm flipH="1" flipV="1">
            <a:off x="9117522" y="4777011"/>
            <a:ext cx="551796" cy="552338"/>
          </a:xfrm>
          <a:prstGeom prst="ellipse">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10462467" y="5974584"/>
            <a:ext cx="16655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COVID-19 recession</a:t>
            </a:r>
          </a:p>
        </p:txBody>
      </p:sp>
      <p:sp>
        <p:nvSpPr>
          <p:cNvPr id="18" name="TextBox 17"/>
          <p:cNvSpPr txBox="1"/>
          <p:nvPr/>
        </p:nvSpPr>
        <p:spPr>
          <a:xfrm>
            <a:off x="7830236" y="5526451"/>
            <a:ext cx="2574572" cy="83099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Financial Crisis of 2008-09, leading to global recession</a:t>
            </a:r>
          </a:p>
        </p:txBody>
      </p:sp>
      <p:sp>
        <p:nvSpPr>
          <p:cNvPr id="19" name="TextBox 18"/>
          <p:cNvSpPr txBox="1"/>
          <p:nvPr/>
        </p:nvSpPr>
        <p:spPr>
          <a:xfrm>
            <a:off x="5406951" y="5629737"/>
            <a:ext cx="1464737" cy="58477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1991 Recession</a:t>
            </a:r>
          </a:p>
        </p:txBody>
      </p:sp>
      <p:sp>
        <p:nvSpPr>
          <p:cNvPr id="20" name="TextBox 19"/>
          <p:cNvSpPr txBox="1"/>
          <p:nvPr/>
        </p:nvSpPr>
        <p:spPr>
          <a:xfrm>
            <a:off x="3841273" y="5615670"/>
            <a:ext cx="1464737" cy="58477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1982 Recession</a:t>
            </a:r>
          </a:p>
        </p:txBody>
      </p:sp>
      <p:sp>
        <p:nvSpPr>
          <p:cNvPr id="21" name="TextBox 20"/>
          <p:cNvSpPr txBox="1"/>
          <p:nvPr/>
        </p:nvSpPr>
        <p:spPr>
          <a:xfrm>
            <a:off x="2512834" y="5610886"/>
            <a:ext cx="1464737" cy="58477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1975  Recession</a:t>
            </a:r>
          </a:p>
        </p:txBody>
      </p:sp>
      <p:cxnSp>
        <p:nvCxnSpPr>
          <p:cNvPr id="5" name="Straight Arrow Connector 4"/>
          <p:cNvCxnSpPr/>
          <p:nvPr/>
        </p:nvCxnSpPr>
        <p:spPr>
          <a:xfrm flipV="1">
            <a:off x="3245203" y="5169948"/>
            <a:ext cx="0" cy="413023"/>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596" y="5257032"/>
            <a:ext cx="0" cy="413023"/>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39320" y="5169948"/>
            <a:ext cx="0" cy="413023"/>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255768" y="5329349"/>
            <a:ext cx="0" cy="233141"/>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flipH="1" flipV="1">
            <a:off x="11183669" y="5508475"/>
            <a:ext cx="437221" cy="422998"/>
          </a:xfrm>
          <a:prstGeom prst="ellipse">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5" name="Straight Connector 34"/>
          <p:cNvCxnSpPr/>
          <p:nvPr/>
        </p:nvCxnSpPr>
        <p:spPr>
          <a:xfrm>
            <a:off x="431849" y="1497967"/>
            <a:ext cx="409104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6AFDD3D-E1F5-4B3E-98E3-C7999D8EA369}" type="slidenum">
              <a:rPr lang="en-US" smtClean="0"/>
              <a:t>20</a:t>
            </a:fld>
            <a:endParaRPr lang="en-US"/>
          </a:p>
        </p:txBody>
      </p:sp>
    </p:spTree>
    <p:extLst>
      <p:ext uri="{BB962C8B-B14F-4D97-AF65-F5344CB8AC3E}">
        <p14:creationId xmlns:p14="http://schemas.microsoft.com/office/powerpoint/2010/main" val="309314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308" y="976746"/>
            <a:ext cx="11617383" cy="550718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9" name="Chart 28"/>
          <p:cNvGraphicFramePr>
            <a:graphicFrameLocks/>
          </p:cNvGraphicFramePr>
          <p:nvPr>
            <p:extLst>
              <p:ext uri="{D42A27DB-BD31-4B8C-83A1-F6EECF244321}">
                <p14:modId xmlns:p14="http://schemas.microsoft.com/office/powerpoint/2010/main" val="111836463"/>
              </p:ext>
            </p:extLst>
          </p:nvPr>
        </p:nvGraphicFramePr>
        <p:xfrm>
          <a:off x="287308" y="1663038"/>
          <a:ext cx="11574505" cy="416713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3200" dirty="0"/>
              <a:t>Simultaneously, corresponding increase in inflation </a:t>
            </a:r>
          </a:p>
        </p:txBody>
      </p:sp>
      <p:sp>
        <p:nvSpPr>
          <p:cNvPr id="8" name="TextBox 7"/>
          <p:cNvSpPr txBox="1"/>
          <p:nvPr/>
        </p:nvSpPr>
        <p:spPr>
          <a:xfrm>
            <a:off x="287308" y="1026306"/>
            <a:ext cx="54104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Global Inflation in consumer prices </a:t>
            </a:r>
          </a:p>
        </p:txBody>
      </p:sp>
      <p:cxnSp>
        <p:nvCxnSpPr>
          <p:cNvPr id="10" name="Straight Connector 9"/>
          <p:cNvCxnSpPr/>
          <p:nvPr/>
        </p:nvCxnSpPr>
        <p:spPr>
          <a:xfrm>
            <a:off x="431849" y="1439911"/>
            <a:ext cx="4091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flipH="1" flipV="1">
            <a:off x="4370493" y="2138378"/>
            <a:ext cx="304800" cy="304800"/>
          </a:xfrm>
          <a:prstGeom prst="ellipse">
            <a:avLst/>
          </a:prstGeom>
          <a:noFill/>
          <a:ln w="285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p:cNvSpPr txBox="1"/>
          <p:nvPr/>
        </p:nvSpPr>
        <p:spPr>
          <a:xfrm>
            <a:off x="22577" y="6596390"/>
            <a:ext cx="8685391" cy="261610"/>
          </a:xfrm>
          <a:prstGeom prst="rect">
            <a:avLst/>
          </a:prstGeom>
          <a:noFill/>
        </p:spPr>
        <p:txBody>
          <a:bodyPr wrap="none" rtlCol="0">
            <a:spAutoFit/>
          </a:bodyPr>
          <a:lstStyle/>
          <a:p>
            <a:pPr lvl="0">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 Inflation,</a:t>
            </a:r>
            <a:r>
              <a:rPr kumimoji="0" lang="en-US" sz="1100" b="0" i="0" u="none" strike="noStrike" kern="1200" cap="none" spc="0" normalizeH="0" noProof="0" dirty="0">
                <a:ln>
                  <a:noFill/>
                </a:ln>
                <a:solidFill>
                  <a:srgbClr val="000000"/>
                </a:solidFill>
                <a:effectLst/>
                <a:uLnTx/>
                <a:uFillTx/>
                <a:latin typeface="Arial"/>
                <a:ea typeface="+mn-ea"/>
                <a:cs typeface="+mn-cs"/>
              </a:rPr>
              <a:t> consumer prices (annual %), </a:t>
            </a:r>
            <a:r>
              <a:rPr kumimoji="0" lang="en-US" sz="1100" b="0" i="0" u="none" strike="noStrike" kern="1200" cap="none" spc="0" normalizeH="0" baseline="0" noProof="0" dirty="0">
                <a:ln>
                  <a:noFill/>
                </a:ln>
                <a:solidFill>
                  <a:srgbClr val="000000"/>
                </a:solidFill>
                <a:effectLst/>
                <a:uLnTx/>
                <a:uFillTx/>
                <a:latin typeface="Arial"/>
                <a:ea typeface="+mn-ea"/>
                <a:cs typeface="+mn-cs"/>
              </a:rPr>
              <a:t>World Bank Data Bank, available at</a:t>
            </a:r>
            <a:r>
              <a:rPr lang="en-US" sz="1100" dirty="0">
                <a:solidFill>
                  <a:srgbClr val="000000"/>
                </a:solidFill>
              </a:rPr>
              <a:t> </a:t>
            </a:r>
            <a:r>
              <a:rPr lang="en-US" sz="1100" dirty="0">
                <a:solidFill>
                  <a:srgbClr val="000000"/>
                </a:solidFill>
                <a:hlinkClick r:id="rId3"/>
              </a:rPr>
              <a:t>https://data.worldbank.org/indicator/FP.CPI.TOTL.ZG</a:t>
            </a:r>
            <a:r>
              <a:rPr lang="en-US" sz="1100" dirty="0">
                <a:solidFill>
                  <a:srgbClr val="000000"/>
                </a:solidFill>
              </a:rPr>
              <a: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val 13"/>
          <p:cNvSpPr/>
          <p:nvPr/>
        </p:nvSpPr>
        <p:spPr>
          <a:xfrm flipH="1" flipV="1">
            <a:off x="6021392" y="2419666"/>
            <a:ext cx="304800" cy="304800"/>
          </a:xfrm>
          <a:prstGeom prst="ellipse">
            <a:avLst/>
          </a:prstGeom>
          <a:noFill/>
          <a:ln w="285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15" name="Oval 14"/>
          <p:cNvSpPr/>
          <p:nvPr/>
        </p:nvSpPr>
        <p:spPr>
          <a:xfrm flipH="1" flipV="1">
            <a:off x="9103833" y="2455714"/>
            <a:ext cx="304800" cy="304800"/>
          </a:xfrm>
          <a:prstGeom prst="ellipse">
            <a:avLst/>
          </a:prstGeom>
          <a:noFill/>
          <a:ln w="285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10471630" y="5820082"/>
            <a:ext cx="1515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COVID-19 recession</a:t>
            </a:r>
          </a:p>
        </p:txBody>
      </p:sp>
      <p:sp>
        <p:nvSpPr>
          <p:cNvPr id="18" name="TextBox 17"/>
          <p:cNvSpPr txBox="1"/>
          <p:nvPr/>
        </p:nvSpPr>
        <p:spPr>
          <a:xfrm>
            <a:off x="8203431" y="5744372"/>
            <a:ext cx="25736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Financial Crisis of 2008-09, leading to global recession</a:t>
            </a:r>
          </a:p>
        </p:txBody>
      </p:sp>
      <p:sp>
        <p:nvSpPr>
          <p:cNvPr id="19" name="TextBox 18"/>
          <p:cNvSpPr txBox="1"/>
          <p:nvPr/>
        </p:nvSpPr>
        <p:spPr>
          <a:xfrm>
            <a:off x="5418442" y="5759091"/>
            <a:ext cx="14642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1991 Recession</a:t>
            </a:r>
          </a:p>
        </p:txBody>
      </p:sp>
      <p:sp>
        <p:nvSpPr>
          <p:cNvPr id="20" name="TextBox 19"/>
          <p:cNvSpPr txBox="1"/>
          <p:nvPr/>
        </p:nvSpPr>
        <p:spPr>
          <a:xfrm>
            <a:off x="3733472" y="5759091"/>
            <a:ext cx="14642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1982 Recession</a:t>
            </a:r>
          </a:p>
        </p:txBody>
      </p:sp>
      <p:sp>
        <p:nvSpPr>
          <p:cNvPr id="21" name="TextBox 20"/>
          <p:cNvSpPr txBox="1"/>
          <p:nvPr/>
        </p:nvSpPr>
        <p:spPr>
          <a:xfrm>
            <a:off x="2693405" y="5568538"/>
            <a:ext cx="1122646" cy="52322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1975  Recession</a:t>
            </a:r>
          </a:p>
        </p:txBody>
      </p:sp>
      <p:sp>
        <p:nvSpPr>
          <p:cNvPr id="23" name="TextBox 22"/>
          <p:cNvSpPr txBox="1"/>
          <p:nvPr/>
        </p:nvSpPr>
        <p:spPr>
          <a:xfrm>
            <a:off x="330186" y="1525224"/>
            <a:ext cx="38879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Annual %</a:t>
            </a:r>
          </a:p>
        </p:txBody>
      </p:sp>
      <p:sp>
        <p:nvSpPr>
          <p:cNvPr id="3" name="Rectangle 2"/>
          <p:cNvSpPr/>
          <p:nvPr/>
        </p:nvSpPr>
        <p:spPr>
          <a:xfrm>
            <a:off x="7507246" y="1160080"/>
            <a:ext cx="450155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Note: Development indicators record begins post 1960</a:t>
            </a:r>
          </a:p>
        </p:txBody>
      </p:sp>
      <p:cxnSp>
        <p:nvCxnSpPr>
          <p:cNvPr id="25" name="Straight Arrow Connector 24"/>
          <p:cNvCxnSpPr/>
          <p:nvPr/>
        </p:nvCxnSpPr>
        <p:spPr>
          <a:xfrm flipV="1">
            <a:off x="4500568" y="5315089"/>
            <a:ext cx="0" cy="413023"/>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39320" y="5169948"/>
            <a:ext cx="0" cy="413023"/>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299564" y="5329349"/>
            <a:ext cx="0" cy="233141"/>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flipH="1" flipV="1">
            <a:off x="11497801" y="3622216"/>
            <a:ext cx="304800" cy="304800"/>
          </a:xfrm>
          <a:prstGeom prst="ellipse">
            <a:avLst/>
          </a:prstGeom>
          <a:noFill/>
          <a:ln w="285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30" name="Straight Arrow Connector 29"/>
          <p:cNvCxnSpPr/>
          <p:nvPr/>
        </p:nvCxnSpPr>
        <p:spPr>
          <a:xfrm>
            <a:off x="490035" y="3730337"/>
            <a:ext cx="3701657" cy="0"/>
          </a:xfrm>
          <a:prstGeom prst="straightConnector1">
            <a:avLst/>
          </a:prstGeom>
          <a:ln>
            <a:solidFill>
              <a:schemeClr val="bg1">
                <a:lumMod val="50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9339" y="3576448"/>
            <a:ext cx="1617751" cy="307777"/>
          </a:xfrm>
          <a:prstGeom prst="rect">
            <a:avLst/>
          </a:prstGeom>
          <a:solidFill>
            <a:schemeClr val="bg1">
              <a:lumMod val="95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rPr>
              <a:t>Data not available</a:t>
            </a:r>
          </a:p>
        </p:txBody>
      </p:sp>
      <p:cxnSp>
        <p:nvCxnSpPr>
          <p:cNvPr id="32" name="Straight Arrow Connector 31"/>
          <p:cNvCxnSpPr/>
          <p:nvPr/>
        </p:nvCxnSpPr>
        <p:spPr>
          <a:xfrm flipV="1">
            <a:off x="4493189" y="2554741"/>
            <a:ext cx="0" cy="2087617"/>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136709" y="2862987"/>
            <a:ext cx="0" cy="1725304"/>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9256233" y="3043057"/>
            <a:ext cx="0" cy="1568461"/>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1629129" y="4148323"/>
            <a:ext cx="0" cy="549735"/>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1619593" y="5293310"/>
            <a:ext cx="0" cy="233141"/>
          </a:xfrm>
          <a:prstGeom prst="straightConnector1">
            <a:avLst/>
          </a:prstGeom>
          <a:ln w="28575">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6AFDD3D-E1F5-4B3E-98E3-C7999D8EA369}" type="slidenum">
              <a:rPr lang="en-US" smtClean="0"/>
              <a:t>21</a:t>
            </a:fld>
            <a:endParaRPr lang="en-US"/>
          </a:p>
        </p:txBody>
      </p:sp>
    </p:spTree>
    <p:extLst>
      <p:ext uri="{BB962C8B-B14F-4D97-AF65-F5344CB8AC3E}">
        <p14:creationId xmlns:p14="http://schemas.microsoft.com/office/powerpoint/2010/main" val="370276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14" y="80783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561414" y="179536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561414" y="2782894"/>
            <a:ext cx="5082454" cy="89525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561414" y="377042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561414" y="475795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561414" y="5745485"/>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Rectangle 8"/>
          <p:cNvSpPr/>
          <p:nvPr/>
        </p:nvSpPr>
        <p:spPr>
          <a:xfrm>
            <a:off x="6488755" y="807834"/>
            <a:ext cx="4996733" cy="583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accent1"/>
                </a:solidFill>
              </a:rPr>
              <a:t>The World has just passed through once in a century pandemic, it is still witnessing some of disruptions caused by it. There are other factors those have aggravated the crisis</a:t>
            </a:r>
          </a:p>
        </p:txBody>
      </p:sp>
      <p:cxnSp>
        <p:nvCxnSpPr>
          <p:cNvPr id="8" name="Straight Connector 7"/>
          <p:cNvCxnSpPr/>
          <p:nvPr/>
        </p:nvCxnSpPr>
        <p:spPr>
          <a:xfrm>
            <a:off x="6070927" y="836966"/>
            <a:ext cx="0" cy="5779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22</a:t>
            </a:fld>
            <a:endParaRPr lang="en-US"/>
          </a:p>
        </p:txBody>
      </p:sp>
    </p:spTree>
    <p:extLst>
      <p:ext uri="{BB962C8B-B14F-4D97-AF65-F5344CB8AC3E}">
        <p14:creationId xmlns:p14="http://schemas.microsoft.com/office/powerpoint/2010/main" val="145688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8705" y="1185789"/>
            <a:ext cx="8555531" cy="5292293"/>
          </a:xfrm>
          <a:prstGeom prst="rect">
            <a:avLst/>
          </a:prstGeom>
          <a:solidFill>
            <a:schemeClr val="bg1">
              <a:lumMod val="95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287309" y="1185789"/>
            <a:ext cx="3121396" cy="5292293"/>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322508" y="172211"/>
            <a:ext cx="11463092" cy="1289907"/>
          </a:xfrm>
        </p:spPr>
        <p:txBody>
          <a:bodyPr anchor="t">
            <a:noAutofit/>
          </a:bodyPr>
          <a:lstStyle/>
          <a:p>
            <a:pPr lvl="0">
              <a:spcBef>
                <a:spcPts val="0"/>
              </a:spcBef>
              <a:defRPr/>
            </a:pPr>
            <a:r>
              <a:rPr lang="en-US" sz="3200" b="1" dirty="0"/>
              <a:t>Post-globalization, financial system failures can spill-over across borders</a:t>
            </a:r>
          </a:p>
        </p:txBody>
      </p:sp>
      <p:sp>
        <p:nvSpPr>
          <p:cNvPr id="6" name="Rectangle 5"/>
          <p:cNvSpPr/>
          <p:nvPr/>
        </p:nvSpPr>
        <p:spPr>
          <a:xfrm>
            <a:off x="517384" y="2277663"/>
            <a:ext cx="2661245"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a:ea typeface="+mn-ea"/>
                <a:cs typeface="+mn-cs"/>
              </a:rPr>
              <a:t>The global environment is fragile right now with fears on multiple fronts</a:t>
            </a:r>
          </a:p>
        </p:txBody>
      </p:sp>
      <p:sp>
        <p:nvSpPr>
          <p:cNvPr id="7" name="Rectangle 6"/>
          <p:cNvSpPr/>
          <p:nvPr/>
        </p:nvSpPr>
        <p:spPr>
          <a:xfrm>
            <a:off x="3468250" y="1338945"/>
            <a:ext cx="8666517" cy="4985980"/>
          </a:xfrm>
          <a:prstGeom prst="rect">
            <a:avLst/>
          </a:prstGeom>
        </p:spPr>
        <p:txBody>
          <a:bodyPr wrap="square">
            <a:spAutoFit/>
          </a:bodyPr>
          <a:lstStyle/>
          <a:p>
            <a:pPr marL="285750" marR="0" lvl="0" indent="-285750" algn="l" defTabSz="914400" rtl="0" eaLnBrk="1" fontAlgn="auto" latinLnBrk="0" hangingPunct="1">
              <a:spcBef>
                <a:spcPts val="600"/>
              </a:spcBef>
              <a:spcAft>
                <a:spcPts val="600"/>
              </a:spcAft>
              <a:buClrTx/>
              <a:buSzTx/>
              <a:buFont typeface="Wingdings" panose="05000000000000000000" pitchFamily="2" charset="2"/>
              <a:buChar char="§"/>
              <a:tabLst/>
              <a:defRPr/>
            </a:pPr>
            <a:r>
              <a:rPr kumimoji="0" lang="en-US" sz="2800" i="0" u="none" strike="noStrike" kern="1200" cap="none" spc="0" normalizeH="0" baseline="0" noProof="0" dirty="0">
                <a:ln>
                  <a:noFill/>
                </a:ln>
                <a:solidFill>
                  <a:srgbClr val="000000"/>
                </a:solidFill>
                <a:effectLst/>
                <a:uLnTx/>
                <a:uFillTx/>
                <a:latin typeface="Arial"/>
                <a:ea typeface="+mn-ea"/>
                <a:cs typeface="+mn-cs"/>
              </a:rPr>
              <a:t>Volatility due to prolonged and recurring natural disasters </a:t>
            </a:r>
          </a:p>
          <a:p>
            <a:pPr marL="742950" lvl="1" indent="-285750">
              <a:spcBef>
                <a:spcPts val="600"/>
              </a:spcBef>
              <a:spcAft>
                <a:spcPts val="600"/>
              </a:spcAft>
              <a:buFont typeface="Wingdings" panose="05000000000000000000" pitchFamily="2" charset="2"/>
              <a:buChar char="§"/>
              <a:defRPr/>
            </a:pPr>
            <a:r>
              <a:rPr kumimoji="0" lang="en-US" sz="2400" i="0" u="none" strike="noStrike" kern="1200" cap="none" spc="0" normalizeH="0" baseline="0" noProof="0" dirty="0">
                <a:ln>
                  <a:noFill/>
                </a:ln>
                <a:solidFill>
                  <a:srgbClr val="000000"/>
                </a:solidFill>
                <a:effectLst/>
                <a:uLnTx/>
                <a:uFillTx/>
                <a:latin typeface="Arial"/>
                <a:ea typeface="+mn-ea"/>
                <a:cs typeface="+mn-cs"/>
              </a:rPr>
              <a:t>COVID pandemic </a:t>
            </a:r>
          </a:p>
          <a:p>
            <a:pPr marL="742950" lvl="1" indent="-285750">
              <a:spcBef>
                <a:spcPts val="600"/>
              </a:spcBef>
              <a:spcAft>
                <a:spcPts val="600"/>
              </a:spcAft>
              <a:buFont typeface="Wingdings" panose="05000000000000000000" pitchFamily="2" charset="2"/>
              <a:buChar char="§"/>
              <a:defRPr/>
            </a:pPr>
            <a:r>
              <a:rPr kumimoji="0" lang="en-US" sz="2400" i="0" u="none" strike="noStrike" kern="1200" cap="none" spc="0" normalizeH="0" baseline="0" noProof="0" dirty="0">
                <a:ln>
                  <a:noFill/>
                </a:ln>
                <a:solidFill>
                  <a:srgbClr val="000000"/>
                </a:solidFill>
                <a:effectLst/>
                <a:uLnTx/>
                <a:uFillTx/>
                <a:latin typeface="Arial"/>
                <a:ea typeface="+mn-ea"/>
                <a:cs typeface="+mn-cs"/>
              </a:rPr>
              <a:t>Climate crisis - floods in West and Central Africa, Pakistan</a:t>
            </a:r>
          </a:p>
          <a:p>
            <a:pPr marL="285750" marR="0" lvl="0" indent="-285750" algn="l" defTabSz="914400" rtl="0" eaLnBrk="1" fontAlgn="auto" latinLnBrk="0" hangingPunct="1">
              <a:spcBef>
                <a:spcPts val="600"/>
              </a:spcBef>
              <a:spcAft>
                <a:spcPts val="600"/>
              </a:spcAft>
              <a:buClrTx/>
              <a:buSzTx/>
              <a:buFont typeface="Wingdings" panose="05000000000000000000" pitchFamily="2" charset="2"/>
              <a:buChar char="§"/>
              <a:tabLst/>
              <a:defRPr/>
            </a:pPr>
            <a:r>
              <a:rPr kumimoji="0" lang="en-US" sz="2800" i="0" u="none" strike="noStrike" kern="1200" cap="none" spc="0" normalizeH="0" baseline="0" noProof="0" dirty="0">
                <a:ln>
                  <a:noFill/>
                </a:ln>
                <a:solidFill>
                  <a:srgbClr val="000000"/>
                </a:solidFill>
                <a:effectLst/>
                <a:uLnTx/>
                <a:uFillTx/>
                <a:latin typeface="Arial"/>
                <a:ea typeface="+mn-ea"/>
                <a:cs typeface="+mn-cs"/>
              </a:rPr>
              <a:t>Geo-political Conflict (Ukraine-Russia, China-Taiwan)</a:t>
            </a:r>
          </a:p>
          <a:p>
            <a:pPr marL="285750" marR="0" lvl="0" indent="-285750" algn="l" defTabSz="914400" rtl="0" eaLnBrk="1" fontAlgn="auto" latinLnBrk="0" hangingPunct="1">
              <a:spcBef>
                <a:spcPts val="600"/>
              </a:spcBef>
              <a:spcAft>
                <a:spcPts val="600"/>
              </a:spcAft>
              <a:buClrTx/>
              <a:buSzTx/>
              <a:buFont typeface="Wingdings" panose="05000000000000000000" pitchFamily="2" charset="2"/>
              <a:buChar char="§"/>
              <a:tabLst/>
              <a:defRPr/>
            </a:pPr>
            <a:r>
              <a:rPr kumimoji="0" lang="en-US" sz="2800" i="0" u="none" strike="noStrike" kern="1200" cap="none" spc="0" normalizeH="0" baseline="0" noProof="0" dirty="0">
                <a:ln>
                  <a:noFill/>
                </a:ln>
                <a:solidFill>
                  <a:srgbClr val="000000"/>
                </a:solidFill>
                <a:effectLst/>
                <a:uLnTx/>
                <a:uFillTx/>
                <a:latin typeface="Arial"/>
                <a:ea typeface="+mn-ea"/>
                <a:cs typeface="+mn-cs"/>
              </a:rPr>
              <a:t>High Price Volatility (Commodities - Oil price, European Energy Prices) </a:t>
            </a:r>
          </a:p>
          <a:p>
            <a:pPr marL="285750" marR="0" lvl="0" indent="-285750" algn="l" defTabSz="914400" rtl="0" eaLnBrk="1" fontAlgn="auto" latinLnBrk="0" hangingPunct="1">
              <a:spcBef>
                <a:spcPts val="600"/>
              </a:spcBef>
              <a:spcAft>
                <a:spcPts val="600"/>
              </a:spcAft>
              <a:buClrTx/>
              <a:buSzTx/>
              <a:buFont typeface="Wingdings" panose="05000000000000000000" pitchFamily="2" charset="2"/>
              <a:buChar char="§"/>
              <a:tabLst/>
              <a:defRPr/>
            </a:pPr>
            <a:r>
              <a:rPr kumimoji="0" lang="en-US" sz="2800" i="0" u="none" strike="noStrike" kern="1200" cap="none" spc="0" normalizeH="0" baseline="0" noProof="0" dirty="0">
                <a:ln>
                  <a:noFill/>
                </a:ln>
                <a:solidFill>
                  <a:srgbClr val="000000"/>
                </a:solidFill>
                <a:effectLst/>
                <a:uLnTx/>
                <a:uFillTx/>
                <a:latin typeface="Arial"/>
                <a:ea typeface="+mn-ea"/>
                <a:cs typeface="+mn-cs"/>
              </a:rPr>
              <a:t>Intellectual Property Rights Conflict (China-US)</a:t>
            </a:r>
          </a:p>
        </p:txBody>
      </p:sp>
      <p:sp>
        <p:nvSpPr>
          <p:cNvPr id="3" name="Slide Number Placeholder 2"/>
          <p:cNvSpPr>
            <a:spLocks noGrp="1"/>
          </p:cNvSpPr>
          <p:nvPr>
            <p:ph type="sldNum" sz="quarter" idx="12"/>
          </p:nvPr>
        </p:nvSpPr>
        <p:spPr/>
        <p:txBody>
          <a:bodyPr/>
          <a:lstStyle/>
          <a:p>
            <a:fld id="{E6AFDD3D-E1F5-4B3E-98E3-C7999D8EA369}" type="slidenum">
              <a:rPr lang="en-US" smtClean="0"/>
              <a:t>23</a:t>
            </a:fld>
            <a:endParaRPr lang="en-US"/>
          </a:p>
        </p:txBody>
      </p:sp>
    </p:spTree>
    <p:extLst>
      <p:ext uri="{BB962C8B-B14F-4D97-AF65-F5344CB8AC3E}">
        <p14:creationId xmlns:p14="http://schemas.microsoft.com/office/powerpoint/2010/main" val="38892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172212"/>
            <a:ext cx="10685919" cy="731520"/>
          </a:xfrm>
        </p:spPr>
        <p:txBody>
          <a:bodyPr anchor="t">
            <a:normAutofit/>
          </a:bodyPr>
          <a:lstStyle/>
          <a:p>
            <a:pPr>
              <a:spcBef>
                <a:spcPts val="0"/>
              </a:spcBef>
              <a:defRPr/>
            </a:pPr>
            <a:r>
              <a:rPr lang="en-US" sz="3200" b="1" dirty="0">
                <a:ln>
                  <a:noFill/>
                </a:ln>
                <a:solidFill>
                  <a:prstClr val="black"/>
                </a:solidFill>
                <a:latin typeface="Arial" panose="020B0604020202020204" pitchFamily="34" charset="0"/>
                <a:cs typeface="Arial" panose="020B0604020202020204" pitchFamily="34" charset="0"/>
              </a:rPr>
              <a:t>Impact of COVID on global financial markets</a:t>
            </a:r>
            <a:endParaRPr lang="en-US" sz="3200" b="1" dirty="0"/>
          </a:p>
        </p:txBody>
      </p:sp>
      <p:pic>
        <p:nvPicPr>
          <p:cNvPr id="3" name="Picture 2"/>
          <p:cNvPicPr>
            <a:picLocks noChangeAspect="1"/>
          </p:cNvPicPr>
          <p:nvPr/>
        </p:nvPicPr>
        <p:blipFill>
          <a:blip r:embed="rId2"/>
          <a:stretch>
            <a:fillRect/>
          </a:stretch>
        </p:blipFill>
        <p:spPr>
          <a:xfrm>
            <a:off x="611123" y="1070550"/>
            <a:ext cx="5217201" cy="2386465"/>
          </a:xfrm>
          <a:prstGeom prst="rect">
            <a:avLst/>
          </a:prstGeom>
        </p:spPr>
      </p:pic>
      <p:sp>
        <p:nvSpPr>
          <p:cNvPr id="4" name="Rectangle 3"/>
          <p:cNvSpPr/>
          <p:nvPr/>
        </p:nvSpPr>
        <p:spPr>
          <a:xfrm>
            <a:off x="233212" y="759911"/>
            <a:ext cx="548103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Performance of major stock markets</a:t>
            </a:r>
          </a:p>
        </p:txBody>
      </p:sp>
      <p:grpSp>
        <p:nvGrpSpPr>
          <p:cNvPr id="8" name="Group 7"/>
          <p:cNvGrpSpPr/>
          <p:nvPr/>
        </p:nvGrpSpPr>
        <p:grpSpPr>
          <a:xfrm>
            <a:off x="6376732" y="1105475"/>
            <a:ext cx="5751574" cy="2155004"/>
            <a:chOff x="6063343" y="1706565"/>
            <a:chExt cx="6400800" cy="3594101"/>
          </a:xfrm>
        </p:grpSpPr>
        <p:pic>
          <p:nvPicPr>
            <p:cNvPr id="80898" name="Picture 2" descr="https://www.un.org/development/desa/dpad/wp-content/uploads/sites/45/publication/PB-161-Figure-1.png"/>
            <p:cNvPicPr>
              <a:picLocks noChangeAspect="1" noChangeArrowheads="1"/>
            </p:cNvPicPr>
            <p:nvPr/>
          </p:nvPicPr>
          <p:blipFill rotWithShape="1">
            <a:blip r:embed="rId3">
              <a:extLst>
                <a:ext uri="{28A0092B-C50C-407E-A947-70E740481C1C}">
                  <a14:useLocalDpi xmlns:a14="http://schemas.microsoft.com/office/drawing/2010/main" val="0"/>
                </a:ext>
              </a:extLst>
            </a:blip>
            <a:srcRect l="1" t="19013" r="-3704" b="12753"/>
            <a:stretch/>
          </p:blipFill>
          <p:spPr bwMode="auto">
            <a:xfrm>
              <a:off x="6063343" y="1706565"/>
              <a:ext cx="6400800" cy="3594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09658" y="1967820"/>
              <a:ext cx="2275114" cy="662834"/>
            </a:xfrm>
            <a:prstGeom prst="rect">
              <a:avLst/>
            </a:prstGeom>
            <a:solidFill>
              <a:srgbClr val="F4F8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p:nvSpPr>
          <p:spPr>
            <a:xfrm>
              <a:off x="10384971" y="2294392"/>
              <a:ext cx="1459902" cy="1534887"/>
            </a:xfrm>
            <a:prstGeom prst="rect">
              <a:avLst/>
            </a:prstGeom>
            <a:solidFill>
              <a:srgbClr val="F4F8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Rectangle 8"/>
          <p:cNvSpPr/>
          <p:nvPr/>
        </p:nvSpPr>
        <p:spPr>
          <a:xfrm>
            <a:off x="6879814" y="758595"/>
            <a:ext cx="46206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Global GDP growth (annual %)</a:t>
            </a:r>
          </a:p>
        </p:txBody>
      </p:sp>
      <p:grpSp>
        <p:nvGrpSpPr>
          <p:cNvPr id="11" name="Group 10"/>
          <p:cNvGrpSpPr/>
          <p:nvPr/>
        </p:nvGrpSpPr>
        <p:grpSpPr>
          <a:xfrm>
            <a:off x="6441541" y="3829249"/>
            <a:ext cx="5371788" cy="2325294"/>
            <a:chOff x="6531093" y="4347648"/>
            <a:chExt cx="4329911" cy="3134334"/>
          </a:xfrm>
        </p:grpSpPr>
        <p:pic>
          <p:nvPicPr>
            <p:cNvPr id="10" name="Picture 9"/>
            <p:cNvPicPr>
              <a:picLocks noChangeAspect="1"/>
            </p:cNvPicPr>
            <p:nvPr/>
          </p:nvPicPr>
          <p:blipFill rotWithShape="1">
            <a:blip r:embed="rId4"/>
            <a:srcRect b="7371"/>
            <a:stretch/>
          </p:blipFill>
          <p:spPr>
            <a:xfrm>
              <a:off x="6531093" y="4347648"/>
              <a:ext cx="4329911" cy="3134334"/>
            </a:xfrm>
            <a:prstGeom prst="rect">
              <a:avLst/>
            </a:prstGeom>
          </p:spPr>
        </p:pic>
        <p:sp>
          <p:nvSpPr>
            <p:cNvPr id="13" name="Rectangle 12"/>
            <p:cNvSpPr/>
            <p:nvPr/>
          </p:nvSpPr>
          <p:spPr>
            <a:xfrm>
              <a:off x="10036629" y="4479501"/>
              <a:ext cx="729463" cy="2432928"/>
            </a:xfrm>
            <a:prstGeom prst="rect">
              <a:avLst/>
            </a:prstGeom>
            <a:solidFill>
              <a:srgbClr val="F4F8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p:cNvSpPr/>
            <p:nvPr/>
          </p:nvSpPr>
          <p:spPr>
            <a:xfrm>
              <a:off x="9307166" y="4920493"/>
              <a:ext cx="729463" cy="359078"/>
            </a:xfrm>
            <a:prstGeom prst="rect">
              <a:avLst/>
            </a:prstGeom>
            <a:solidFill>
              <a:srgbClr val="F4F8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6" name="Rectangle 15"/>
          <p:cNvSpPr/>
          <p:nvPr/>
        </p:nvSpPr>
        <p:spPr>
          <a:xfrm>
            <a:off x="6197604" y="3429870"/>
            <a:ext cx="63804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Major commodity price </a:t>
            </a:r>
            <a:r>
              <a:rPr kumimoji="0" lang="en-US" sz="2000" b="1" i="0" u="none" strike="noStrike" kern="1200" cap="none" spc="0" normalizeH="0" baseline="0" noProof="0" dirty="0">
                <a:ln>
                  <a:noFill/>
                </a:ln>
                <a:solidFill>
                  <a:srgbClr val="000000"/>
                </a:solidFill>
                <a:effectLst/>
                <a:uLnTx/>
                <a:uFillTx/>
                <a:latin typeface="Arial"/>
                <a:ea typeface="+mn-ea"/>
                <a:cs typeface="+mn-cs"/>
              </a:rPr>
              <a:t>(index, 2019 = 100)</a:t>
            </a:r>
          </a:p>
        </p:txBody>
      </p:sp>
      <p:grpSp>
        <p:nvGrpSpPr>
          <p:cNvPr id="15" name="Group 14"/>
          <p:cNvGrpSpPr/>
          <p:nvPr/>
        </p:nvGrpSpPr>
        <p:grpSpPr>
          <a:xfrm>
            <a:off x="233212" y="3816436"/>
            <a:ext cx="5488220" cy="2262310"/>
            <a:chOff x="462953" y="4355381"/>
            <a:chExt cx="5488220" cy="2430614"/>
          </a:xfrm>
        </p:grpSpPr>
        <p:pic>
          <p:nvPicPr>
            <p:cNvPr id="80900" name="Picture 4" descr="https://www.un.org/development/desa/dpad/wp-content/uploads/sites/45/publication/PB-161-Figure-3.png"/>
            <p:cNvPicPr>
              <a:picLocks noChangeAspect="1" noChangeArrowheads="1"/>
            </p:cNvPicPr>
            <p:nvPr/>
          </p:nvPicPr>
          <p:blipFill rotWithShape="1">
            <a:blip r:embed="rId5">
              <a:extLst>
                <a:ext uri="{28A0092B-C50C-407E-A947-70E740481C1C}">
                  <a14:useLocalDpi xmlns:a14="http://schemas.microsoft.com/office/drawing/2010/main" val="0"/>
                </a:ext>
              </a:extLst>
            </a:blip>
            <a:srcRect t="16131" b="11456"/>
            <a:stretch/>
          </p:blipFill>
          <p:spPr bwMode="auto">
            <a:xfrm>
              <a:off x="462953" y="4355381"/>
              <a:ext cx="5488220" cy="243061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741329" y="4547517"/>
              <a:ext cx="904989" cy="938883"/>
            </a:xfrm>
            <a:prstGeom prst="rect">
              <a:avLst/>
            </a:prstGeom>
            <a:solidFill>
              <a:srgbClr val="F4F8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12" name="Straight Connector 11"/>
          <p:cNvCxnSpPr/>
          <p:nvPr/>
        </p:nvCxnSpPr>
        <p:spPr>
          <a:xfrm flipV="1">
            <a:off x="6081486" y="1013572"/>
            <a:ext cx="0" cy="5675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6045201" y="-2616349"/>
            <a:ext cx="0" cy="1216621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4873" y="6292471"/>
            <a:ext cx="11821401" cy="553998"/>
          </a:xfrm>
          <a:prstGeom prst="rect">
            <a:avLst/>
          </a:prstGeom>
          <a:solidFill>
            <a:schemeClr val="bg1"/>
          </a:solidFill>
        </p:spPr>
        <p:txBody>
          <a:bodyPr wrap="square">
            <a:spAutoFit/>
          </a:bodyPr>
          <a:lstStyle/>
          <a:p>
            <a:r>
              <a:rPr lang="en-US" sz="1000" dirty="0"/>
              <a:t>Source: Nikkei 225 Tokyo, Dow Jones 30 Industrial in US,  FTSE 100 London Stock Exchange </a:t>
            </a:r>
          </a:p>
          <a:p>
            <a:pPr marL="228600" indent="-228600">
              <a:buAutoNum type="arabicPeriod"/>
            </a:pPr>
            <a:r>
              <a:rPr lang="en-US" sz="1000" dirty="0"/>
              <a:t>Coronavirus: How the pandemic has changed the world economy, available at </a:t>
            </a:r>
            <a:r>
              <a:rPr lang="en-US" sz="1000" dirty="0">
                <a:hlinkClick r:id="rId6"/>
              </a:rPr>
              <a:t>https://www.bbc.com/news/business-51706225</a:t>
            </a:r>
            <a:endParaRPr lang="en-US" sz="1000" dirty="0"/>
          </a:p>
          <a:p>
            <a:r>
              <a:rPr lang="en-US" sz="1000" dirty="0"/>
              <a:t>2. 3., and 4. World Economic Situation and Prospects, available at </a:t>
            </a:r>
            <a:r>
              <a:rPr lang="en-US" sz="1000" dirty="0">
                <a:hlinkClick r:id="rId7"/>
              </a:rPr>
              <a:t>https://www.un.org/development/desa/dpad/publication/world-economic-situation-and-prospects-june-2022-briefing-no-161/</a:t>
            </a:r>
            <a:r>
              <a:rPr lang="en-US" sz="1000" dirty="0"/>
              <a:t> </a:t>
            </a:r>
          </a:p>
        </p:txBody>
      </p:sp>
      <p:sp>
        <p:nvSpPr>
          <p:cNvPr id="23" name="TextBox 22"/>
          <p:cNvSpPr txBox="1"/>
          <p:nvPr/>
        </p:nvSpPr>
        <p:spPr>
          <a:xfrm>
            <a:off x="5523027" y="751962"/>
            <a:ext cx="263214" cy="261610"/>
          </a:xfrm>
          <a:prstGeom prst="rect">
            <a:avLst/>
          </a:prstGeom>
          <a:noFill/>
        </p:spPr>
        <p:txBody>
          <a:bodyPr wrap="none" rtlCol="0">
            <a:spAutoFit/>
          </a:bodyPr>
          <a:lstStyle/>
          <a:p>
            <a:r>
              <a:rPr lang="en-US" sz="1100" dirty="0"/>
              <a:t>1</a:t>
            </a:r>
          </a:p>
        </p:txBody>
      </p:sp>
      <p:sp>
        <p:nvSpPr>
          <p:cNvPr id="27" name="TextBox 26"/>
          <p:cNvSpPr txBox="1"/>
          <p:nvPr/>
        </p:nvSpPr>
        <p:spPr>
          <a:xfrm>
            <a:off x="11312382" y="737496"/>
            <a:ext cx="263214" cy="261610"/>
          </a:xfrm>
          <a:prstGeom prst="rect">
            <a:avLst/>
          </a:prstGeom>
          <a:noFill/>
        </p:spPr>
        <p:txBody>
          <a:bodyPr wrap="none" rtlCol="0">
            <a:spAutoFit/>
          </a:bodyPr>
          <a:lstStyle/>
          <a:p>
            <a:r>
              <a:rPr lang="en-US" sz="1100" dirty="0"/>
              <a:t>2</a:t>
            </a:r>
          </a:p>
        </p:txBody>
      </p:sp>
      <p:sp>
        <p:nvSpPr>
          <p:cNvPr id="28" name="TextBox 27"/>
          <p:cNvSpPr txBox="1"/>
          <p:nvPr/>
        </p:nvSpPr>
        <p:spPr>
          <a:xfrm>
            <a:off x="4832475" y="3493900"/>
            <a:ext cx="263214" cy="261610"/>
          </a:xfrm>
          <a:prstGeom prst="rect">
            <a:avLst/>
          </a:prstGeom>
          <a:noFill/>
        </p:spPr>
        <p:txBody>
          <a:bodyPr wrap="none" rtlCol="0">
            <a:spAutoFit/>
          </a:bodyPr>
          <a:lstStyle/>
          <a:p>
            <a:r>
              <a:rPr lang="en-US" sz="1100" dirty="0"/>
              <a:t>3</a:t>
            </a:r>
          </a:p>
        </p:txBody>
      </p:sp>
      <p:sp>
        <p:nvSpPr>
          <p:cNvPr id="17" name="Rectangle 16"/>
          <p:cNvSpPr/>
          <p:nvPr/>
        </p:nvSpPr>
        <p:spPr>
          <a:xfrm>
            <a:off x="834131" y="3479677"/>
            <a:ext cx="46206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Global Annual Inflation (%)</a:t>
            </a:r>
          </a:p>
        </p:txBody>
      </p:sp>
      <p:sp>
        <p:nvSpPr>
          <p:cNvPr id="29" name="TextBox 28"/>
          <p:cNvSpPr txBox="1"/>
          <p:nvPr/>
        </p:nvSpPr>
        <p:spPr>
          <a:xfrm>
            <a:off x="11936274" y="3479677"/>
            <a:ext cx="263214" cy="261610"/>
          </a:xfrm>
          <a:prstGeom prst="rect">
            <a:avLst/>
          </a:prstGeom>
          <a:noFill/>
        </p:spPr>
        <p:txBody>
          <a:bodyPr wrap="none" rtlCol="0">
            <a:spAutoFit/>
          </a:bodyPr>
          <a:lstStyle/>
          <a:p>
            <a:r>
              <a:rPr lang="en-US" sz="1100" dirty="0"/>
              <a:t>4</a:t>
            </a:r>
          </a:p>
        </p:txBody>
      </p:sp>
      <p:sp>
        <p:nvSpPr>
          <p:cNvPr id="18" name="Slide Number Placeholder 17"/>
          <p:cNvSpPr>
            <a:spLocks noGrp="1"/>
          </p:cNvSpPr>
          <p:nvPr>
            <p:ph type="sldNum" sz="quarter" idx="12"/>
          </p:nvPr>
        </p:nvSpPr>
        <p:spPr/>
        <p:txBody>
          <a:bodyPr/>
          <a:lstStyle/>
          <a:p>
            <a:fld id="{E6AFDD3D-E1F5-4B3E-98E3-C7999D8EA369}" type="slidenum">
              <a:rPr lang="en-US" smtClean="0"/>
              <a:t>24</a:t>
            </a:fld>
            <a:endParaRPr lang="en-US"/>
          </a:p>
        </p:txBody>
      </p:sp>
    </p:spTree>
    <p:extLst>
      <p:ext uri="{BB962C8B-B14F-4D97-AF65-F5344CB8AC3E}">
        <p14:creationId xmlns:p14="http://schemas.microsoft.com/office/powerpoint/2010/main" val="3549848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510" y="6289980"/>
            <a:ext cx="11798590" cy="577081"/>
          </a:xfrm>
          <a:prstGeom prst="rect">
            <a:avLst/>
          </a:prstGeom>
          <a:solidFill>
            <a:schemeClr val="bg1"/>
          </a:solidFill>
        </p:spPr>
        <p:txBody>
          <a:bodyPr wrap="square">
            <a:spAutoFit/>
          </a:bodyPr>
          <a:lstStyle/>
          <a:p>
            <a:r>
              <a:rPr lang="en-US" sz="1050" dirty="0"/>
              <a:t>Source: </a:t>
            </a:r>
          </a:p>
          <a:p>
            <a:pPr marL="342900" indent="-342900">
              <a:buAutoNum type="arabicPeriod"/>
            </a:pPr>
            <a:r>
              <a:rPr lang="en-US" sz="1050" dirty="0"/>
              <a:t>US Stock Indices, available at </a:t>
            </a:r>
            <a:r>
              <a:rPr lang="en-US" sz="1050" dirty="0">
                <a:hlinkClick r:id="rId2"/>
              </a:rPr>
              <a:t>https://www.statista.com/chart/26917/year-to-date-development-of-biggest-us-stock-market-indices/</a:t>
            </a:r>
            <a:r>
              <a:rPr lang="en-US" sz="1050" dirty="0"/>
              <a:t> </a:t>
            </a:r>
          </a:p>
          <a:p>
            <a:r>
              <a:rPr lang="en-US" sz="1050" dirty="0"/>
              <a:t>2., 3., and 4. World Economic Situation and Prospects, available at </a:t>
            </a:r>
            <a:r>
              <a:rPr lang="en-US" sz="1050" dirty="0">
                <a:hlinkClick r:id="rId3"/>
              </a:rPr>
              <a:t>https://www.un.org/development/desa/dpad/publication/world-economic-situation-and-prospects-june-2022-briefing-no-161/</a:t>
            </a:r>
            <a:r>
              <a:rPr lang="en-US" sz="1050" dirty="0"/>
              <a:t> </a:t>
            </a:r>
          </a:p>
        </p:txBody>
      </p:sp>
      <p:sp>
        <p:nvSpPr>
          <p:cNvPr id="2" name="Title 1"/>
          <p:cNvSpPr>
            <a:spLocks noGrp="1"/>
          </p:cNvSpPr>
          <p:nvPr>
            <p:ph type="title"/>
          </p:nvPr>
        </p:nvSpPr>
        <p:spPr>
          <a:xfrm>
            <a:off x="110453" y="123867"/>
            <a:ext cx="12000121" cy="731520"/>
          </a:xfrm>
        </p:spPr>
        <p:txBody>
          <a:bodyPr anchor="t">
            <a:noAutofit/>
          </a:bodyPr>
          <a:lstStyle/>
          <a:p>
            <a:pPr lvl="0">
              <a:spcBef>
                <a:spcPts val="0"/>
              </a:spcBef>
              <a:defRPr/>
            </a:pPr>
            <a:r>
              <a:rPr lang="en-US" sz="3200" b="1" dirty="0">
                <a:ln>
                  <a:noFill/>
                </a:ln>
                <a:solidFill>
                  <a:prstClr val="black"/>
                </a:solidFill>
                <a:latin typeface="Arial" panose="020B0604020202020204" pitchFamily="34" charset="0"/>
                <a:cs typeface="Arial" panose="020B0604020202020204" pitchFamily="34" charset="0"/>
              </a:rPr>
              <a:t>Impact of Ukraine-Russia conflict on global financial market</a:t>
            </a:r>
            <a:endParaRPr lang="en-US" sz="3200" b="1" dirty="0"/>
          </a:p>
        </p:txBody>
      </p:sp>
      <p:grpSp>
        <p:nvGrpSpPr>
          <p:cNvPr id="4" name="Group 3"/>
          <p:cNvGrpSpPr/>
          <p:nvPr/>
        </p:nvGrpSpPr>
        <p:grpSpPr>
          <a:xfrm>
            <a:off x="6246451" y="4089550"/>
            <a:ext cx="5371788" cy="2325294"/>
            <a:chOff x="6531093" y="4347648"/>
            <a:chExt cx="4329911" cy="3134334"/>
          </a:xfrm>
        </p:grpSpPr>
        <p:pic>
          <p:nvPicPr>
            <p:cNvPr id="5" name="Picture 4"/>
            <p:cNvPicPr>
              <a:picLocks noChangeAspect="1"/>
            </p:cNvPicPr>
            <p:nvPr/>
          </p:nvPicPr>
          <p:blipFill rotWithShape="1">
            <a:blip r:embed="rId4"/>
            <a:srcRect b="7371"/>
            <a:stretch/>
          </p:blipFill>
          <p:spPr>
            <a:xfrm>
              <a:off x="6531093" y="4347648"/>
              <a:ext cx="4329911" cy="3134334"/>
            </a:xfrm>
            <a:prstGeom prst="rect">
              <a:avLst/>
            </a:prstGeom>
          </p:spPr>
        </p:pic>
        <p:sp>
          <p:nvSpPr>
            <p:cNvPr id="7" name="Rectangle 6"/>
            <p:cNvSpPr/>
            <p:nvPr/>
          </p:nvSpPr>
          <p:spPr>
            <a:xfrm>
              <a:off x="9307166" y="4920493"/>
              <a:ext cx="729463" cy="359078"/>
            </a:xfrm>
            <a:prstGeom prst="rect">
              <a:avLst/>
            </a:prstGeom>
            <a:solidFill>
              <a:srgbClr val="F4F8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1" name="Picture 4" descr="https://www.un.org/development/desa/dpad/wp-content/uploads/sites/45/publication/PB-161-Figure-3.png"/>
          <p:cNvPicPr>
            <a:picLocks noChangeAspect="1" noChangeArrowheads="1"/>
          </p:cNvPicPr>
          <p:nvPr/>
        </p:nvPicPr>
        <p:blipFill rotWithShape="1">
          <a:blip r:embed="rId5">
            <a:extLst>
              <a:ext uri="{28A0092B-C50C-407E-A947-70E740481C1C}">
                <a14:useLocalDpi xmlns:a14="http://schemas.microsoft.com/office/drawing/2010/main" val="0"/>
              </a:ext>
            </a:extLst>
          </a:blip>
          <a:srcRect t="16131" b="11456"/>
          <a:stretch/>
        </p:blipFill>
        <p:spPr bwMode="auto">
          <a:xfrm>
            <a:off x="379784" y="3985841"/>
            <a:ext cx="5488220" cy="2262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un.org/development/desa/dpad/wp-content/uploads/sites/45/publication/PB-161-Figure-1.png"/>
          <p:cNvPicPr>
            <a:picLocks noChangeAspect="1" noChangeArrowheads="1"/>
          </p:cNvPicPr>
          <p:nvPr/>
        </p:nvPicPr>
        <p:blipFill rotWithShape="1">
          <a:blip r:embed="rId6">
            <a:extLst>
              <a:ext uri="{28A0092B-C50C-407E-A947-70E740481C1C}">
                <a14:useLocalDpi xmlns:a14="http://schemas.microsoft.com/office/drawing/2010/main" val="0"/>
              </a:ext>
            </a:extLst>
          </a:blip>
          <a:srcRect l="1" t="19013" r="-3704" b="12753"/>
          <a:stretch/>
        </p:blipFill>
        <p:spPr bwMode="auto">
          <a:xfrm>
            <a:off x="6294969" y="1099162"/>
            <a:ext cx="5729803" cy="21550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stretch>
            <a:fillRect/>
          </a:stretch>
        </p:blipFill>
        <p:spPr>
          <a:xfrm>
            <a:off x="554736" y="965441"/>
            <a:ext cx="5042087" cy="2634767"/>
          </a:xfrm>
          <a:prstGeom prst="rect">
            <a:avLst/>
          </a:prstGeom>
        </p:spPr>
      </p:pic>
      <p:cxnSp>
        <p:nvCxnSpPr>
          <p:cNvPr id="29" name="Straight Connector 28"/>
          <p:cNvCxnSpPr/>
          <p:nvPr/>
        </p:nvCxnSpPr>
        <p:spPr>
          <a:xfrm flipV="1">
            <a:off x="6081486" y="1013572"/>
            <a:ext cx="0" cy="5675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6045201" y="-2438549"/>
            <a:ext cx="0" cy="1216621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21197" y="3686627"/>
            <a:ext cx="555308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Major commodity price (index, 2019 = 100)</a:t>
            </a:r>
          </a:p>
        </p:txBody>
      </p:sp>
      <p:sp>
        <p:nvSpPr>
          <p:cNvPr id="9" name="Rectangle 8"/>
          <p:cNvSpPr/>
          <p:nvPr/>
        </p:nvSpPr>
        <p:spPr>
          <a:xfrm>
            <a:off x="1218479" y="3625674"/>
            <a:ext cx="46206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Global Annual Inflation (%)</a:t>
            </a:r>
          </a:p>
        </p:txBody>
      </p:sp>
      <p:sp>
        <p:nvSpPr>
          <p:cNvPr id="14" name="Rectangle 13"/>
          <p:cNvSpPr/>
          <p:nvPr/>
        </p:nvSpPr>
        <p:spPr>
          <a:xfrm>
            <a:off x="813556" y="636451"/>
            <a:ext cx="46206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Performance of major stock markets</a:t>
            </a:r>
          </a:p>
        </p:txBody>
      </p:sp>
      <p:sp>
        <p:nvSpPr>
          <p:cNvPr id="19" name="Rectangle 18"/>
          <p:cNvSpPr/>
          <p:nvPr/>
        </p:nvSpPr>
        <p:spPr>
          <a:xfrm>
            <a:off x="7074646" y="641531"/>
            <a:ext cx="46206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Global GDP growth (annual %)</a:t>
            </a:r>
          </a:p>
        </p:txBody>
      </p:sp>
      <p:sp>
        <p:nvSpPr>
          <p:cNvPr id="18" name="TextBox 17"/>
          <p:cNvSpPr txBox="1"/>
          <p:nvPr/>
        </p:nvSpPr>
        <p:spPr>
          <a:xfrm>
            <a:off x="5230880" y="624156"/>
            <a:ext cx="263214" cy="261610"/>
          </a:xfrm>
          <a:prstGeom prst="rect">
            <a:avLst/>
          </a:prstGeom>
          <a:noFill/>
        </p:spPr>
        <p:txBody>
          <a:bodyPr wrap="none" rtlCol="0">
            <a:spAutoFit/>
          </a:bodyPr>
          <a:lstStyle/>
          <a:p>
            <a:r>
              <a:rPr lang="en-US" sz="1100" dirty="0"/>
              <a:t>1</a:t>
            </a:r>
          </a:p>
        </p:txBody>
      </p:sp>
      <p:sp>
        <p:nvSpPr>
          <p:cNvPr id="20" name="TextBox 19"/>
          <p:cNvSpPr txBox="1"/>
          <p:nvPr/>
        </p:nvSpPr>
        <p:spPr>
          <a:xfrm>
            <a:off x="10813596" y="572247"/>
            <a:ext cx="263214" cy="261610"/>
          </a:xfrm>
          <a:prstGeom prst="rect">
            <a:avLst/>
          </a:prstGeom>
          <a:noFill/>
        </p:spPr>
        <p:txBody>
          <a:bodyPr wrap="none" rtlCol="0">
            <a:spAutoFit/>
          </a:bodyPr>
          <a:lstStyle/>
          <a:p>
            <a:r>
              <a:rPr lang="en-US" sz="1100" dirty="0"/>
              <a:t>2</a:t>
            </a:r>
          </a:p>
        </p:txBody>
      </p:sp>
      <p:sp>
        <p:nvSpPr>
          <p:cNvPr id="22" name="TextBox 21"/>
          <p:cNvSpPr txBox="1"/>
          <p:nvPr/>
        </p:nvSpPr>
        <p:spPr>
          <a:xfrm>
            <a:off x="4569261" y="3646219"/>
            <a:ext cx="263214" cy="261610"/>
          </a:xfrm>
          <a:prstGeom prst="rect">
            <a:avLst/>
          </a:prstGeom>
          <a:noFill/>
        </p:spPr>
        <p:txBody>
          <a:bodyPr wrap="none" rtlCol="0">
            <a:spAutoFit/>
          </a:bodyPr>
          <a:lstStyle/>
          <a:p>
            <a:r>
              <a:rPr lang="en-US" sz="1100" dirty="0"/>
              <a:t>3</a:t>
            </a:r>
          </a:p>
        </p:txBody>
      </p:sp>
      <p:sp>
        <p:nvSpPr>
          <p:cNvPr id="23" name="TextBox 22"/>
          <p:cNvSpPr txBox="1"/>
          <p:nvPr/>
        </p:nvSpPr>
        <p:spPr>
          <a:xfrm>
            <a:off x="11563714" y="3694945"/>
            <a:ext cx="263214" cy="261610"/>
          </a:xfrm>
          <a:prstGeom prst="rect">
            <a:avLst/>
          </a:prstGeom>
          <a:noFill/>
        </p:spPr>
        <p:txBody>
          <a:bodyPr wrap="none" rtlCol="0">
            <a:spAutoFit/>
          </a:bodyPr>
          <a:lstStyle/>
          <a:p>
            <a:r>
              <a:rPr lang="en-US" sz="1100" dirty="0"/>
              <a:t>4</a:t>
            </a:r>
          </a:p>
        </p:txBody>
      </p:sp>
      <p:sp>
        <p:nvSpPr>
          <p:cNvPr id="10" name="Slide Number Placeholder 9"/>
          <p:cNvSpPr>
            <a:spLocks noGrp="1"/>
          </p:cNvSpPr>
          <p:nvPr>
            <p:ph type="sldNum" sz="quarter" idx="12"/>
          </p:nvPr>
        </p:nvSpPr>
        <p:spPr/>
        <p:txBody>
          <a:bodyPr/>
          <a:lstStyle/>
          <a:p>
            <a:fld id="{E6AFDD3D-E1F5-4B3E-98E3-C7999D8EA369}" type="slidenum">
              <a:rPr lang="en-US" smtClean="0"/>
              <a:t>25</a:t>
            </a:fld>
            <a:endParaRPr lang="en-US"/>
          </a:p>
        </p:txBody>
      </p:sp>
    </p:spTree>
    <p:extLst>
      <p:ext uri="{BB962C8B-B14F-4D97-AF65-F5344CB8AC3E}">
        <p14:creationId xmlns:p14="http://schemas.microsoft.com/office/powerpoint/2010/main" val="3132921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8C3954-D1FE-FFD9-2CF8-DE867DC082C5}"/>
              </a:ext>
            </a:extLst>
          </p:cNvPr>
          <p:cNvSpPr/>
          <p:nvPr/>
        </p:nvSpPr>
        <p:spPr>
          <a:xfrm>
            <a:off x="186689" y="1069243"/>
            <a:ext cx="11818620" cy="555579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D680C130-6319-896E-5FCD-B2C7A39521CB}"/>
              </a:ext>
            </a:extLst>
          </p:cNvPr>
          <p:cNvSpPr>
            <a:spLocks noGrp="1"/>
          </p:cNvSpPr>
          <p:nvPr>
            <p:ph type="title"/>
          </p:nvPr>
        </p:nvSpPr>
        <p:spPr>
          <a:xfrm>
            <a:off x="186690" y="147955"/>
            <a:ext cx="11818620" cy="711433"/>
          </a:xfrm>
        </p:spPr>
        <p:txBody>
          <a:bodyPr>
            <a:noAutofit/>
          </a:bodyPr>
          <a:lstStyle/>
          <a:p>
            <a:r>
              <a:rPr lang="en-US" sz="3200" dirty="0"/>
              <a:t>Causality, or correlation; oil price fluctuations and GDP growth rate</a:t>
            </a:r>
            <a:endParaRPr lang="en-PK" sz="3200" dirty="0"/>
          </a:p>
        </p:txBody>
      </p:sp>
      <p:graphicFrame>
        <p:nvGraphicFramePr>
          <p:cNvPr id="4" name="Chart 3">
            <a:extLst>
              <a:ext uri="{FF2B5EF4-FFF2-40B4-BE49-F238E27FC236}">
                <a16:creationId xmlns:a16="http://schemas.microsoft.com/office/drawing/2014/main" id="{673EA4BB-23ED-4FA0-B95B-89A5D4C1FB98}"/>
              </a:ext>
            </a:extLst>
          </p:cNvPr>
          <p:cNvGraphicFramePr>
            <a:graphicFrameLocks/>
          </p:cNvGraphicFramePr>
          <p:nvPr>
            <p:extLst>
              <p:ext uri="{D42A27DB-BD31-4B8C-83A1-F6EECF244321}">
                <p14:modId xmlns:p14="http://schemas.microsoft.com/office/powerpoint/2010/main" val="401918494"/>
              </p:ext>
            </p:extLst>
          </p:nvPr>
        </p:nvGraphicFramePr>
        <p:xfrm>
          <a:off x="1008887" y="1229596"/>
          <a:ext cx="10174224" cy="44488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20E0C1C-EFC3-4F51-3742-8E1544CCD114}"/>
              </a:ext>
            </a:extLst>
          </p:cNvPr>
          <p:cNvSpPr txBox="1"/>
          <p:nvPr/>
        </p:nvSpPr>
        <p:spPr>
          <a:xfrm rot="16200000">
            <a:off x="-1293753" y="3321092"/>
            <a:ext cx="37925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Crude Oil Real Price (2010 USD, per </a:t>
            </a:r>
            <a:r>
              <a:rPr kumimoji="0" lang="en-US" sz="2400" b="1" i="0" u="none" strike="noStrike" kern="1200" cap="none" spc="0" normalizeH="0" baseline="0" noProof="0" dirty="0" err="1">
                <a:ln>
                  <a:noFill/>
                </a:ln>
                <a:solidFill>
                  <a:srgbClr val="FF0000"/>
                </a:solidFill>
                <a:effectLst/>
                <a:uLnTx/>
                <a:uFillTx/>
                <a:latin typeface="Arial"/>
                <a:ea typeface="+mn-ea"/>
                <a:cs typeface="+mn-cs"/>
              </a:rPr>
              <a:t>bbl</a:t>
            </a:r>
            <a:r>
              <a:rPr kumimoji="0" lang="en-US" sz="2400" b="1" i="0" u="none" strike="noStrike" kern="1200" cap="none" spc="0" normalizeH="0" baseline="0" noProof="0" dirty="0">
                <a:ln>
                  <a:noFill/>
                </a:ln>
                <a:solidFill>
                  <a:srgbClr val="FF0000"/>
                </a:solidFill>
                <a:effectLst/>
                <a:uLnTx/>
                <a:uFillTx/>
                <a:latin typeface="Arial"/>
                <a:ea typeface="+mn-ea"/>
                <a:cs typeface="+mn-cs"/>
              </a:rPr>
              <a:t>)</a:t>
            </a:r>
            <a:endParaRPr kumimoji="0" lang="en-PK"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E0F7BF8B-08B8-3D52-F1F8-90413D31D85A}"/>
              </a:ext>
            </a:extLst>
          </p:cNvPr>
          <p:cNvSpPr txBox="1"/>
          <p:nvPr/>
        </p:nvSpPr>
        <p:spPr>
          <a:xfrm rot="5400000">
            <a:off x="9451392" y="3473664"/>
            <a:ext cx="45533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65000"/>
                    <a:lumOff val="35000"/>
                  </a:srgbClr>
                </a:solidFill>
                <a:effectLst/>
                <a:uLnTx/>
                <a:uFillTx/>
                <a:latin typeface="Arial"/>
                <a:ea typeface="+mn-ea"/>
                <a:cs typeface="+mn-cs"/>
              </a:rPr>
              <a:t>Global GDP Growth Rate </a:t>
            </a:r>
            <a:endParaRPr kumimoji="0" lang="en-PK" sz="2400" b="1"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D4874A2C-991E-85E0-63D7-1DEAD3B4CF78}"/>
              </a:ext>
            </a:extLst>
          </p:cNvPr>
          <p:cNvCxnSpPr>
            <a:cxnSpLocks/>
          </p:cNvCxnSpPr>
          <p:nvPr/>
        </p:nvCxnSpPr>
        <p:spPr>
          <a:xfrm>
            <a:off x="3297936" y="1325557"/>
            <a:ext cx="0" cy="3649775"/>
          </a:xfrm>
          <a:prstGeom prst="line">
            <a:avLst/>
          </a:prstGeom>
          <a:ln w="9525">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DA562C-65FC-15B4-952A-78EF3FB0BD44}"/>
              </a:ext>
            </a:extLst>
          </p:cNvPr>
          <p:cNvCxnSpPr>
            <a:cxnSpLocks/>
          </p:cNvCxnSpPr>
          <p:nvPr/>
        </p:nvCxnSpPr>
        <p:spPr>
          <a:xfrm>
            <a:off x="5553456" y="1325557"/>
            <a:ext cx="0" cy="3649775"/>
          </a:xfrm>
          <a:prstGeom prst="line">
            <a:avLst/>
          </a:prstGeom>
          <a:ln w="9525">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BD4672-E0D5-E24B-4609-9642AE6B2476}"/>
              </a:ext>
            </a:extLst>
          </p:cNvPr>
          <p:cNvCxnSpPr/>
          <p:nvPr/>
        </p:nvCxnSpPr>
        <p:spPr>
          <a:xfrm>
            <a:off x="3273552" y="1849407"/>
            <a:ext cx="2276856"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90E503-0744-BE8D-1A57-7225DC661A84}"/>
              </a:ext>
            </a:extLst>
          </p:cNvPr>
          <p:cNvCxnSpPr>
            <a:cxnSpLocks/>
          </p:cNvCxnSpPr>
          <p:nvPr/>
        </p:nvCxnSpPr>
        <p:spPr>
          <a:xfrm>
            <a:off x="7894320" y="1334701"/>
            <a:ext cx="0" cy="3649775"/>
          </a:xfrm>
          <a:prstGeom prst="line">
            <a:avLst/>
          </a:prstGeom>
          <a:ln w="9525">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6F8F44-5060-EA0B-46D3-03F292AC6830}"/>
              </a:ext>
            </a:extLst>
          </p:cNvPr>
          <p:cNvCxnSpPr>
            <a:cxnSpLocks/>
          </p:cNvCxnSpPr>
          <p:nvPr/>
        </p:nvCxnSpPr>
        <p:spPr>
          <a:xfrm>
            <a:off x="10149840" y="1334701"/>
            <a:ext cx="0" cy="3649775"/>
          </a:xfrm>
          <a:prstGeom prst="line">
            <a:avLst/>
          </a:prstGeom>
          <a:ln w="9525">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ED9420-D9B8-1EE0-602A-1831F9593AC9}"/>
              </a:ext>
            </a:extLst>
          </p:cNvPr>
          <p:cNvCxnSpPr/>
          <p:nvPr/>
        </p:nvCxnSpPr>
        <p:spPr>
          <a:xfrm>
            <a:off x="7869936" y="1858551"/>
            <a:ext cx="2276856"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FADF77-5AC4-1776-CF71-8F71D4E11BA9}"/>
              </a:ext>
            </a:extLst>
          </p:cNvPr>
          <p:cNvSpPr txBox="1"/>
          <p:nvPr/>
        </p:nvSpPr>
        <p:spPr>
          <a:xfrm>
            <a:off x="3636319" y="1446505"/>
            <a:ext cx="16127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1972 - 87</a:t>
            </a:r>
            <a:endParaRPr kumimoji="0" lang="en-PK"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DF273561-CE24-19D0-2EE3-2263E09A6E28}"/>
              </a:ext>
            </a:extLst>
          </p:cNvPr>
          <p:cNvSpPr txBox="1"/>
          <p:nvPr/>
        </p:nvSpPr>
        <p:spPr>
          <a:xfrm>
            <a:off x="8445194" y="1459367"/>
            <a:ext cx="12886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2002 - 17</a:t>
            </a:r>
            <a:endParaRPr kumimoji="0" lang="en-PK"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36B471C5-DD46-75CB-BA33-12F345111B1C}"/>
              </a:ext>
            </a:extLst>
          </p:cNvPr>
          <p:cNvSpPr txBox="1"/>
          <p:nvPr/>
        </p:nvSpPr>
        <p:spPr>
          <a:xfrm>
            <a:off x="9766509" y="5945668"/>
            <a:ext cx="2157081" cy="646331"/>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COVID-19 driven recession</a:t>
            </a:r>
          </a:p>
        </p:txBody>
      </p:sp>
      <p:sp>
        <p:nvSpPr>
          <p:cNvPr id="27" name="TextBox 26">
            <a:extLst>
              <a:ext uri="{FF2B5EF4-FFF2-40B4-BE49-F238E27FC236}">
                <a16:creationId xmlns:a16="http://schemas.microsoft.com/office/drawing/2014/main" id="{41A2572F-1D62-C422-254D-489AAA3B0F7B}"/>
              </a:ext>
            </a:extLst>
          </p:cNvPr>
          <p:cNvSpPr txBox="1"/>
          <p:nvPr/>
        </p:nvSpPr>
        <p:spPr>
          <a:xfrm>
            <a:off x="7702526" y="5799665"/>
            <a:ext cx="1973278" cy="646331"/>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Financial Crisis of 2008-09</a:t>
            </a:r>
          </a:p>
        </p:txBody>
      </p:sp>
      <p:sp>
        <p:nvSpPr>
          <p:cNvPr id="28" name="TextBox 27">
            <a:extLst>
              <a:ext uri="{FF2B5EF4-FFF2-40B4-BE49-F238E27FC236}">
                <a16:creationId xmlns:a16="http://schemas.microsoft.com/office/drawing/2014/main" id="{788D1A51-BD80-FB2A-8C1F-4F8B44DE7E12}"/>
              </a:ext>
            </a:extLst>
          </p:cNvPr>
          <p:cNvSpPr txBox="1"/>
          <p:nvPr/>
        </p:nvSpPr>
        <p:spPr>
          <a:xfrm>
            <a:off x="5814319" y="5888260"/>
            <a:ext cx="1545765" cy="646331"/>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1991 Recession</a:t>
            </a:r>
          </a:p>
        </p:txBody>
      </p:sp>
      <p:sp>
        <p:nvSpPr>
          <p:cNvPr id="29" name="TextBox 28">
            <a:extLst>
              <a:ext uri="{FF2B5EF4-FFF2-40B4-BE49-F238E27FC236}">
                <a16:creationId xmlns:a16="http://schemas.microsoft.com/office/drawing/2014/main" id="{545C352B-E9D2-6DBB-7FC7-A2F5B9CBDC01}"/>
              </a:ext>
            </a:extLst>
          </p:cNvPr>
          <p:cNvSpPr txBox="1"/>
          <p:nvPr/>
        </p:nvSpPr>
        <p:spPr>
          <a:xfrm>
            <a:off x="4073896" y="6025965"/>
            <a:ext cx="1505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1982 Recession</a:t>
            </a:r>
          </a:p>
        </p:txBody>
      </p:sp>
      <p:sp>
        <p:nvSpPr>
          <p:cNvPr id="30" name="TextBox 29">
            <a:extLst>
              <a:ext uri="{FF2B5EF4-FFF2-40B4-BE49-F238E27FC236}">
                <a16:creationId xmlns:a16="http://schemas.microsoft.com/office/drawing/2014/main" id="{13F5972E-155D-1503-3D47-EB49468C609F}"/>
              </a:ext>
            </a:extLst>
          </p:cNvPr>
          <p:cNvSpPr txBox="1"/>
          <p:nvPr/>
        </p:nvSpPr>
        <p:spPr>
          <a:xfrm>
            <a:off x="1503581" y="6025965"/>
            <a:ext cx="2643571" cy="369332"/>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1975  Recession</a:t>
            </a:r>
          </a:p>
        </p:txBody>
      </p:sp>
      <p:cxnSp>
        <p:nvCxnSpPr>
          <p:cNvPr id="31" name="Straight Arrow Connector 30">
            <a:extLst>
              <a:ext uri="{FF2B5EF4-FFF2-40B4-BE49-F238E27FC236}">
                <a16:creationId xmlns:a16="http://schemas.microsoft.com/office/drawing/2014/main" id="{7E1689B9-6075-E639-51D7-868EA9930713}"/>
              </a:ext>
            </a:extLst>
          </p:cNvPr>
          <p:cNvCxnSpPr/>
          <p:nvPr/>
        </p:nvCxnSpPr>
        <p:spPr>
          <a:xfrm flipV="1">
            <a:off x="3765905" y="4487152"/>
            <a:ext cx="0" cy="152233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30A1E07-1115-AEA3-43AA-AE768D91957A}"/>
              </a:ext>
            </a:extLst>
          </p:cNvPr>
          <p:cNvCxnSpPr/>
          <p:nvPr/>
        </p:nvCxnSpPr>
        <p:spPr>
          <a:xfrm flipV="1">
            <a:off x="4815345" y="4109316"/>
            <a:ext cx="0" cy="804866"/>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EDC9EA-5D08-63E2-C86E-A532C6B60DD2}"/>
              </a:ext>
            </a:extLst>
          </p:cNvPr>
          <p:cNvCxnSpPr/>
          <p:nvPr/>
        </p:nvCxnSpPr>
        <p:spPr>
          <a:xfrm flipV="1">
            <a:off x="6200939" y="4684937"/>
            <a:ext cx="0" cy="1296246"/>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E1A25F5-A806-863E-18DE-3443A0458CFE}"/>
              </a:ext>
            </a:extLst>
          </p:cNvPr>
          <p:cNvSpPr/>
          <p:nvPr/>
        </p:nvSpPr>
        <p:spPr>
          <a:xfrm>
            <a:off x="6008972" y="1974107"/>
            <a:ext cx="363634" cy="2705268"/>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0D10D899-B873-9010-DADB-216280796B16}"/>
              </a:ext>
            </a:extLst>
          </p:cNvPr>
          <p:cNvSpPr/>
          <p:nvPr/>
        </p:nvSpPr>
        <p:spPr>
          <a:xfrm>
            <a:off x="3568434" y="2431197"/>
            <a:ext cx="363634" cy="2012384"/>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A89B746-9F7F-5894-F050-33C8E558090E}"/>
              </a:ext>
            </a:extLst>
          </p:cNvPr>
          <p:cNvSpPr/>
          <p:nvPr/>
        </p:nvSpPr>
        <p:spPr>
          <a:xfrm>
            <a:off x="4644853" y="2740157"/>
            <a:ext cx="363634" cy="1374485"/>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2" name="Straight Connector 41">
            <a:extLst>
              <a:ext uri="{FF2B5EF4-FFF2-40B4-BE49-F238E27FC236}">
                <a16:creationId xmlns:a16="http://schemas.microsoft.com/office/drawing/2014/main" id="{2DD16970-E282-A76D-37C3-D704A4CEE3A2}"/>
              </a:ext>
            </a:extLst>
          </p:cNvPr>
          <p:cNvCxnSpPr>
            <a:cxnSpLocks/>
          </p:cNvCxnSpPr>
          <p:nvPr/>
        </p:nvCxnSpPr>
        <p:spPr>
          <a:xfrm flipV="1">
            <a:off x="4811209" y="5583461"/>
            <a:ext cx="0" cy="38318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A6C0C84-3782-225A-EC18-7488815671C6}"/>
              </a:ext>
            </a:extLst>
          </p:cNvPr>
          <p:cNvCxnSpPr/>
          <p:nvPr/>
        </p:nvCxnSpPr>
        <p:spPr>
          <a:xfrm flipV="1">
            <a:off x="8671373" y="3830270"/>
            <a:ext cx="0" cy="1897834"/>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F7EA90D-E6AF-2D90-BA13-6A963FC0187A}"/>
              </a:ext>
            </a:extLst>
          </p:cNvPr>
          <p:cNvSpPr/>
          <p:nvPr/>
        </p:nvSpPr>
        <p:spPr>
          <a:xfrm>
            <a:off x="8488204" y="2157516"/>
            <a:ext cx="363634" cy="1679759"/>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5" name="Straight Arrow Connector 44">
            <a:extLst>
              <a:ext uri="{FF2B5EF4-FFF2-40B4-BE49-F238E27FC236}">
                <a16:creationId xmlns:a16="http://schemas.microsoft.com/office/drawing/2014/main" id="{0D915D8B-6E58-6DDA-8F03-12B9A6494EA6}"/>
              </a:ext>
            </a:extLst>
          </p:cNvPr>
          <p:cNvCxnSpPr/>
          <p:nvPr/>
        </p:nvCxnSpPr>
        <p:spPr>
          <a:xfrm flipV="1">
            <a:off x="10664585" y="5523391"/>
            <a:ext cx="0" cy="413023"/>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D0BEDEA-D223-9224-8757-7353F9D0C4D7}"/>
              </a:ext>
            </a:extLst>
          </p:cNvPr>
          <p:cNvSpPr/>
          <p:nvPr/>
        </p:nvSpPr>
        <p:spPr>
          <a:xfrm>
            <a:off x="10481416" y="2777526"/>
            <a:ext cx="363634" cy="2179125"/>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Box 48">
            <a:extLst>
              <a:ext uri="{FF2B5EF4-FFF2-40B4-BE49-F238E27FC236}">
                <a16:creationId xmlns:a16="http://schemas.microsoft.com/office/drawing/2014/main" id="{5B5F1153-3748-7A24-1C8D-56EFFE835B6C}"/>
              </a:ext>
            </a:extLst>
          </p:cNvPr>
          <p:cNvSpPr txBox="1"/>
          <p:nvPr/>
        </p:nvSpPr>
        <p:spPr>
          <a:xfrm>
            <a:off x="1928" y="6648830"/>
            <a:ext cx="10843121" cy="261610"/>
          </a:xfrm>
          <a:prstGeom prst="rect">
            <a:avLst/>
          </a:prstGeom>
          <a:noFill/>
        </p:spPr>
        <p:txBody>
          <a:bodyPr wrap="square">
            <a:spAutoFit/>
          </a:bodyPr>
          <a:lstStyle/>
          <a:p>
            <a:pPr lvl="0">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 Pink Sheet Data,</a:t>
            </a:r>
            <a:r>
              <a:rPr kumimoji="0" lang="en-US" sz="1100" b="0" i="0" u="none" strike="noStrike" kern="1200" cap="none" spc="0" normalizeH="0" noProof="0" dirty="0">
                <a:ln>
                  <a:noFill/>
                </a:ln>
                <a:solidFill>
                  <a:srgbClr val="000000"/>
                </a:solidFill>
                <a:effectLst/>
                <a:uLnTx/>
                <a:uFillTx/>
                <a:latin typeface="Arial"/>
                <a:ea typeface="+mn-ea"/>
                <a:cs typeface="+mn-cs"/>
              </a:rPr>
              <a:t> </a:t>
            </a:r>
            <a:r>
              <a:rPr kumimoji="0" lang="en-US" sz="1100" b="0" i="0" u="none" strike="noStrike" kern="1200" cap="none" spc="0" normalizeH="0" baseline="0" noProof="0" dirty="0">
                <a:ln>
                  <a:noFill/>
                </a:ln>
                <a:solidFill>
                  <a:srgbClr val="000000"/>
                </a:solidFill>
                <a:effectLst/>
                <a:uLnTx/>
                <a:uFillTx/>
                <a:latin typeface="Arial"/>
                <a:ea typeface="+mn-ea"/>
                <a:cs typeface="+mn-cs"/>
              </a:rPr>
              <a:t>World </a:t>
            </a:r>
            <a:r>
              <a:rPr lang="en-US" sz="1100" dirty="0">
                <a:solidFill>
                  <a:srgbClr val="000000"/>
                </a:solidFill>
                <a:latin typeface="Arial"/>
              </a:rPr>
              <a:t>B</a:t>
            </a:r>
            <a:r>
              <a:rPr kumimoji="0" lang="en-US" sz="1100" b="0" i="0" u="none" strike="noStrike" kern="1200" cap="none" spc="0" normalizeH="0" baseline="0" noProof="0" dirty="0" err="1">
                <a:ln>
                  <a:noFill/>
                </a:ln>
                <a:solidFill>
                  <a:srgbClr val="000000"/>
                </a:solidFill>
                <a:effectLst/>
                <a:uLnTx/>
                <a:uFillTx/>
                <a:latin typeface="Arial"/>
                <a:ea typeface="+mn-ea"/>
                <a:cs typeface="+mn-cs"/>
              </a:rPr>
              <a:t>ank</a:t>
            </a:r>
            <a:r>
              <a:rPr lang="en-US" sz="1100" dirty="0">
                <a:solidFill>
                  <a:srgbClr val="000000"/>
                </a:solidFill>
              </a:rPr>
              <a:t>, available at </a:t>
            </a:r>
            <a:r>
              <a:rPr lang="en-US" sz="1100" dirty="0">
                <a:solidFill>
                  <a:srgbClr val="000000"/>
                </a:solidFill>
                <a:hlinkClick r:id="rId4"/>
              </a:rPr>
              <a:t>https://www.worldbank.org/en/research/commodity-markets</a:t>
            </a:r>
            <a:r>
              <a:rPr lang="en-US" sz="1100" dirty="0">
                <a:solidFill>
                  <a:srgbClr val="000000"/>
                </a:solidFill>
              </a:rPr>
              <a:t> </a:t>
            </a:r>
            <a:endParaRPr kumimoji="0" lang="en-PK"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fld id="{E6AFDD3D-E1F5-4B3E-98E3-C7999D8EA369}" type="slidenum">
              <a:rPr lang="en-US" smtClean="0"/>
              <a:t>26</a:t>
            </a:fld>
            <a:endParaRPr lang="en-US"/>
          </a:p>
        </p:txBody>
      </p:sp>
    </p:spTree>
    <p:extLst>
      <p:ext uri="{BB962C8B-B14F-4D97-AF65-F5344CB8AC3E}">
        <p14:creationId xmlns:p14="http://schemas.microsoft.com/office/powerpoint/2010/main" val="108613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14" y="80783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561414" y="179536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561414" y="278289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561414" y="3770424"/>
            <a:ext cx="5082454" cy="89525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561414" y="475795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561414" y="5745485"/>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Rectangle 8"/>
          <p:cNvSpPr/>
          <p:nvPr/>
        </p:nvSpPr>
        <p:spPr>
          <a:xfrm>
            <a:off x="6488755" y="807834"/>
            <a:ext cx="4996733" cy="583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accent1"/>
                </a:solidFill>
              </a:rPr>
              <a:t>It is important for countries to develop early warning systems to preempt global financial crisis</a:t>
            </a:r>
          </a:p>
        </p:txBody>
      </p:sp>
      <p:cxnSp>
        <p:nvCxnSpPr>
          <p:cNvPr id="8" name="Straight Connector 7"/>
          <p:cNvCxnSpPr/>
          <p:nvPr/>
        </p:nvCxnSpPr>
        <p:spPr>
          <a:xfrm>
            <a:off x="6070927" y="836966"/>
            <a:ext cx="0" cy="5779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27</a:t>
            </a:fld>
            <a:endParaRPr lang="en-US"/>
          </a:p>
        </p:txBody>
      </p:sp>
    </p:spTree>
    <p:extLst>
      <p:ext uri="{BB962C8B-B14F-4D97-AF65-F5344CB8AC3E}">
        <p14:creationId xmlns:p14="http://schemas.microsoft.com/office/powerpoint/2010/main" val="2120006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26486" y="1414526"/>
            <a:ext cx="8089355" cy="4955211"/>
          </a:xfrm>
          <a:prstGeom prst="rect">
            <a:avLst/>
          </a:prstGeom>
          <a:solidFill>
            <a:srgbClr val="EFF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F7F7F">
                  <a:lumMod val="50000"/>
                </a:srgbClr>
              </a:solidFill>
              <a:effectLst/>
              <a:uLnTx/>
              <a:uFillTx/>
              <a:latin typeface="Arial"/>
              <a:ea typeface="+mn-ea"/>
              <a:cs typeface="+mn-cs"/>
            </a:endParaRPr>
          </a:p>
        </p:txBody>
      </p:sp>
      <p:sp>
        <p:nvSpPr>
          <p:cNvPr id="2" name="Title 1"/>
          <p:cNvSpPr>
            <a:spLocks noGrp="1"/>
          </p:cNvSpPr>
          <p:nvPr>
            <p:ph type="title"/>
          </p:nvPr>
        </p:nvSpPr>
        <p:spPr>
          <a:xfrm>
            <a:off x="554736" y="172212"/>
            <a:ext cx="10685919" cy="731520"/>
          </a:xfrm>
        </p:spPr>
        <p:txBody>
          <a:bodyPr anchor="t">
            <a:noAutofit/>
          </a:bodyPr>
          <a:lstStyle/>
          <a:p>
            <a:pPr lvl="0">
              <a:spcBef>
                <a:spcPts val="0"/>
              </a:spcBef>
              <a:defRPr/>
            </a:pPr>
            <a:r>
              <a:rPr lang="en-US" sz="3200" b="1" dirty="0">
                <a:ln>
                  <a:noFill/>
                </a:ln>
                <a:solidFill>
                  <a:prstClr val="black"/>
                </a:solidFill>
                <a:latin typeface="Arial" panose="020B0604020202020204" pitchFamily="34" charset="0"/>
                <a:cs typeface="Arial" panose="020B0604020202020204" pitchFamily="34" charset="0"/>
              </a:rPr>
              <a:t>Are current events leading the world to next Global Financial Crisis?</a:t>
            </a:r>
            <a:endParaRPr lang="en-US" sz="3200" b="1" dirty="0"/>
          </a:p>
        </p:txBody>
      </p:sp>
      <p:sp>
        <p:nvSpPr>
          <p:cNvPr id="3" name="Rectangle 2"/>
          <p:cNvSpPr/>
          <p:nvPr/>
        </p:nvSpPr>
        <p:spPr>
          <a:xfrm>
            <a:off x="485789" y="2792044"/>
            <a:ext cx="3186326"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rial"/>
              </a:rPr>
              <a:t>Two pronged framework to assess current situation</a:t>
            </a:r>
            <a:endParaRPr kumimoji="0" lang="en-US" sz="2800" b="0" i="0" u="none" strike="noStrike" kern="1200" cap="none" spc="0" normalizeH="0" baseline="0" noProof="0" dirty="0">
              <a:ln>
                <a:noFill/>
              </a:ln>
              <a:solidFill>
                <a:srgbClr val="000000"/>
              </a:solidFill>
              <a:effectLst/>
              <a:uLnTx/>
              <a:uFillTx/>
              <a:latin typeface="Arial"/>
            </a:endParaRPr>
          </a:p>
        </p:txBody>
      </p:sp>
      <p:sp>
        <p:nvSpPr>
          <p:cNvPr id="6" name="Rectangle 5"/>
          <p:cNvSpPr/>
          <p:nvPr/>
        </p:nvSpPr>
        <p:spPr>
          <a:xfrm>
            <a:off x="3971244" y="1414526"/>
            <a:ext cx="7585302" cy="3262432"/>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1. Can we categorize current events as Global Risk?</a:t>
            </a:r>
          </a:p>
          <a:p>
            <a:pPr marL="282575"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Global risks include the risks which affect the world market in a broad sense. In other words, it refers to the risks that have a negative and crucial influence on many different countries at the same time.</a:t>
            </a: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p:cNvSpPr/>
          <p:nvPr/>
        </p:nvSpPr>
        <p:spPr>
          <a:xfrm>
            <a:off x="3971244" y="5218313"/>
            <a:ext cx="7692570" cy="954107"/>
          </a:xfrm>
          <a:prstGeom prst="rect">
            <a:avLst/>
          </a:prstGeom>
        </p:spPr>
        <p:txBody>
          <a:bodyPr wrap="square">
            <a:spAutoFit/>
          </a:bodyPr>
          <a:lstStyle/>
          <a:p>
            <a:pPr marL="282575" marR="0" lvl="0" indent="-282575"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 Are there any early warning / leading indicators to assess financial crisis risk? </a:t>
            </a:r>
          </a:p>
        </p:txBody>
      </p:sp>
      <p:sp>
        <p:nvSpPr>
          <p:cNvPr id="5" name="Slide Number Placeholder 4"/>
          <p:cNvSpPr>
            <a:spLocks noGrp="1"/>
          </p:cNvSpPr>
          <p:nvPr>
            <p:ph type="sldNum" sz="quarter" idx="12"/>
          </p:nvPr>
        </p:nvSpPr>
        <p:spPr/>
        <p:txBody>
          <a:bodyPr/>
          <a:lstStyle/>
          <a:p>
            <a:fld id="{E6AFDD3D-E1F5-4B3E-98E3-C7999D8EA369}" type="slidenum">
              <a:rPr lang="en-US" smtClean="0"/>
              <a:t>28</a:t>
            </a:fld>
            <a:endParaRPr lang="en-US"/>
          </a:p>
        </p:txBody>
      </p:sp>
    </p:spTree>
    <p:extLst>
      <p:ext uri="{BB962C8B-B14F-4D97-AF65-F5344CB8AC3E}">
        <p14:creationId xmlns:p14="http://schemas.microsoft.com/office/powerpoint/2010/main" val="3485392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23886" y="903732"/>
            <a:ext cx="9652000" cy="5671239"/>
          </a:xfrm>
          <a:prstGeom prst="rect">
            <a:avLst/>
          </a:prstGeom>
          <a:solidFill>
            <a:srgbClr val="EFF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F7F7F">
                  <a:lumMod val="50000"/>
                </a:srgbClr>
              </a:solidFill>
              <a:effectLst/>
              <a:uLnTx/>
              <a:uFillTx/>
              <a:latin typeface="Arial"/>
              <a:ea typeface="+mn-ea"/>
              <a:cs typeface="+mn-cs"/>
            </a:endParaRPr>
          </a:p>
        </p:txBody>
      </p:sp>
      <p:sp>
        <p:nvSpPr>
          <p:cNvPr id="2" name="Title 1"/>
          <p:cNvSpPr>
            <a:spLocks noGrp="1"/>
          </p:cNvSpPr>
          <p:nvPr>
            <p:ph type="title"/>
          </p:nvPr>
        </p:nvSpPr>
        <p:spPr>
          <a:xfrm>
            <a:off x="554736" y="172212"/>
            <a:ext cx="10685919" cy="731520"/>
          </a:xfrm>
        </p:spPr>
        <p:txBody>
          <a:bodyPr anchor="t">
            <a:noAutofit/>
          </a:bodyPr>
          <a:lstStyle/>
          <a:p>
            <a:pPr>
              <a:spcBef>
                <a:spcPts val="0"/>
              </a:spcBef>
              <a:defRPr/>
            </a:pPr>
            <a:r>
              <a:rPr lang="en-US" sz="3200" b="1" dirty="0"/>
              <a:t>1. Can we categorize current events as Global Risk?</a:t>
            </a:r>
          </a:p>
        </p:txBody>
      </p:sp>
      <p:sp>
        <p:nvSpPr>
          <p:cNvPr id="9" name="Title 1"/>
          <p:cNvSpPr txBox="1">
            <a:spLocks/>
          </p:cNvSpPr>
          <p:nvPr/>
        </p:nvSpPr>
        <p:spPr>
          <a:xfrm>
            <a:off x="252361" y="1942502"/>
            <a:ext cx="2275550" cy="4048035"/>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000000"/>
                </a:solidFill>
                <a:effectLst/>
                <a:uLnTx/>
                <a:uFillTx/>
                <a:latin typeface="Arial"/>
                <a:ea typeface="+mj-ea"/>
                <a:cs typeface="+mj-cs"/>
              </a:rPr>
              <a:t>Global risk report by World Economic Forum gives a framework to identify a Global risk: </a:t>
            </a:r>
          </a:p>
        </p:txBody>
      </p:sp>
      <p:sp>
        <p:nvSpPr>
          <p:cNvPr id="10" name="Title 1"/>
          <p:cNvSpPr txBox="1">
            <a:spLocks/>
          </p:cNvSpPr>
          <p:nvPr/>
        </p:nvSpPr>
        <p:spPr>
          <a:xfrm>
            <a:off x="2731111" y="989814"/>
            <a:ext cx="9141575" cy="53093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The risk should </a:t>
            </a: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affect many different regions </a:t>
            </a: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in the world to be a global risk, this is referred to as having a “</a:t>
            </a: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global scope.</a:t>
            </a: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The risk has </a:t>
            </a: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an influence on various industries</a:t>
            </a: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The risk should have a </a:t>
            </a: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high level of uncertainty </a:t>
            </a: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to be considered a global risk.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The risk should cause </a:t>
            </a: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economic damage </a:t>
            </a:r>
            <a:r>
              <a:rPr kumimoji="0" lang="en-US" sz="3200" b="0" i="0" u="none" strike="noStrike" kern="1200" cap="none" spc="0" normalizeH="0" baseline="0" noProof="0" dirty="0">
                <a:ln w="6350" cap="flat">
                  <a:noFill/>
                  <a:miter lim="800000"/>
                </a:ln>
                <a:solidFill>
                  <a:srgbClr val="000000"/>
                </a:solidFill>
                <a:effectLst/>
                <a:uLnTx/>
                <a:uFillTx/>
                <a:latin typeface="Arial"/>
                <a:ea typeface="+mj-ea"/>
                <a:cs typeface="+mj-cs"/>
              </a:rPr>
              <a:t>at an important level (significant scale).</a:t>
            </a:r>
          </a:p>
        </p:txBody>
      </p:sp>
      <p:sp>
        <p:nvSpPr>
          <p:cNvPr id="3" name="TextBox 2">
            <a:extLst>
              <a:ext uri="{FF2B5EF4-FFF2-40B4-BE49-F238E27FC236}">
                <a16:creationId xmlns:a16="http://schemas.microsoft.com/office/drawing/2014/main" id="{A849DE84-6488-4005-B99A-05EFAD9368A1}"/>
              </a:ext>
            </a:extLst>
          </p:cNvPr>
          <p:cNvSpPr txBox="1"/>
          <p:nvPr/>
        </p:nvSpPr>
        <p:spPr>
          <a:xfrm>
            <a:off x="367645" y="6570485"/>
            <a:ext cx="11397007" cy="261610"/>
          </a:xfrm>
          <a:prstGeom prst="rect">
            <a:avLst/>
          </a:prstGeom>
          <a:noFill/>
        </p:spPr>
        <p:txBody>
          <a:bodyPr wrap="square" rtlCol="0">
            <a:spAutoFit/>
          </a:bodyPr>
          <a:lstStyle/>
          <a:p>
            <a:r>
              <a:rPr lang="en-US" sz="1100" dirty="0"/>
              <a:t>Source: IMF Global Financial Stability Report October, 2002 available at https://www.imf.org/en/Publications/GFSR/Issues/2022/10/11/global-financial-stability-report-october-2022</a:t>
            </a:r>
            <a:endParaRPr lang="en-PK" sz="1100" dirty="0"/>
          </a:p>
        </p:txBody>
      </p:sp>
      <p:sp>
        <p:nvSpPr>
          <p:cNvPr id="5" name="Slide Number Placeholder 4"/>
          <p:cNvSpPr>
            <a:spLocks noGrp="1"/>
          </p:cNvSpPr>
          <p:nvPr>
            <p:ph type="sldNum" sz="quarter" idx="12"/>
          </p:nvPr>
        </p:nvSpPr>
        <p:spPr/>
        <p:txBody>
          <a:bodyPr/>
          <a:lstStyle/>
          <a:p>
            <a:fld id="{E6AFDD3D-E1F5-4B3E-98E3-C7999D8EA369}" type="slidenum">
              <a:rPr lang="en-US" smtClean="0"/>
              <a:t>29</a:t>
            </a:fld>
            <a:endParaRPr lang="en-US"/>
          </a:p>
        </p:txBody>
      </p:sp>
    </p:spTree>
    <p:extLst>
      <p:ext uri="{BB962C8B-B14F-4D97-AF65-F5344CB8AC3E}">
        <p14:creationId xmlns:p14="http://schemas.microsoft.com/office/powerpoint/2010/main" val="44561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E89A-0DA3-49DF-923C-D9CA297438CC}"/>
              </a:ext>
            </a:extLst>
          </p:cNvPr>
          <p:cNvSpPr>
            <a:spLocks noGrp="1"/>
          </p:cNvSpPr>
          <p:nvPr>
            <p:ph type="title"/>
          </p:nvPr>
        </p:nvSpPr>
        <p:spPr/>
        <p:txBody>
          <a:bodyPr>
            <a:normAutofit/>
          </a:bodyPr>
          <a:lstStyle/>
          <a:p>
            <a:r>
              <a:rPr lang="en-US" sz="3200" dirty="0"/>
              <a:t>Acronyms</a:t>
            </a:r>
            <a:endParaRPr lang="en-PK"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467274"/>
              </p:ext>
            </p:extLst>
          </p:nvPr>
        </p:nvGraphicFramePr>
        <p:xfrm>
          <a:off x="187325" y="879475"/>
          <a:ext cx="11817350" cy="5826119"/>
        </p:xfrm>
        <a:graphic>
          <a:graphicData uri="http://schemas.openxmlformats.org/drawingml/2006/table">
            <a:tbl>
              <a:tblPr>
                <a:tableStyleId>{3B4B98B0-60AC-42C2-AFA5-B58CD77FA1E5}</a:tableStyleId>
              </a:tblPr>
              <a:tblGrid>
                <a:gridCol w="1774825">
                  <a:extLst>
                    <a:ext uri="{9D8B030D-6E8A-4147-A177-3AD203B41FA5}">
                      <a16:colId xmlns:a16="http://schemas.microsoft.com/office/drawing/2014/main" val="3181817821"/>
                    </a:ext>
                  </a:extLst>
                </a:gridCol>
                <a:gridCol w="10042525">
                  <a:extLst>
                    <a:ext uri="{9D8B030D-6E8A-4147-A177-3AD203B41FA5}">
                      <a16:colId xmlns:a16="http://schemas.microsoft.com/office/drawing/2014/main" val="94570739"/>
                    </a:ext>
                  </a:extLst>
                </a:gridCol>
              </a:tblGrid>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COVID-19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Coronavirus</a:t>
                      </a:r>
                      <a:r>
                        <a:rPr lang="en-US" baseline="0" dirty="0"/>
                        <a:t> Disease </a:t>
                      </a:r>
                      <a:endParaRPr lang="en-US" dirty="0"/>
                    </a:p>
                  </a:txBody>
                  <a:tcPr anchor="ctr"/>
                </a:tc>
                <a:extLst>
                  <a:ext uri="{0D108BD9-81ED-4DB2-BD59-A6C34878D82A}">
                    <a16:rowId xmlns:a16="http://schemas.microsoft.com/office/drawing/2014/main" val="1101117159"/>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CPI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Consumer Price Index</a:t>
                      </a:r>
                    </a:p>
                  </a:txBody>
                  <a:tcPr anchor="ctr"/>
                </a:tc>
                <a:extLst>
                  <a:ext uri="{0D108BD9-81ED-4DB2-BD59-A6C34878D82A}">
                    <a16:rowId xmlns:a16="http://schemas.microsoft.com/office/drawing/2014/main" val="1421202985"/>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EMDEs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Emerging Markets &amp; Developing Economies</a:t>
                      </a:r>
                    </a:p>
                  </a:txBody>
                  <a:tcPr anchor="ctr"/>
                </a:tc>
                <a:extLst>
                  <a:ext uri="{0D108BD9-81ED-4DB2-BD59-A6C34878D82A}">
                    <a16:rowId xmlns:a16="http://schemas.microsoft.com/office/drawing/2014/main" val="1950922053"/>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FBR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 Board of Revenue </a:t>
                      </a:r>
                    </a:p>
                  </a:txBody>
                  <a:tcPr anchor="ctr"/>
                </a:tc>
                <a:extLst>
                  <a:ext uri="{0D108BD9-81ED-4DB2-BD59-A6C34878D82A}">
                    <a16:rowId xmlns:a16="http://schemas.microsoft.com/office/drawing/2014/main" val="1697993272"/>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FDI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Foreign Direct Investment</a:t>
                      </a:r>
                      <a:r>
                        <a:rPr lang="en-US" baseline="0" dirty="0"/>
                        <a:t> </a:t>
                      </a:r>
                      <a:endParaRPr lang="en-US" dirty="0"/>
                    </a:p>
                  </a:txBody>
                  <a:tcPr anchor="ctr"/>
                </a:tc>
                <a:extLst>
                  <a:ext uri="{0D108BD9-81ED-4DB2-BD59-A6C34878D82A}">
                    <a16:rowId xmlns:a16="http://schemas.microsoft.com/office/drawing/2014/main" val="1754425016"/>
                  </a:ext>
                </a:extLst>
              </a:tr>
              <a:tr h="448163">
                <a:tc>
                  <a:txBody>
                    <a:bodyPr/>
                    <a:lstStyle/>
                    <a:p>
                      <a:pPr algn="ctr"/>
                      <a:r>
                        <a:rPr lang="en-US" dirty="0"/>
                        <a:t>GDP</a:t>
                      </a:r>
                    </a:p>
                  </a:txBody>
                  <a:tcPr anchor="ctr"/>
                </a:tc>
                <a:tc>
                  <a:txBody>
                    <a:bodyPr/>
                    <a:lstStyle/>
                    <a:p>
                      <a:r>
                        <a:rPr lang="en-US" dirty="0"/>
                        <a:t>Gross Domestic Product </a:t>
                      </a:r>
                    </a:p>
                  </a:txBody>
                  <a:tcPr anchor="ctr"/>
                </a:tc>
                <a:extLst>
                  <a:ext uri="{0D108BD9-81ED-4DB2-BD59-A6C34878D82A}">
                    <a16:rowId xmlns:a16="http://schemas.microsoft.com/office/drawing/2014/main" val="1498409332"/>
                  </a:ext>
                </a:extLst>
              </a:tr>
              <a:tr h="448163">
                <a:tc>
                  <a:txBody>
                    <a:bodyPr/>
                    <a:lstStyle/>
                    <a:p>
                      <a:pPr algn="ctr"/>
                      <a:r>
                        <a:rPr lang="en-US" dirty="0"/>
                        <a:t>GNI</a:t>
                      </a:r>
                    </a:p>
                  </a:txBody>
                  <a:tcPr anchor="ctr"/>
                </a:tc>
                <a:tc>
                  <a:txBody>
                    <a:bodyPr/>
                    <a:lstStyle/>
                    <a:p>
                      <a:r>
                        <a:rPr lang="en-US" dirty="0"/>
                        <a:t>Gross National Income</a:t>
                      </a:r>
                    </a:p>
                  </a:txBody>
                  <a:tcPr anchor="ctr"/>
                </a:tc>
                <a:extLst>
                  <a:ext uri="{0D108BD9-81ED-4DB2-BD59-A6C34878D82A}">
                    <a16:rowId xmlns:a16="http://schemas.microsoft.com/office/drawing/2014/main" val="1060303973"/>
                  </a:ext>
                </a:extLst>
              </a:tr>
              <a:tr h="448163">
                <a:tc>
                  <a:txBody>
                    <a:bodyPr/>
                    <a:lstStyle/>
                    <a:p>
                      <a:pPr algn="ctr"/>
                      <a:r>
                        <a:rPr lang="en-US" dirty="0"/>
                        <a:t>ILO</a:t>
                      </a:r>
                    </a:p>
                  </a:txBody>
                  <a:tcPr anchor="ctr"/>
                </a:tc>
                <a:tc>
                  <a:txBody>
                    <a:bodyPr/>
                    <a:lstStyle/>
                    <a:p>
                      <a:r>
                        <a:rPr lang="en-US" dirty="0"/>
                        <a:t>International Labor Organization </a:t>
                      </a:r>
                    </a:p>
                  </a:txBody>
                  <a:tcPr anchor="ctr"/>
                </a:tc>
                <a:extLst>
                  <a:ext uri="{0D108BD9-81ED-4DB2-BD59-A6C34878D82A}">
                    <a16:rowId xmlns:a16="http://schemas.microsoft.com/office/drawing/2014/main" val="1122013988"/>
                  </a:ext>
                </a:extLst>
              </a:tr>
              <a:tr h="448163">
                <a:tc>
                  <a:txBody>
                    <a:bodyPr/>
                    <a:lstStyle/>
                    <a:p>
                      <a:pPr algn="ctr"/>
                      <a:r>
                        <a:rPr lang="en-US" dirty="0"/>
                        <a:t>IMF </a:t>
                      </a:r>
                    </a:p>
                  </a:txBody>
                  <a:tcPr anchor="ctr"/>
                </a:tc>
                <a:tc>
                  <a:txBody>
                    <a:bodyPr/>
                    <a:lstStyle/>
                    <a:p>
                      <a:r>
                        <a:rPr lang="en-US" dirty="0"/>
                        <a:t>International</a:t>
                      </a:r>
                      <a:r>
                        <a:rPr lang="en-US" baseline="0" dirty="0"/>
                        <a:t> Monetary Fund </a:t>
                      </a:r>
                    </a:p>
                  </a:txBody>
                  <a:tcPr anchor="ctr"/>
                </a:tc>
                <a:extLst>
                  <a:ext uri="{0D108BD9-81ED-4DB2-BD59-A6C34878D82A}">
                    <a16:rowId xmlns:a16="http://schemas.microsoft.com/office/drawing/2014/main" val="2515428466"/>
                  </a:ext>
                </a:extLst>
              </a:tr>
              <a:tr h="448163">
                <a:tc>
                  <a:txBody>
                    <a:bodyPr/>
                    <a:lstStyle/>
                    <a:p>
                      <a:pPr algn="ctr"/>
                      <a:r>
                        <a:rPr lang="en-US" dirty="0"/>
                        <a:t>PKR</a:t>
                      </a:r>
                    </a:p>
                  </a:txBody>
                  <a:tcPr anchor="ctr"/>
                </a:tc>
                <a:tc>
                  <a:txBody>
                    <a:bodyPr/>
                    <a:lstStyle/>
                    <a:p>
                      <a:r>
                        <a:rPr lang="en-US" baseline="0" dirty="0"/>
                        <a:t>Pakistani Rupee</a:t>
                      </a:r>
                    </a:p>
                  </a:txBody>
                  <a:tcPr anchor="ctr"/>
                </a:tc>
                <a:extLst>
                  <a:ext uri="{0D108BD9-81ED-4DB2-BD59-A6C34878D82A}">
                    <a16:rowId xmlns:a16="http://schemas.microsoft.com/office/drawing/2014/main" val="1845936795"/>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SOEs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Owned Enterprises</a:t>
                      </a:r>
                    </a:p>
                  </a:txBody>
                  <a:tcPr anchor="ctr"/>
                </a:tc>
                <a:extLst>
                  <a:ext uri="{0D108BD9-81ED-4DB2-BD59-A6C34878D82A}">
                    <a16:rowId xmlns:a16="http://schemas.microsoft.com/office/drawing/2014/main" val="2913485501"/>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S&amp;P 500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&amp; Poor’s 500 Index</a:t>
                      </a:r>
                    </a:p>
                  </a:txBody>
                  <a:tcPr anchor="ctr"/>
                </a:tc>
                <a:extLst>
                  <a:ext uri="{0D108BD9-81ED-4DB2-BD59-A6C34878D82A}">
                    <a16:rowId xmlns:a16="http://schemas.microsoft.com/office/drawing/2014/main" val="2794404385"/>
                  </a:ext>
                </a:extLst>
              </a:tr>
              <a:tr h="4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USD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United States Dollar </a:t>
                      </a:r>
                    </a:p>
                  </a:txBody>
                  <a:tcPr anchor="ctr"/>
                </a:tc>
                <a:extLst>
                  <a:ext uri="{0D108BD9-81ED-4DB2-BD59-A6C34878D82A}">
                    <a16:rowId xmlns:a16="http://schemas.microsoft.com/office/drawing/2014/main" val="352282113"/>
                  </a:ext>
                </a:extLst>
              </a:tr>
            </a:tbl>
          </a:graphicData>
        </a:graphic>
      </p:graphicFrame>
      <p:sp>
        <p:nvSpPr>
          <p:cNvPr id="3" name="Slide Number Placeholder 2"/>
          <p:cNvSpPr>
            <a:spLocks noGrp="1"/>
          </p:cNvSpPr>
          <p:nvPr>
            <p:ph type="sldNum" sz="quarter" idx="12"/>
          </p:nvPr>
        </p:nvSpPr>
        <p:spPr/>
        <p:txBody>
          <a:bodyPr/>
          <a:lstStyle/>
          <a:p>
            <a:fld id="{E6AFDD3D-E1F5-4B3E-98E3-C7999D8EA369}" type="slidenum">
              <a:rPr lang="en-US" smtClean="0"/>
              <a:t>3</a:t>
            </a:fld>
            <a:endParaRPr lang="en-US"/>
          </a:p>
        </p:txBody>
      </p:sp>
    </p:spTree>
    <p:extLst>
      <p:ext uri="{BB962C8B-B14F-4D97-AF65-F5344CB8AC3E}">
        <p14:creationId xmlns:p14="http://schemas.microsoft.com/office/powerpoint/2010/main" val="999103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113" y="2554610"/>
            <a:ext cx="3280229"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Geographical Conflict </a:t>
            </a:r>
          </a:p>
        </p:txBody>
      </p:sp>
      <p:sp>
        <p:nvSpPr>
          <p:cNvPr id="104" name="Rectangle 103"/>
          <p:cNvSpPr/>
          <p:nvPr/>
        </p:nvSpPr>
        <p:spPr>
          <a:xfrm>
            <a:off x="105650" y="3583740"/>
            <a:ext cx="3280229"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Commodities Price</a:t>
            </a:r>
          </a:p>
        </p:txBody>
      </p:sp>
      <p:sp>
        <p:nvSpPr>
          <p:cNvPr id="105" name="Rectangle 104"/>
          <p:cNvSpPr/>
          <p:nvPr/>
        </p:nvSpPr>
        <p:spPr>
          <a:xfrm>
            <a:off x="116112" y="4612870"/>
            <a:ext cx="3280229"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Energy Price</a:t>
            </a:r>
          </a:p>
        </p:txBody>
      </p:sp>
      <p:sp>
        <p:nvSpPr>
          <p:cNvPr id="114" name="Rectangle 113"/>
          <p:cNvSpPr/>
          <p:nvPr/>
        </p:nvSpPr>
        <p:spPr>
          <a:xfrm>
            <a:off x="116113" y="1525480"/>
            <a:ext cx="3280229"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Natural disaster</a:t>
            </a:r>
            <a:br>
              <a:rPr lang="en-US" sz="2400" b="1" dirty="0">
                <a:solidFill>
                  <a:schemeClr val="bg1"/>
                </a:solidFill>
              </a:rPr>
            </a:br>
            <a:r>
              <a:rPr lang="en-US" b="1" dirty="0">
                <a:solidFill>
                  <a:schemeClr val="bg1"/>
                </a:solidFill>
              </a:rPr>
              <a:t>(pandemic, climate risk)</a:t>
            </a:r>
          </a:p>
        </p:txBody>
      </p:sp>
      <p:sp>
        <p:nvSpPr>
          <p:cNvPr id="121" name="Rectangle 120"/>
          <p:cNvSpPr/>
          <p:nvPr/>
        </p:nvSpPr>
        <p:spPr>
          <a:xfrm>
            <a:off x="116112" y="5641998"/>
            <a:ext cx="3280229"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Intellectual Property Rights </a:t>
            </a:r>
          </a:p>
        </p:txBody>
      </p:sp>
      <p:sp>
        <p:nvSpPr>
          <p:cNvPr id="18" name="Subtitle 2">
            <a:extLst>
              <a:ext uri="{FF2B5EF4-FFF2-40B4-BE49-F238E27FC236}">
                <a16:creationId xmlns:a16="http://schemas.microsoft.com/office/drawing/2014/main" id="{BB793BC7-86F6-4D0B-A16D-9E57F2B34DC1}"/>
              </a:ext>
            </a:extLst>
          </p:cNvPr>
          <p:cNvSpPr txBox="1">
            <a:spLocks/>
          </p:cNvSpPr>
          <p:nvPr/>
        </p:nvSpPr>
        <p:spPr>
          <a:xfrm>
            <a:off x="3893010" y="858779"/>
            <a:ext cx="1119074" cy="761896"/>
          </a:xfrm>
          <a:prstGeom prst="rect">
            <a:avLst/>
          </a:prstGeom>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600"/>
              </a:spcAft>
              <a:buClr>
                <a:srgbClr val="000000"/>
              </a:buClr>
              <a:buSzPct val="100000"/>
              <a:buFont typeface="Segoe UI" panose="020B0502040204020203" pitchFamily="34" charset="0"/>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Global scope</a:t>
            </a:r>
          </a:p>
        </p:txBody>
      </p:sp>
      <p:sp>
        <p:nvSpPr>
          <p:cNvPr id="19" name="Subtitle 2">
            <a:extLst>
              <a:ext uri="{FF2B5EF4-FFF2-40B4-BE49-F238E27FC236}">
                <a16:creationId xmlns:a16="http://schemas.microsoft.com/office/drawing/2014/main" id="{BB793BC7-86F6-4D0B-A16D-9E57F2B34DC1}"/>
              </a:ext>
            </a:extLst>
          </p:cNvPr>
          <p:cNvSpPr txBox="1">
            <a:spLocks/>
          </p:cNvSpPr>
          <p:nvPr/>
        </p:nvSpPr>
        <p:spPr>
          <a:xfrm>
            <a:off x="5474726" y="593825"/>
            <a:ext cx="2377059" cy="353326"/>
          </a:xfrm>
          <a:prstGeom prst="rect">
            <a:avLst/>
          </a:prstGeom>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600"/>
              </a:spcAft>
              <a:buClr>
                <a:srgbClr val="000000"/>
              </a:buClr>
              <a:buSzPct val="100000"/>
              <a:buFont typeface="Segoe UI" panose="020B0502040204020203" pitchFamily="34" charset="0"/>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Impacts Multiple Industries</a:t>
            </a:r>
          </a:p>
          <a:p>
            <a:pPr marL="0" marR="0" lvl="0" indent="0" algn="ctr" defTabSz="914400" rtl="0" eaLnBrk="1" fontAlgn="auto" latinLnBrk="0" hangingPunct="1">
              <a:lnSpc>
                <a:spcPct val="100000"/>
              </a:lnSpc>
              <a:spcBef>
                <a:spcPts val="600"/>
              </a:spcBef>
              <a:spcAft>
                <a:spcPts val="600"/>
              </a:spcAft>
              <a:buClr>
                <a:srgbClr val="000000"/>
              </a:buClr>
              <a:buSzPct val="100000"/>
              <a:buFont typeface="Segoe UI" panose="020B0502040204020203" pitchFamily="34" charset="0"/>
              <a:buNone/>
              <a:tabLst/>
              <a:defRPr/>
            </a:pPr>
            <a:endParaRPr kumimoji="0" lang="en-US" sz="2400" b="1" i="1"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0" name="Rectangle 19"/>
          <p:cNvSpPr/>
          <p:nvPr/>
        </p:nvSpPr>
        <p:spPr>
          <a:xfrm>
            <a:off x="7819154" y="826775"/>
            <a:ext cx="2075528" cy="830997"/>
          </a:xfrm>
          <a:prstGeom prst="rect">
            <a:avLst/>
          </a:prstGeom>
        </p:spPr>
        <p:txBody>
          <a:bodyPr wrap="square" anchor="t">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High Uncertainty</a:t>
            </a:r>
          </a:p>
        </p:txBody>
      </p:sp>
      <p:sp>
        <p:nvSpPr>
          <p:cNvPr id="23" name="Rectangle 22"/>
          <p:cNvSpPr/>
          <p:nvPr/>
        </p:nvSpPr>
        <p:spPr>
          <a:xfrm>
            <a:off x="9819867" y="580518"/>
            <a:ext cx="2463163"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Significant Economic Damage</a:t>
            </a:r>
          </a:p>
        </p:txBody>
      </p:sp>
      <p:grpSp>
        <p:nvGrpSpPr>
          <p:cNvPr id="8" name="Group 7"/>
          <p:cNvGrpSpPr/>
          <p:nvPr/>
        </p:nvGrpSpPr>
        <p:grpSpPr>
          <a:xfrm>
            <a:off x="4208976" y="1780847"/>
            <a:ext cx="572592" cy="551089"/>
            <a:chOff x="3866845" y="2042898"/>
            <a:chExt cx="572592" cy="551089"/>
          </a:xfrm>
        </p:grpSpPr>
        <p:sp>
          <p:nvSpPr>
            <p:cNvPr id="33" name="Oval 32">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6"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cxnSp>
        <p:nvCxnSpPr>
          <p:cNvPr id="65" name="Straight Connector 64"/>
          <p:cNvCxnSpPr/>
          <p:nvPr/>
        </p:nvCxnSpPr>
        <p:spPr>
          <a:xfrm>
            <a:off x="279747" y="5577527"/>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101" name="Title 1"/>
          <p:cNvSpPr>
            <a:spLocks noGrp="1"/>
          </p:cNvSpPr>
          <p:nvPr>
            <p:ph type="title"/>
          </p:nvPr>
        </p:nvSpPr>
        <p:spPr>
          <a:xfrm>
            <a:off x="554736" y="172212"/>
            <a:ext cx="10685919" cy="731520"/>
          </a:xfrm>
        </p:spPr>
        <p:txBody>
          <a:bodyPr anchor="t">
            <a:noAutofit/>
          </a:bodyPr>
          <a:lstStyle/>
          <a:p>
            <a:pPr>
              <a:spcBef>
                <a:spcPts val="0"/>
              </a:spcBef>
              <a:defRPr/>
            </a:pPr>
            <a:r>
              <a:rPr lang="en-US" sz="3200" b="1" dirty="0"/>
              <a:t>1. Can we categorize current events as Global Risk?</a:t>
            </a:r>
          </a:p>
        </p:txBody>
      </p:sp>
      <p:cxnSp>
        <p:nvCxnSpPr>
          <p:cNvPr id="123" name="Straight Connector 122"/>
          <p:cNvCxnSpPr/>
          <p:nvPr/>
        </p:nvCxnSpPr>
        <p:spPr>
          <a:xfrm>
            <a:off x="279747" y="4557471"/>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79747" y="3507702"/>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79747" y="2499057"/>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69557" y="1561271"/>
            <a:ext cx="6752" cy="49240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733186" y="1561271"/>
            <a:ext cx="6752" cy="49240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9996815" y="1561271"/>
            <a:ext cx="6752" cy="49240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208976" y="5961527"/>
            <a:ext cx="572592" cy="551089"/>
            <a:chOff x="4182187" y="6118726"/>
            <a:chExt cx="572592" cy="551089"/>
          </a:xfrm>
        </p:grpSpPr>
        <p:sp>
          <p:nvSpPr>
            <p:cNvPr id="131" name="Oval 130">
              <a:extLst>
                <a:ext uri="{FF2B5EF4-FFF2-40B4-BE49-F238E27FC236}">
                  <a16:creationId xmlns:a16="http://schemas.microsoft.com/office/drawing/2014/main" id="{A675A523-45F8-443E-BE96-DB237DA8288A}"/>
                </a:ext>
              </a:extLst>
            </p:cNvPr>
            <p:cNvSpPr/>
            <p:nvPr/>
          </p:nvSpPr>
          <p:spPr>
            <a:xfrm>
              <a:off x="4182187" y="6118726"/>
              <a:ext cx="572592" cy="55108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9" name="Freeform: Shape 488">
              <a:extLst>
                <a:ext uri="{FF2B5EF4-FFF2-40B4-BE49-F238E27FC236}">
                  <a16:creationId xmlns:a16="http://schemas.microsoft.com/office/drawing/2014/main" id="{A6B1DF88-111A-41D9-B699-5B5B47EDDCB0}"/>
                </a:ext>
              </a:extLst>
            </p:cNvPr>
            <p:cNvSpPr>
              <a:spLocks noChangeAspect="1"/>
            </p:cNvSpPr>
            <p:nvPr/>
          </p:nvSpPr>
          <p:spPr>
            <a:xfrm>
              <a:off x="4338487" y="6275339"/>
              <a:ext cx="248059" cy="237864"/>
            </a:xfrm>
            <a:custGeom>
              <a:avLst/>
              <a:gdLst/>
              <a:ahLst/>
              <a:cxnLst/>
              <a:rect l="0" t="0" r="0" b="0"/>
              <a:pathLst>
                <a:path w="183805" h="183550">
                  <a:moveTo>
                    <a:pt x="182094" y="175600"/>
                  </a:moveTo>
                  <a:lnTo>
                    <a:pt x="182094" y="175600"/>
                  </a:lnTo>
                  <a:lnTo>
                    <a:pt x="183804" y="177411"/>
                  </a:lnTo>
                  <a:lnTo>
                    <a:pt x="183804" y="180429"/>
                  </a:lnTo>
                  <a:lnTo>
                    <a:pt x="182094" y="182240"/>
                  </a:lnTo>
                  <a:lnTo>
                    <a:pt x="181189" y="183146"/>
                  </a:lnTo>
                  <a:lnTo>
                    <a:pt x="179982" y="183549"/>
                  </a:lnTo>
                  <a:lnTo>
                    <a:pt x="178776" y="183549"/>
                  </a:lnTo>
                  <a:lnTo>
                    <a:pt x="177569" y="183549"/>
                  </a:lnTo>
                  <a:lnTo>
                    <a:pt x="176362" y="183146"/>
                  </a:lnTo>
                  <a:lnTo>
                    <a:pt x="175457" y="182240"/>
                  </a:lnTo>
                  <a:lnTo>
                    <a:pt x="91903" y="98517"/>
                  </a:lnTo>
                  <a:lnTo>
                    <a:pt x="91903" y="98517"/>
                  </a:lnTo>
                  <a:lnTo>
                    <a:pt x="91903" y="98517"/>
                  </a:lnTo>
                  <a:lnTo>
                    <a:pt x="8345" y="182240"/>
                  </a:lnTo>
                  <a:lnTo>
                    <a:pt x="8345" y="182240"/>
                  </a:lnTo>
                  <a:lnTo>
                    <a:pt x="8345" y="182240"/>
                  </a:lnTo>
                  <a:lnTo>
                    <a:pt x="7441" y="183146"/>
                  </a:lnTo>
                  <a:lnTo>
                    <a:pt x="6235" y="183549"/>
                  </a:lnTo>
                  <a:lnTo>
                    <a:pt x="5027" y="183549"/>
                  </a:lnTo>
                  <a:lnTo>
                    <a:pt x="3822" y="183549"/>
                  </a:lnTo>
                  <a:lnTo>
                    <a:pt x="2614" y="183146"/>
                  </a:lnTo>
                  <a:lnTo>
                    <a:pt x="1708" y="182240"/>
                  </a:lnTo>
                  <a:lnTo>
                    <a:pt x="0" y="180429"/>
                  </a:lnTo>
                  <a:lnTo>
                    <a:pt x="0" y="177411"/>
                  </a:lnTo>
                  <a:lnTo>
                    <a:pt x="1708" y="175600"/>
                  </a:lnTo>
                  <a:lnTo>
                    <a:pt x="85366" y="91976"/>
                  </a:lnTo>
                  <a:lnTo>
                    <a:pt x="85366" y="91976"/>
                  </a:lnTo>
                  <a:lnTo>
                    <a:pt x="85366" y="91976"/>
                  </a:lnTo>
                  <a:lnTo>
                    <a:pt x="1708" y="8353"/>
                  </a:lnTo>
                  <a:lnTo>
                    <a:pt x="1708" y="8353"/>
                  </a:lnTo>
                  <a:lnTo>
                    <a:pt x="1708" y="8353"/>
                  </a:lnTo>
                  <a:lnTo>
                    <a:pt x="0" y="6542"/>
                  </a:lnTo>
                  <a:lnTo>
                    <a:pt x="0" y="3523"/>
                  </a:lnTo>
                  <a:lnTo>
                    <a:pt x="1708" y="1713"/>
                  </a:lnTo>
                  <a:lnTo>
                    <a:pt x="3520" y="0"/>
                  </a:lnTo>
                  <a:lnTo>
                    <a:pt x="6536" y="0"/>
                  </a:lnTo>
                  <a:lnTo>
                    <a:pt x="8345" y="1713"/>
                  </a:lnTo>
                  <a:lnTo>
                    <a:pt x="91903" y="85435"/>
                  </a:lnTo>
                  <a:lnTo>
                    <a:pt x="91903" y="85435"/>
                  </a:lnTo>
                  <a:lnTo>
                    <a:pt x="91903" y="85435"/>
                  </a:lnTo>
                  <a:lnTo>
                    <a:pt x="175457" y="1713"/>
                  </a:lnTo>
                  <a:lnTo>
                    <a:pt x="175457" y="1713"/>
                  </a:lnTo>
                  <a:lnTo>
                    <a:pt x="175457" y="1713"/>
                  </a:lnTo>
                  <a:lnTo>
                    <a:pt x="177267" y="0"/>
                  </a:lnTo>
                  <a:lnTo>
                    <a:pt x="180284" y="0"/>
                  </a:lnTo>
                  <a:lnTo>
                    <a:pt x="182094" y="1713"/>
                  </a:lnTo>
                  <a:lnTo>
                    <a:pt x="183804" y="3523"/>
                  </a:lnTo>
                  <a:lnTo>
                    <a:pt x="183804" y="6542"/>
                  </a:lnTo>
                  <a:lnTo>
                    <a:pt x="182094" y="8353"/>
                  </a:lnTo>
                  <a:lnTo>
                    <a:pt x="98437" y="91976"/>
                  </a:lnTo>
                  <a:lnTo>
                    <a:pt x="98437" y="91976"/>
                  </a:lnTo>
                  <a:lnTo>
                    <a:pt x="98437" y="91976"/>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33" name="Group 132"/>
          <p:cNvGrpSpPr/>
          <p:nvPr/>
        </p:nvGrpSpPr>
        <p:grpSpPr>
          <a:xfrm>
            <a:off x="4208976" y="2826017"/>
            <a:ext cx="572592" cy="551089"/>
            <a:chOff x="3866845" y="2042898"/>
            <a:chExt cx="572592" cy="551089"/>
          </a:xfrm>
        </p:grpSpPr>
        <p:sp>
          <p:nvSpPr>
            <p:cNvPr id="134" name="Oval 133">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5"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36" name="Group 135"/>
          <p:cNvGrpSpPr/>
          <p:nvPr/>
        </p:nvGrpSpPr>
        <p:grpSpPr>
          <a:xfrm>
            <a:off x="4208976" y="3871187"/>
            <a:ext cx="572592" cy="551089"/>
            <a:chOff x="3866845" y="2042898"/>
            <a:chExt cx="572592" cy="551089"/>
          </a:xfrm>
        </p:grpSpPr>
        <p:sp>
          <p:nvSpPr>
            <p:cNvPr id="137" name="Oval 136">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8"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39" name="Group 138"/>
          <p:cNvGrpSpPr/>
          <p:nvPr/>
        </p:nvGrpSpPr>
        <p:grpSpPr>
          <a:xfrm>
            <a:off x="4208976" y="4916357"/>
            <a:ext cx="572592" cy="551089"/>
            <a:chOff x="4182187" y="6118726"/>
            <a:chExt cx="572592" cy="551089"/>
          </a:xfrm>
        </p:grpSpPr>
        <p:sp>
          <p:nvSpPr>
            <p:cNvPr id="140" name="Oval 139">
              <a:extLst>
                <a:ext uri="{FF2B5EF4-FFF2-40B4-BE49-F238E27FC236}">
                  <a16:creationId xmlns:a16="http://schemas.microsoft.com/office/drawing/2014/main" id="{A675A523-45F8-443E-BE96-DB237DA8288A}"/>
                </a:ext>
              </a:extLst>
            </p:cNvPr>
            <p:cNvSpPr/>
            <p:nvPr/>
          </p:nvSpPr>
          <p:spPr>
            <a:xfrm>
              <a:off x="4182187" y="6118726"/>
              <a:ext cx="572592" cy="55108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1" name="Freeform: Shape 488">
              <a:extLst>
                <a:ext uri="{FF2B5EF4-FFF2-40B4-BE49-F238E27FC236}">
                  <a16:creationId xmlns:a16="http://schemas.microsoft.com/office/drawing/2014/main" id="{A6B1DF88-111A-41D9-B699-5B5B47EDDCB0}"/>
                </a:ext>
              </a:extLst>
            </p:cNvPr>
            <p:cNvSpPr>
              <a:spLocks noChangeAspect="1"/>
            </p:cNvSpPr>
            <p:nvPr/>
          </p:nvSpPr>
          <p:spPr>
            <a:xfrm>
              <a:off x="4338487" y="6275339"/>
              <a:ext cx="248059" cy="237864"/>
            </a:xfrm>
            <a:custGeom>
              <a:avLst/>
              <a:gdLst/>
              <a:ahLst/>
              <a:cxnLst/>
              <a:rect l="0" t="0" r="0" b="0"/>
              <a:pathLst>
                <a:path w="183805" h="183550">
                  <a:moveTo>
                    <a:pt x="182094" y="175600"/>
                  </a:moveTo>
                  <a:lnTo>
                    <a:pt x="182094" y="175600"/>
                  </a:lnTo>
                  <a:lnTo>
                    <a:pt x="183804" y="177411"/>
                  </a:lnTo>
                  <a:lnTo>
                    <a:pt x="183804" y="180429"/>
                  </a:lnTo>
                  <a:lnTo>
                    <a:pt x="182094" y="182240"/>
                  </a:lnTo>
                  <a:lnTo>
                    <a:pt x="181189" y="183146"/>
                  </a:lnTo>
                  <a:lnTo>
                    <a:pt x="179982" y="183549"/>
                  </a:lnTo>
                  <a:lnTo>
                    <a:pt x="178776" y="183549"/>
                  </a:lnTo>
                  <a:lnTo>
                    <a:pt x="177569" y="183549"/>
                  </a:lnTo>
                  <a:lnTo>
                    <a:pt x="176362" y="183146"/>
                  </a:lnTo>
                  <a:lnTo>
                    <a:pt x="175457" y="182240"/>
                  </a:lnTo>
                  <a:lnTo>
                    <a:pt x="91903" y="98517"/>
                  </a:lnTo>
                  <a:lnTo>
                    <a:pt x="91903" y="98517"/>
                  </a:lnTo>
                  <a:lnTo>
                    <a:pt x="91903" y="98517"/>
                  </a:lnTo>
                  <a:lnTo>
                    <a:pt x="8345" y="182240"/>
                  </a:lnTo>
                  <a:lnTo>
                    <a:pt x="8345" y="182240"/>
                  </a:lnTo>
                  <a:lnTo>
                    <a:pt x="8345" y="182240"/>
                  </a:lnTo>
                  <a:lnTo>
                    <a:pt x="7441" y="183146"/>
                  </a:lnTo>
                  <a:lnTo>
                    <a:pt x="6235" y="183549"/>
                  </a:lnTo>
                  <a:lnTo>
                    <a:pt x="5027" y="183549"/>
                  </a:lnTo>
                  <a:lnTo>
                    <a:pt x="3822" y="183549"/>
                  </a:lnTo>
                  <a:lnTo>
                    <a:pt x="2614" y="183146"/>
                  </a:lnTo>
                  <a:lnTo>
                    <a:pt x="1708" y="182240"/>
                  </a:lnTo>
                  <a:lnTo>
                    <a:pt x="0" y="180429"/>
                  </a:lnTo>
                  <a:lnTo>
                    <a:pt x="0" y="177411"/>
                  </a:lnTo>
                  <a:lnTo>
                    <a:pt x="1708" y="175600"/>
                  </a:lnTo>
                  <a:lnTo>
                    <a:pt x="85366" y="91976"/>
                  </a:lnTo>
                  <a:lnTo>
                    <a:pt x="85366" y="91976"/>
                  </a:lnTo>
                  <a:lnTo>
                    <a:pt x="85366" y="91976"/>
                  </a:lnTo>
                  <a:lnTo>
                    <a:pt x="1708" y="8353"/>
                  </a:lnTo>
                  <a:lnTo>
                    <a:pt x="1708" y="8353"/>
                  </a:lnTo>
                  <a:lnTo>
                    <a:pt x="1708" y="8353"/>
                  </a:lnTo>
                  <a:lnTo>
                    <a:pt x="0" y="6542"/>
                  </a:lnTo>
                  <a:lnTo>
                    <a:pt x="0" y="3523"/>
                  </a:lnTo>
                  <a:lnTo>
                    <a:pt x="1708" y="1713"/>
                  </a:lnTo>
                  <a:lnTo>
                    <a:pt x="3520" y="0"/>
                  </a:lnTo>
                  <a:lnTo>
                    <a:pt x="6536" y="0"/>
                  </a:lnTo>
                  <a:lnTo>
                    <a:pt x="8345" y="1713"/>
                  </a:lnTo>
                  <a:lnTo>
                    <a:pt x="91903" y="85435"/>
                  </a:lnTo>
                  <a:lnTo>
                    <a:pt x="91903" y="85435"/>
                  </a:lnTo>
                  <a:lnTo>
                    <a:pt x="91903" y="85435"/>
                  </a:lnTo>
                  <a:lnTo>
                    <a:pt x="175457" y="1713"/>
                  </a:lnTo>
                  <a:lnTo>
                    <a:pt x="175457" y="1713"/>
                  </a:lnTo>
                  <a:lnTo>
                    <a:pt x="175457" y="1713"/>
                  </a:lnTo>
                  <a:lnTo>
                    <a:pt x="177267" y="0"/>
                  </a:lnTo>
                  <a:lnTo>
                    <a:pt x="180284" y="0"/>
                  </a:lnTo>
                  <a:lnTo>
                    <a:pt x="182094" y="1713"/>
                  </a:lnTo>
                  <a:lnTo>
                    <a:pt x="183804" y="3523"/>
                  </a:lnTo>
                  <a:lnTo>
                    <a:pt x="183804" y="6542"/>
                  </a:lnTo>
                  <a:lnTo>
                    <a:pt x="182094" y="8353"/>
                  </a:lnTo>
                  <a:lnTo>
                    <a:pt x="98437" y="91976"/>
                  </a:lnTo>
                  <a:lnTo>
                    <a:pt x="98437" y="91976"/>
                  </a:lnTo>
                  <a:lnTo>
                    <a:pt x="98437" y="91976"/>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57" name="Group 156"/>
          <p:cNvGrpSpPr/>
          <p:nvPr/>
        </p:nvGrpSpPr>
        <p:grpSpPr>
          <a:xfrm>
            <a:off x="8614578" y="1794111"/>
            <a:ext cx="572592" cy="551089"/>
            <a:chOff x="3866845" y="2042898"/>
            <a:chExt cx="572592" cy="551089"/>
          </a:xfrm>
        </p:grpSpPr>
        <p:sp>
          <p:nvSpPr>
            <p:cNvPr id="158" name="Oval 157">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59"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60" name="Group 159"/>
          <p:cNvGrpSpPr/>
          <p:nvPr/>
        </p:nvGrpSpPr>
        <p:grpSpPr>
          <a:xfrm>
            <a:off x="8614578" y="2757951"/>
            <a:ext cx="572592" cy="551089"/>
            <a:chOff x="3866845" y="2042898"/>
            <a:chExt cx="572592" cy="551089"/>
          </a:xfrm>
        </p:grpSpPr>
        <p:sp>
          <p:nvSpPr>
            <p:cNvPr id="161" name="Oval 160">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62"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63" name="Group 162"/>
          <p:cNvGrpSpPr/>
          <p:nvPr/>
        </p:nvGrpSpPr>
        <p:grpSpPr>
          <a:xfrm>
            <a:off x="8614578" y="3837907"/>
            <a:ext cx="572592" cy="551089"/>
            <a:chOff x="3866845" y="2042898"/>
            <a:chExt cx="572592" cy="551089"/>
          </a:xfrm>
        </p:grpSpPr>
        <p:sp>
          <p:nvSpPr>
            <p:cNvPr id="164" name="Oval 163">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65"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66" name="Group 165"/>
          <p:cNvGrpSpPr/>
          <p:nvPr/>
        </p:nvGrpSpPr>
        <p:grpSpPr>
          <a:xfrm>
            <a:off x="8614578" y="4859805"/>
            <a:ext cx="572592" cy="551089"/>
            <a:chOff x="3866845" y="2042898"/>
            <a:chExt cx="572592" cy="551089"/>
          </a:xfrm>
        </p:grpSpPr>
        <p:sp>
          <p:nvSpPr>
            <p:cNvPr id="167" name="Oval 166">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68"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69" name="Group 168"/>
          <p:cNvGrpSpPr/>
          <p:nvPr/>
        </p:nvGrpSpPr>
        <p:grpSpPr>
          <a:xfrm>
            <a:off x="8614578" y="5925243"/>
            <a:ext cx="572592" cy="551089"/>
            <a:chOff x="3866845" y="2042898"/>
            <a:chExt cx="572592" cy="551089"/>
          </a:xfrm>
        </p:grpSpPr>
        <p:sp>
          <p:nvSpPr>
            <p:cNvPr id="170" name="Oval 169">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71"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73" name="Group 172"/>
          <p:cNvGrpSpPr/>
          <p:nvPr/>
        </p:nvGrpSpPr>
        <p:grpSpPr>
          <a:xfrm>
            <a:off x="10740921" y="1830396"/>
            <a:ext cx="572592" cy="551089"/>
            <a:chOff x="3866845" y="2042898"/>
            <a:chExt cx="572592" cy="551089"/>
          </a:xfrm>
        </p:grpSpPr>
        <p:sp>
          <p:nvSpPr>
            <p:cNvPr id="174" name="Oval 173">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75"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76" name="Group 175"/>
          <p:cNvGrpSpPr/>
          <p:nvPr/>
        </p:nvGrpSpPr>
        <p:grpSpPr>
          <a:xfrm>
            <a:off x="10740921" y="2794236"/>
            <a:ext cx="572592" cy="551089"/>
            <a:chOff x="3866845" y="2042898"/>
            <a:chExt cx="572592" cy="551089"/>
          </a:xfrm>
        </p:grpSpPr>
        <p:sp>
          <p:nvSpPr>
            <p:cNvPr id="177" name="Oval 176">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78"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79" name="Group 178"/>
          <p:cNvGrpSpPr/>
          <p:nvPr/>
        </p:nvGrpSpPr>
        <p:grpSpPr>
          <a:xfrm>
            <a:off x="10740921" y="3874192"/>
            <a:ext cx="572592" cy="551089"/>
            <a:chOff x="3866845" y="2042898"/>
            <a:chExt cx="572592" cy="551089"/>
          </a:xfrm>
        </p:grpSpPr>
        <p:sp>
          <p:nvSpPr>
            <p:cNvPr id="180" name="Oval 179">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81"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82" name="Group 181"/>
          <p:cNvGrpSpPr/>
          <p:nvPr/>
        </p:nvGrpSpPr>
        <p:grpSpPr>
          <a:xfrm>
            <a:off x="10740921" y="4896090"/>
            <a:ext cx="572592" cy="551089"/>
            <a:chOff x="3866845" y="2042898"/>
            <a:chExt cx="572592" cy="551089"/>
          </a:xfrm>
        </p:grpSpPr>
        <p:sp>
          <p:nvSpPr>
            <p:cNvPr id="183" name="Oval 182">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84"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85" name="Group 184"/>
          <p:cNvGrpSpPr/>
          <p:nvPr/>
        </p:nvGrpSpPr>
        <p:grpSpPr>
          <a:xfrm>
            <a:off x="10740921" y="5961528"/>
            <a:ext cx="572592" cy="551089"/>
            <a:chOff x="3866845" y="2042898"/>
            <a:chExt cx="572592" cy="551089"/>
          </a:xfrm>
        </p:grpSpPr>
        <p:sp>
          <p:nvSpPr>
            <p:cNvPr id="186" name="Oval 185">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87"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88" name="Group 187"/>
          <p:cNvGrpSpPr/>
          <p:nvPr/>
        </p:nvGrpSpPr>
        <p:grpSpPr>
          <a:xfrm>
            <a:off x="6311596" y="1784431"/>
            <a:ext cx="572592" cy="551089"/>
            <a:chOff x="3866845" y="2042898"/>
            <a:chExt cx="572592" cy="551089"/>
          </a:xfrm>
        </p:grpSpPr>
        <p:sp>
          <p:nvSpPr>
            <p:cNvPr id="189" name="Oval 188">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90"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91" name="Group 190"/>
          <p:cNvGrpSpPr/>
          <p:nvPr/>
        </p:nvGrpSpPr>
        <p:grpSpPr>
          <a:xfrm>
            <a:off x="6311596" y="2748271"/>
            <a:ext cx="572592" cy="551089"/>
            <a:chOff x="3866845" y="2042898"/>
            <a:chExt cx="572592" cy="551089"/>
          </a:xfrm>
        </p:grpSpPr>
        <p:sp>
          <p:nvSpPr>
            <p:cNvPr id="192" name="Oval 191">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93"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94" name="Group 193"/>
          <p:cNvGrpSpPr/>
          <p:nvPr/>
        </p:nvGrpSpPr>
        <p:grpSpPr>
          <a:xfrm>
            <a:off x="6311596" y="3828227"/>
            <a:ext cx="572592" cy="551089"/>
            <a:chOff x="3866845" y="2042898"/>
            <a:chExt cx="572592" cy="551089"/>
          </a:xfrm>
        </p:grpSpPr>
        <p:sp>
          <p:nvSpPr>
            <p:cNvPr id="195" name="Oval 194">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96"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97" name="Group 196"/>
          <p:cNvGrpSpPr/>
          <p:nvPr/>
        </p:nvGrpSpPr>
        <p:grpSpPr>
          <a:xfrm>
            <a:off x="6311596" y="4850125"/>
            <a:ext cx="572592" cy="551089"/>
            <a:chOff x="3866845" y="2042898"/>
            <a:chExt cx="572592" cy="551089"/>
          </a:xfrm>
        </p:grpSpPr>
        <p:sp>
          <p:nvSpPr>
            <p:cNvPr id="198" name="Oval 197">
              <a:extLst>
                <a:ext uri="{FF2B5EF4-FFF2-40B4-BE49-F238E27FC236}">
                  <a16:creationId xmlns:a16="http://schemas.microsoft.com/office/drawing/2014/main" id="{A675A523-45F8-443E-BE96-DB237DA8288A}"/>
                </a:ext>
              </a:extLst>
            </p:cNvPr>
            <p:cNvSpPr/>
            <p:nvPr/>
          </p:nvSpPr>
          <p:spPr>
            <a:xfrm>
              <a:off x="3866845" y="2042898"/>
              <a:ext cx="572592" cy="551089"/>
            </a:xfrm>
            <a:prstGeom prst="ellipse">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99" name="Freeform: Shape 394">
              <a:extLst>
                <a:ext uri="{FF2B5EF4-FFF2-40B4-BE49-F238E27FC236}">
                  <a16:creationId xmlns:a16="http://schemas.microsoft.com/office/drawing/2014/main" id="{2213657C-A2B7-43B3-8C4B-6FC880C0850C}"/>
                </a:ext>
              </a:extLst>
            </p:cNvPr>
            <p:cNvSpPr>
              <a:spLocks noChangeAspect="1"/>
            </p:cNvSpPr>
            <p:nvPr/>
          </p:nvSpPr>
          <p:spPr>
            <a:xfrm>
              <a:off x="4003133" y="2178260"/>
              <a:ext cx="307550" cy="319351"/>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203" name="Group 202"/>
          <p:cNvGrpSpPr/>
          <p:nvPr/>
        </p:nvGrpSpPr>
        <p:grpSpPr>
          <a:xfrm>
            <a:off x="6281222" y="5932153"/>
            <a:ext cx="572592" cy="551089"/>
            <a:chOff x="4182187" y="6118726"/>
            <a:chExt cx="572592" cy="551089"/>
          </a:xfrm>
        </p:grpSpPr>
        <p:sp>
          <p:nvSpPr>
            <p:cNvPr id="204" name="Oval 203">
              <a:extLst>
                <a:ext uri="{FF2B5EF4-FFF2-40B4-BE49-F238E27FC236}">
                  <a16:creationId xmlns:a16="http://schemas.microsoft.com/office/drawing/2014/main" id="{A675A523-45F8-443E-BE96-DB237DA8288A}"/>
                </a:ext>
              </a:extLst>
            </p:cNvPr>
            <p:cNvSpPr/>
            <p:nvPr/>
          </p:nvSpPr>
          <p:spPr>
            <a:xfrm>
              <a:off x="4182187" y="6118726"/>
              <a:ext cx="572592" cy="55108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05" name="Freeform: Shape 488">
              <a:extLst>
                <a:ext uri="{FF2B5EF4-FFF2-40B4-BE49-F238E27FC236}">
                  <a16:creationId xmlns:a16="http://schemas.microsoft.com/office/drawing/2014/main" id="{A6B1DF88-111A-41D9-B699-5B5B47EDDCB0}"/>
                </a:ext>
              </a:extLst>
            </p:cNvPr>
            <p:cNvSpPr>
              <a:spLocks noChangeAspect="1"/>
            </p:cNvSpPr>
            <p:nvPr/>
          </p:nvSpPr>
          <p:spPr>
            <a:xfrm>
              <a:off x="4338487" y="6275339"/>
              <a:ext cx="248059" cy="237864"/>
            </a:xfrm>
            <a:custGeom>
              <a:avLst/>
              <a:gdLst/>
              <a:ahLst/>
              <a:cxnLst/>
              <a:rect l="0" t="0" r="0" b="0"/>
              <a:pathLst>
                <a:path w="183805" h="183550">
                  <a:moveTo>
                    <a:pt x="182094" y="175600"/>
                  </a:moveTo>
                  <a:lnTo>
                    <a:pt x="182094" y="175600"/>
                  </a:lnTo>
                  <a:lnTo>
                    <a:pt x="183804" y="177411"/>
                  </a:lnTo>
                  <a:lnTo>
                    <a:pt x="183804" y="180429"/>
                  </a:lnTo>
                  <a:lnTo>
                    <a:pt x="182094" y="182240"/>
                  </a:lnTo>
                  <a:lnTo>
                    <a:pt x="181189" y="183146"/>
                  </a:lnTo>
                  <a:lnTo>
                    <a:pt x="179982" y="183549"/>
                  </a:lnTo>
                  <a:lnTo>
                    <a:pt x="178776" y="183549"/>
                  </a:lnTo>
                  <a:lnTo>
                    <a:pt x="177569" y="183549"/>
                  </a:lnTo>
                  <a:lnTo>
                    <a:pt x="176362" y="183146"/>
                  </a:lnTo>
                  <a:lnTo>
                    <a:pt x="175457" y="182240"/>
                  </a:lnTo>
                  <a:lnTo>
                    <a:pt x="91903" y="98517"/>
                  </a:lnTo>
                  <a:lnTo>
                    <a:pt x="91903" y="98517"/>
                  </a:lnTo>
                  <a:lnTo>
                    <a:pt x="91903" y="98517"/>
                  </a:lnTo>
                  <a:lnTo>
                    <a:pt x="8345" y="182240"/>
                  </a:lnTo>
                  <a:lnTo>
                    <a:pt x="8345" y="182240"/>
                  </a:lnTo>
                  <a:lnTo>
                    <a:pt x="8345" y="182240"/>
                  </a:lnTo>
                  <a:lnTo>
                    <a:pt x="7441" y="183146"/>
                  </a:lnTo>
                  <a:lnTo>
                    <a:pt x="6235" y="183549"/>
                  </a:lnTo>
                  <a:lnTo>
                    <a:pt x="5027" y="183549"/>
                  </a:lnTo>
                  <a:lnTo>
                    <a:pt x="3822" y="183549"/>
                  </a:lnTo>
                  <a:lnTo>
                    <a:pt x="2614" y="183146"/>
                  </a:lnTo>
                  <a:lnTo>
                    <a:pt x="1708" y="182240"/>
                  </a:lnTo>
                  <a:lnTo>
                    <a:pt x="0" y="180429"/>
                  </a:lnTo>
                  <a:lnTo>
                    <a:pt x="0" y="177411"/>
                  </a:lnTo>
                  <a:lnTo>
                    <a:pt x="1708" y="175600"/>
                  </a:lnTo>
                  <a:lnTo>
                    <a:pt x="85366" y="91976"/>
                  </a:lnTo>
                  <a:lnTo>
                    <a:pt x="85366" y="91976"/>
                  </a:lnTo>
                  <a:lnTo>
                    <a:pt x="85366" y="91976"/>
                  </a:lnTo>
                  <a:lnTo>
                    <a:pt x="1708" y="8353"/>
                  </a:lnTo>
                  <a:lnTo>
                    <a:pt x="1708" y="8353"/>
                  </a:lnTo>
                  <a:lnTo>
                    <a:pt x="1708" y="8353"/>
                  </a:lnTo>
                  <a:lnTo>
                    <a:pt x="0" y="6542"/>
                  </a:lnTo>
                  <a:lnTo>
                    <a:pt x="0" y="3523"/>
                  </a:lnTo>
                  <a:lnTo>
                    <a:pt x="1708" y="1713"/>
                  </a:lnTo>
                  <a:lnTo>
                    <a:pt x="3520" y="0"/>
                  </a:lnTo>
                  <a:lnTo>
                    <a:pt x="6536" y="0"/>
                  </a:lnTo>
                  <a:lnTo>
                    <a:pt x="8345" y="1713"/>
                  </a:lnTo>
                  <a:lnTo>
                    <a:pt x="91903" y="85435"/>
                  </a:lnTo>
                  <a:lnTo>
                    <a:pt x="91903" y="85435"/>
                  </a:lnTo>
                  <a:lnTo>
                    <a:pt x="91903" y="85435"/>
                  </a:lnTo>
                  <a:lnTo>
                    <a:pt x="175457" y="1713"/>
                  </a:lnTo>
                  <a:lnTo>
                    <a:pt x="175457" y="1713"/>
                  </a:lnTo>
                  <a:lnTo>
                    <a:pt x="175457" y="1713"/>
                  </a:lnTo>
                  <a:lnTo>
                    <a:pt x="177267" y="0"/>
                  </a:lnTo>
                  <a:lnTo>
                    <a:pt x="180284" y="0"/>
                  </a:lnTo>
                  <a:lnTo>
                    <a:pt x="182094" y="1713"/>
                  </a:lnTo>
                  <a:lnTo>
                    <a:pt x="183804" y="3523"/>
                  </a:lnTo>
                  <a:lnTo>
                    <a:pt x="183804" y="6542"/>
                  </a:lnTo>
                  <a:lnTo>
                    <a:pt x="182094" y="8353"/>
                  </a:lnTo>
                  <a:lnTo>
                    <a:pt x="98437" y="91976"/>
                  </a:lnTo>
                  <a:lnTo>
                    <a:pt x="98437" y="91976"/>
                  </a:lnTo>
                  <a:lnTo>
                    <a:pt x="98437" y="91976"/>
                  </a:lnTo>
                  <a:close/>
                </a:path>
              </a:pathLst>
            </a:custGeom>
            <a:solidFill>
              <a:schemeClr val="bg1"/>
            </a:solidFill>
            <a:ln w="285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dirty="0" err="1">
                <a:ln>
                  <a:noFill/>
                </a:ln>
                <a:solidFill>
                  <a:srgbClr val="FFFFFF"/>
                </a:solidFill>
                <a:effectLst/>
                <a:uLnTx/>
                <a:uFillTx/>
                <a:latin typeface="Arial"/>
                <a:ea typeface="+mn-ea"/>
                <a:cs typeface="+mn-cs"/>
              </a:endParaRPr>
            </a:p>
          </p:txBody>
        </p:sp>
      </p:grpSp>
      <p:sp>
        <p:nvSpPr>
          <p:cNvPr id="3" name="Slide Number Placeholder 2"/>
          <p:cNvSpPr>
            <a:spLocks noGrp="1"/>
          </p:cNvSpPr>
          <p:nvPr>
            <p:ph type="sldNum" sz="quarter" idx="12"/>
          </p:nvPr>
        </p:nvSpPr>
        <p:spPr/>
        <p:txBody>
          <a:bodyPr/>
          <a:lstStyle/>
          <a:p>
            <a:fld id="{E6AFDD3D-E1F5-4B3E-98E3-C7999D8EA369}" type="slidenum">
              <a:rPr lang="en-US" smtClean="0"/>
              <a:t>30</a:t>
            </a:fld>
            <a:endParaRPr lang="en-US"/>
          </a:p>
        </p:txBody>
      </p:sp>
    </p:spTree>
    <p:extLst>
      <p:ext uri="{BB962C8B-B14F-4D97-AF65-F5344CB8AC3E}">
        <p14:creationId xmlns:p14="http://schemas.microsoft.com/office/powerpoint/2010/main" val="771543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64002" y="1441279"/>
            <a:ext cx="1457990" cy="73152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w="6350" cap="flat">
                  <a:noFill/>
                  <a:miter lim="800000"/>
                </a:ln>
                <a:solidFill>
                  <a:srgbClr val="000000"/>
                </a:solidFill>
                <a:effectLst/>
                <a:uLnTx/>
                <a:uFillTx/>
                <a:latin typeface="Arial"/>
                <a:ea typeface="+mj-ea"/>
                <a:cs typeface="+mj-cs"/>
              </a:rPr>
              <a:t>4 Key Indicators</a:t>
            </a:r>
          </a:p>
        </p:txBody>
      </p:sp>
      <p:sp>
        <p:nvSpPr>
          <p:cNvPr id="21" name="Title 1"/>
          <p:cNvSpPr txBox="1">
            <a:spLocks/>
          </p:cNvSpPr>
          <p:nvPr/>
        </p:nvSpPr>
        <p:spPr>
          <a:xfrm>
            <a:off x="707136" y="200570"/>
            <a:ext cx="10685919" cy="8555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dirty="0"/>
              <a:t>2. Are there any early warning / leading indicators to assess financial crisis risk</a:t>
            </a:r>
          </a:p>
        </p:txBody>
      </p:sp>
      <p:sp>
        <p:nvSpPr>
          <p:cNvPr id="4" name="TextBox 3"/>
          <p:cNvSpPr txBox="1"/>
          <p:nvPr/>
        </p:nvSpPr>
        <p:spPr>
          <a:xfrm>
            <a:off x="7715326" y="1441279"/>
            <a:ext cx="3818753" cy="461665"/>
          </a:xfrm>
          <a:prstGeom prst="rect">
            <a:avLst/>
          </a:prstGeom>
          <a:noFill/>
        </p:spPr>
        <p:txBody>
          <a:bodyPr wrap="square" rtlCol="0">
            <a:spAutoFit/>
          </a:bodyPr>
          <a:lstStyle/>
          <a:p>
            <a:pPr algn="ctr"/>
            <a:r>
              <a:rPr lang="en-US" sz="2400" b="1" dirty="0"/>
              <a:t>Importance of indicator</a:t>
            </a:r>
          </a:p>
        </p:txBody>
      </p:sp>
      <p:sp>
        <p:nvSpPr>
          <p:cNvPr id="22" name="Rectangle 21"/>
          <p:cNvSpPr/>
          <p:nvPr/>
        </p:nvSpPr>
        <p:spPr>
          <a:xfrm>
            <a:off x="279747" y="3390216"/>
            <a:ext cx="2047427"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Inflation</a:t>
            </a:r>
          </a:p>
        </p:txBody>
      </p:sp>
      <p:sp>
        <p:nvSpPr>
          <p:cNvPr id="23" name="Rectangle 22"/>
          <p:cNvSpPr/>
          <p:nvPr/>
        </p:nvSpPr>
        <p:spPr>
          <a:xfrm>
            <a:off x="269284" y="4516108"/>
            <a:ext cx="2047427"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Budget Balance </a:t>
            </a:r>
          </a:p>
        </p:txBody>
      </p:sp>
      <p:sp>
        <p:nvSpPr>
          <p:cNvPr id="24" name="Rectangle 23"/>
          <p:cNvSpPr/>
          <p:nvPr/>
        </p:nvSpPr>
        <p:spPr>
          <a:xfrm>
            <a:off x="279746" y="5642000"/>
            <a:ext cx="2047427"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External Debt</a:t>
            </a:r>
          </a:p>
        </p:txBody>
      </p:sp>
      <p:sp>
        <p:nvSpPr>
          <p:cNvPr id="25" name="Rectangle 24"/>
          <p:cNvSpPr/>
          <p:nvPr/>
        </p:nvSpPr>
        <p:spPr>
          <a:xfrm>
            <a:off x="279747" y="2264324"/>
            <a:ext cx="2047427" cy="8950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GDP</a:t>
            </a:r>
            <a:endParaRPr lang="en-US" b="1" dirty="0">
              <a:solidFill>
                <a:schemeClr val="bg1"/>
              </a:solidFill>
            </a:endParaRPr>
          </a:p>
        </p:txBody>
      </p:sp>
      <p:cxnSp>
        <p:nvCxnSpPr>
          <p:cNvPr id="29" name="Straight Connector 28"/>
          <p:cNvCxnSpPr/>
          <p:nvPr/>
        </p:nvCxnSpPr>
        <p:spPr>
          <a:xfrm>
            <a:off x="443381" y="5528545"/>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3381" y="4406204"/>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3381" y="3281444"/>
            <a:ext cx="11706186" cy="0"/>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29763" y="1430895"/>
            <a:ext cx="6752" cy="52710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54398" y="1441279"/>
            <a:ext cx="2406428" cy="461665"/>
          </a:xfrm>
          <a:prstGeom prst="rect">
            <a:avLst/>
          </a:prstGeom>
          <a:noFill/>
        </p:spPr>
        <p:txBody>
          <a:bodyPr wrap="none" rtlCol="0">
            <a:spAutoFit/>
          </a:bodyPr>
          <a:lstStyle/>
          <a:p>
            <a:r>
              <a:rPr lang="en-US" sz="2400" b="1" dirty="0"/>
              <a:t>Indicator Detail</a:t>
            </a:r>
          </a:p>
        </p:txBody>
      </p:sp>
      <p:sp>
        <p:nvSpPr>
          <p:cNvPr id="34" name="Rectangle 33"/>
          <p:cNvSpPr/>
          <p:nvPr/>
        </p:nvSpPr>
        <p:spPr>
          <a:xfrm>
            <a:off x="2501315" y="2084362"/>
            <a:ext cx="4711233" cy="1015663"/>
          </a:xfrm>
          <a:prstGeom prst="rect">
            <a:avLst/>
          </a:prstGeom>
        </p:spPr>
        <p:txBody>
          <a:bodyPr wrap="square">
            <a:spAutoFit/>
          </a:bodyPr>
          <a:lstStyle/>
          <a:p>
            <a:r>
              <a:rPr lang="en-US" sz="2000" dirty="0">
                <a:latin typeface="Arial" panose="020B0604020202020204" pitchFamily="34" charset="0"/>
              </a:rPr>
              <a:t>Sum of gross value added by all resident producers in the economy plus any product taxes</a:t>
            </a:r>
          </a:p>
        </p:txBody>
      </p:sp>
      <p:sp>
        <p:nvSpPr>
          <p:cNvPr id="35" name="Rectangle 34"/>
          <p:cNvSpPr/>
          <p:nvPr/>
        </p:nvSpPr>
        <p:spPr>
          <a:xfrm>
            <a:off x="7403904" y="2143697"/>
            <a:ext cx="4711233" cy="1015663"/>
          </a:xfrm>
          <a:prstGeom prst="rect">
            <a:avLst/>
          </a:prstGeom>
        </p:spPr>
        <p:txBody>
          <a:bodyPr wrap="square">
            <a:spAutoFit/>
          </a:bodyPr>
          <a:lstStyle/>
          <a:p>
            <a:r>
              <a:rPr lang="en-US" sz="2000" dirty="0">
                <a:latin typeface="Arial" panose="020B0604020202020204" pitchFamily="34" charset="0"/>
              </a:rPr>
              <a:t>GDP indicates overall health of economy (how much money, moving how fast)</a:t>
            </a:r>
          </a:p>
        </p:txBody>
      </p:sp>
      <p:sp>
        <p:nvSpPr>
          <p:cNvPr id="36" name="Rectangle 35"/>
          <p:cNvSpPr/>
          <p:nvPr/>
        </p:nvSpPr>
        <p:spPr>
          <a:xfrm>
            <a:off x="2505467" y="3379450"/>
            <a:ext cx="4711233" cy="1015663"/>
          </a:xfrm>
          <a:prstGeom prst="rect">
            <a:avLst/>
          </a:prstGeom>
        </p:spPr>
        <p:txBody>
          <a:bodyPr wrap="square">
            <a:spAutoFit/>
          </a:bodyPr>
          <a:lstStyle/>
          <a:p>
            <a:r>
              <a:rPr lang="en-US" sz="2000" dirty="0">
                <a:latin typeface="Arial" panose="020B0604020202020204" pitchFamily="34" charset="0"/>
              </a:rPr>
              <a:t>Annual percentage change in the cost to the average consumer of acquiring a basket of goods and services</a:t>
            </a:r>
          </a:p>
        </p:txBody>
      </p:sp>
      <p:sp>
        <p:nvSpPr>
          <p:cNvPr id="37" name="Rectangle 36"/>
          <p:cNvSpPr/>
          <p:nvPr/>
        </p:nvSpPr>
        <p:spPr>
          <a:xfrm>
            <a:off x="7394993" y="3498012"/>
            <a:ext cx="4711233" cy="707886"/>
          </a:xfrm>
          <a:prstGeom prst="rect">
            <a:avLst/>
          </a:prstGeom>
        </p:spPr>
        <p:txBody>
          <a:bodyPr wrap="square">
            <a:spAutoFit/>
          </a:bodyPr>
          <a:lstStyle/>
          <a:p>
            <a:r>
              <a:rPr lang="en-US" sz="2000" dirty="0">
                <a:latin typeface="Arial" panose="020B0604020202020204" pitchFamily="34" charset="0"/>
              </a:rPr>
              <a:t>Ability and willingness to spend is linked to inflation</a:t>
            </a:r>
          </a:p>
        </p:txBody>
      </p:sp>
      <p:sp>
        <p:nvSpPr>
          <p:cNvPr id="39" name="Rectangle 38"/>
          <p:cNvSpPr/>
          <p:nvPr/>
        </p:nvSpPr>
        <p:spPr>
          <a:xfrm>
            <a:off x="2501315" y="4473961"/>
            <a:ext cx="4569970" cy="1015663"/>
          </a:xfrm>
          <a:prstGeom prst="rect">
            <a:avLst/>
          </a:prstGeom>
        </p:spPr>
        <p:txBody>
          <a:bodyPr wrap="square">
            <a:spAutoFit/>
          </a:bodyPr>
          <a:lstStyle/>
          <a:p>
            <a:r>
              <a:rPr lang="en-US" sz="2000" dirty="0">
                <a:latin typeface="Arial" panose="020B0604020202020204" pitchFamily="34" charset="0"/>
              </a:rPr>
              <a:t>Difference between a government’s revenues (taxes and proceeds from asset sales) and its expenditures</a:t>
            </a:r>
            <a:endParaRPr lang="en-US" sz="2000" b="0" i="0" dirty="0">
              <a:effectLst/>
              <a:latin typeface="Arial" panose="020B0604020202020204" pitchFamily="34" charset="0"/>
            </a:endParaRPr>
          </a:p>
        </p:txBody>
      </p:sp>
      <p:sp>
        <p:nvSpPr>
          <p:cNvPr id="40" name="Rectangle 39"/>
          <p:cNvSpPr/>
          <p:nvPr/>
        </p:nvSpPr>
        <p:spPr>
          <a:xfrm>
            <a:off x="7394993" y="4502077"/>
            <a:ext cx="4711233" cy="1015663"/>
          </a:xfrm>
          <a:prstGeom prst="rect">
            <a:avLst/>
          </a:prstGeom>
        </p:spPr>
        <p:txBody>
          <a:bodyPr wrap="square">
            <a:spAutoFit/>
          </a:bodyPr>
          <a:lstStyle/>
          <a:p>
            <a:r>
              <a:rPr lang="en-US" sz="2000" dirty="0">
                <a:latin typeface="Arial" panose="020B0604020202020204" pitchFamily="34" charset="0"/>
              </a:rPr>
              <a:t>If positive, (receive more, spend less), government’s fiscal management is strong</a:t>
            </a:r>
          </a:p>
        </p:txBody>
      </p:sp>
      <p:sp>
        <p:nvSpPr>
          <p:cNvPr id="41" name="Rectangle 40"/>
          <p:cNvSpPr/>
          <p:nvPr/>
        </p:nvSpPr>
        <p:spPr>
          <a:xfrm>
            <a:off x="2439291" y="5553644"/>
            <a:ext cx="4711233" cy="1323439"/>
          </a:xfrm>
          <a:prstGeom prst="rect">
            <a:avLst/>
          </a:prstGeom>
        </p:spPr>
        <p:txBody>
          <a:bodyPr wrap="square">
            <a:spAutoFit/>
          </a:bodyPr>
          <a:lstStyle/>
          <a:p>
            <a:r>
              <a:rPr lang="en-US" sz="2000" dirty="0">
                <a:latin typeface="+mj-lt"/>
              </a:rPr>
              <a:t>Outstanding amount of those actual current, and not contingent, liabilities that require payment in the future, owed to nonresidents by residents</a:t>
            </a:r>
          </a:p>
        </p:txBody>
      </p:sp>
      <p:sp>
        <p:nvSpPr>
          <p:cNvPr id="42" name="Rectangle 41"/>
          <p:cNvSpPr/>
          <p:nvPr/>
        </p:nvSpPr>
        <p:spPr>
          <a:xfrm>
            <a:off x="7403904" y="5624417"/>
            <a:ext cx="4711233" cy="1015663"/>
          </a:xfrm>
          <a:prstGeom prst="rect">
            <a:avLst/>
          </a:prstGeom>
        </p:spPr>
        <p:txBody>
          <a:bodyPr wrap="square">
            <a:spAutoFit/>
          </a:bodyPr>
          <a:lstStyle/>
          <a:p>
            <a:r>
              <a:rPr lang="en-US" sz="2000" dirty="0">
                <a:latin typeface="Arial" panose="020B0604020202020204" pitchFamily="34" charset="0"/>
              </a:rPr>
              <a:t>Greater debt = lesser money available for stimulating local economy and GDP = cash strapped countries </a:t>
            </a:r>
          </a:p>
        </p:txBody>
      </p:sp>
      <p:sp>
        <p:nvSpPr>
          <p:cNvPr id="3" name="Rectangle 2"/>
          <p:cNvSpPr/>
          <p:nvPr/>
        </p:nvSpPr>
        <p:spPr>
          <a:xfrm>
            <a:off x="0" y="6609669"/>
            <a:ext cx="2470548" cy="246221"/>
          </a:xfrm>
          <a:prstGeom prst="rect">
            <a:avLst/>
          </a:prstGeom>
        </p:spPr>
        <p:txBody>
          <a:bodyPr wrap="none">
            <a:spAutoFit/>
          </a:bodyPr>
          <a:lstStyle/>
          <a:p>
            <a:r>
              <a:rPr lang="en-US" sz="1000" dirty="0"/>
              <a:t>Source: </a:t>
            </a:r>
            <a:r>
              <a:rPr lang="en-US" sz="1000" dirty="0">
                <a:hlinkClick r:id="rId2"/>
              </a:rPr>
              <a:t>https://databank.worldbank.org/</a:t>
            </a:r>
            <a:r>
              <a:rPr lang="en-US" sz="1000" dirty="0"/>
              <a:t> </a:t>
            </a:r>
          </a:p>
        </p:txBody>
      </p:sp>
      <p:sp>
        <p:nvSpPr>
          <p:cNvPr id="5" name="Slide Number Placeholder 4"/>
          <p:cNvSpPr>
            <a:spLocks noGrp="1"/>
          </p:cNvSpPr>
          <p:nvPr>
            <p:ph type="sldNum" sz="quarter" idx="12"/>
          </p:nvPr>
        </p:nvSpPr>
        <p:spPr/>
        <p:txBody>
          <a:bodyPr/>
          <a:lstStyle/>
          <a:p>
            <a:fld id="{E6AFDD3D-E1F5-4B3E-98E3-C7999D8EA369}" type="slidenum">
              <a:rPr lang="en-US" smtClean="0"/>
              <a:t>31</a:t>
            </a:fld>
            <a:endParaRPr lang="en-US"/>
          </a:p>
        </p:txBody>
      </p:sp>
    </p:spTree>
    <p:extLst>
      <p:ext uri="{BB962C8B-B14F-4D97-AF65-F5344CB8AC3E}">
        <p14:creationId xmlns:p14="http://schemas.microsoft.com/office/powerpoint/2010/main" val="544398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 y="172212"/>
            <a:ext cx="11915158" cy="731520"/>
          </a:xfrm>
        </p:spPr>
        <p:txBody>
          <a:bodyPr anchor="t">
            <a:noAutofit/>
          </a:bodyPr>
          <a:lstStyle/>
          <a:p>
            <a:pPr lvl="0">
              <a:spcBef>
                <a:spcPts val="600"/>
              </a:spcBef>
              <a:spcAft>
                <a:spcPts val="600"/>
              </a:spcAft>
              <a:defRPr/>
            </a:pPr>
            <a:r>
              <a:rPr lang="en-US" sz="3200" b="1" dirty="0">
                <a:ln>
                  <a:noFill/>
                </a:ln>
              </a:rPr>
              <a:t>GDP indicators hint towards cycle of recessionary economy</a:t>
            </a:r>
            <a:endParaRPr lang="en-US" sz="3200" b="1" dirty="0"/>
          </a:p>
        </p:txBody>
      </p:sp>
      <p:sp>
        <p:nvSpPr>
          <p:cNvPr id="16" name="Title 1"/>
          <p:cNvSpPr txBox="1">
            <a:spLocks/>
          </p:cNvSpPr>
          <p:nvPr/>
        </p:nvSpPr>
        <p:spPr>
          <a:xfrm>
            <a:off x="63578" y="6608152"/>
            <a:ext cx="10956355" cy="36576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lvl="0">
              <a:spcBef>
                <a:spcPts val="600"/>
              </a:spcBef>
              <a:spcAft>
                <a:spcPts val="600"/>
              </a:spcAft>
              <a:defRPr/>
            </a:pPr>
            <a:r>
              <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rPr>
              <a:t>Source: IMF World Economic </a:t>
            </a:r>
            <a:r>
              <a:rPr lang="en-US" sz="1200" b="0" dirty="0">
                <a:solidFill>
                  <a:srgbClr val="000000"/>
                </a:solidFill>
              </a:rPr>
              <a:t>Outlook available at https://www.imf.org/en/Publications/WEO/Issues/2022/10/11/world-economic-outlook-october-2022</a:t>
            </a:r>
            <a:endPar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sp>
        <p:nvSpPr>
          <p:cNvPr id="14" name="Rectangle 13"/>
          <p:cNvSpPr/>
          <p:nvPr/>
        </p:nvSpPr>
        <p:spPr>
          <a:xfrm>
            <a:off x="8373364" y="1727200"/>
            <a:ext cx="796036" cy="41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7F7F7F">
                  <a:lumMod val="50000"/>
                </a:srgbClr>
              </a:solidFill>
              <a:effectLst/>
              <a:uLnTx/>
              <a:uFillTx/>
              <a:latin typeface="Arial"/>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02086612"/>
              </p:ext>
            </p:extLst>
          </p:nvPr>
        </p:nvGraphicFramePr>
        <p:xfrm>
          <a:off x="217179" y="2340490"/>
          <a:ext cx="5744316" cy="4121124"/>
        </p:xfrm>
        <a:graphic>
          <a:graphicData uri="http://schemas.openxmlformats.org/drawingml/2006/table">
            <a:tbl>
              <a:tblPr bandRow="1">
                <a:tableStyleId>{5C22544A-7EE6-4342-B048-85BDC9FD1C3A}</a:tableStyleId>
              </a:tblPr>
              <a:tblGrid>
                <a:gridCol w="2011680">
                  <a:extLst>
                    <a:ext uri="{9D8B030D-6E8A-4147-A177-3AD203B41FA5}">
                      <a16:colId xmlns:a16="http://schemas.microsoft.com/office/drawing/2014/main" val="2301661917"/>
                    </a:ext>
                  </a:extLst>
                </a:gridCol>
                <a:gridCol w="1244212">
                  <a:extLst>
                    <a:ext uri="{9D8B030D-6E8A-4147-A177-3AD203B41FA5}">
                      <a16:colId xmlns:a16="http://schemas.microsoft.com/office/drawing/2014/main" val="3310343723"/>
                    </a:ext>
                  </a:extLst>
                </a:gridCol>
                <a:gridCol w="1244212">
                  <a:extLst>
                    <a:ext uri="{9D8B030D-6E8A-4147-A177-3AD203B41FA5}">
                      <a16:colId xmlns:a16="http://schemas.microsoft.com/office/drawing/2014/main" val="2157645964"/>
                    </a:ext>
                  </a:extLst>
                </a:gridCol>
                <a:gridCol w="1244212">
                  <a:extLst>
                    <a:ext uri="{9D8B030D-6E8A-4147-A177-3AD203B41FA5}">
                      <a16:colId xmlns:a16="http://schemas.microsoft.com/office/drawing/2014/main" val="3085805602"/>
                    </a:ext>
                  </a:extLst>
                </a:gridCol>
              </a:tblGrid>
              <a:tr h="364143">
                <a:tc>
                  <a:txBody>
                    <a:bodyPr/>
                    <a:lstStyle/>
                    <a:p>
                      <a:pPr algn="ctr"/>
                      <a:endParaRPr lang="en-US" dirty="0"/>
                    </a:p>
                  </a:txBody>
                  <a:tcPr anchor="ctr">
                    <a:noFill/>
                  </a:tcPr>
                </a:tc>
                <a:tc>
                  <a:txBody>
                    <a:bodyPr/>
                    <a:lstStyle/>
                    <a:p>
                      <a:pPr algn="ctr"/>
                      <a:endParaRPr lang="en-US" dirty="0"/>
                    </a:p>
                  </a:txBody>
                  <a:tcPr anchor="ct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pPr algn="ctr"/>
                      <a:r>
                        <a:rPr lang="en-US" sz="1400" i="1" dirty="0"/>
                        <a:t>Projections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3816136898"/>
                  </a:ext>
                </a:extLst>
              </a:tr>
              <a:tr h="417887">
                <a:tc>
                  <a:txBody>
                    <a:bodyPr/>
                    <a:lstStyle/>
                    <a:p>
                      <a:pPr algn="ct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800" b="1" dirty="0"/>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210503"/>
                  </a:ext>
                </a:extLst>
              </a:tr>
              <a:tr h="841362">
                <a:tc>
                  <a:txBody>
                    <a:bodyPr/>
                    <a:lstStyle/>
                    <a:p>
                      <a:pPr algn="ctr"/>
                      <a:r>
                        <a:rPr lang="en-US" sz="2400" b="1" dirty="0"/>
                        <a:t>World Output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610076"/>
                  </a:ext>
                </a:extLst>
              </a:tr>
              <a:tr h="841362">
                <a:tc>
                  <a:txBody>
                    <a:bodyPr/>
                    <a:lstStyle/>
                    <a:p>
                      <a:pPr algn="ctr"/>
                      <a:r>
                        <a:rPr lang="en-US" sz="2400" b="1" dirty="0"/>
                        <a:t>Advanced Economies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06929"/>
                  </a:ext>
                </a:extLst>
              </a:tr>
              <a:tr h="1253660">
                <a:tc>
                  <a:txBody>
                    <a:bodyPr/>
                    <a:lstStyle/>
                    <a:p>
                      <a:pPr algn="ctr"/>
                      <a:r>
                        <a:rPr lang="en-US" sz="2400" b="1" dirty="0"/>
                        <a:t>Emerging Markets and Developing</a:t>
                      </a:r>
                      <a:r>
                        <a:rPr lang="en-US" sz="2400" b="1" baseline="0" dirty="0"/>
                        <a:t> Economies </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62677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99683652"/>
              </p:ext>
            </p:extLst>
          </p:nvPr>
        </p:nvGraphicFramePr>
        <p:xfrm>
          <a:off x="6297242" y="2340490"/>
          <a:ext cx="5744316" cy="4121124"/>
        </p:xfrm>
        <a:graphic>
          <a:graphicData uri="http://schemas.openxmlformats.org/drawingml/2006/table">
            <a:tbl>
              <a:tblPr bandRow="1">
                <a:tableStyleId>{5C22544A-7EE6-4342-B048-85BDC9FD1C3A}</a:tableStyleId>
              </a:tblPr>
              <a:tblGrid>
                <a:gridCol w="2011680">
                  <a:extLst>
                    <a:ext uri="{9D8B030D-6E8A-4147-A177-3AD203B41FA5}">
                      <a16:colId xmlns:a16="http://schemas.microsoft.com/office/drawing/2014/main" val="2301661917"/>
                    </a:ext>
                  </a:extLst>
                </a:gridCol>
                <a:gridCol w="1244212">
                  <a:extLst>
                    <a:ext uri="{9D8B030D-6E8A-4147-A177-3AD203B41FA5}">
                      <a16:colId xmlns:a16="http://schemas.microsoft.com/office/drawing/2014/main" val="3310343723"/>
                    </a:ext>
                  </a:extLst>
                </a:gridCol>
                <a:gridCol w="1244212">
                  <a:extLst>
                    <a:ext uri="{9D8B030D-6E8A-4147-A177-3AD203B41FA5}">
                      <a16:colId xmlns:a16="http://schemas.microsoft.com/office/drawing/2014/main" val="2157645964"/>
                    </a:ext>
                  </a:extLst>
                </a:gridCol>
                <a:gridCol w="1244212">
                  <a:extLst>
                    <a:ext uri="{9D8B030D-6E8A-4147-A177-3AD203B41FA5}">
                      <a16:colId xmlns:a16="http://schemas.microsoft.com/office/drawing/2014/main" val="3085805602"/>
                    </a:ext>
                  </a:extLst>
                </a:gridCol>
              </a:tblGrid>
              <a:tr h="364143">
                <a:tc>
                  <a:txBody>
                    <a:bodyPr/>
                    <a:lstStyle/>
                    <a:p>
                      <a:pPr algn="ctr"/>
                      <a:endParaRPr lang="en-US" dirty="0"/>
                    </a:p>
                  </a:txBody>
                  <a:tcPr anchor="ctr">
                    <a:noFill/>
                  </a:tcPr>
                </a:tc>
                <a:tc>
                  <a:txBody>
                    <a:bodyPr/>
                    <a:lstStyle/>
                    <a:p>
                      <a:pPr algn="ctr"/>
                      <a:endParaRPr lang="en-US" dirty="0"/>
                    </a:p>
                  </a:txBody>
                  <a:tcPr anchor="ct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pPr algn="ctr"/>
                      <a:r>
                        <a:rPr lang="en-US" sz="1400" i="1" dirty="0"/>
                        <a:t>Projections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3816136898"/>
                  </a:ext>
                </a:extLst>
              </a:tr>
              <a:tr h="417887">
                <a:tc>
                  <a:txBody>
                    <a:bodyPr/>
                    <a:lstStyle/>
                    <a:p>
                      <a:pPr algn="ct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800" b="1" dirty="0"/>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210503"/>
                  </a:ext>
                </a:extLst>
              </a:tr>
              <a:tr h="841362">
                <a:tc>
                  <a:txBody>
                    <a:bodyPr/>
                    <a:lstStyle/>
                    <a:p>
                      <a:pPr algn="ctr"/>
                      <a:r>
                        <a:rPr lang="en-US" sz="2400" b="1" dirty="0"/>
                        <a:t>World Output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610076"/>
                  </a:ext>
                </a:extLst>
              </a:tr>
              <a:tr h="841362">
                <a:tc>
                  <a:txBody>
                    <a:bodyPr/>
                    <a:lstStyle/>
                    <a:p>
                      <a:pPr algn="ctr"/>
                      <a:r>
                        <a:rPr lang="en-US" sz="2400" b="1" dirty="0"/>
                        <a:t>Advanced Economies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06929"/>
                  </a:ext>
                </a:extLst>
              </a:tr>
              <a:tr h="1253660">
                <a:tc>
                  <a:txBody>
                    <a:bodyPr/>
                    <a:lstStyle/>
                    <a:p>
                      <a:pPr algn="ctr"/>
                      <a:r>
                        <a:rPr lang="en-US" sz="2400" b="1" dirty="0"/>
                        <a:t>Emerging Markets and Developing</a:t>
                      </a:r>
                      <a:r>
                        <a:rPr lang="en-US" sz="2400" b="1" baseline="0" dirty="0"/>
                        <a:t> Economies </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626771"/>
                  </a:ext>
                </a:extLst>
              </a:tr>
            </a:tbl>
          </a:graphicData>
        </a:graphic>
      </p:graphicFrame>
      <p:sp>
        <p:nvSpPr>
          <p:cNvPr id="12" name="Title 1"/>
          <p:cNvSpPr txBox="1">
            <a:spLocks/>
          </p:cNvSpPr>
          <p:nvPr/>
        </p:nvSpPr>
        <p:spPr>
          <a:xfrm>
            <a:off x="6297242" y="865583"/>
            <a:ext cx="5744316" cy="731520"/>
          </a:xfrm>
          <a:prstGeom prst="rect">
            <a:avLst/>
          </a:prstGeom>
          <a:solidFill>
            <a:schemeClr val="bg1"/>
          </a:solidFill>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Inflation</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j-ea"/>
                <a:cs typeface="Arial" panose="020B0604020202020204" pitchFamily="34" charset="0"/>
              </a:rPr>
              <a:t> Rate (% change) Forecast:</a:t>
            </a:r>
          </a:p>
          <a:p>
            <a:pPr marL="0" marR="0" lvl="0" indent="0"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w="6350" cap="flat">
                  <a:noFill/>
                  <a:miter lim="800000"/>
                </a:ln>
                <a:solidFill>
                  <a:srgbClr val="000000"/>
                </a:solidFill>
                <a:effectLst/>
                <a:uLnTx/>
                <a:uFillTx/>
                <a:latin typeface="Arial"/>
                <a:ea typeface="+mj-ea"/>
              </a:rPr>
              <a:t>EMDE’s forecast</a:t>
            </a:r>
            <a:r>
              <a:rPr kumimoji="0" lang="en-US" sz="2400" b="0" i="0" u="none" strike="noStrike" kern="1200" cap="none" spc="0" normalizeH="0" noProof="0" dirty="0">
                <a:ln w="6350" cap="flat">
                  <a:noFill/>
                  <a:miter lim="800000"/>
                </a:ln>
                <a:solidFill>
                  <a:srgbClr val="000000"/>
                </a:solidFill>
                <a:effectLst/>
                <a:uLnTx/>
                <a:uFillTx/>
                <a:latin typeface="Arial"/>
                <a:ea typeface="+mj-ea"/>
              </a:rPr>
              <a:t> is concerning </a:t>
            </a:r>
            <a:endParaRPr kumimoji="0" lang="en-US" sz="2400" b="0" i="0" u="none" strike="noStrike" kern="1200" cap="none" spc="0" normalizeH="0" baseline="0" noProof="0" dirty="0">
              <a:ln w="6350" cap="flat">
                <a:noFill/>
                <a:miter lim="800000"/>
              </a:ln>
              <a:solidFill>
                <a:srgbClr val="000000"/>
              </a:solidFill>
              <a:effectLst/>
              <a:uLnTx/>
              <a:uFillTx/>
              <a:latin typeface="Arial"/>
              <a:ea typeface="+mj-ea"/>
            </a:endParaRPr>
          </a:p>
        </p:txBody>
      </p:sp>
      <p:sp>
        <p:nvSpPr>
          <p:cNvPr id="26" name="Title 1"/>
          <p:cNvSpPr txBox="1">
            <a:spLocks/>
          </p:cNvSpPr>
          <p:nvPr/>
        </p:nvSpPr>
        <p:spPr>
          <a:xfrm>
            <a:off x="276842" y="1030683"/>
            <a:ext cx="4963340" cy="731520"/>
          </a:xfrm>
          <a:prstGeom prst="rect">
            <a:avLst/>
          </a:prstGeom>
          <a:solidFill>
            <a:schemeClr val="bg1"/>
          </a:solidFill>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GDP growth rates (%):</a:t>
            </a:r>
          </a:p>
          <a:p>
            <a:pPr marL="0" marR="0" lvl="0" indent="0"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w="6350" cap="flat">
                  <a:noFill/>
                  <a:miter lim="800000"/>
                </a:ln>
                <a:solidFill>
                  <a:srgbClr val="000000"/>
                </a:solidFill>
                <a:effectLst/>
                <a:uLnTx/>
                <a:uFillTx/>
                <a:latin typeface="Arial"/>
                <a:ea typeface="+mj-ea"/>
              </a:rPr>
              <a:t>Revised downwards</a:t>
            </a:r>
            <a:r>
              <a:rPr kumimoji="0" lang="en-US" sz="2400" b="0" i="0" u="none" strike="noStrike" kern="1200" cap="none" spc="0" normalizeH="0" noProof="0" dirty="0">
                <a:ln w="6350" cap="flat">
                  <a:noFill/>
                  <a:miter lim="800000"/>
                </a:ln>
                <a:solidFill>
                  <a:srgbClr val="000000"/>
                </a:solidFill>
                <a:effectLst/>
                <a:uLnTx/>
                <a:uFillTx/>
                <a:latin typeface="Arial"/>
                <a:ea typeface="+mj-ea"/>
              </a:rPr>
              <a:t> </a:t>
            </a:r>
            <a:r>
              <a:rPr kumimoji="0" lang="en-US" sz="2400" b="0" i="0" u="none" strike="noStrike" kern="1200" cap="none" spc="0" normalizeH="0" baseline="0" noProof="0" dirty="0">
                <a:ln w="6350" cap="flat">
                  <a:noFill/>
                  <a:miter lim="800000"/>
                </a:ln>
                <a:solidFill>
                  <a:srgbClr val="000000"/>
                </a:solidFill>
                <a:effectLst/>
                <a:uLnTx/>
                <a:uFillTx/>
                <a:latin typeface="Arial"/>
                <a:ea typeface="+mj-ea"/>
              </a:rPr>
              <a:t> </a:t>
            </a:r>
          </a:p>
        </p:txBody>
      </p:sp>
      <p:sp>
        <p:nvSpPr>
          <p:cNvPr id="4" name="Slide Number Placeholder 3"/>
          <p:cNvSpPr>
            <a:spLocks noGrp="1"/>
          </p:cNvSpPr>
          <p:nvPr>
            <p:ph type="sldNum" sz="quarter" idx="12"/>
          </p:nvPr>
        </p:nvSpPr>
        <p:spPr/>
        <p:txBody>
          <a:bodyPr/>
          <a:lstStyle/>
          <a:p>
            <a:fld id="{E6AFDD3D-E1F5-4B3E-98E3-C7999D8EA369}" type="slidenum">
              <a:rPr lang="en-US" smtClean="0"/>
              <a:t>32</a:t>
            </a:fld>
            <a:endParaRPr lang="en-US"/>
          </a:p>
        </p:txBody>
      </p:sp>
    </p:spTree>
    <p:extLst>
      <p:ext uri="{BB962C8B-B14F-4D97-AF65-F5344CB8AC3E}">
        <p14:creationId xmlns:p14="http://schemas.microsoft.com/office/powerpoint/2010/main" val="281067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172212"/>
            <a:ext cx="11497564" cy="731520"/>
          </a:xfrm>
        </p:spPr>
        <p:txBody>
          <a:bodyPr anchor="t">
            <a:normAutofit/>
          </a:bodyPr>
          <a:lstStyle/>
          <a:p>
            <a:pPr>
              <a:spcBef>
                <a:spcPts val="0"/>
              </a:spcBef>
              <a:defRPr/>
            </a:pPr>
            <a:r>
              <a:rPr lang="en-US" sz="3600" b="1" dirty="0">
                <a:ln>
                  <a:noFill/>
                </a:ln>
              </a:rPr>
              <a:t>National Budget Balance</a:t>
            </a:r>
            <a:endParaRPr lang="en-US" sz="3600" b="1" dirty="0"/>
          </a:p>
        </p:txBody>
      </p:sp>
      <p:sp>
        <p:nvSpPr>
          <p:cNvPr id="13" name="Title 1"/>
          <p:cNvSpPr txBox="1">
            <a:spLocks/>
          </p:cNvSpPr>
          <p:nvPr/>
        </p:nvSpPr>
        <p:spPr>
          <a:xfrm>
            <a:off x="554736" y="903732"/>
            <a:ext cx="10324899" cy="1132458"/>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w="6350" cap="flat">
                  <a:noFill/>
                  <a:miter lim="800000"/>
                </a:ln>
                <a:solidFill>
                  <a:srgbClr val="000000"/>
                </a:solidFill>
                <a:effectLst/>
                <a:uLnTx/>
                <a:uFillTx/>
                <a:latin typeface="Arial"/>
                <a:ea typeface="+mj-ea"/>
                <a:cs typeface="+mj-cs"/>
              </a:rPr>
              <a:t>Budget Deficit as percentage of GDP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w="6350" cap="flat">
                  <a:noFill/>
                  <a:miter lim="800000"/>
                </a:ln>
                <a:solidFill>
                  <a:srgbClr val="000000"/>
                </a:solidFill>
                <a:effectLst/>
                <a:uLnTx/>
                <a:uFillTx/>
                <a:latin typeface="Arial"/>
                <a:ea typeface="+mj-ea"/>
                <a:cs typeface="+mj-cs"/>
              </a:rPr>
              <a:t>National Budget Balances, by Income Group, 2019–22</a:t>
            </a:r>
            <a:endParaRPr kumimoji="0" lang="en-US" sz="2800" b="0"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sp>
        <p:nvSpPr>
          <p:cNvPr id="16" name="Title 1"/>
          <p:cNvSpPr txBox="1">
            <a:spLocks/>
          </p:cNvSpPr>
          <p:nvPr/>
        </p:nvSpPr>
        <p:spPr>
          <a:xfrm>
            <a:off x="48285" y="6649720"/>
            <a:ext cx="8623528" cy="36576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lvl="0">
              <a:spcBef>
                <a:spcPts val="600"/>
              </a:spcBef>
              <a:spcAft>
                <a:spcPts val="600"/>
              </a:spcAft>
              <a:defRPr/>
            </a:pPr>
            <a:r>
              <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rPr>
              <a:t>Source: IMF Fiscal Monitor,</a:t>
            </a:r>
            <a:r>
              <a:rPr lang="en-US" sz="1200" b="0" dirty="0">
                <a:solidFill>
                  <a:srgbClr val="000000"/>
                </a:solidFill>
              </a:rPr>
              <a:t> available at </a:t>
            </a:r>
            <a:r>
              <a:rPr lang="en-US" sz="1200" b="0" dirty="0">
                <a:solidFill>
                  <a:srgbClr val="000000"/>
                </a:solidFill>
                <a:hlinkClick r:id="rId3"/>
              </a:rPr>
              <a:t>https://www.imf.org/en/Publications/FM/Issues/2022/10/09/fiscal-monitor-october-22</a:t>
            </a:r>
            <a:r>
              <a:rPr lang="en-US" sz="1200" b="0" dirty="0">
                <a:solidFill>
                  <a:srgbClr val="000000"/>
                </a:solidFill>
              </a:rPr>
              <a:t> </a:t>
            </a:r>
            <a:endPar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pic>
        <p:nvPicPr>
          <p:cNvPr id="3" name="Picture 2"/>
          <p:cNvPicPr>
            <a:picLocks noChangeAspect="1"/>
          </p:cNvPicPr>
          <p:nvPr/>
        </p:nvPicPr>
        <p:blipFill>
          <a:blip r:embed="rId4"/>
          <a:stretch>
            <a:fillRect/>
          </a:stretch>
        </p:blipFill>
        <p:spPr>
          <a:xfrm>
            <a:off x="194208" y="1961056"/>
            <a:ext cx="8477605" cy="4251746"/>
          </a:xfrm>
          <a:prstGeom prst="rect">
            <a:avLst/>
          </a:prstGeom>
        </p:spPr>
      </p:pic>
      <p:sp>
        <p:nvSpPr>
          <p:cNvPr id="9" name="TextBox 8"/>
          <p:cNvSpPr txBox="1"/>
          <p:nvPr/>
        </p:nvSpPr>
        <p:spPr>
          <a:xfrm>
            <a:off x="8991600" y="1961056"/>
            <a:ext cx="3060700" cy="4401205"/>
          </a:xfrm>
          <a:prstGeom prst="rect">
            <a:avLst/>
          </a:prstGeom>
          <a:noFill/>
        </p:spPr>
        <p:txBody>
          <a:bodyPr wrap="square" rtlCol="0">
            <a:spAutoFit/>
          </a:bodyPr>
          <a:lstStyle/>
          <a:p>
            <a:pPr marL="285750" indent="-285750">
              <a:buFont typeface="Wingdings" panose="05000000000000000000" pitchFamily="2" charset="2"/>
              <a:buChar char="q"/>
            </a:pPr>
            <a:r>
              <a:rPr lang="en-US" sz="2800" dirty="0"/>
              <a:t>Low-income developing countries consistently spending more than revenue</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dirty="0"/>
              <a:t>Can be a problem if GDP contracts </a:t>
            </a:r>
          </a:p>
        </p:txBody>
      </p:sp>
      <p:sp>
        <p:nvSpPr>
          <p:cNvPr id="4" name="Slide Number Placeholder 3"/>
          <p:cNvSpPr>
            <a:spLocks noGrp="1"/>
          </p:cNvSpPr>
          <p:nvPr>
            <p:ph type="sldNum" sz="quarter" idx="12"/>
          </p:nvPr>
        </p:nvSpPr>
        <p:spPr/>
        <p:txBody>
          <a:bodyPr/>
          <a:lstStyle/>
          <a:p>
            <a:fld id="{E6AFDD3D-E1F5-4B3E-98E3-C7999D8EA369}" type="slidenum">
              <a:rPr lang="en-US" smtClean="0"/>
              <a:t>33</a:t>
            </a:fld>
            <a:endParaRPr lang="en-US"/>
          </a:p>
        </p:txBody>
      </p:sp>
    </p:spTree>
    <p:extLst>
      <p:ext uri="{BB962C8B-B14F-4D97-AF65-F5344CB8AC3E}">
        <p14:creationId xmlns:p14="http://schemas.microsoft.com/office/powerpoint/2010/main" val="314511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172212"/>
            <a:ext cx="11497564" cy="731520"/>
          </a:xfrm>
        </p:spPr>
        <p:txBody>
          <a:bodyPr anchor="t">
            <a:normAutofit/>
          </a:bodyPr>
          <a:lstStyle/>
          <a:p>
            <a:pPr>
              <a:spcBef>
                <a:spcPts val="0"/>
              </a:spcBef>
              <a:defRPr/>
            </a:pPr>
            <a:r>
              <a:rPr lang="en-US" sz="3600" b="1" dirty="0">
                <a:ln>
                  <a:noFill/>
                </a:ln>
              </a:rPr>
              <a:t>National Gross Debt and Interest Expense</a:t>
            </a:r>
            <a:endParaRPr lang="en-US" sz="3600" b="1" dirty="0"/>
          </a:p>
        </p:txBody>
      </p:sp>
      <p:sp>
        <p:nvSpPr>
          <p:cNvPr id="13" name="Title 1"/>
          <p:cNvSpPr txBox="1">
            <a:spLocks/>
          </p:cNvSpPr>
          <p:nvPr/>
        </p:nvSpPr>
        <p:spPr>
          <a:xfrm>
            <a:off x="355750" y="740675"/>
            <a:ext cx="10664183" cy="73152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w="6350" cap="flat">
                  <a:noFill/>
                  <a:miter lim="800000"/>
                </a:ln>
                <a:solidFill>
                  <a:srgbClr val="000000"/>
                </a:solidFill>
                <a:effectLst/>
                <a:uLnTx/>
                <a:uFillTx/>
                <a:latin typeface="Arial"/>
                <a:ea typeface="+mj-ea"/>
                <a:cs typeface="+mj-cs"/>
              </a:rPr>
              <a:t>Debt-to-GDP ratio </a:t>
            </a:r>
            <a:r>
              <a:rPr kumimoji="0" lang="en-US" sz="2800" b="0" i="0" u="none" strike="noStrike" kern="1200" cap="none" spc="0" normalizeH="0" baseline="0" noProof="0" dirty="0">
                <a:ln w="6350" cap="flat">
                  <a:noFill/>
                  <a:miter lim="800000"/>
                </a:ln>
                <a:solidFill>
                  <a:srgbClr val="000000"/>
                </a:solidFill>
                <a:effectLst/>
                <a:uLnTx/>
                <a:uFillTx/>
                <a:latin typeface="Arial"/>
                <a:ea typeface="+mj-ea"/>
                <a:cs typeface="+mj-cs"/>
              </a:rPr>
              <a:t>(Percent of GDP) and </a:t>
            </a:r>
            <a:r>
              <a:rPr kumimoji="0" lang="en-US" sz="2800" b="1" i="0" u="none" strike="noStrike" kern="1200" cap="none" spc="0" normalizeH="0" baseline="0" noProof="0" dirty="0">
                <a:ln w="6350" cap="flat">
                  <a:noFill/>
                  <a:miter lim="800000"/>
                </a:ln>
                <a:solidFill>
                  <a:srgbClr val="000000"/>
                </a:solidFill>
                <a:effectLst/>
                <a:uLnTx/>
                <a:uFillTx/>
                <a:latin typeface="Arial"/>
                <a:ea typeface="+mj-ea"/>
                <a:cs typeface="+mj-cs"/>
              </a:rPr>
              <a:t>Interest Payment </a:t>
            </a:r>
            <a:r>
              <a:rPr kumimoji="0" lang="en-US" sz="2800" b="0" i="0" u="none" strike="noStrike" kern="1200" cap="none" spc="0" normalizeH="0" baseline="0" noProof="0" dirty="0">
                <a:ln w="6350" cap="flat">
                  <a:noFill/>
                  <a:miter lim="800000"/>
                </a:ln>
                <a:solidFill>
                  <a:srgbClr val="000000"/>
                </a:solidFill>
                <a:effectLst/>
                <a:uLnTx/>
                <a:uFillTx/>
                <a:latin typeface="Arial"/>
                <a:ea typeface="+mj-ea"/>
                <a:cs typeface="+mj-cs"/>
              </a:rPr>
              <a:t>(weighted </a:t>
            </a:r>
            <a:r>
              <a:rPr kumimoji="0" lang="en-US" sz="2800" b="0" i="0" u="none" strike="noStrike" kern="1200" cap="none" spc="0" normalizeH="0" baseline="0" noProof="0" dirty="0" err="1">
                <a:ln w="6350" cap="flat">
                  <a:noFill/>
                  <a:miter lim="800000"/>
                </a:ln>
                <a:solidFill>
                  <a:srgbClr val="000000"/>
                </a:solidFill>
                <a:effectLst/>
                <a:uLnTx/>
                <a:uFillTx/>
                <a:latin typeface="Arial"/>
                <a:ea typeface="+mj-ea"/>
                <a:cs typeface="+mj-cs"/>
              </a:rPr>
              <a:t>Avg</a:t>
            </a:r>
            <a:r>
              <a:rPr kumimoji="0" lang="en-US" sz="2800" b="0" i="0" u="none" strike="noStrike" kern="1200" cap="none" spc="0" normalizeH="0" baseline="0" noProof="0" dirty="0">
                <a:ln w="6350" cap="flat">
                  <a:noFill/>
                  <a:miter lim="800000"/>
                </a:ln>
                <a:solidFill>
                  <a:srgbClr val="000000"/>
                </a:solidFill>
                <a:effectLst/>
                <a:uLnTx/>
                <a:uFillTx/>
                <a:latin typeface="Arial"/>
                <a:ea typeface="+mj-ea"/>
                <a:cs typeface="+mj-cs"/>
              </a:rPr>
              <a:t>, %)</a:t>
            </a:r>
            <a:endParaRPr kumimoji="0" lang="en-US" sz="2800" b="1"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sp>
        <p:nvSpPr>
          <p:cNvPr id="9" name="Rectangle 8"/>
          <p:cNvSpPr/>
          <p:nvPr/>
        </p:nvSpPr>
        <p:spPr>
          <a:xfrm>
            <a:off x="8648701" y="1586209"/>
            <a:ext cx="3370474" cy="4124206"/>
          </a:xfrm>
          <a:prstGeom prst="rect">
            <a:avLst/>
          </a:prstGeom>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Interest payments on debt expected to rise due to higher interest rates for EMDE’s.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U.S. interest rates have increased 5 times so far in 2022</a:t>
            </a:r>
          </a:p>
        </p:txBody>
      </p:sp>
      <p:pic>
        <p:nvPicPr>
          <p:cNvPr id="6" name="Picture 5"/>
          <p:cNvPicPr>
            <a:picLocks noChangeAspect="1"/>
          </p:cNvPicPr>
          <p:nvPr/>
        </p:nvPicPr>
        <p:blipFill>
          <a:blip r:embed="rId3"/>
          <a:stretch>
            <a:fillRect/>
          </a:stretch>
        </p:blipFill>
        <p:spPr>
          <a:xfrm>
            <a:off x="355751" y="1854923"/>
            <a:ext cx="8292950" cy="4124206"/>
          </a:xfrm>
          <a:prstGeom prst="rect">
            <a:avLst/>
          </a:prstGeom>
        </p:spPr>
      </p:pic>
      <p:pic>
        <p:nvPicPr>
          <p:cNvPr id="7" name="Picture 6"/>
          <p:cNvPicPr>
            <a:picLocks noChangeAspect="1"/>
          </p:cNvPicPr>
          <p:nvPr/>
        </p:nvPicPr>
        <p:blipFill>
          <a:blip r:embed="rId4"/>
          <a:stretch>
            <a:fillRect/>
          </a:stretch>
        </p:blipFill>
        <p:spPr>
          <a:xfrm>
            <a:off x="4986985" y="5771231"/>
            <a:ext cx="5019793" cy="817672"/>
          </a:xfrm>
          <a:prstGeom prst="rect">
            <a:avLst/>
          </a:prstGeom>
        </p:spPr>
      </p:pic>
      <p:sp>
        <p:nvSpPr>
          <p:cNvPr id="10" name="Title 1"/>
          <p:cNvSpPr txBox="1">
            <a:spLocks/>
          </p:cNvSpPr>
          <p:nvPr/>
        </p:nvSpPr>
        <p:spPr>
          <a:xfrm>
            <a:off x="48285" y="6649720"/>
            <a:ext cx="8623528" cy="36576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lvl="0">
              <a:spcBef>
                <a:spcPts val="600"/>
              </a:spcBef>
              <a:spcAft>
                <a:spcPts val="600"/>
              </a:spcAft>
              <a:defRPr/>
            </a:pPr>
            <a:r>
              <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rPr>
              <a:t>Source: IMF Fiscal Monitor,</a:t>
            </a:r>
            <a:r>
              <a:rPr lang="en-US" sz="1200" b="0" dirty="0">
                <a:solidFill>
                  <a:srgbClr val="000000"/>
                </a:solidFill>
              </a:rPr>
              <a:t> available at </a:t>
            </a:r>
            <a:r>
              <a:rPr lang="en-US" sz="1200" b="0" dirty="0">
                <a:solidFill>
                  <a:srgbClr val="000000"/>
                </a:solidFill>
                <a:hlinkClick r:id="rId5"/>
              </a:rPr>
              <a:t>https://www.imf.org/en/Publications/FM/Issues/2022/10/09/fiscal-monitor-october-22</a:t>
            </a:r>
            <a:r>
              <a:rPr lang="en-US" sz="1200" b="0" dirty="0">
                <a:solidFill>
                  <a:srgbClr val="000000"/>
                </a:solidFill>
              </a:rPr>
              <a:t> </a:t>
            </a:r>
            <a:endPar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sp>
        <p:nvSpPr>
          <p:cNvPr id="4" name="Slide Number Placeholder 3"/>
          <p:cNvSpPr>
            <a:spLocks noGrp="1"/>
          </p:cNvSpPr>
          <p:nvPr>
            <p:ph type="sldNum" sz="quarter" idx="12"/>
          </p:nvPr>
        </p:nvSpPr>
        <p:spPr/>
        <p:txBody>
          <a:bodyPr/>
          <a:lstStyle/>
          <a:p>
            <a:fld id="{E6AFDD3D-E1F5-4B3E-98E3-C7999D8EA369}" type="slidenum">
              <a:rPr lang="en-US" smtClean="0"/>
              <a:t>34</a:t>
            </a:fld>
            <a:endParaRPr lang="en-US"/>
          </a:p>
        </p:txBody>
      </p:sp>
    </p:spTree>
    <p:extLst>
      <p:ext uri="{BB962C8B-B14F-4D97-AF65-F5344CB8AC3E}">
        <p14:creationId xmlns:p14="http://schemas.microsoft.com/office/powerpoint/2010/main" val="701968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4736" y="172212"/>
            <a:ext cx="10685919" cy="73152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IMF’s Financial Condition Index hint</a:t>
            </a:r>
            <a:r>
              <a:rPr kumimoji="0" lang="en-US" sz="3200" b="1" i="0" u="none" strike="noStrike" kern="1200" cap="none" spc="0" normalizeH="0" noProof="0" dirty="0">
                <a:ln w="6350" cap="flat">
                  <a:noFill/>
                  <a:miter lim="800000"/>
                </a:ln>
                <a:solidFill>
                  <a:srgbClr val="000000"/>
                </a:solidFill>
                <a:effectLst/>
                <a:uLnTx/>
                <a:uFillTx/>
                <a:latin typeface="Arial"/>
                <a:ea typeface="+mj-ea"/>
                <a:cs typeface="+mj-cs"/>
              </a:rPr>
              <a:t> at global macro-financial instability</a:t>
            </a:r>
            <a:endPar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pic>
        <p:nvPicPr>
          <p:cNvPr id="6" name="Picture 5"/>
          <p:cNvPicPr>
            <a:picLocks noChangeAspect="1"/>
          </p:cNvPicPr>
          <p:nvPr/>
        </p:nvPicPr>
        <p:blipFill>
          <a:blip r:embed="rId2"/>
          <a:stretch>
            <a:fillRect/>
          </a:stretch>
        </p:blipFill>
        <p:spPr>
          <a:xfrm>
            <a:off x="0" y="1541846"/>
            <a:ext cx="8930406" cy="4397434"/>
          </a:xfrm>
          <a:prstGeom prst="rect">
            <a:avLst/>
          </a:prstGeom>
        </p:spPr>
      </p:pic>
      <p:sp>
        <p:nvSpPr>
          <p:cNvPr id="10" name="Title 1"/>
          <p:cNvSpPr txBox="1">
            <a:spLocks/>
          </p:cNvSpPr>
          <p:nvPr/>
        </p:nvSpPr>
        <p:spPr>
          <a:xfrm>
            <a:off x="101372" y="6444058"/>
            <a:ext cx="11811228" cy="36576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lvl="0">
              <a:spcBef>
                <a:spcPts val="600"/>
              </a:spcBef>
              <a:spcAft>
                <a:spcPts val="600"/>
              </a:spcAft>
              <a:defRPr/>
            </a:pPr>
            <a:r>
              <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rPr>
              <a:t>Source: IMF Global Financial Stability Report (GFSR) – Oct 2022</a:t>
            </a:r>
            <a:r>
              <a:rPr lang="en-US" sz="1200" b="0" dirty="0">
                <a:solidFill>
                  <a:srgbClr val="000000"/>
                </a:solidFill>
              </a:rPr>
              <a:t>, available at </a:t>
            </a:r>
            <a:r>
              <a:rPr lang="en-US" sz="1200" b="0" dirty="0">
                <a:solidFill>
                  <a:srgbClr val="000000"/>
                </a:solidFill>
                <a:hlinkClick r:id="rId3"/>
              </a:rPr>
              <a:t>https://www.imf.org/en/Publications/GFSR/Issues/2022/10/11/global-financial-stability-report-october-2022</a:t>
            </a:r>
            <a:r>
              <a:rPr lang="en-US" sz="1200" b="0" dirty="0">
                <a:solidFill>
                  <a:srgbClr val="000000"/>
                </a:solidFill>
              </a:rPr>
              <a:t> </a:t>
            </a:r>
            <a:endPar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sp>
        <p:nvSpPr>
          <p:cNvPr id="5" name="TextBox 4"/>
          <p:cNvSpPr txBox="1"/>
          <p:nvPr/>
        </p:nvSpPr>
        <p:spPr>
          <a:xfrm>
            <a:off x="8930406" y="709278"/>
            <a:ext cx="3136989" cy="5693866"/>
          </a:xfrm>
          <a:prstGeom prst="rect">
            <a:avLst/>
          </a:prstGeom>
          <a:noFill/>
        </p:spPr>
        <p:txBody>
          <a:bodyPr wrap="square" rtlCol="0">
            <a:spAutoFit/>
          </a:bodyPr>
          <a:lstStyle/>
          <a:p>
            <a:r>
              <a:rPr lang="en-US" sz="2800" b="1" dirty="0"/>
              <a:t>Financial Conditions Index</a:t>
            </a:r>
            <a:r>
              <a:rPr lang="en-US" sz="2800" dirty="0"/>
              <a:t>: Weighted composite scores of riskless interest rates, money markets, debt and equity markets and credit spreads </a:t>
            </a:r>
          </a:p>
          <a:p>
            <a:endParaRPr lang="en-US" sz="2800" dirty="0"/>
          </a:p>
          <a:p>
            <a:r>
              <a:rPr lang="en-US" sz="2800" dirty="0"/>
              <a:t>Higher score,  tighter financial conditions </a:t>
            </a:r>
          </a:p>
        </p:txBody>
      </p:sp>
      <p:sp>
        <p:nvSpPr>
          <p:cNvPr id="2" name="Slide Number Placeholder 1"/>
          <p:cNvSpPr>
            <a:spLocks noGrp="1"/>
          </p:cNvSpPr>
          <p:nvPr>
            <p:ph type="sldNum" sz="quarter" idx="12"/>
          </p:nvPr>
        </p:nvSpPr>
        <p:spPr/>
        <p:txBody>
          <a:bodyPr/>
          <a:lstStyle/>
          <a:p>
            <a:fld id="{E6AFDD3D-E1F5-4B3E-98E3-C7999D8EA369}" type="slidenum">
              <a:rPr lang="en-US" smtClean="0"/>
              <a:t>35</a:t>
            </a:fld>
            <a:endParaRPr lang="en-US"/>
          </a:p>
        </p:txBody>
      </p:sp>
    </p:spTree>
    <p:extLst>
      <p:ext uri="{BB962C8B-B14F-4D97-AF65-F5344CB8AC3E}">
        <p14:creationId xmlns:p14="http://schemas.microsoft.com/office/powerpoint/2010/main" val="78019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14" y="80783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561414" y="179536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561414" y="278289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561414" y="377042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561414" y="4757954"/>
            <a:ext cx="5082454" cy="89525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561414" y="5745485"/>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Rectangle 8"/>
          <p:cNvSpPr/>
          <p:nvPr/>
        </p:nvSpPr>
        <p:spPr>
          <a:xfrm>
            <a:off x="6488755" y="807834"/>
            <a:ext cx="4996733" cy="583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accent1"/>
                </a:solidFill>
              </a:rPr>
              <a:t>Countries like Pakistan are vulnerable to any global financial crisis particularly in the US and Europe traditionally and in China post CPEC </a:t>
            </a:r>
          </a:p>
        </p:txBody>
      </p:sp>
      <p:cxnSp>
        <p:nvCxnSpPr>
          <p:cNvPr id="8" name="Straight Connector 7"/>
          <p:cNvCxnSpPr/>
          <p:nvPr/>
        </p:nvCxnSpPr>
        <p:spPr>
          <a:xfrm>
            <a:off x="6070927" y="836966"/>
            <a:ext cx="0" cy="5779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36</a:t>
            </a:fld>
            <a:endParaRPr lang="en-US"/>
          </a:p>
        </p:txBody>
      </p:sp>
    </p:spTree>
    <p:extLst>
      <p:ext uri="{BB962C8B-B14F-4D97-AF65-F5344CB8AC3E}">
        <p14:creationId xmlns:p14="http://schemas.microsoft.com/office/powerpoint/2010/main" val="114671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308" y="976746"/>
            <a:ext cx="11617383" cy="550718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86690" y="147955"/>
            <a:ext cx="11818620" cy="808007"/>
          </a:xfrm>
        </p:spPr>
        <p:txBody>
          <a:bodyPr>
            <a:noAutofit/>
          </a:bodyPr>
          <a:lstStyle/>
          <a:p>
            <a:r>
              <a:rPr lang="en-US" sz="3200" dirty="0"/>
              <a:t>Currently, 5 countries constitute ~54% of the world’s total GDP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2737070"/>
              </p:ext>
            </p:extLst>
          </p:nvPr>
        </p:nvGraphicFramePr>
        <p:xfrm>
          <a:off x="436561" y="2099350"/>
          <a:ext cx="11318875" cy="43302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87308" y="1026306"/>
            <a:ext cx="38779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Gross Domestic Product </a:t>
            </a:r>
          </a:p>
        </p:txBody>
      </p:sp>
      <p:cxnSp>
        <p:nvCxnSpPr>
          <p:cNvPr id="9" name="Straight Connector 8"/>
          <p:cNvCxnSpPr/>
          <p:nvPr/>
        </p:nvCxnSpPr>
        <p:spPr>
          <a:xfrm>
            <a:off x="431849" y="1439911"/>
            <a:ext cx="40910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0186" y="1525224"/>
            <a:ext cx="3887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a:ea typeface="+mn-ea"/>
                <a:cs typeface="+mn-cs"/>
              </a:rPr>
              <a:t>Current USD </a:t>
            </a:r>
          </a:p>
        </p:txBody>
      </p:sp>
      <p:sp>
        <p:nvSpPr>
          <p:cNvPr id="12" name="TextBox 11"/>
          <p:cNvSpPr txBox="1"/>
          <p:nvPr/>
        </p:nvSpPr>
        <p:spPr>
          <a:xfrm>
            <a:off x="622300" y="2006299"/>
            <a:ext cx="1473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96.1 Trillion </a:t>
            </a:r>
          </a:p>
        </p:txBody>
      </p:sp>
      <p:sp>
        <p:nvSpPr>
          <p:cNvPr id="13" name="TextBox 12"/>
          <p:cNvSpPr txBox="1"/>
          <p:nvPr/>
        </p:nvSpPr>
        <p:spPr>
          <a:xfrm>
            <a:off x="2151804" y="3488841"/>
            <a:ext cx="14557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~23 Trillion</a:t>
            </a:r>
          </a:p>
        </p:txBody>
      </p:sp>
      <p:sp>
        <p:nvSpPr>
          <p:cNvPr id="14" name="TextBox 13"/>
          <p:cNvSpPr txBox="1"/>
          <p:nvPr/>
        </p:nvSpPr>
        <p:spPr>
          <a:xfrm>
            <a:off x="3743026" y="3197134"/>
            <a:ext cx="14557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17.7 Trillion </a:t>
            </a:r>
          </a:p>
        </p:txBody>
      </p:sp>
      <p:sp>
        <p:nvSpPr>
          <p:cNvPr id="15" name="TextBox 14"/>
          <p:cNvSpPr txBox="1"/>
          <p:nvPr/>
        </p:nvSpPr>
        <p:spPr>
          <a:xfrm>
            <a:off x="5400531" y="2963312"/>
            <a:ext cx="14557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4.9 Trillion </a:t>
            </a:r>
          </a:p>
        </p:txBody>
      </p:sp>
      <p:sp>
        <p:nvSpPr>
          <p:cNvPr id="16" name="TextBox 15"/>
          <p:cNvSpPr txBox="1"/>
          <p:nvPr/>
        </p:nvSpPr>
        <p:spPr>
          <a:xfrm>
            <a:off x="6954707" y="2932816"/>
            <a:ext cx="14557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Arial"/>
              </a:rPr>
              <a:t>4.2</a:t>
            </a:r>
            <a:r>
              <a:rPr kumimoji="0" lang="en-US" sz="2400" b="1" i="0" u="none" strike="noStrike" kern="1200" cap="none" spc="0" normalizeH="0" baseline="0" noProof="0" dirty="0">
                <a:ln>
                  <a:noFill/>
                </a:ln>
                <a:solidFill>
                  <a:srgbClr val="000000"/>
                </a:solidFill>
                <a:effectLst/>
                <a:uLnTx/>
                <a:uFillTx/>
                <a:latin typeface="Arial"/>
                <a:ea typeface="+mn-ea"/>
                <a:cs typeface="+mn-cs"/>
              </a:rPr>
              <a:t> Trillion </a:t>
            </a:r>
          </a:p>
        </p:txBody>
      </p:sp>
      <p:sp>
        <p:nvSpPr>
          <p:cNvPr id="17" name="TextBox 16"/>
          <p:cNvSpPr txBox="1"/>
          <p:nvPr/>
        </p:nvSpPr>
        <p:spPr>
          <a:xfrm>
            <a:off x="8535674" y="2890136"/>
            <a:ext cx="14557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Arial"/>
              </a:rPr>
              <a:t>3.2</a:t>
            </a:r>
            <a:r>
              <a:rPr kumimoji="0" lang="en-US" sz="2400" b="1" i="0" u="none" strike="noStrike" kern="1200" cap="none" spc="0" normalizeH="0" baseline="0" noProof="0" dirty="0">
                <a:ln>
                  <a:noFill/>
                </a:ln>
                <a:solidFill>
                  <a:srgbClr val="000000"/>
                </a:solidFill>
                <a:effectLst/>
                <a:uLnTx/>
                <a:uFillTx/>
                <a:latin typeface="Arial"/>
                <a:ea typeface="+mn-ea"/>
                <a:cs typeface="+mn-cs"/>
              </a:rPr>
              <a:t> Trillion </a:t>
            </a:r>
          </a:p>
        </p:txBody>
      </p:sp>
      <p:sp>
        <p:nvSpPr>
          <p:cNvPr id="18" name="TextBox 17"/>
          <p:cNvSpPr txBox="1"/>
          <p:nvPr/>
        </p:nvSpPr>
        <p:spPr>
          <a:xfrm>
            <a:off x="10136745" y="1606287"/>
            <a:ext cx="14557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~43 Trillion </a:t>
            </a:r>
          </a:p>
        </p:txBody>
      </p:sp>
      <p:sp>
        <p:nvSpPr>
          <p:cNvPr id="19" name="TextBox 18"/>
          <p:cNvSpPr txBox="1"/>
          <p:nvPr/>
        </p:nvSpPr>
        <p:spPr>
          <a:xfrm>
            <a:off x="2423234" y="4377562"/>
            <a:ext cx="105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24%</a:t>
            </a:r>
          </a:p>
        </p:txBody>
      </p:sp>
      <p:sp>
        <p:nvSpPr>
          <p:cNvPr id="20" name="TextBox 19"/>
          <p:cNvSpPr txBox="1"/>
          <p:nvPr/>
        </p:nvSpPr>
        <p:spPr>
          <a:xfrm>
            <a:off x="3994111" y="3998001"/>
            <a:ext cx="105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18%</a:t>
            </a:r>
          </a:p>
        </p:txBody>
      </p:sp>
      <p:sp>
        <p:nvSpPr>
          <p:cNvPr id="21" name="TextBox 20"/>
          <p:cNvSpPr txBox="1"/>
          <p:nvPr/>
        </p:nvSpPr>
        <p:spPr>
          <a:xfrm>
            <a:off x="5652594" y="3797298"/>
            <a:ext cx="105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5%</a:t>
            </a:r>
          </a:p>
        </p:txBody>
      </p:sp>
      <p:sp>
        <p:nvSpPr>
          <p:cNvPr id="22" name="TextBox 21"/>
          <p:cNvSpPr txBox="1"/>
          <p:nvPr/>
        </p:nvSpPr>
        <p:spPr>
          <a:xfrm>
            <a:off x="7094134" y="3690483"/>
            <a:ext cx="105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a:t>
            </a:r>
          </a:p>
        </p:txBody>
      </p:sp>
      <p:sp>
        <p:nvSpPr>
          <p:cNvPr id="23" name="TextBox 22"/>
          <p:cNvSpPr txBox="1"/>
          <p:nvPr/>
        </p:nvSpPr>
        <p:spPr>
          <a:xfrm>
            <a:off x="10335824" y="2360926"/>
            <a:ext cx="105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~46%</a:t>
            </a:r>
          </a:p>
        </p:txBody>
      </p:sp>
      <p:sp>
        <p:nvSpPr>
          <p:cNvPr id="24" name="TextBox 23"/>
          <p:cNvSpPr txBox="1"/>
          <p:nvPr/>
        </p:nvSpPr>
        <p:spPr>
          <a:xfrm>
            <a:off x="8771778" y="3583769"/>
            <a:ext cx="105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3</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26" name="Straight Connector 25"/>
          <p:cNvCxnSpPr/>
          <p:nvPr/>
        </p:nvCxnSpPr>
        <p:spPr>
          <a:xfrm>
            <a:off x="3324028" y="4962208"/>
            <a:ext cx="81954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11528" y="4335908"/>
            <a:ext cx="81954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60928" y="4164205"/>
            <a:ext cx="81954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48428" y="4014007"/>
            <a:ext cx="81954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622769" y="3888026"/>
            <a:ext cx="81954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38776" y="2875396"/>
            <a:ext cx="874112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577" y="6596390"/>
            <a:ext cx="7773282" cy="261610"/>
          </a:xfrm>
          <a:prstGeom prst="rect">
            <a:avLst/>
          </a:prstGeom>
          <a:noFill/>
        </p:spPr>
        <p:txBody>
          <a:bodyPr wrap="none" rtlCol="0">
            <a:spAutoFit/>
          </a:bodyPr>
          <a:lstStyle/>
          <a:p>
            <a:pPr lvl="0">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 GDP (Current USD)</a:t>
            </a:r>
            <a:r>
              <a:rPr lang="en-US" sz="1100" dirty="0">
                <a:solidFill>
                  <a:srgbClr val="000000"/>
                </a:solidFill>
                <a:latin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mn-cs"/>
              </a:rPr>
              <a:t>World Bank Data Bank, available </a:t>
            </a:r>
            <a:r>
              <a:rPr lang="en-US" sz="1100" dirty="0">
                <a:solidFill>
                  <a:srgbClr val="000000"/>
                </a:solidFill>
              </a:rPr>
              <a:t>at </a:t>
            </a:r>
            <a:r>
              <a:rPr lang="en-US" sz="1100" dirty="0">
                <a:solidFill>
                  <a:srgbClr val="000000"/>
                </a:solidFill>
                <a:hlinkClick r:id="rId3"/>
              </a:rPr>
              <a:t>https://data.worldbank.org/indicator/NY.GDP.MKTP.CD</a:t>
            </a:r>
            <a:r>
              <a:rPr lang="en-US" sz="1100" dirty="0">
                <a:solidFill>
                  <a:srgbClr val="000000"/>
                </a:solidFill>
              </a:rPr>
              <a: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fld id="{E6AFDD3D-E1F5-4B3E-98E3-C7999D8EA369}" type="slidenum">
              <a:rPr lang="en-US" smtClean="0"/>
              <a:t>37</a:t>
            </a:fld>
            <a:endParaRPr lang="en-US"/>
          </a:p>
        </p:txBody>
      </p:sp>
    </p:spTree>
    <p:extLst>
      <p:ext uri="{BB962C8B-B14F-4D97-AF65-F5344CB8AC3E}">
        <p14:creationId xmlns:p14="http://schemas.microsoft.com/office/powerpoint/2010/main" val="13202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0553" y="1030514"/>
            <a:ext cx="11850893" cy="5467928"/>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86690" y="147955"/>
            <a:ext cx="11818620" cy="882559"/>
          </a:xfrm>
        </p:spPr>
        <p:txBody>
          <a:bodyPr>
            <a:normAutofit/>
          </a:bodyPr>
          <a:lstStyle/>
          <a:p>
            <a:r>
              <a:rPr lang="en-US" sz="2800" dirty="0"/>
              <a:t>US and global GDP Growth Rates have mirrored;</a:t>
            </a:r>
            <a:br>
              <a:rPr lang="en-US" sz="2800" dirty="0"/>
            </a:br>
            <a:r>
              <a:rPr lang="en-US" sz="2800" dirty="0"/>
              <a:t> Recessions causality with decreased GDP growth in US </a:t>
            </a:r>
          </a:p>
        </p:txBody>
      </p:sp>
      <p:graphicFrame>
        <p:nvGraphicFramePr>
          <p:cNvPr id="4" name="Chart 3"/>
          <p:cNvGraphicFramePr>
            <a:graphicFrameLocks/>
          </p:cNvGraphicFramePr>
          <p:nvPr>
            <p:extLst>
              <p:ext uri="{D42A27DB-BD31-4B8C-83A1-F6EECF244321}">
                <p14:modId xmlns:p14="http://schemas.microsoft.com/office/powerpoint/2010/main" val="3800975469"/>
              </p:ext>
            </p:extLst>
          </p:nvPr>
        </p:nvGraphicFramePr>
        <p:xfrm>
          <a:off x="186690" y="1030514"/>
          <a:ext cx="11818620" cy="5565876"/>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flipH="1" flipV="1">
            <a:off x="2844801" y="4620622"/>
            <a:ext cx="537028" cy="526264"/>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Oval 7"/>
          <p:cNvSpPr/>
          <p:nvPr/>
        </p:nvSpPr>
        <p:spPr>
          <a:xfrm flipH="1" flipV="1">
            <a:off x="9227669" y="4996375"/>
            <a:ext cx="304800" cy="304800"/>
          </a:xfrm>
          <a:prstGeom prst="ellipse">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8"/>
          <p:cNvSpPr txBox="1"/>
          <p:nvPr/>
        </p:nvSpPr>
        <p:spPr>
          <a:xfrm>
            <a:off x="7812742" y="5975222"/>
            <a:ext cx="3134654" cy="52322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Financial Crisis of 2008-09, leading to global recession</a:t>
            </a:r>
          </a:p>
        </p:txBody>
      </p:sp>
      <p:sp>
        <p:nvSpPr>
          <p:cNvPr id="10" name="TextBox 9"/>
          <p:cNvSpPr txBox="1"/>
          <p:nvPr/>
        </p:nvSpPr>
        <p:spPr>
          <a:xfrm>
            <a:off x="5711388" y="5522959"/>
            <a:ext cx="1122646" cy="52322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1991 Recession</a:t>
            </a:r>
          </a:p>
        </p:txBody>
      </p:sp>
      <p:sp>
        <p:nvSpPr>
          <p:cNvPr id="11" name="TextBox 10"/>
          <p:cNvSpPr txBox="1"/>
          <p:nvPr/>
        </p:nvSpPr>
        <p:spPr>
          <a:xfrm>
            <a:off x="3979459" y="5634173"/>
            <a:ext cx="1122646" cy="52322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1982 Recession</a:t>
            </a:r>
          </a:p>
        </p:txBody>
      </p:sp>
      <p:sp>
        <p:nvSpPr>
          <p:cNvPr id="12" name="TextBox 11"/>
          <p:cNvSpPr txBox="1"/>
          <p:nvPr/>
        </p:nvSpPr>
        <p:spPr>
          <a:xfrm>
            <a:off x="2617885" y="5526451"/>
            <a:ext cx="1122646" cy="52322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1975  Recession</a:t>
            </a:r>
          </a:p>
        </p:txBody>
      </p:sp>
      <p:sp>
        <p:nvSpPr>
          <p:cNvPr id="14" name="Oval 13"/>
          <p:cNvSpPr/>
          <p:nvPr/>
        </p:nvSpPr>
        <p:spPr>
          <a:xfrm flipH="1" flipV="1">
            <a:off x="4170152" y="4755224"/>
            <a:ext cx="537028" cy="526264"/>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Oval 14"/>
          <p:cNvSpPr/>
          <p:nvPr/>
        </p:nvSpPr>
        <p:spPr>
          <a:xfrm flipH="1" flipV="1">
            <a:off x="5939349" y="4580854"/>
            <a:ext cx="537028" cy="526264"/>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Oval 15"/>
          <p:cNvSpPr/>
          <p:nvPr/>
        </p:nvSpPr>
        <p:spPr>
          <a:xfrm flipH="1" flipV="1">
            <a:off x="9227669" y="4655188"/>
            <a:ext cx="537028" cy="526264"/>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22577" y="6596390"/>
            <a:ext cx="8569975" cy="261610"/>
          </a:xfrm>
          <a:prstGeom prst="rect">
            <a:avLst/>
          </a:prstGeom>
          <a:noFill/>
        </p:spPr>
        <p:txBody>
          <a:bodyPr wrap="none" rtlCol="0">
            <a:spAutoFit/>
          </a:bodyPr>
          <a:lstStyle/>
          <a:p>
            <a:pPr lvl="0">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Source: GDP Growth Rate (annual %),</a:t>
            </a:r>
            <a:r>
              <a:rPr kumimoji="0" lang="en-US" sz="1100" b="0" i="0" u="none" strike="noStrike" kern="1200" cap="none" spc="0" normalizeH="0" noProof="0" dirty="0">
                <a:ln>
                  <a:noFill/>
                </a:ln>
                <a:solidFill>
                  <a:srgbClr val="000000"/>
                </a:solidFill>
                <a:effectLst/>
                <a:uLnTx/>
                <a:uFillTx/>
                <a:latin typeface="Arial"/>
                <a:ea typeface="+mn-ea"/>
                <a:cs typeface="+mn-cs"/>
              </a:rPr>
              <a:t> </a:t>
            </a:r>
            <a:r>
              <a:rPr kumimoji="0" lang="en-US" sz="1100" b="0" i="0" u="none" strike="noStrike" kern="1200" cap="none" spc="0" normalizeH="0" baseline="0" noProof="0" dirty="0">
                <a:ln>
                  <a:noFill/>
                </a:ln>
                <a:solidFill>
                  <a:srgbClr val="000000"/>
                </a:solidFill>
                <a:effectLst/>
                <a:uLnTx/>
                <a:uFillTx/>
                <a:latin typeface="Arial"/>
                <a:ea typeface="+mn-ea"/>
                <a:cs typeface="+mn-cs"/>
              </a:rPr>
              <a:t>World Bank Data Bank, available at</a:t>
            </a:r>
            <a:r>
              <a:rPr lang="en-US" sz="1100" dirty="0">
                <a:solidFill>
                  <a:srgbClr val="000000"/>
                </a:solidFill>
              </a:rPr>
              <a:t> </a:t>
            </a:r>
            <a:r>
              <a:rPr lang="en-US" sz="1100" dirty="0">
                <a:solidFill>
                  <a:srgbClr val="000000"/>
                </a:solidFill>
                <a:hlinkClick r:id="rId3"/>
              </a:rPr>
              <a:t>https://data.worldbank.org/indicator/NY.GDP.MKTP.KD.ZG</a:t>
            </a:r>
            <a:r>
              <a:rPr lang="en-US" sz="1100" dirty="0">
                <a:solidFill>
                  <a:srgbClr val="000000"/>
                </a:solidFill>
              </a:rPr>
              <a: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E6AFDD3D-E1F5-4B3E-98E3-C7999D8EA369}" type="slidenum">
              <a:rPr lang="en-US" smtClean="0"/>
              <a:t>38</a:t>
            </a:fld>
            <a:endParaRPr lang="en-US"/>
          </a:p>
        </p:txBody>
      </p:sp>
    </p:spTree>
    <p:extLst>
      <p:ext uri="{BB962C8B-B14F-4D97-AF65-F5344CB8AC3E}">
        <p14:creationId xmlns:p14="http://schemas.microsoft.com/office/powerpoint/2010/main" val="1202466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9022" y="1164769"/>
            <a:ext cx="5924550" cy="2531108"/>
          </a:xfrm>
          <a:prstGeom prst="rect">
            <a:avLst/>
          </a:prstGeom>
          <a:solidFill>
            <a:schemeClr val="bg1"/>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chemeClr val="accent5"/>
              </a:solidFill>
              <a:effectLst/>
              <a:uLnTx/>
              <a:uFillTx/>
              <a:latin typeface="Arial"/>
              <a:ea typeface="+mn-ea"/>
              <a:cs typeface="+mn-cs"/>
            </a:endParaRPr>
          </a:p>
        </p:txBody>
      </p:sp>
      <p:sp>
        <p:nvSpPr>
          <p:cNvPr id="46" name="Rectangle 45"/>
          <p:cNvSpPr/>
          <p:nvPr/>
        </p:nvSpPr>
        <p:spPr>
          <a:xfrm>
            <a:off x="6168739" y="1164768"/>
            <a:ext cx="5924550" cy="2531108"/>
          </a:xfrm>
          <a:prstGeom prst="rect">
            <a:avLst/>
          </a:prstGeom>
          <a:solidFill>
            <a:schemeClr val="bg1"/>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6213">
              <a:spcBef>
                <a:spcPts val="300"/>
              </a:spcBef>
              <a:spcAft>
                <a:spcPts val="300"/>
              </a:spcAft>
              <a:defRPr/>
            </a:pPr>
            <a:endParaRPr lang="en-US" sz="1600" b="1" dirty="0">
              <a:solidFill>
                <a:schemeClr val="accent5"/>
              </a:solidFill>
            </a:endParaRPr>
          </a:p>
        </p:txBody>
      </p:sp>
      <p:sp>
        <p:nvSpPr>
          <p:cNvPr id="47" name="Rectangle 46"/>
          <p:cNvSpPr/>
          <p:nvPr/>
        </p:nvSpPr>
        <p:spPr>
          <a:xfrm>
            <a:off x="109022" y="3816958"/>
            <a:ext cx="5924550" cy="2531108"/>
          </a:xfrm>
          <a:prstGeom prst="rect">
            <a:avLst/>
          </a:prstGeom>
          <a:solidFill>
            <a:schemeClr val="bg1"/>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chemeClr val="accent5"/>
              </a:solidFill>
              <a:effectLst/>
              <a:uLnTx/>
              <a:uFillTx/>
              <a:latin typeface="Arial"/>
              <a:ea typeface="+mn-ea"/>
              <a:cs typeface="+mn-cs"/>
            </a:endParaRPr>
          </a:p>
        </p:txBody>
      </p:sp>
      <p:sp>
        <p:nvSpPr>
          <p:cNvPr id="51" name="Rectangle 50"/>
          <p:cNvSpPr/>
          <p:nvPr/>
        </p:nvSpPr>
        <p:spPr>
          <a:xfrm>
            <a:off x="6168739" y="3816957"/>
            <a:ext cx="5924550" cy="2531108"/>
          </a:xfrm>
          <a:prstGeom prst="rect">
            <a:avLst/>
          </a:prstGeom>
          <a:solidFill>
            <a:schemeClr val="bg1"/>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chemeClr val="accent5"/>
              </a:solidFill>
              <a:effectLst/>
              <a:uLnTx/>
              <a:uFillTx/>
              <a:latin typeface="Arial"/>
              <a:ea typeface="+mn-ea"/>
              <a:cs typeface="+mn-cs"/>
            </a:endParaRPr>
          </a:p>
        </p:txBody>
      </p:sp>
      <p:sp>
        <p:nvSpPr>
          <p:cNvPr id="3" name="Title 2"/>
          <p:cNvSpPr>
            <a:spLocks noGrp="1"/>
          </p:cNvSpPr>
          <p:nvPr>
            <p:ph type="title" idx="4294967295"/>
          </p:nvPr>
        </p:nvSpPr>
        <p:spPr>
          <a:xfrm>
            <a:off x="104782" y="242551"/>
            <a:ext cx="12087218" cy="730250"/>
          </a:xfrm>
        </p:spPr>
        <p:txBody>
          <a:bodyPr>
            <a:noAutofit/>
          </a:bodyPr>
          <a:lstStyle/>
          <a:p>
            <a:pPr lvl="0"/>
            <a:r>
              <a:rPr lang="en-US" sz="3200" b="1" dirty="0">
                <a:ln>
                  <a:noFill/>
                </a:ln>
                <a:solidFill>
                  <a:prstClr val="black"/>
                </a:solidFill>
              </a:rPr>
              <a:t>Pakistan’s economic profile is not very promising to withstand a global crisis</a:t>
            </a:r>
            <a:r>
              <a:rPr lang="en-US" sz="3200" b="1" dirty="0">
                <a:solidFill>
                  <a:prstClr val="black"/>
                </a:solidFill>
              </a:rPr>
              <a:t> (14</a:t>
            </a:r>
            <a:r>
              <a:rPr lang="en-US" sz="3200" b="1" baseline="30000" dirty="0">
                <a:solidFill>
                  <a:prstClr val="black"/>
                </a:solidFill>
              </a:rPr>
              <a:t>th</a:t>
            </a:r>
            <a:r>
              <a:rPr lang="en-US" sz="3200" b="1" dirty="0">
                <a:solidFill>
                  <a:prstClr val="black"/>
                </a:solidFill>
              </a:rPr>
              <a:t> IMF Program since 1980)</a:t>
            </a:r>
            <a:endParaRPr lang="en-US" sz="3200" b="1" dirty="0">
              <a:solidFill>
                <a:srgbClr val="C00000"/>
              </a:solidFill>
            </a:endParaRPr>
          </a:p>
        </p:txBody>
      </p:sp>
      <p:graphicFrame>
        <p:nvGraphicFramePr>
          <p:cNvPr id="8" name="Chart 7"/>
          <p:cNvGraphicFramePr/>
          <p:nvPr>
            <p:extLst>
              <p:ext uri="{D42A27DB-BD31-4B8C-83A1-F6EECF244321}">
                <p14:modId xmlns:p14="http://schemas.microsoft.com/office/powerpoint/2010/main" val="2203739201"/>
              </p:ext>
            </p:extLst>
          </p:nvPr>
        </p:nvGraphicFramePr>
        <p:xfrm>
          <a:off x="1734853" y="1892078"/>
          <a:ext cx="4575278" cy="166170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747273" y="1224064"/>
            <a:ext cx="452047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Exports of goods and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 of GDP)</a:t>
            </a:r>
          </a:p>
        </p:txBody>
      </p:sp>
      <p:sp>
        <p:nvSpPr>
          <p:cNvPr id="26" name="Rectangle 25"/>
          <p:cNvSpPr/>
          <p:nvPr/>
        </p:nvSpPr>
        <p:spPr>
          <a:xfrm>
            <a:off x="127641" y="1173587"/>
            <a:ext cx="1547592" cy="2535508"/>
          </a:xfrm>
          <a:prstGeom prst="rect">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9" name="Chart 28"/>
          <p:cNvGraphicFramePr/>
          <p:nvPr>
            <p:extLst>
              <p:ext uri="{D42A27DB-BD31-4B8C-83A1-F6EECF244321}">
                <p14:modId xmlns:p14="http://schemas.microsoft.com/office/powerpoint/2010/main" val="3089440954"/>
              </p:ext>
            </p:extLst>
          </p:nvPr>
        </p:nvGraphicFramePr>
        <p:xfrm>
          <a:off x="7647335" y="1945219"/>
          <a:ext cx="4439883" cy="1604393"/>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7568025" y="1257596"/>
            <a:ext cx="452526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Gross fixed capital 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 of GDP) </a:t>
            </a:r>
          </a:p>
        </p:txBody>
      </p:sp>
      <p:graphicFrame>
        <p:nvGraphicFramePr>
          <p:cNvPr id="37" name="Chart 36"/>
          <p:cNvGraphicFramePr/>
          <p:nvPr>
            <p:extLst>
              <p:ext uri="{D42A27DB-BD31-4B8C-83A1-F6EECF244321}">
                <p14:modId xmlns:p14="http://schemas.microsoft.com/office/powerpoint/2010/main" val="3539312687"/>
              </p:ext>
            </p:extLst>
          </p:nvPr>
        </p:nvGraphicFramePr>
        <p:xfrm>
          <a:off x="1675233" y="4504744"/>
          <a:ext cx="4163486" cy="1545607"/>
        </p:xfrm>
        <a:graphic>
          <a:graphicData uri="http://schemas.openxmlformats.org/drawingml/2006/chart">
            <c:chart xmlns:c="http://schemas.openxmlformats.org/drawingml/2006/chart" xmlns:r="http://schemas.openxmlformats.org/officeDocument/2006/relationships" r:id="rId5"/>
          </a:graphicData>
        </a:graphic>
      </p:graphicFrame>
      <p:sp>
        <p:nvSpPr>
          <p:cNvPr id="38" name="Rectangle 37"/>
          <p:cNvSpPr/>
          <p:nvPr/>
        </p:nvSpPr>
        <p:spPr>
          <a:xfrm>
            <a:off x="1766114" y="3880445"/>
            <a:ext cx="416348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External debt stocks to GNI (%) </a:t>
            </a:r>
          </a:p>
        </p:txBody>
      </p:sp>
      <p:sp>
        <p:nvSpPr>
          <p:cNvPr id="2" name="TextBox 1">
            <a:extLst>
              <a:ext uri="{FF2B5EF4-FFF2-40B4-BE49-F238E27FC236}">
                <a16:creationId xmlns:a16="http://schemas.microsoft.com/office/drawing/2014/main" id="{B17C4CC6-E7D8-1442-A528-96054DE1707C}"/>
              </a:ext>
            </a:extLst>
          </p:cNvPr>
          <p:cNvSpPr txBox="1"/>
          <p:nvPr/>
        </p:nvSpPr>
        <p:spPr>
          <a:xfrm>
            <a:off x="3200400" y="5948218"/>
            <a:ext cx="0" cy="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8" name="Chart 47">
            <a:extLst>
              <a:ext uri="{FF2B5EF4-FFF2-40B4-BE49-F238E27FC236}">
                <a16:creationId xmlns:a16="http://schemas.microsoft.com/office/drawing/2014/main" id="{B789747A-D77A-0845-A78E-405E0211ED20}"/>
              </a:ext>
            </a:extLst>
          </p:cNvPr>
          <p:cNvGraphicFramePr/>
          <p:nvPr>
            <p:extLst>
              <p:ext uri="{D42A27DB-BD31-4B8C-83A1-F6EECF244321}">
                <p14:modId xmlns:p14="http://schemas.microsoft.com/office/powerpoint/2010/main" val="2317556337"/>
              </p:ext>
            </p:extLst>
          </p:nvPr>
        </p:nvGraphicFramePr>
        <p:xfrm>
          <a:off x="7705388" y="4597397"/>
          <a:ext cx="4250538" cy="1606854"/>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164607" y="1762440"/>
            <a:ext cx="1482185" cy="1477328"/>
          </a:xfrm>
          <a:prstGeom prst="rect">
            <a:avLst/>
          </a:prstGeom>
        </p:spPr>
        <p:txBody>
          <a:bodyPr wrap="square">
            <a:spAutoFit/>
          </a:bodyPr>
          <a:lstStyle/>
          <a:p>
            <a:pPr marL="176213" lvl="0">
              <a:spcBef>
                <a:spcPts val="300"/>
              </a:spcBef>
              <a:spcAft>
                <a:spcPts val="300"/>
              </a:spcAft>
              <a:defRPr/>
            </a:pPr>
            <a:r>
              <a:rPr lang="en-US" b="1" dirty="0">
                <a:solidFill>
                  <a:schemeClr val="bg1"/>
                </a:solidFill>
              </a:rPr>
              <a:t>Lowest export to GDP ratio in in the Region</a:t>
            </a:r>
          </a:p>
        </p:txBody>
      </p:sp>
      <p:sp>
        <p:nvSpPr>
          <p:cNvPr id="54" name="Rectangle 53"/>
          <p:cNvSpPr/>
          <p:nvPr/>
        </p:nvSpPr>
        <p:spPr>
          <a:xfrm>
            <a:off x="6150120" y="1173587"/>
            <a:ext cx="1497215" cy="2535508"/>
          </a:xfrm>
          <a:prstGeom prst="rect">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p:cNvSpPr/>
          <p:nvPr/>
        </p:nvSpPr>
        <p:spPr>
          <a:xfrm>
            <a:off x="6052191" y="2044686"/>
            <a:ext cx="1796888" cy="923330"/>
          </a:xfrm>
          <a:prstGeom prst="rect">
            <a:avLst/>
          </a:prstGeom>
        </p:spPr>
        <p:txBody>
          <a:bodyPr wrap="square">
            <a:spAutoFit/>
          </a:bodyPr>
          <a:lstStyle/>
          <a:p>
            <a:pPr marL="176213" lvl="0">
              <a:spcBef>
                <a:spcPts val="300"/>
              </a:spcBef>
              <a:spcAft>
                <a:spcPts val="300"/>
              </a:spcAft>
              <a:defRPr/>
            </a:pPr>
            <a:r>
              <a:rPr lang="en-US" b="1" dirty="0">
                <a:solidFill>
                  <a:schemeClr val="bg1"/>
                </a:solidFill>
              </a:rPr>
              <a:t>Lowest investment rates </a:t>
            </a:r>
          </a:p>
        </p:txBody>
      </p:sp>
      <p:sp>
        <p:nvSpPr>
          <p:cNvPr id="56" name="Rectangle 55"/>
          <p:cNvSpPr/>
          <p:nvPr/>
        </p:nvSpPr>
        <p:spPr>
          <a:xfrm>
            <a:off x="113246" y="3830176"/>
            <a:ext cx="1554682" cy="2517890"/>
          </a:xfrm>
          <a:prstGeom prst="rect">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p:cNvSpPr/>
          <p:nvPr/>
        </p:nvSpPr>
        <p:spPr>
          <a:xfrm>
            <a:off x="-78776" y="4770754"/>
            <a:ext cx="1938725" cy="646331"/>
          </a:xfrm>
          <a:prstGeom prst="rect">
            <a:avLst/>
          </a:prstGeom>
        </p:spPr>
        <p:txBody>
          <a:bodyPr wrap="square">
            <a:spAutoFit/>
          </a:bodyPr>
          <a:lstStyle/>
          <a:p>
            <a:pPr marL="176213" lvl="0">
              <a:spcBef>
                <a:spcPts val="300"/>
              </a:spcBef>
              <a:spcAft>
                <a:spcPts val="300"/>
              </a:spcAft>
              <a:defRPr/>
            </a:pPr>
            <a:r>
              <a:rPr lang="en-US" b="1" dirty="0">
                <a:solidFill>
                  <a:schemeClr val="bg1"/>
                </a:solidFill>
              </a:rPr>
              <a:t>Excessive Indebtedness</a:t>
            </a:r>
          </a:p>
        </p:txBody>
      </p:sp>
      <p:sp>
        <p:nvSpPr>
          <p:cNvPr id="58" name="Rectangle 57"/>
          <p:cNvSpPr/>
          <p:nvPr/>
        </p:nvSpPr>
        <p:spPr>
          <a:xfrm>
            <a:off x="6187358" y="3840033"/>
            <a:ext cx="1459977" cy="2507775"/>
          </a:xfrm>
          <a:prstGeom prst="rect">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p:cNvSpPr/>
          <p:nvPr/>
        </p:nvSpPr>
        <p:spPr>
          <a:xfrm>
            <a:off x="5987815" y="4649417"/>
            <a:ext cx="1788202" cy="923330"/>
          </a:xfrm>
          <a:prstGeom prst="rect">
            <a:avLst/>
          </a:prstGeom>
        </p:spPr>
        <p:txBody>
          <a:bodyPr wrap="square">
            <a:spAutoFit/>
          </a:bodyPr>
          <a:lstStyle/>
          <a:p>
            <a:pPr marL="176213" lvl="0">
              <a:spcBef>
                <a:spcPts val="300"/>
              </a:spcBef>
              <a:spcAft>
                <a:spcPts val="300"/>
              </a:spcAft>
              <a:defRPr/>
            </a:pPr>
            <a:r>
              <a:rPr lang="en-US" b="1" dirty="0">
                <a:solidFill>
                  <a:schemeClr val="bg1"/>
                </a:solidFill>
              </a:rPr>
              <a:t>Over-reliance on Remittances</a:t>
            </a:r>
          </a:p>
        </p:txBody>
      </p:sp>
      <p:sp>
        <p:nvSpPr>
          <p:cNvPr id="5" name="Rectangle 4"/>
          <p:cNvSpPr/>
          <p:nvPr/>
        </p:nvSpPr>
        <p:spPr>
          <a:xfrm>
            <a:off x="892182" y="6450149"/>
            <a:ext cx="3815468" cy="430887"/>
          </a:xfrm>
          <a:prstGeom prst="rect">
            <a:avLst/>
          </a:prstGeom>
        </p:spPr>
        <p:txBody>
          <a:bodyPr wrap="none">
            <a:spAutoFit/>
          </a:bodyPr>
          <a:lstStyle/>
          <a:p>
            <a:pPr marL="228600" indent="-228600">
              <a:buAutoNum type="arabicPeriod"/>
            </a:pPr>
            <a:r>
              <a:rPr lang="en-US" sz="1100" dirty="0">
                <a:hlinkClick r:id="rId7"/>
              </a:rPr>
              <a:t>https://data.worldbank.org/indicator/NE.EXP.GNFS.ZS</a:t>
            </a:r>
            <a:endParaRPr lang="en-US" sz="1100" dirty="0"/>
          </a:p>
          <a:p>
            <a:pPr marL="228600" indent="-228600">
              <a:buAutoNum type="arabicPeriod"/>
            </a:pPr>
            <a:r>
              <a:rPr lang="en-US" sz="1100" dirty="0">
                <a:hlinkClick r:id="rId8"/>
              </a:rPr>
              <a:t>https://data.worldbank.org/indicator/NE.GDI.FTOT.ZS</a:t>
            </a:r>
            <a:r>
              <a:rPr lang="en-US" sz="1100" dirty="0"/>
              <a:t> </a:t>
            </a:r>
          </a:p>
        </p:txBody>
      </p:sp>
      <p:sp>
        <p:nvSpPr>
          <p:cNvPr id="27" name="Rectangle 26"/>
          <p:cNvSpPr/>
          <p:nvPr/>
        </p:nvSpPr>
        <p:spPr>
          <a:xfrm>
            <a:off x="7697849" y="3843204"/>
            <a:ext cx="416348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Personal</a:t>
            </a:r>
            <a:r>
              <a:rPr kumimoji="0" lang="en-US" b="1" i="0" u="none" strike="noStrike" kern="1200" cap="none" spc="0" normalizeH="0" noProof="0" dirty="0">
                <a:ln>
                  <a:noFill/>
                </a:ln>
                <a:solidFill>
                  <a:srgbClr val="000000"/>
                </a:solidFill>
                <a:effectLst/>
                <a:uLnTx/>
                <a:uFillTx/>
                <a:latin typeface="Arial"/>
                <a:ea typeface="+mn-ea"/>
                <a:cs typeface="+mn-cs"/>
              </a:rPr>
              <a:t> Remittances received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noProof="0" dirty="0">
                <a:ln>
                  <a:noFill/>
                </a:ln>
                <a:solidFill>
                  <a:srgbClr val="000000"/>
                </a:solidFill>
                <a:effectLst/>
                <a:uLnTx/>
                <a:uFillTx/>
                <a:latin typeface="Arial"/>
                <a:ea typeface="+mn-ea"/>
                <a:cs typeface="+mn-cs"/>
              </a:rPr>
              <a:t>(% of GDP)</a:t>
            </a:r>
            <a:endParaRPr kumimoji="0" lang="en-US"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p:nvPr/>
        </p:nvSpPr>
        <p:spPr>
          <a:xfrm>
            <a:off x="4914900" y="6415292"/>
            <a:ext cx="6096000" cy="461665"/>
          </a:xfrm>
          <a:prstGeom prst="rect">
            <a:avLst/>
          </a:prstGeom>
        </p:spPr>
        <p:txBody>
          <a:bodyPr>
            <a:spAutoFit/>
          </a:bodyPr>
          <a:lstStyle/>
          <a:p>
            <a:pPr marL="228600" indent="-228600">
              <a:buFont typeface="+mj-lt"/>
              <a:buAutoNum type="arabicPeriod" startAt="3"/>
            </a:pPr>
            <a:r>
              <a:rPr lang="en-US" sz="1200" dirty="0">
                <a:hlinkClick r:id="rId9"/>
              </a:rPr>
              <a:t>https://data.worldbank.org/indicator/DT.DOD.DECT.GN.ZS</a:t>
            </a:r>
            <a:endParaRPr lang="en-US" sz="1200" dirty="0"/>
          </a:p>
          <a:p>
            <a:pPr marL="228600" indent="-228600">
              <a:buAutoNum type="arabicPeriod" startAt="3"/>
            </a:pPr>
            <a:r>
              <a:rPr lang="en-US" sz="1200" dirty="0">
                <a:hlinkClick r:id="rId10"/>
              </a:rPr>
              <a:t>https://data.worldbank.org/indicator/BX.TRF.PWKR.DT.GD.ZS</a:t>
            </a:r>
            <a:r>
              <a:rPr lang="en-US" sz="1200" dirty="0"/>
              <a:t> </a:t>
            </a:r>
          </a:p>
        </p:txBody>
      </p:sp>
      <p:sp>
        <p:nvSpPr>
          <p:cNvPr id="9" name="TextBox 8"/>
          <p:cNvSpPr txBox="1"/>
          <p:nvPr/>
        </p:nvSpPr>
        <p:spPr>
          <a:xfrm>
            <a:off x="4419600" y="1498611"/>
            <a:ext cx="269626" cy="276999"/>
          </a:xfrm>
          <a:prstGeom prst="rect">
            <a:avLst/>
          </a:prstGeom>
          <a:noFill/>
        </p:spPr>
        <p:txBody>
          <a:bodyPr wrap="none" rtlCol="0">
            <a:spAutoFit/>
          </a:bodyPr>
          <a:lstStyle/>
          <a:p>
            <a:r>
              <a:rPr lang="en-US" sz="1200" dirty="0"/>
              <a:t>1</a:t>
            </a:r>
          </a:p>
        </p:txBody>
      </p:sp>
      <p:sp>
        <p:nvSpPr>
          <p:cNvPr id="31" name="TextBox 30"/>
          <p:cNvSpPr txBox="1"/>
          <p:nvPr/>
        </p:nvSpPr>
        <p:spPr>
          <a:xfrm>
            <a:off x="10405758" y="1523950"/>
            <a:ext cx="269626" cy="276999"/>
          </a:xfrm>
          <a:prstGeom prst="rect">
            <a:avLst/>
          </a:prstGeom>
          <a:noFill/>
        </p:spPr>
        <p:txBody>
          <a:bodyPr wrap="none" rtlCol="0">
            <a:spAutoFit/>
          </a:bodyPr>
          <a:lstStyle/>
          <a:p>
            <a:r>
              <a:rPr lang="en-US" sz="1200" dirty="0"/>
              <a:t>2</a:t>
            </a:r>
          </a:p>
        </p:txBody>
      </p:sp>
      <p:sp>
        <p:nvSpPr>
          <p:cNvPr id="32" name="TextBox 31"/>
          <p:cNvSpPr txBox="1"/>
          <p:nvPr/>
        </p:nvSpPr>
        <p:spPr>
          <a:xfrm>
            <a:off x="5547350" y="3865441"/>
            <a:ext cx="269626" cy="276999"/>
          </a:xfrm>
          <a:prstGeom prst="rect">
            <a:avLst/>
          </a:prstGeom>
          <a:noFill/>
        </p:spPr>
        <p:txBody>
          <a:bodyPr wrap="none" rtlCol="0">
            <a:spAutoFit/>
          </a:bodyPr>
          <a:lstStyle/>
          <a:p>
            <a:r>
              <a:rPr lang="en-US" sz="1200" dirty="0"/>
              <a:t>3</a:t>
            </a:r>
          </a:p>
        </p:txBody>
      </p:sp>
      <p:sp>
        <p:nvSpPr>
          <p:cNvPr id="33" name="TextBox 32"/>
          <p:cNvSpPr txBox="1"/>
          <p:nvPr/>
        </p:nvSpPr>
        <p:spPr>
          <a:xfrm>
            <a:off x="10405758" y="4145944"/>
            <a:ext cx="269626" cy="276999"/>
          </a:xfrm>
          <a:prstGeom prst="rect">
            <a:avLst/>
          </a:prstGeom>
          <a:noFill/>
        </p:spPr>
        <p:txBody>
          <a:bodyPr wrap="none" rtlCol="0">
            <a:spAutoFit/>
          </a:bodyPr>
          <a:lstStyle/>
          <a:p>
            <a:r>
              <a:rPr lang="en-US" sz="1200" dirty="0"/>
              <a:t>4</a:t>
            </a:r>
          </a:p>
        </p:txBody>
      </p:sp>
      <p:sp>
        <p:nvSpPr>
          <p:cNvPr id="11" name="TextBox 10"/>
          <p:cNvSpPr txBox="1"/>
          <p:nvPr/>
        </p:nvSpPr>
        <p:spPr>
          <a:xfrm>
            <a:off x="115099" y="6470704"/>
            <a:ext cx="790601" cy="276999"/>
          </a:xfrm>
          <a:prstGeom prst="rect">
            <a:avLst/>
          </a:prstGeom>
          <a:noFill/>
        </p:spPr>
        <p:txBody>
          <a:bodyPr wrap="none" rtlCol="0">
            <a:spAutoFit/>
          </a:bodyPr>
          <a:lstStyle/>
          <a:p>
            <a:r>
              <a:rPr lang="en-US" sz="1200" dirty="0"/>
              <a:t>Sources:</a:t>
            </a:r>
          </a:p>
        </p:txBody>
      </p:sp>
      <p:sp>
        <p:nvSpPr>
          <p:cNvPr id="34"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39</a:t>
            </a:fld>
            <a:endParaRPr lang="en-US"/>
          </a:p>
        </p:txBody>
      </p:sp>
    </p:spTree>
    <p:extLst>
      <p:ext uri="{BB962C8B-B14F-4D97-AF65-F5344CB8AC3E}">
        <p14:creationId xmlns:p14="http://schemas.microsoft.com/office/powerpoint/2010/main" val="366097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F7585F-093A-4EE0-807A-39A8D02180D3}"/>
              </a:ext>
            </a:extLst>
          </p:cNvPr>
          <p:cNvSpPr txBox="1">
            <a:spLocks/>
          </p:cNvSpPr>
          <p:nvPr/>
        </p:nvSpPr>
        <p:spPr>
          <a:xfrm>
            <a:off x="561414" y="277088"/>
            <a:ext cx="8794113" cy="36933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cap="flat">
                  <a:noFill/>
                  <a:miter lim="800000"/>
                </a:ln>
                <a:solidFill>
                  <a:srgbClr val="000000"/>
                </a:solidFill>
                <a:effectLst/>
                <a:uLnTx/>
                <a:uFillTx/>
                <a:latin typeface="Arial"/>
                <a:ea typeface="+mj-ea"/>
                <a:cs typeface="+mj-cs"/>
              </a:rPr>
              <a:t>Sequence of Presentation</a:t>
            </a:r>
          </a:p>
        </p:txBody>
      </p:sp>
      <p:sp>
        <p:nvSpPr>
          <p:cNvPr id="2" name="Rectangle 1"/>
          <p:cNvSpPr/>
          <p:nvPr/>
        </p:nvSpPr>
        <p:spPr>
          <a:xfrm>
            <a:off x="2022564" y="807834"/>
            <a:ext cx="8403479" cy="641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2022564" y="1795364"/>
            <a:ext cx="8403479" cy="641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2022564" y="2782894"/>
            <a:ext cx="8403479" cy="641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2022564" y="3770424"/>
            <a:ext cx="8403479" cy="641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2022564" y="4757954"/>
            <a:ext cx="8403479" cy="641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2022564" y="5745485"/>
            <a:ext cx="8403479" cy="641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4</a:t>
            </a:fld>
            <a:endParaRPr lang="en-US"/>
          </a:p>
        </p:txBody>
      </p:sp>
    </p:spTree>
    <p:extLst>
      <p:ext uri="{BB962C8B-B14F-4D97-AF65-F5344CB8AC3E}">
        <p14:creationId xmlns:p14="http://schemas.microsoft.com/office/powerpoint/2010/main" val="3604113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4736" y="172212"/>
            <a:ext cx="11080052" cy="73152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n>
                  <a:noFill/>
                </a:ln>
                <a:solidFill>
                  <a:prstClr val="black"/>
                </a:solidFill>
                <a:latin typeface="Arial"/>
              </a:rPr>
              <a:t>Minimal </a:t>
            </a:r>
            <a:r>
              <a:rPr kumimoji="0" lang="en-US" sz="3200" b="1" i="0" u="none" strike="noStrike" kern="1200" cap="none" spc="0" normalizeH="0" baseline="0" noProof="0" dirty="0">
                <a:ln>
                  <a:noFill/>
                </a:ln>
                <a:solidFill>
                  <a:prstClr val="black"/>
                </a:solidFill>
                <a:effectLst/>
                <a:uLnTx/>
                <a:uFillTx/>
                <a:latin typeface="Arial"/>
              </a:rPr>
              <a:t>cushion for sustaining any long term financial crisis in Pakistan</a:t>
            </a:r>
            <a:endParaRPr kumimoji="0" lang="en-US" sz="3200" b="1" i="0" u="none" strike="noStrike" kern="1200" cap="none" spc="0" normalizeH="0" baseline="0" noProof="0" dirty="0">
              <a:ln w="6350" cap="flat">
                <a:noFill/>
                <a:miter lim="800000"/>
              </a:ln>
              <a:solidFill>
                <a:srgbClr val="000000"/>
              </a:solidFill>
              <a:effectLst/>
              <a:uLnTx/>
              <a:uFillTx/>
              <a:latin typeface="Arial"/>
            </a:endParaRPr>
          </a:p>
        </p:txBody>
      </p:sp>
      <p:sp>
        <p:nvSpPr>
          <p:cNvPr id="10" name="Title 1"/>
          <p:cNvSpPr txBox="1">
            <a:spLocks/>
          </p:cNvSpPr>
          <p:nvPr/>
        </p:nvSpPr>
        <p:spPr>
          <a:xfrm>
            <a:off x="158522" y="6551054"/>
            <a:ext cx="11476266" cy="36576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lvl="0">
              <a:spcBef>
                <a:spcPts val="600"/>
              </a:spcBef>
              <a:spcAft>
                <a:spcPts val="600"/>
              </a:spcAft>
              <a:defRPr/>
            </a:pPr>
            <a:r>
              <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rPr>
              <a:t>Source:  Ministry of Finance, monthly economic update and outlook – Oct </a:t>
            </a:r>
            <a:r>
              <a:rPr lang="en-US" sz="1200" b="0" dirty="0">
                <a:solidFill>
                  <a:srgbClr val="000000"/>
                </a:solidFill>
              </a:rPr>
              <a:t>2022 available at https://www.finance.gov.pk/economic/economic_update_October_2022.pdf</a:t>
            </a:r>
            <a:endParaRPr kumimoji="0" lang="en-US" sz="1200" b="0" i="0" u="none" strike="noStrike" kern="1200" cap="none" spc="0" normalizeH="0" baseline="0" noProof="0" dirty="0">
              <a:ln w="6350" cap="flat">
                <a:noFill/>
                <a:miter lim="800000"/>
              </a:ln>
              <a:solidFill>
                <a:srgbClr val="000000"/>
              </a:solidFill>
              <a:effectLst/>
              <a:uLnTx/>
              <a:uFillTx/>
              <a:latin typeface="Arial"/>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4181105864"/>
              </p:ext>
            </p:extLst>
          </p:nvPr>
        </p:nvGraphicFramePr>
        <p:xfrm>
          <a:off x="558572" y="1143698"/>
          <a:ext cx="11347679" cy="5242805"/>
        </p:xfrm>
        <a:graphic>
          <a:graphicData uri="http://schemas.openxmlformats.org/drawingml/2006/table">
            <a:tbl>
              <a:tblPr firstRow="1" bandRow="1">
                <a:tableStyleId>{5C22544A-7EE6-4342-B048-85BDC9FD1C3A}</a:tableStyleId>
              </a:tblPr>
              <a:tblGrid>
                <a:gridCol w="4072757">
                  <a:extLst>
                    <a:ext uri="{9D8B030D-6E8A-4147-A177-3AD203B41FA5}">
                      <a16:colId xmlns:a16="http://schemas.microsoft.com/office/drawing/2014/main" val="1524980040"/>
                    </a:ext>
                  </a:extLst>
                </a:gridCol>
                <a:gridCol w="2424974">
                  <a:extLst>
                    <a:ext uri="{9D8B030D-6E8A-4147-A177-3AD203B41FA5}">
                      <a16:colId xmlns:a16="http://schemas.microsoft.com/office/drawing/2014/main" val="434953674"/>
                    </a:ext>
                  </a:extLst>
                </a:gridCol>
                <a:gridCol w="2424974">
                  <a:extLst>
                    <a:ext uri="{9D8B030D-6E8A-4147-A177-3AD203B41FA5}">
                      <a16:colId xmlns:a16="http://schemas.microsoft.com/office/drawing/2014/main" val="2810643267"/>
                    </a:ext>
                  </a:extLst>
                </a:gridCol>
                <a:gridCol w="2424974">
                  <a:extLst>
                    <a:ext uri="{9D8B030D-6E8A-4147-A177-3AD203B41FA5}">
                      <a16:colId xmlns:a16="http://schemas.microsoft.com/office/drawing/2014/main" val="1734931680"/>
                    </a:ext>
                  </a:extLst>
                </a:gridCol>
              </a:tblGrid>
              <a:tr h="861317">
                <a:tc>
                  <a:txBody>
                    <a:bodyPr/>
                    <a:lstStyle/>
                    <a:p>
                      <a:endParaRPr lang="en-US" sz="2000" dirty="0"/>
                    </a:p>
                  </a:txBody>
                  <a:tcPr/>
                </a:tc>
                <a:tc>
                  <a:txBody>
                    <a:bodyPr/>
                    <a:lstStyle/>
                    <a:p>
                      <a:pPr algn="ctr"/>
                      <a:r>
                        <a:rPr lang="en-US" sz="2000" dirty="0"/>
                        <a:t>2021-22</a:t>
                      </a:r>
                    </a:p>
                    <a:p>
                      <a:pPr algn="ctr"/>
                      <a:r>
                        <a:rPr lang="en-US" sz="2000" dirty="0"/>
                        <a:t>July - Sept</a:t>
                      </a:r>
                    </a:p>
                  </a:txBody>
                  <a:tcPr/>
                </a:tc>
                <a:tc>
                  <a:txBody>
                    <a:bodyPr/>
                    <a:lstStyle/>
                    <a:p>
                      <a:pPr algn="ctr"/>
                      <a:r>
                        <a:rPr lang="en-US" sz="2000" dirty="0"/>
                        <a:t>2022-23</a:t>
                      </a:r>
                    </a:p>
                    <a:p>
                      <a:pPr algn="ctr"/>
                      <a:r>
                        <a:rPr lang="en-US" sz="2000" dirty="0"/>
                        <a:t>July - Sept</a:t>
                      </a:r>
                    </a:p>
                  </a:txBody>
                  <a:tcPr/>
                </a:tc>
                <a:tc>
                  <a:txBody>
                    <a:bodyPr/>
                    <a:lstStyle/>
                    <a:p>
                      <a:pPr algn="ctr"/>
                      <a:r>
                        <a:rPr lang="en-US" sz="2000"/>
                        <a:t>% Change</a:t>
                      </a:r>
                      <a:endParaRPr lang="en-US" sz="2000" dirty="0"/>
                    </a:p>
                  </a:txBody>
                  <a:tcPr/>
                </a:tc>
                <a:extLst>
                  <a:ext uri="{0D108BD9-81ED-4DB2-BD59-A6C34878D82A}">
                    <a16:rowId xmlns:a16="http://schemas.microsoft.com/office/drawing/2014/main" val="273306669"/>
                  </a:ext>
                </a:extLst>
              </a:tr>
              <a:tr h="486832">
                <a:tc>
                  <a:txBody>
                    <a:bodyPr/>
                    <a:lstStyle/>
                    <a:p>
                      <a:r>
                        <a:rPr lang="en-US" sz="2000"/>
                        <a:t>Remittances ($ Billion)</a:t>
                      </a:r>
                      <a:endParaRPr lang="en-US" sz="2000" dirty="0"/>
                    </a:p>
                  </a:txBody>
                  <a:tcPr/>
                </a:tc>
                <a:tc>
                  <a:txBody>
                    <a:bodyPr/>
                    <a:lstStyle/>
                    <a:p>
                      <a:pPr algn="ctr"/>
                      <a:r>
                        <a:rPr lang="en-US" sz="2000" dirty="0"/>
                        <a:t>8.2</a:t>
                      </a:r>
                    </a:p>
                  </a:txBody>
                  <a:tcPr/>
                </a:tc>
                <a:tc>
                  <a:txBody>
                    <a:bodyPr/>
                    <a:lstStyle/>
                    <a:p>
                      <a:pPr algn="ctr"/>
                      <a:r>
                        <a:rPr lang="en-US" sz="2000" dirty="0"/>
                        <a:t>7.7</a:t>
                      </a:r>
                    </a:p>
                  </a:txBody>
                  <a:tcPr/>
                </a:tc>
                <a:tc>
                  <a:txBody>
                    <a:bodyPr/>
                    <a:lstStyle/>
                    <a:p>
                      <a:pPr algn="ctr"/>
                      <a:r>
                        <a:rPr lang="en-US" sz="2000"/>
                        <a:t>6.3</a:t>
                      </a:r>
                      <a:r>
                        <a:rPr lang="en-US" sz="2000">
                          <a:solidFill>
                            <a:schemeClr val="accent5"/>
                          </a:solidFill>
                          <a:latin typeface="Arial" panose="020B0604020202020204" pitchFamily="34" charset="0"/>
                          <a:cs typeface="Arial" panose="020B0604020202020204" pitchFamily="34" charset="0"/>
                        </a:rPr>
                        <a:t>▼</a:t>
                      </a:r>
                      <a:endParaRPr lang="en-US" sz="2000" dirty="0">
                        <a:solidFill>
                          <a:schemeClr val="accent5"/>
                        </a:solidFill>
                      </a:endParaRPr>
                    </a:p>
                  </a:txBody>
                  <a:tcPr/>
                </a:tc>
                <a:extLst>
                  <a:ext uri="{0D108BD9-81ED-4DB2-BD59-A6C34878D82A}">
                    <a16:rowId xmlns:a16="http://schemas.microsoft.com/office/drawing/2014/main" val="511718844"/>
                  </a:ext>
                </a:extLst>
              </a:tr>
              <a:tr h="486832">
                <a:tc>
                  <a:txBody>
                    <a:bodyPr/>
                    <a:lstStyle/>
                    <a:p>
                      <a:r>
                        <a:rPr lang="en-US" sz="2000" dirty="0"/>
                        <a:t>Export ($ Billion)</a:t>
                      </a:r>
                    </a:p>
                  </a:txBody>
                  <a:tcPr/>
                </a:tc>
                <a:tc>
                  <a:txBody>
                    <a:bodyPr/>
                    <a:lstStyle/>
                    <a:p>
                      <a:pPr algn="ctr"/>
                      <a:r>
                        <a:rPr lang="en-US" sz="2000"/>
                        <a:t>7.2</a:t>
                      </a:r>
                      <a:endParaRPr lang="en-US" sz="2000" dirty="0"/>
                    </a:p>
                  </a:txBody>
                  <a:tcPr/>
                </a:tc>
                <a:tc>
                  <a:txBody>
                    <a:bodyPr/>
                    <a:lstStyle/>
                    <a:p>
                      <a:pPr algn="ctr"/>
                      <a:r>
                        <a:rPr lang="en-US" sz="2000" dirty="0"/>
                        <a:t>7.6</a:t>
                      </a:r>
                    </a:p>
                  </a:txBody>
                  <a:tcPr/>
                </a:tc>
                <a:tc>
                  <a:txBody>
                    <a:bodyPr/>
                    <a:lstStyle/>
                    <a:p>
                      <a:pPr algn="ctr"/>
                      <a:r>
                        <a:rPr lang="en-US" sz="2000"/>
                        <a:t>5.5</a:t>
                      </a:r>
                      <a:r>
                        <a:rPr lang="en-US" sz="2000">
                          <a:solidFill>
                            <a:schemeClr val="accent1"/>
                          </a:solidFill>
                          <a:latin typeface="Arial" panose="020B0604020202020204" pitchFamily="34" charset="0"/>
                          <a:cs typeface="Arial" panose="020B0604020202020204" pitchFamily="34" charset="0"/>
                        </a:rPr>
                        <a:t>▲</a:t>
                      </a:r>
                      <a:endParaRPr lang="en-US" sz="2000" dirty="0">
                        <a:solidFill>
                          <a:schemeClr val="accent1"/>
                        </a:solidFill>
                      </a:endParaRPr>
                    </a:p>
                  </a:txBody>
                  <a:tcPr/>
                </a:tc>
                <a:extLst>
                  <a:ext uri="{0D108BD9-81ED-4DB2-BD59-A6C34878D82A}">
                    <a16:rowId xmlns:a16="http://schemas.microsoft.com/office/drawing/2014/main" val="3031665940"/>
                  </a:ext>
                </a:extLst>
              </a:tr>
              <a:tr h="486832">
                <a:tc>
                  <a:txBody>
                    <a:bodyPr/>
                    <a:lstStyle/>
                    <a:p>
                      <a:r>
                        <a:rPr lang="en-US" sz="2000"/>
                        <a:t>Import ($ Billion)</a:t>
                      </a:r>
                      <a:endParaRPr lang="en-US" sz="2000" dirty="0"/>
                    </a:p>
                  </a:txBody>
                  <a:tcPr/>
                </a:tc>
                <a:tc>
                  <a:txBody>
                    <a:bodyPr/>
                    <a:lstStyle/>
                    <a:p>
                      <a:pPr algn="ctr"/>
                      <a:r>
                        <a:rPr lang="en-US" sz="2000"/>
                        <a:t>17.4</a:t>
                      </a:r>
                      <a:endParaRPr lang="en-US" sz="2000" dirty="0"/>
                    </a:p>
                  </a:txBody>
                  <a:tcPr/>
                </a:tc>
                <a:tc>
                  <a:txBody>
                    <a:bodyPr/>
                    <a:lstStyle/>
                    <a:p>
                      <a:pPr algn="ctr"/>
                      <a:r>
                        <a:rPr lang="en-US" sz="2000" dirty="0"/>
                        <a:t>16.0</a:t>
                      </a:r>
                    </a:p>
                  </a:txBody>
                  <a:tcPr/>
                </a:tc>
                <a:tc>
                  <a:txBody>
                    <a:bodyPr/>
                    <a:lstStyle/>
                    <a:p>
                      <a:pPr algn="ctr"/>
                      <a:r>
                        <a:rPr lang="en-US" sz="2000" dirty="0"/>
                        <a:t>7.9</a:t>
                      </a:r>
                      <a:r>
                        <a:rPr lang="en-US" sz="2000" dirty="0">
                          <a:solidFill>
                            <a:schemeClr val="accent5"/>
                          </a:solidFill>
                          <a:latin typeface="Arial" panose="020B0604020202020204" pitchFamily="34" charset="0"/>
                          <a:cs typeface="Arial" panose="020B0604020202020204" pitchFamily="34" charset="0"/>
                        </a:rPr>
                        <a:t>▼</a:t>
                      </a:r>
                      <a:endParaRPr lang="en-US" sz="2000" dirty="0">
                        <a:solidFill>
                          <a:schemeClr val="accent5"/>
                        </a:solidFill>
                      </a:endParaRPr>
                    </a:p>
                  </a:txBody>
                  <a:tcPr/>
                </a:tc>
                <a:extLst>
                  <a:ext uri="{0D108BD9-81ED-4DB2-BD59-A6C34878D82A}">
                    <a16:rowId xmlns:a16="http://schemas.microsoft.com/office/drawing/2014/main" val="1687737708"/>
                  </a:ext>
                </a:extLst>
              </a:tr>
              <a:tr h="486832">
                <a:tc>
                  <a:txBody>
                    <a:bodyPr/>
                    <a:lstStyle/>
                    <a:p>
                      <a:r>
                        <a:rPr lang="en-US" sz="2000"/>
                        <a:t>Current Account Deficit ($ Billion)</a:t>
                      </a:r>
                      <a:endParaRPr lang="en-US" sz="2000" dirty="0"/>
                    </a:p>
                  </a:txBody>
                  <a:tcPr/>
                </a:tc>
                <a:tc>
                  <a:txBody>
                    <a:bodyPr/>
                    <a:lstStyle/>
                    <a:p>
                      <a:pPr algn="ctr"/>
                      <a:r>
                        <a:rPr lang="en-US" sz="2000"/>
                        <a:t>3.5</a:t>
                      </a:r>
                      <a:endParaRPr lang="en-US" sz="2000" dirty="0"/>
                    </a:p>
                  </a:txBody>
                  <a:tcPr/>
                </a:tc>
                <a:tc>
                  <a:txBody>
                    <a:bodyPr/>
                    <a:lstStyle/>
                    <a:p>
                      <a:pPr algn="ctr"/>
                      <a:r>
                        <a:rPr lang="en-US" sz="2000"/>
                        <a:t>2.2</a:t>
                      </a:r>
                      <a:endParaRPr lang="en-US" sz="2000" dirty="0"/>
                    </a:p>
                  </a:txBody>
                  <a:tcPr/>
                </a:tc>
                <a:tc>
                  <a:txBody>
                    <a:bodyPr/>
                    <a:lstStyle/>
                    <a:p>
                      <a:pPr algn="ctr"/>
                      <a:r>
                        <a:rPr lang="en-US" sz="2000" dirty="0">
                          <a:solidFill>
                            <a:schemeClr val="accent5"/>
                          </a:solidFill>
                          <a:latin typeface="Arial" panose="020B0604020202020204" pitchFamily="34" charset="0"/>
                          <a:cs typeface="Arial" panose="020B0604020202020204" pitchFamily="34" charset="0"/>
                        </a:rPr>
                        <a:t>▼</a:t>
                      </a:r>
                      <a:endParaRPr lang="en-US" sz="2000" dirty="0">
                        <a:solidFill>
                          <a:schemeClr val="accent5"/>
                        </a:solidFill>
                      </a:endParaRPr>
                    </a:p>
                  </a:txBody>
                  <a:tcPr/>
                </a:tc>
                <a:extLst>
                  <a:ext uri="{0D108BD9-81ED-4DB2-BD59-A6C34878D82A}">
                    <a16:rowId xmlns:a16="http://schemas.microsoft.com/office/drawing/2014/main" val="939012337"/>
                  </a:ext>
                </a:extLst>
              </a:tr>
              <a:tr h="486832">
                <a:tc>
                  <a:txBody>
                    <a:bodyPr/>
                    <a:lstStyle/>
                    <a:p>
                      <a:r>
                        <a:rPr lang="en-US" sz="2000"/>
                        <a:t>Forex Reserves ($ Billion)</a:t>
                      </a:r>
                      <a:endParaRPr lang="en-US" sz="2000" dirty="0"/>
                    </a:p>
                  </a:txBody>
                  <a:tcPr/>
                </a:tc>
                <a:tc>
                  <a:txBody>
                    <a:bodyPr/>
                    <a:lstStyle/>
                    <a:p>
                      <a:pPr algn="ctr"/>
                      <a:r>
                        <a:rPr lang="en-US" sz="2000"/>
                        <a:t>23.849</a:t>
                      </a:r>
                      <a:endParaRPr lang="en-US" sz="2000" dirty="0"/>
                    </a:p>
                  </a:txBody>
                  <a:tcPr/>
                </a:tc>
                <a:tc>
                  <a:txBody>
                    <a:bodyPr/>
                    <a:lstStyle/>
                    <a:p>
                      <a:pPr algn="ctr"/>
                      <a:r>
                        <a:rPr lang="en-US" sz="2000"/>
                        <a:t>14.626</a:t>
                      </a:r>
                      <a:endParaRPr lang="en-US" sz="2000" dirty="0"/>
                    </a:p>
                  </a:txBody>
                  <a:tcPr/>
                </a:tc>
                <a:tc>
                  <a:txBody>
                    <a:bodyPr/>
                    <a:lstStyle/>
                    <a:p>
                      <a:pPr algn="ctr"/>
                      <a:endParaRPr lang="en-US" sz="2000" dirty="0"/>
                    </a:p>
                  </a:txBody>
                  <a:tcPr/>
                </a:tc>
                <a:extLst>
                  <a:ext uri="{0D108BD9-81ED-4DB2-BD59-A6C34878D82A}">
                    <a16:rowId xmlns:a16="http://schemas.microsoft.com/office/drawing/2014/main" val="548829693"/>
                  </a:ext>
                </a:extLst>
              </a:tr>
              <a:tr h="486832">
                <a:tc>
                  <a:txBody>
                    <a:bodyPr/>
                    <a:lstStyle/>
                    <a:p>
                      <a:r>
                        <a:rPr lang="en-US" sz="2000"/>
                        <a:t>FBR Revenue (PKR Billion)</a:t>
                      </a:r>
                      <a:endParaRPr lang="en-US" sz="2000" dirty="0"/>
                    </a:p>
                  </a:txBody>
                  <a:tcPr/>
                </a:tc>
                <a:tc>
                  <a:txBody>
                    <a:bodyPr/>
                    <a:lstStyle/>
                    <a:p>
                      <a:pPr algn="ctr"/>
                      <a:r>
                        <a:rPr lang="en-US" sz="2000"/>
                        <a:t>1,396</a:t>
                      </a:r>
                      <a:endParaRPr lang="en-US" sz="2000" dirty="0"/>
                    </a:p>
                  </a:txBody>
                  <a:tcPr/>
                </a:tc>
                <a:tc>
                  <a:txBody>
                    <a:bodyPr/>
                    <a:lstStyle/>
                    <a:p>
                      <a:pPr algn="ctr"/>
                      <a:r>
                        <a:rPr lang="en-US" sz="2000"/>
                        <a:t>1,634</a:t>
                      </a:r>
                      <a:endParaRPr lang="en-US" sz="2000" dirty="0"/>
                    </a:p>
                  </a:txBody>
                  <a:tcPr/>
                </a:tc>
                <a:tc>
                  <a:txBody>
                    <a:bodyPr/>
                    <a:lstStyle/>
                    <a:p>
                      <a:pPr algn="ctr"/>
                      <a:r>
                        <a:rPr lang="en-US" sz="2000" dirty="0"/>
                        <a:t>17</a:t>
                      </a:r>
                      <a:r>
                        <a:rPr lang="en-US" sz="2000" dirty="0">
                          <a:solidFill>
                            <a:schemeClr val="accent1"/>
                          </a:solidFill>
                          <a:latin typeface="Arial" panose="020B0604020202020204" pitchFamily="34" charset="0"/>
                          <a:cs typeface="Arial" panose="020B0604020202020204" pitchFamily="34" charset="0"/>
                        </a:rPr>
                        <a:t>▲</a:t>
                      </a:r>
                      <a:endParaRPr lang="en-US" sz="2000" dirty="0">
                        <a:solidFill>
                          <a:schemeClr val="accent1"/>
                        </a:solidFill>
                      </a:endParaRPr>
                    </a:p>
                  </a:txBody>
                  <a:tcPr/>
                </a:tc>
                <a:extLst>
                  <a:ext uri="{0D108BD9-81ED-4DB2-BD59-A6C34878D82A}">
                    <a16:rowId xmlns:a16="http://schemas.microsoft.com/office/drawing/2014/main" val="3439552283"/>
                  </a:ext>
                </a:extLst>
              </a:tr>
              <a:tr h="486832">
                <a:tc>
                  <a:txBody>
                    <a:bodyPr/>
                    <a:lstStyle/>
                    <a:p>
                      <a:r>
                        <a:rPr lang="en-US" sz="2000"/>
                        <a:t>Policy Rate (percent)</a:t>
                      </a:r>
                      <a:endParaRPr lang="en-US" sz="2000" dirty="0"/>
                    </a:p>
                  </a:txBody>
                  <a:tcPr/>
                </a:tc>
                <a:tc>
                  <a:txBody>
                    <a:bodyPr/>
                    <a:lstStyle/>
                    <a:p>
                      <a:pPr algn="ctr"/>
                      <a:r>
                        <a:rPr lang="en-US" sz="2000"/>
                        <a:t>7.25</a:t>
                      </a:r>
                      <a:r>
                        <a:rPr lang="en-US" sz="2000" baseline="0"/>
                        <a:t> (Sept, 21)</a:t>
                      </a:r>
                      <a:endParaRPr lang="en-US" sz="2000" dirty="0"/>
                    </a:p>
                  </a:txBody>
                  <a:tcPr/>
                </a:tc>
                <a:tc>
                  <a:txBody>
                    <a:bodyPr/>
                    <a:lstStyle/>
                    <a:p>
                      <a:pPr algn="ctr"/>
                      <a:r>
                        <a:rPr lang="en-US" sz="2000"/>
                        <a:t>15.0 (Oct,</a:t>
                      </a:r>
                      <a:r>
                        <a:rPr lang="en-US" sz="2000" baseline="0"/>
                        <a:t> 22)</a:t>
                      </a:r>
                      <a:endParaRPr lang="en-US" sz="2000" dirty="0"/>
                    </a:p>
                  </a:txBody>
                  <a:tcPr/>
                </a:tc>
                <a:tc>
                  <a:txBody>
                    <a:bodyPr/>
                    <a:lstStyle/>
                    <a:p>
                      <a:pPr algn="ctr"/>
                      <a:endParaRPr lang="en-US" sz="2000" dirty="0"/>
                    </a:p>
                  </a:txBody>
                  <a:tcPr/>
                </a:tc>
                <a:extLst>
                  <a:ext uri="{0D108BD9-81ED-4DB2-BD59-A6C34878D82A}">
                    <a16:rowId xmlns:a16="http://schemas.microsoft.com/office/drawing/2014/main" val="3131351210"/>
                  </a:ext>
                </a:extLst>
              </a:tr>
              <a:tr h="486832">
                <a:tc>
                  <a:txBody>
                    <a:bodyPr/>
                    <a:lstStyle/>
                    <a:p>
                      <a:r>
                        <a:rPr lang="en-US" sz="2000"/>
                        <a:t>CPI (national)</a:t>
                      </a:r>
                      <a:r>
                        <a:rPr lang="en-US" sz="2000" baseline="0"/>
                        <a:t> (percent)</a:t>
                      </a:r>
                      <a:endParaRPr lang="en-US" sz="2000" dirty="0"/>
                    </a:p>
                  </a:txBody>
                  <a:tcPr/>
                </a:tc>
                <a:tc>
                  <a:txBody>
                    <a:bodyPr/>
                    <a:lstStyle/>
                    <a:p>
                      <a:pPr algn="ctr"/>
                      <a:r>
                        <a:rPr lang="en-US" sz="2000"/>
                        <a:t>8.6</a:t>
                      </a:r>
                      <a:endParaRPr lang="en-US" sz="2000" dirty="0"/>
                    </a:p>
                  </a:txBody>
                  <a:tcPr/>
                </a:tc>
                <a:tc>
                  <a:txBody>
                    <a:bodyPr/>
                    <a:lstStyle/>
                    <a:p>
                      <a:pPr algn="ctr"/>
                      <a:r>
                        <a:rPr lang="en-US" sz="2000"/>
                        <a:t>25.1</a:t>
                      </a:r>
                      <a:endParaRPr lang="en-US" sz="2000" dirty="0"/>
                    </a:p>
                  </a:txBody>
                  <a:tcPr/>
                </a:tc>
                <a:tc>
                  <a:txBody>
                    <a:bodyPr/>
                    <a:lstStyle/>
                    <a:p>
                      <a:pPr algn="ctr"/>
                      <a:endParaRPr lang="en-US" sz="2000" dirty="0"/>
                    </a:p>
                  </a:txBody>
                  <a:tcPr/>
                </a:tc>
                <a:extLst>
                  <a:ext uri="{0D108BD9-81ED-4DB2-BD59-A6C34878D82A}">
                    <a16:rowId xmlns:a16="http://schemas.microsoft.com/office/drawing/2014/main" val="875251115"/>
                  </a:ext>
                </a:extLst>
              </a:tr>
              <a:tr h="486832">
                <a:tc>
                  <a:txBody>
                    <a:bodyPr/>
                    <a:lstStyle/>
                    <a:p>
                      <a:r>
                        <a:rPr lang="en-US" sz="2000"/>
                        <a:t>Market Capitalization ($</a:t>
                      </a:r>
                      <a:r>
                        <a:rPr lang="en-US" sz="2000" baseline="0"/>
                        <a:t> Billion)</a:t>
                      </a:r>
                      <a:endParaRPr lang="en-US" sz="2000" dirty="0"/>
                    </a:p>
                  </a:txBody>
                  <a:tcPr/>
                </a:tc>
                <a:tc>
                  <a:txBody>
                    <a:bodyPr/>
                    <a:lstStyle/>
                    <a:p>
                      <a:pPr algn="ctr"/>
                      <a:r>
                        <a:rPr lang="en-US" sz="2000"/>
                        <a:t>33.99</a:t>
                      </a:r>
                      <a:endParaRPr lang="en-US" sz="2000" dirty="0"/>
                    </a:p>
                  </a:txBody>
                  <a:tcPr/>
                </a:tc>
                <a:tc>
                  <a:txBody>
                    <a:bodyPr/>
                    <a:lstStyle/>
                    <a:p>
                      <a:pPr algn="ctr"/>
                      <a:r>
                        <a:rPr lang="en-US" sz="2000"/>
                        <a:t>30.56</a:t>
                      </a:r>
                      <a:endParaRPr lang="en-US" sz="2000" dirty="0"/>
                    </a:p>
                  </a:txBody>
                  <a:tcPr/>
                </a:tc>
                <a:tc>
                  <a:txBody>
                    <a:bodyPr/>
                    <a:lstStyle/>
                    <a:p>
                      <a:pPr algn="ctr"/>
                      <a:r>
                        <a:rPr lang="en-US" sz="2000" dirty="0"/>
                        <a:t>10.09</a:t>
                      </a:r>
                      <a:r>
                        <a:rPr lang="en-US" sz="2000" dirty="0">
                          <a:solidFill>
                            <a:schemeClr val="accent5"/>
                          </a:solidFill>
                          <a:latin typeface="Arial" panose="020B0604020202020204" pitchFamily="34" charset="0"/>
                          <a:cs typeface="Arial" panose="020B0604020202020204" pitchFamily="34" charset="0"/>
                        </a:rPr>
                        <a:t>▼</a:t>
                      </a:r>
                      <a:endParaRPr lang="en-US" sz="2000" dirty="0"/>
                    </a:p>
                  </a:txBody>
                  <a:tcPr/>
                </a:tc>
                <a:extLst>
                  <a:ext uri="{0D108BD9-81ED-4DB2-BD59-A6C34878D82A}">
                    <a16:rowId xmlns:a16="http://schemas.microsoft.com/office/drawing/2014/main" val="1546914411"/>
                  </a:ext>
                </a:extLst>
              </a:tr>
            </a:tbl>
          </a:graphicData>
        </a:graphic>
      </p:graphicFrame>
      <p:sp>
        <p:nvSpPr>
          <p:cNvPr id="2" name="Slide Number Placeholder 1"/>
          <p:cNvSpPr>
            <a:spLocks noGrp="1"/>
          </p:cNvSpPr>
          <p:nvPr>
            <p:ph type="sldNum" sz="quarter" idx="12"/>
          </p:nvPr>
        </p:nvSpPr>
        <p:spPr/>
        <p:txBody>
          <a:bodyPr/>
          <a:lstStyle/>
          <a:p>
            <a:fld id="{E6AFDD3D-E1F5-4B3E-98E3-C7999D8EA369}" type="slidenum">
              <a:rPr lang="en-US" smtClean="0"/>
              <a:t>40</a:t>
            </a:fld>
            <a:endParaRPr lang="en-US"/>
          </a:p>
        </p:txBody>
      </p:sp>
    </p:spTree>
    <p:extLst>
      <p:ext uri="{BB962C8B-B14F-4D97-AF65-F5344CB8AC3E}">
        <p14:creationId xmlns:p14="http://schemas.microsoft.com/office/powerpoint/2010/main" val="304760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1A2632-873B-0645-7AB4-266BF3397850}"/>
              </a:ext>
            </a:extLst>
          </p:cNvPr>
          <p:cNvSpPr/>
          <p:nvPr/>
        </p:nvSpPr>
        <p:spPr>
          <a:xfrm>
            <a:off x="245908" y="832492"/>
            <a:ext cx="7722016" cy="242097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3516855B-92F9-4025-2383-F2EEB959D241}"/>
              </a:ext>
            </a:extLst>
          </p:cNvPr>
          <p:cNvSpPr/>
          <p:nvPr/>
        </p:nvSpPr>
        <p:spPr>
          <a:xfrm>
            <a:off x="230802" y="3450604"/>
            <a:ext cx="7722016" cy="307880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K"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noAutofit/>
          </a:bodyPr>
          <a:lstStyle/>
          <a:p>
            <a:r>
              <a:rPr lang="en-US" sz="3200" dirty="0"/>
              <a:t>Should Pakistan be worried?</a:t>
            </a:r>
          </a:p>
        </p:txBody>
      </p:sp>
      <p:graphicFrame>
        <p:nvGraphicFramePr>
          <p:cNvPr id="4" name="Chart 3">
            <a:extLst>
              <a:ext uri="{FF2B5EF4-FFF2-40B4-BE49-F238E27FC236}">
                <a16:creationId xmlns:a16="http://schemas.microsoft.com/office/drawing/2014/main" id="{6B0E759C-2A56-4A33-B941-42A5AEB77DCF}"/>
              </a:ext>
            </a:extLst>
          </p:cNvPr>
          <p:cNvGraphicFramePr>
            <a:graphicFrameLocks/>
          </p:cNvGraphicFramePr>
          <p:nvPr>
            <p:extLst>
              <p:ext uri="{D42A27DB-BD31-4B8C-83A1-F6EECF244321}">
                <p14:modId xmlns:p14="http://schemas.microsoft.com/office/powerpoint/2010/main" val="1528434585"/>
              </p:ext>
            </p:extLst>
          </p:nvPr>
        </p:nvGraphicFramePr>
        <p:xfrm>
          <a:off x="323252" y="1367297"/>
          <a:ext cx="7234844" cy="18411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390EB34-2BD5-C0B4-4728-F910B12B40FF}"/>
              </a:ext>
            </a:extLst>
          </p:cNvPr>
          <p:cNvSpPr txBox="1"/>
          <p:nvPr/>
        </p:nvSpPr>
        <p:spPr>
          <a:xfrm>
            <a:off x="273846" y="925077"/>
            <a:ext cx="528276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Pak inflation (consumer price %)</a:t>
            </a:r>
            <a:endParaRPr kumimoji="0" lang="en-PK"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FCADC654-AA79-D9D3-242D-F0E28F572F24}"/>
              </a:ext>
            </a:extLst>
          </p:cNvPr>
          <p:cNvSpPr txBox="1"/>
          <p:nvPr/>
        </p:nvSpPr>
        <p:spPr>
          <a:xfrm>
            <a:off x="323252" y="3571052"/>
            <a:ext cx="629071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Pak GDP Constant (Current USD, billions)</a:t>
            </a:r>
            <a:endParaRPr kumimoji="0" lang="en-PK"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BE43995A-4D8F-9F5D-B81A-3C84D9532F37}"/>
              </a:ext>
            </a:extLst>
          </p:cNvPr>
          <p:cNvSpPr txBox="1"/>
          <p:nvPr/>
        </p:nvSpPr>
        <p:spPr>
          <a:xfrm>
            <a:off x="8041642" y="237455"/>
            <a:ext cx="4264658"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Pakistan is facing stagflation :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Stagnant economic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Inflation rising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This can lead to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Unemployment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Shrinking of economy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High</a:t>
            </a:r>
            <a:r>
              <a:rPr kumimoji="0" lang="en-US" sz="2400" b="0" i="0" u="none" strike="noStrike" kern="1200" cap="none" spc="0" normalizeH="0" noProof="0" dirty="0">
                <a:ln>
                  <a:noFill/>
                </a:ln>
                <a:solidFill>
                  <a:srgbClr val="000000"/>
                </a:solidFill>
                <a:effectLst/>
                <a:uLnTx/>
                <a:uFillTx/>
                <a:latin typeface="Arial"/>
                <a:ea typeface="+mn-ea"/>
                <a:cs typeface="+mn-cs"/>
              </a:rPr>
              <a:t> external debt</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Repayment will need more money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Increased savings </a:t>
            </a:r>
            <a:r>
              <a:rPr lang="en-US" sz="2400" dirty="0">
                <a:solidFill>
                  <a:srgbClr val="000000"/>
                </a:solidFill>
                <a:latin typeface="Arial"/>
              </a:rPr>
              <a:t>can further slow down economy</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46984E9-2DAE-57DD-036E-7A5C938C6D8D}"/>
              </a:ext>
            </a:extLst>
          </p:cNvPr>
          <p:cNvSpPr/>
          <p:nvPr/>
        </p:nvSpPr>
        <p:spPr>
          <a:xfrm>
            <a:off x="8157506" y="5906118"/>
            <a:ext cx="3750308" cy="633948"/>
          </a:xfrm>
          <a:prstGeom prst="rect">
            <a:avLst/>
          </a:prstGeom>
          <a:solidFill>
            <a:schemeClr val="tx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Short Answer: Yes</a:t>
            </a:r>
            <a:endParaRPr kumimoji="0" lang="en-US"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2" name="Chart 11"/>
          <p:cNvGraphicFramePr/>
          <p:nvPr>
            <p:extLst>
              <p:ext uri="{D42A27DB-BD31-4B8C-83A1-F6EECF244321}">
                <p14:modId xmlns:p14="http://schemas.microsoft.com/office/powerpoint/2010/main" val="2443327751"/>
              </p:ext>
            </p:extLst>
          </p:nvPr>
        </p:nvGraphicFramePr>
        <p:xfrm>
          <a:off x="230802" y="4148001"/>
          <a:ext cx="7629565" cy="23531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6200" y="6573864"/>
            <a:ext cx="13373100" cy="400110"/>
          </a:xfrm>
          <a:prstGeom prst="rect">
            <a:avLst/>
          </a:prstGeom>
        </p:spPr>
        <p:txBody>
          <a:bodyPr wrap="square">
            <a:spAutoFit/>
          </a:bodyPr>
          <a:lstStyle/>
          <a:p>
            <a:r>
              <a:rPr lang="en-US" sz="1000" dirty="0"/>
              <a:t>Source: Country wise statistics, World bank. Available at: </a:t>
            </a:r>
            <a:r>
              <a:rPr lang="en-US" sz="1000" dirty="0">
                <a:hlinkClick r:id="rId4"/>
              </a:rPr>
              <a:t>https://data.worldbank.org/indicator/FP.CPI.TOTL.ZG?locations=PK</a:t>
            </a:r>
            <a:r>
              <a:rPr lang="en-US" sz="1000" dirty="0"/>
              <a:t> and </a:t>
            </a:r>
            <a:r>
              <a:rPr lang="en-US" sz="1000" dirty="0">
                <a:hlinkClick r:id="rId5"/>
              </a:rPr>
              <a:t>https://data.worldbank.org/indicator/NY.GDP.MKTP.CD?locations=PK</a:t>
            </a:r>
            <a:r>
              <a:rPr lang="en-US" sz="1000" dirty="0"/>
              <a:t> </a:t>
            </a:r>
          </a:p>
          <a:p>
            <a:r>
              <a:rPr lang="en-US" sz="1000" dirty="0"/>
              <a:t> </a:t>
            </a:r>
          </a:p>
        </p:txBody>
      </p:sp>
      <p:sp>
        <p:nvSpPr>
          <p:cNvPr id="7" name="Slide Number Placeholder 6"/>
          <p:cNvSpPr>
            <a:spLocks noGrp="1"/>
          </p:cNvSpPr>
          <p:nvPr>
            <p:ph type="sldNum" sz="quarter" idx="12"/>
          </p:nvPr>
        </p:nvSpPr>
        <p:spPr/>
        <p:txBody>
          <a:bodyPr/>
          <a:lstStyle/>
          <a:p>
            <a:fld id="{E6AFDD3D-E1F5-4B3E-98E3-C7999D8EA369}" type="slidenum">
              <a:rPr lang="en-US" smtClean="0"/>
              <a:t>41</a:t>
            </a:fld>
            <a:endParaRPr lang="en-US"/>
          </a:p>
        </p:txBody>
      </p:sp>
    </p:spTree>
    <p:extLst>
      <p:ext uri="{BB962C8B-B14F-4D97-AF65-F5344CB8AC3E}">
        <p14:creationId xmlns:p14="http://schemas.microsoft.com/office/powerpoint/2010/main" val="942712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14" y="80783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561414" y="179536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561414" y="278289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561414" y="377042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561414" y="475795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561414" y="5745485"/>
            <a:ext cx="5082454" cy="89525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Rectangle 8"/>
          <p:cNvSpPr/>
          <p:nvPr/>
        </p:nvSpPr>
        <p:spPr>
          <a:xfrm>
            <a:off x="6488755" y="807834"/>
            <a:ext cx="4996733" cy="583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3200" b="1" dirty="0">
              <a:solidFill>
                <a:schemeClr val="accent5"/>
              </a:solidFill>
            </a:endParaRPr>
          </a:p>
          <a:p>
            <a:pPr lvl="0" algn="ctr">
              <a:defRPr/>
            </a:pPr>
            <a:r>
              <a:rPr lang="en-US" sz="3200" b="1" dirty="0">
                <a:solidFill>
                  <a:schemeClr val="accent1"/>
                </a:solidFill>
              </a:rPr>
              <a:t>It would be important to pre-empt a financial crisis if economic hardship has already been impacting people, organizations, and countries</a:t>
            </a:r>
          </a:p>
          <a:p>
            <a:pPr lvl="0" algn="ctr">
              <a:defRPr/>
            </a:pPr>
            <a:endParaRPr lang="en-US" sz="3200" b="1" dirty="0">
              <a:solidFill>
                <a:schemeClr val="accent1"/>
              </a:solidFill>
            </a:endParaRPr>
          </a:p>
          <a:p>
            <a:pPr lvl="0" algn="ctr">
              <a:defRPr/>
            </a:pPr>
            <a:endParaRPr lang="en-US" sz="3200" b="1" dirty="0">
              <a:solidFill>
                <a:schemeClr val="accent5"/>
              </a:solidFill>
            </a:endParaRPr>
          </a:p>
        </p:txBody>
      </p:sp>
      <p:cxnSp>
        <p:nvCxnSpPr>
          <p:cNvPr id="8" name="Straight Connector 7"/>
          <p:cNvCxnSpPr/>
          <p:nvPr/>
        </p:nvCxnSpPr>
        <p:spPr>
          <a:xfrm>
            <a:off x="6070927" y="836966"/>
            <a:ext cx="0" cy="5779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42</a:t>
            </a:fld>
            <a:endParaRPr lang="en-US"/>
          </a:p>
        </p:txBody>
      </p:sp>
    </p:spTree>
    <p:extLst>
      <p:ext uri="{BB962C8B-B14F-4D97-AF65-F5344CB8AC3E}">
        <p14:creationId xmlns:p14="http://schemas.microsoft.com/office/powerpoint/2010/main" val="2312624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053" y="820132"/>
            <a:ext cx="11353800" cy="5797483"/>
            <a:chOff x="435053" y="1699167"/>
            <a:chExt cx="11353800" cy="3314700"/>
          </a:xfrm>
          <a:solidFill>
            <a:schemeClr val="accent1"/>
          </a:solidFill>
        </p:grpSpPr>
        <p:sp>
          <p:nvSpPr>
            <p:cNvPr id="6" name="Rectangle 5"/>
            <p:cNvSpPr/>
            <p:nvPr/>
          </p:nvSpPr>
          <p:spPr>
            <a:xfrm>
              <a:off x="799769" y="1905235"/>
              <a:ext cx="10636004" cy="2902565"/>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Recessions in past are preceded by Financial crises, World has witnessed once in a century Pandemic followed by regional conflicts, increases in commodities and oil prices. </a:t>
              </a:r>
              <a:r>
                <a:rPr lang="en-US" sz="3200" b="1" dirty="0">
                  <a:solidFill>
                    <a:prstClr val="white"/>
                  </a:solidFill>
                  <a:latin typeface="Arial"/>
                </a:rPr>
                <a:t>The recession is imminent and EMDEs are likely to suffer more than developed economies. Pakistan shall take measures to reduce its impact on its economy and marginalized segments.</a:t>
              </a:r>
              <a:r>
                <a:rPr kumimoji="0" lang="en-US" sz="3200" b="1" i="0" u="none" strike="noStrike" kern="1200" cap="none" spc="0" normalizeH="0" baseline="0" noProof="0" dirty="0">
                  <a:ln>
                    <a:noFill/>
                  </a:ln>
                  <a:solidFill>
                    <a:prstClr val="white"/>
                  </a:solidFill>
                  <a:effectLst/>
                  <a:uLnTx/>
                  <a:uFillTx/>
                  <a:latin typeface="Arial"/>
                  <a:ea typeface="+mn-ea"/>
                  <a:cs typeface="+mn-cs"/>
                </a:rPr>
                <a:t>  </a:t>
              </a:r>
            </a:p>
          </p:txBody>
        </p:sp>
        <p:sp>
          <p:nvSpPr>
            <p:cNvPr id="7" name="Frame 6"/>
            <p:cNvSpPr/>
            <p:nvPr/>
          </p:nvSpPr>
          <p:spPr>
            <a:xfrm>
              <a:off x="435053" y="1699167"/>
              <a:ext cx="11353800" cy="3314700"/>
            </a:xfrm>
            <a:prstGeom prst="frame">
              <a:avLst>
                <a:gd name="adj1" fmla="val 3748"/>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44F008AC-4552-4F68-A658-11A755B68BEC}"/>
              </a:ext>
            </a:extLst>
          </p:cNvPr>
          <p:cNvSpPr>
            <a:spLocks noGrp="1"/>
          </p:cNvSpPr>
          <p:nvPr>
            <p:ph type="title"/>
          </p:nvPr>
        </p:nvSpPr>
        <p:spPr/>
        <p:txBody>
          <a:bodyPr>
            <a:normAutofit/>
          </a:bodyPr>
          <a:lstStyle/>
          <a:p>
            <a:r>
              <a:rPr lang="en-US" sz="3200" dirty="0"/>
              <a:t>Conclusions</a:t>
            </a:r>
            <a:endParaRPr lang="en-PK" sz="3200" dirty="0"/>
          </a:p>
        </p:txBody>
      </p:sp>
      <p:sp>
        <p:nvSpPr>
          <p:cNvPr id="4" name="Slide Number Placeholder 3"/>
          <p:cNvSpPr>
            <a:spLocks noGrp="1"/>
          </p:cNvSpPr>
          <p:nvPr>
            <p:ph type="sldNum" sz="quarter" idx="12"/>
          </p:nvPr>
        </p:nvSpPr>
        <p:spPr/>
        <p:txBody>
          <a:bodyPr/>
          <a:lstStyle/>
          <a:p>
            <a:fld id="{E6AFDD3D-E1F5-4B3E-98E3-C7999D8EA369}" type="slidenum">
              <a:rPr lang="en-US" smtClean="0"/>
              <a:t>43</a:t>
            </a:fld>
            <a:endParaRPr lang="en-US"/>
          </a:p>
        </p:txBody>
      </p:sp>
    </p:spTree>
    <p:extLst>
      <p:ext uri="{BB962C8B-B14F-4D97-AF65-F5344CB8AC3E}">
        <p14:creationId xmlns:p14="http://schemas.microsoft.com/office/powerpoint/2010/main" val="3000173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Recommendations</a:t>
            </a:r>
            <a:r>
              <a:rPr lang="en-US" sz="3200" dirty="0"/>
              <a:t> </a:t>
            </a:r>
            <a:r>
              <a:rPr lang="en-US" sz="1800" dirty="0"/>
              <a:t>(1/2)</a:t>
            </a:r>
            <a:endParaRPr lang="en-US" sz="3200" dirty="0"/>
          </a:p>
        </p:txBody>
      </p:sp>
      <p:grpSp>
        <p:nvGrpSpPr>
          <p:cNvPr id="10" name="Group 9"/>
          <p:cNvGrpSpPr/>
          <p:nvPr/>
        </p:nvGrpSpPr>
        <p:grpSpPr>
          <a:xfrm>
            <a:off x="81310" y="719521"/>
            <a:ext cx="2738092" cy="1815875"/>
            <a:chOff x="42127" y="881899"/>
            <a:chExt cx="3756191" cy="2559801"/>
          </a:xfrm>
        </p:grpSpPr>
        <p:sp>
          <p:nvSpPr>
            <p:cNvPr id="8" name="Rectangle 7"/>
            <p:cNvSpPr/>
            <p:nvPr/>
          </p:nvSpPr>
          <p:spPr>
            <a:xfrm>
              <a:off x="186690" y="881899"/>
              <a:ext cx="3480960" cy="2559801"/>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 name="Rectangle 8"/>
            <p:cNvSpPr/>
            <p:nvPr/>
          </p:nvSpPr>
          <p:spPr>
            <a:xfrm>
              <a:off x="42127" y="1193623"/>
              <a:ext cx="3756191" cy="1550273"/>
            </a:xfrm>
            <a:prstGeom prst="rect">
              <a:avLst/>
            </a:prstGeom>
          </p:spPr>
          <p:txBody>
            <a:bodyPr wrap="square">
              <a:spAutoFit/>
            </a:bodyPr>
            <a:lstStyle/>
            <a:p>
              <a:pPr algn="ctr"/>
              <a:r>
                <a:rPr lang="en-US" sz="2800" b="1" dirty="0">
                  <a:solidFill>
                    <a:schemeClr val="bg1"/>
                  </a:solidFill>
                </a:rPr>
                <a:t>Fiscal and Monetary Management</a:t>
              </a:r>
            </a:p>
          </p:txBody>
        </p:sp>
      </p:grpSp>
      <p:sp>
        <p:nvSpPr>
          <p:cNvPr id="11" name="Rectangle 10"/>
          <p:cNvSpPr/>
          <p:nvPr/>
        </p:nvSpPr>
        <p:spPr>
          <a:xfrm>
            <a:off x="2724150" y="759645"/>
            <a:ext cx="9467849" cy="1815882"/>
          </a:xfrm>
          <a:prstGeom prst="rect">
            <a:avLst/>
          </a:prstGeom>
        </p:spPr>
        <p:txBody>
          <a:bodyPr wrap="square">
            <a:spAutoFit/>
          </a:bodyPr>
          <a:lstStyle/>
          <a:p>
            <a:pPr marL="285750" indent="-285750">
              <a:buFont typeface="Wingdings" panose="05000000000000000000" pitchFamily="2" charset="2"/>
              <a:buChar char="q"/>
            </a:pPr>
            <a:r>
              <a:rPr lang="en-US" sz="2800" dirty="0"/>
              <a:t> Artificial lowering of inflation; increased public spending</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dirty="0"/>
              <a:t> Optimize Capital Account and encourage productive FDI to build local capacity </a:t>
            </a:r>
          </a:p>
        </p:txBody>
      </p:sp>
      <p:grpSp>
        <p:nvGrpSpPr>
          <p:cNvPr id="12" name="Group 11"/>
          <p:cNvGrpSpPr/>
          <p:nvPr/>
        </p:nvGrpSpPr>
        <p:grpSpPr>
          <a:xfrm>
            <a:off x="186689" y="2626513"/>
            <a:ext cx="2537462" cy="4151360"/>
            <a:chOff x="186690" y="881899"/>
            <a:chExt cx="3480960" cy="2559801"/>
          </a:xfrm>
        </p:grpSpPr>
        <p:sp>
          <p:nvSpPr>
            <p:cNvPr id="13" name="Rectangle 12"/>
            <p:cNvSpPr/>
            <p:nvPr/>
          </p:nvSpPr>
          <p:spPr>
            <a:xfrm>
              <a:off x="186690" y="881899"/>
              <a:ext cx="3480960" cy="2559801"/>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Rectangle 13"/>
            <p:cNvSpPr/>
            <p:nvPr/>
          </p:nvSpPr>
          <p:spPr>
            <a:xfrm>
              <a:off x="256622" y="1784424"/>
              <a:ext cx="3341097" cy="688445"/>
            </a:xfrm>
            <a:prstGeom prst="rect">
              <a:avLst/>
            </a:prstGeom>
          </p:spPr>
          <p:txBody>
            <a:bodyPr wrap="square">
              <a:spAutoFit/>
            </a:bodyPr>
            <a:lstStyle/>
            <a:p>
              <a:pPr algn="ctr"/>
              <a:r>
                <a:rPr lang="en-US" sz="2800" b="1" dirty="0">
                  <a:solidFill>
                    <a:schemeClr val="bg1"/>
                  </a:solidFill>
                </a:rPr>
                <a:t>Market Management</a:t>
              </a:r>
            </a:p>
          </p:txBody>
        </p:sp>
      </p:grpSp>
      <p:sp>
        <p:nvSpPr>
          <p:cNvPr id="15" name="Rectangle 14"/>
          <p:cNvSpPr/>
          <p:nvPr/>
        </p:nvSpPr>
        <p:spPr>
          <a:xfrm>
            <a:off x="2724151" y="2422881"/>
            <a:ext cx="9848966" cy="4536819"/>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2800" dirty="0"/>
              <a:t>Regulate big markets, e.g. housing / land markets </a:t>
            </a:r>
          </a:p>
          <a:p>
            <a:pPr marL="285750" indent="-285750">
              <a:lnSpc>
                <a:spcPct val="150000"/>
              </a:lnSpc>
              <a:buFont typeface="Wingdings" panose="05000000000000000000" pitchFamily="2" charset="2"/>
              <a:buChar char="q"/>
            </a:pPr>
            <a:r>
              <a:rPr lang="en-US" sz="2800" dirty="0"/>
              <a:t>Adjust for resilience to shocks </a:t>
            </a:r>
          </a:p>
          <a:p>
            <a:pPr>
              <a:lnSpc>
                <a:spcPct val="150000"/>
              </a:lnSpc>
            </a:pPr>
            <a:r>
              <a:rPr lang="en-US" sz="2800" dirty="0"/>
              <a:t>(e.g. ensure food security, work on bilateral agreements to ensure regional stability) </a:t>
            </a:r>
          </a:p>
          <a:p>
            <a:pPr marL="285750" indent="-285750">
              <a:lnSpc>
                <a:spcPct val="150000"/>
              </a:lnSpc>
              <a:buFont typeface="Wingdings" panose="05000000000000000000" pitchFamily="2" charset="2"/>
              <a:buChar char="q"/>
            </a:pPr>
            <a:r>
              <a:rPr lang="en-US" sz="2800" dirty="0"/>
              <a:t>Reduce expenditure by rationalizing subsidies</a:t>
            </a:r>
          </a:p>
          <a:p>
            <a:pPr marL="285750" indent="-285750">
              <a:lnSpc>
                <a:spcPct val="150000"/>
              </a:lnSpc>
              <a:buFont typeface="Wingdings" panose="05000000000000000000" pitchFamily="2" charset="2"/>
              <a:buChar char="q"/>
            </a:pPr>
            <a:r>
              <a:rPr lang="en-US" sz="2800" dirty="0"/>
              <a:t>Privatization of SOEs to counter losses being accrued</a:t>
            </a:r>
          </a:p>
          <a:p>
            <a:pPr marL="285750" indent="-285750">
              <a:lnSpc>
                <a:spcPct val="150000"/>
              </a:lnSpc>
              <a:buFont typeface="Wingdings" panose="05000000000000000000" pitchFamily="2" charset="2"/>
              <a:buChar char="q"/>
            </a:pPr>
            <a:r>
              <a:rPr lang="en-US" sz="2800" dirty="0"/>
              <a:t> Improve Tax to GDP ratio</a:t>
            </a:r>
          </a:p>
        </p:txBody>
      </p:sp>
      <p:cxnSp>
        <p:nvCxnSpPr>
          <p:cNvPr id="18" name="Straight Connector 17"/>
          <p:cNvCxnSpPr/>
          <p:nvPr/>
        </p:nvCxnSpPr>
        <p:spPr>
          <a:xfrm>
            <a:off x="167544" y="2597057"/>
            <a:ext cx="1189392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6AFDD3D-E1F5-4B3E-98E3-C7999D8EA369}" type="slidenum">
              <a:rPr lang="en-US" smtClean="0"/>
              <a:t>44</a:t>
            </a:fld>
            <a:endParaRPr lang="en-US"/>
          </a:p>
        </p:txBody>
      </p:sp>
    </p:spTree>
    <p:extLst>
      <p:ext uri="{BB962C8B-B14F-4D97-AF65-F5344CB8AC3E}">
        <p14:creationId xmlns:p14="http://schemas.microsoft.com/office/powerpoint/2010/main" val="145920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chor="t">
            <a:noAutofit/>
          </a:bodyPr>
          <a:lstStyle/>
          <a:p>
            <a:pPr lvl="0">
              <a:spcBef>
                <a:spcPts val="0"/>
              </a:spcBef>
              <a:defRPr/>
            </a:pPr>
            <a:r>
              <a:rPr lang="en-US" sz="3600" dirty="0">
                <a:ln>
                  <a:noFill/>
                </a:ln>
                <a:solidFill>
                  <a:prstClr val="black"/>
                </a:solidFill>
                <a:latin typeface="Arial" panose="020B0604020202020204" pitchFamily="34" charset="0"/>
                <a:cs typeface="Arial" panose="020B0604020202020204" pitchFamily="34" charset="0"/>
              </a:rPr>
              <a:t>Recommendations</a:t>
            </a:r>
            <a:r>
              <a:rPr lang="en-US" sz="3200" dirty="0">
                <a:ln>
                  <a:noFill/>
                </a:ln>
                <a:solidFill>
                  <a:prstClr val="black"/>
                </a:solidFill>
                <a:latin typeface="Arial" panose="020B0604020202020204" pitchFamily="34" charset="0"/>
                <a:cs typeface="Arial" panose="020B0604020202020204" pitchFamily="34" charset="0"/>
              </a:rPr>
              <a:t> </a:t>
            </a:r>
            <a:r>
              <a:rPr lang="en-US" sz="1800" dirty="0">
                <a:ln>
                  <a:noFill/>
                </a:ln>
                <a:solidFill>
                  <a:prstClr val="black"/>
                </a:solidFill>
                <a:latin typeface="Arial" panose="020B0604020202020204" pitchFamily="34" charset="0"/>
                <a:cs typeface="Arial" panose="020B0604020202020204" pitchFamily="34" charset="0"/>
              </a:rPr>
              <a:t>(2/2)</a:t>
            </a:r>
            <a:endParaRPr lang="en-US" sz="3200" dirty="0">
              <a:ln>
                <a:noFill/>
              </a:ln>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6544794" y="626628"/>
            <a:ext cx="3045838" cy="504754"/>
          </a:xfrm>
          <a:prstGeom prst="rect">
            <a:avLst/>
          </a:prstGeom>
          <a:noFill/>
        </p:spPr>
        <p:txBody>
          <a:bodyPr wrap="square" lIns="0" tIns="0" rIns="0" bIns="73152"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Four Pillars of Stability Framework</a:t>
            </a:r>
          </a:p>
        </p:txBody>
      </p:sp>
      <p:sp>
        <p:nvSpPr>
          <p:cNvPr id="22" name="TextBox 21"/>
          <p:cNvSpPr txBox="1"/>
          <p:nvPr/>
        </p:nvSpPr>
        <p:spPr>
          <a:xfrm>
            <a:off x="1714875" y="6855925"/>
            <a:ext cx="8678672" cy="504754"/>
          </a:xfrm>
          <a:prstGeom prst="rect">
            <a:avLst/>
          </a:prstGeom>
          <a:noFill/>
        </p:spPr>
        <p:txBody>
          <a:bodyPr wrap="square" lIns="0" tIns="0" rIns="0" bIns="73152" rtlCol="0" anchor="t" anchorCtr="0">
            <a:noAutofit/>
          </a:bodyPr>
          <a:lstStyle/>
          <a:p>
            <a:pPr marL="285750" marR="0" lvl="0" indent="-28575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effectLst/>
              <a:uLnTx/>
              <a:uFillTx/>
              <a:latin typeface="Arial"/>
              <a:ea typeface="+mn-ea"/>
              <a:cs typeface="+mn-cs"/>
            </a:endParaRPr>
          </a:p>
        </p:txBody>
      </p:sp>
      <p:sp>
        <p:nvSpPr>
          <p:cNvPr id="55" name="TextBox 54"/>
          <p:cNvSpPr txBox="1"/>
          <p:nvPr/>
        </p:nvSpPr>
        <p:spPr>
          <a:xfrm>
            <a:off x="6215918" y="2825856"/>
            <a:ext cx="2612553" cy="504754"/>
          </a:xfrm>
          <a:prstGeom prst="rect">
            <a:avLst/>
          </a:prstGeom>
          <a:noFill/>
        </p:spPr>
        <p:txBody>
          <a:bodyPr wrap="square" lIns="0" tIns="0" rIns="0" bIns="73152" rtlCol="0" anchor="t" anchorCtr="0">
            <a:noAutofit/>
          </a:bodyPr>
          <a:lstStyle/>
          <a:p>
            <a:pPr marL="176213" marR="0" lvl="0" indent="-176213"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61" name="Straight Connector 60"/>
          <p:cNvCxnSpPr/>
          <p:nvPr/>
        </p:nvCxnSpPr>
        <p:spPr>
          <a:xfrm>
            <a:off x="233275" y="3094248"/>
            <a:ext cx="117620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93238" y="719521"/>
            <a:ext cx="2738092" cy="2286893"/>
            <a:chOff x="58490" y="881899"/>
            <a:chExt cx="3756191" cy="2559801"/>
          </a:xfrm>
        </p:grpSpPr>
        <p:sp>
          <p:nvSpPr>
            <p:cNvPr id="26" name="Rectangle 25"/>
            <p:cNvSpPr/>
            <p:nvPr/>
          </p:nvSpPr>
          <p:spPr>
            <a:xfrm>
              <a:off x="186690" y="881899"/>
              <a:ext cx="3480960" cy="2559801"/>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Rectangle 26"/>
            <p:cNvSpPr/>
            <p:nvPr/>
          </p:nvSpPr>
          <p:spPr>
            <a:xfrm>
              <a:off x="58490" y="1162162"/>
              <a:ext cx="3756191" cy="2032582"/>
            </a:xfrm>
            <a:prstGeom prst="rect">
              <a:avLst/>
            </a:prstGeom>
          </p:spPr>
          <p:txBody>
            <a:bodyPr wrap="square">
              <a:spAutoFit/>
            </a:bodyPr>
            <a:lstStyle/>
            <a:p>
              <a:pPr algn="ctr"/>
              <a:r>
                <a:rPr lang="en-US" sz="2800" b="1" dirty="0">
                  <a:solidFill>
                    <a:schemeClr val="bg1"/>
                  </a:solidFill>
                </a:rPr>
                <a:t>Support local industry and incentivize export </a:t>
              </a:r>
            </a:p>
          </p:txBody>
        </p:sp>
      </p:grpSp>
      <p:sp>
        <p:nvSpPr>
          <p:cNvPr id="29" name="Rectangle 28"/>
          <p:cNvSpPr/>
          <p:nvPr/>
        </p:nvSpPr>
        <p:spPr>
          <a:xfrm>
            <a:off x="2933992" y="678500"/>
            <a:ext cx="9124908" cy="2246769"/>
          </a:xfrm>
          <a:prstGeom prst="rect">
            <a:avLst/>
          </a:prstGeom>
        </p:spPr>
        <p:txBody>
          <a:bodyPr wrap="square">
            <a:spAutoFit/>
          </a:bodyPr>
          <a:lstStyle/>
          <a:p>
            <a:pPr marL="285750" indent="-285750">
              <a:buFont typeface="Wingdings" panose="05000000000000000000" pitchFamily="2" charset="2"/>
              <a:buChar char="q"/>
            </a:pPr>
            <a:r>
              <a:rPr lang="en-US" sz="2800" dirty="0"/>
              <a:t>Incentivize investment in High Impact sectors and provide buffer to local industry against shocks and unemployment.</a:t>
            </a:r>
          </a:p>
          <a:p>
            <a:pPr marL="285750" indent="-285750">
              <a:buFont typeface="Wingdings" panose="05000000000000000000" pitchFamily="2" charset="2"/>
              <a:buChar char="q"/>
            </a:pPr>
            <a:r>
              <a:rPr lang="en-US" sz="2800" dirty="0"/>
              <a:t> Import Substitution and Dual exchange rate for preferred exports</a:t>
            </a:r>
          </a:p>
        </p:txBody>
      </p:sp>
      <p:grpSp>
        <p:nvGrpSpPr>
          <p:cNvPr id="30" name="Group 29"/>
          <p:cNvGrpSpPr/>
          <p:nvPr/>
        </p:nvGrpSpPr>
        <p:grpSpPr>
          <a:xfrm>
            <a:off x="86373" y="3178791"/>
            <a:ext cx="2738092" cy="1311588"/>
            <a:chOff x="-159994" y="3464060"/>
            <a:chExt cx="3756191" cy="1468107"/>
          </a:xfrm>
        </p:grpSpPr>
        <p:sp>
          <p:nvSpPr>
            <p:cNvPr id="31" name="Rectangle 30"/>
            <p:cNvSpPr/>
            <p:nvPr/>
          </p:nvSpPr>
          <p:spPr>
            <a:xfrm>
              <a:off x="-22378" y="3464060"/>
              <a:ext cx="3480959" cy="1468107"/>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3" name="Rectangle 32"/>
            <p:cNvSpPr/>
            <p:nvPr/>
          </p:nvSpPr>
          <p:spPr>
            <a:xfrm>
              <a:off x="-159994" y="3633996"/>
              <a:ext cx="3756191" cy="1067966"/>
            </a:xfrm>
            <a:prstGeom prst="rect">
              <a:avLst/>
            </a:prstGeom>
          </p:spPr>
          <p:txBody>
            <a:bodyPr wrap="square">
              <a:spAutoFit/>
            </a:bodyPr>
            <a:lstStyle/>
            <a:p>
              <a:pPr algn="ctr"/>
              <a:r>
                <a:rPr lang="en-US" sz="2800" b="1" dirty="0">
                  <a:solidFill>
                    <a:schemeClr val="bg1"/>
                  </a:solidFill>
                </a:rPr>
                <a:t>Gender Dividends </a:t>
              </a:r>
            </a:p>
          </p:txBody>
        </p:sp>
      </p:grpSp>
      <p:sp>
        <p:nvSpPr>
          <p:cNvPr id="34" name="Rectangle 33"/>
          <p:cNvSpPr/>
          <p:nvPr/>
        </p:nvSpPr>
        <p:spPr>
          <a:xfrm>
            <a:off x="2817600" y="3156231"/>
            <a:ext cx="9124908" cy="1384995"/>
          </a:xfrm>
          <a:prstGeom prst="rect">
            <a:avLst/>
          </a:prstGeom>
        </p:spPr>
        <p:txBody>
          <a:bodyPr wrap="square">
            <a:spAutoFit/>
          </a:bodyPr>
          <a:lstStyle/>
          <a:p>
            <a:pPr marL="285750" indent="-285750">
              <a:buFont typeface="Wingdings" panose="05000000000000000000" pitchFamily="2" charset="2"/>
              <a:buChar char="q"/>
            </a:pPr>
            <a:r>
              <a:rPr lang="en-US" sz="2800" dirty="0"/>
              <a:t>Improve Female workforce participation</a:t>
            </a:r>
          </a:p>
          <a:p>
            <a:pPr marL="285750" indent="-285750">
              <a:buFont typeface="Wingdings" panose="05000000000000000000" pitchFamily="2" charset="2"/>
              <a:buChar char="q"/>
            </a:pPr>
            <a:r>
              <a:rPr lang="en-US" sz="2800" dirty="0"/>
              <a:t>Invest in ease of entry into workforce through skill development etc. </a:t>
            </a:r>
          </a:p>
        </p:txBody>
      </p:sp>
      <p:cxnSp>
        <p:nvCxnSpPr>
          <p:cNvPr id="35" name="Straight Connector 34"/>
          <p:cNvCxnSpPr/>
          <p:nvPr/>
        </p:nvCxnSpPr>
        <p:spPr>
          <a:xfrm>
            <a:off x="214955" y="4565703"/>
            <a:ext cx="117620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25592" y="4683805"/>
            <a:ext cx="2738092" cy="1974440"/>
            <a:chOff x="-159994" y="3464060"/>
            <a:chExt cx="3756191" cy="2210061"/>
          </a:xfrm>
        </p:grpSpPr>
        <p:sp>
          <p:nvSpPr>
            <p:cNvPr id="37" name="Rectangle 36"/>
            <p:cNvSpPr/>
            <p:nvPr/>
          </p:nvSpPr>
          <p:spPr>
            <a:xfrm>
              <a:off x="-22378" y="3464060"/>
              <a:ext cx="3480958" cy="2210061"/>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8" name="Rectangle 37"/>
            <p:cNvSpPr/>
            <p:nvPr/>
          </p:nvSpPr>
          <p:spPr>
            <a:xfrm>
              <a:off x="-159994" y="4035107"/>
              <a:ext cx="3756191" cy="1067966"/>
            </a:xfrm>
            <a:prstGeom prst="rect">
              <a:avLst/>
            </a:prstGeom>
          </p:spPr>
          <p:txBody>
            <a:bodyPr wrap="square">
              <a:spAutoFit/>
            </a:bodyPr>
            <a:lstStyle/>
            <a:p>
              <a:pPr algn="ctr"/>
              <a:r>
                <a:rPr lang="en-US" sz="2800" b="1" dirty="0">
                  <a:solidFill>
                    <a:schemeClr val="bg1"/>
                  </a:solidFill>
                </a:rPr>
                <a:t>Strong Social Protection</a:t>
              </a:r>
            </a:p>
          </p:txBody>
        </p:sp>
      </p:grpSp>
      <p:sp>
        <p:nvSpPr>
          <p:cNvPr id="39" name="Rectangle 38"/>
          <p:cNvSpPr/>
          <p:nvPr/>
        </p:nvSpPr>
        <p:spPr>
          <a:xfrm>
            <a:off x="2852137" y="4702085"/>
            <a:ext cx="9124908" cy="1815882"/>
          </a:xfrm>
          <a:prstGeom prst="rect">
            <a:avLst/>
          </a:prstGeom>
        </p:spPr>
        <p:txBody>
          <a:bodyPr wrap="square">
            <a:spAutoFit/>
          </a:bodyPr>
          <a:lstStyle/>
          <a:p>
            <a:pPr marL="285750" indent="-285750">
              <a:buFont typeface="Wingdings" panose="05000000000000000000" pitchFamily="2" charset="2"/>
              <a:buChar char="q"/>
            </a:pPr>
            <a:r>
              <a:rPr lang="en-US" sz="2800" dirty="0"/>
              <a:t>Protecting bottom of the economic pyramid</a:t>
            </a:r>
          </a:p>
          <a:p>
            <a:pPr marL="285750" indent="-285750">
              <a:buFont typeface="Wingdings" panose="05000000000000000000" pitchFamily="2" charset="2"/>
              <a:buChar char="q"/>
            </a:pPr>
            <a:r>
              <a:rPr lang="en-US" sz="2800" dirty="0"/>
              <a:t>Provide opportunities to middle and lower income group on the principles of equity</a:t>
            </a:r>
          </a:p>
          <a:p>
            <a:pPr marL="285750" indent="-285750">
              <a:buFont typeface="Wingdings" panose="05000000000000000000" pitchFamily="2" charset="2"/>
              <a:buChar char="q"/>
            </a:pPr>
            <a:r>
              <a:rPr lang="en-US" sz="2800" dirty="0"/>
              <a:t>Building Resilience against job or income losses</a:t>
            </a:r>
          </a:p>
        </p:txBody>
      </p:sp>
      <p:sp>
        <p:nvSpPr>
          <p:cNvPr id="2" name="Slide Number Placeholder 1"/>
          <p:cNvSpPr>
            <a:spLocks noGrp="1"/>
          </p:cNvSpPr>
          <p:nvPr>
            <p:ph type="sldNum" sz="quarter" idx="12"/>
          </p:nvPr>
        </p:nvSpPr>
        <p:spPr/>
        <p:txBody>
          <a:bodyPr/>
          <a:lstStyle/>
          <a:p>
            <a:fld id="{E6AFDD3D-E1F5-4B3E-98E3-C7999D8EA369}" type="slidenum">
              <a:rPr lang="en-US" smtClean="0"/>
              <a:t>45</a:t>
            </a:fld>
            <a:endParaRPr lang="en-US"/>
          </a:p>
        </p:txBody>
      </p:sp>
    </p:spTree>
    <p:extLst>
      <p:ext uri="{BB962C8B-B14F-4D97-AF65-F5344CB8AC3E}">
        <p14:creationId xmlns:p14="http://schemas.microsoft.com/office/powerpoint/2010/main" val="2090764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177263" y="616156"/>
            <a:ext cx="11818620" cy="5977890"/>
          </a:xfrm>
        </p:spPr>
        <p:txBody>
          <a:bodyPr>
            <a:noAutofit/>
          </a:bodyPr>
          <a:lstStyle/>
          <a:p>
            <a:pPr>
              <a:buFont typeface="Wingdings" panose="05000000000000000000" pitchFamily="2" charset="2"/>
              <a:buChar char="§"/>
            </a:pPr>
            <a:endParaRPr lang="en-US" sz="1200" dirty="0">
              <a:ln w="6350" cap="flat">
                <a:noFill/>
                <a:miter lim="800000"/>
              </a:ln>
              <a:solidFill>
                <a:srgbClr val="000000"/>
              </a:solidFill>
            </a:endParaRPr>
          </a:p>
          <a:p>
            <a:pPr>
              <a:buFont typeface="Wingdings" panose="05000000000000000000" pitchFamily="2" charset="2"/>
              <a:buChar char="§"/>
            </a:pPr>
            <a:r>
              <a:rPr lang="en-US" sz="1200" dirty="0">
                <a:ln w="6350" cap="flat">
                  <a:noFill/>
                  <a:miter lim="800000"/>
                </a:ln>
                <a:solidFill>
                  <a:srgbClr val="000000"/>
                </a:solidFill>
              </a:rPr>
              <a:t>Finance Ministry, Govt of Pakistan. Monthly economic update and outlook – Oct 2022 available at https://www.finance.gov.pk/economic/economic_update_October_2022.pdf</a:t>
            </a:r>
          </a:p>
          <a:p>
            <a:pPr>
              <a:buFont typeface="Wingdings" panose="05000000000000000000" pitchFamily="2" charset="2"/>
              <a:buChar char="§"/>
            </a:pPr>
            <a:r>
              <a:rPr lang="en-US" sz="1200" dirty="0"/>
              <a:t>Financial Times. “Where the next financial crisis could come from.” 2022. Available at </a:t>
            </a:r>
            <a:r>
              <a:rPr lang="en-US" sz="1200" dirty="0">
                <a:hlinkClick r:id="rId2"/>
              </a:rPr>
              <a:t>https://www.ft.com/content/328bc269-d836-4ca6-991a-029ed25e9e82</a:t>
            </a:r>
            <a:r>
              <a:rPr lang="en-US" sz="1200" dirty="0"/>
              <a:t> </a:t>
            </a:r>
          </a:p>
          <a:p>
            <a:pPr>
              <a:buFont typeface="Wingdings" panose="05000000000000000000" pitchFamily="2" charset="2"/>
              <a:buChar char="§"/>
            </a:pPr>
            <a:r>
              <a:rPr lang="en-US" sz="1200" dirty="0"/>
              <a:t>Foreign Policy. “Is the World Prepared for the Next Financial Crisis?” 2019. Available at </a:t>
            </a:r>
            <a:r>
              <a:rPr lang="en-US" sz="1200" dirty="0">
                <a:hlinkClick r:id="rId3"/>
              </a:rPr>
              <a:t>https://foreignpolicy.com/gt-essay/is-the-world-prepared-for-the-next-financial-crisis-christine-lagarde-economy-recession/</a:t>
            </a:r>
            <a:r>
              <a:rPr lang="en-US" sz="1200" dirty="0"/>
              <a:t>  </a:t>
            </a:r>
          </a:p>
          <a:p>
            <a:pPr>
              <a:buFont typeface="Wingdings" panose="05000000000000000000" pitchFamily="2" charset="2"/>
              <a:buChar char="§"/>
            </a:pPr>
            <a:r>
              <a:rPr lang="en-US" sz="1200" dirty="0"/>
              <a:t>Government of the USA. </a:t>
            </a:r>
            <a:r>
              <a:rPr lang="en-US" sz="1200" i="1" dirty="0"/>
              <a:t>The Financial Crisis Inquiry Report, Financial Crisis Inquiry Commission</a:t>
            </a:r>
            <a:r>
              <a:rPr lang="en-US" sz="1200" dirty="0"/>
              <a:t>. 2011. Available at </a:t>
            </a:r>
            <a:r>
              <a:rPr lang="en-US" sz="1200" dirty="0">
                <a:hlinkClick r:id="rId4"/>
              </a:rPr>
              <a:t>https://www.govinfo.gov/content/pkg/GPO-FCIC/pdf/GPO-FCIC.pdf</a:t>
            </a:r>
            <a:r>
              <a:rPr lang="en-US" sz="1200" dirty="0"/>
              <a:t> </a:t>
            </a:r>
          </a:p>
          <a:p>
            <a:pPr>
              <a:buFont typeface="Wingdings" panose="05000000000000000000" pitchFamily="2" charset="2"/>
              <a:buChar char="§"/>
            </a:pPr>
            <a:r>
              <a:rPr lang="en-US" sz="1200" dirty="0"/>
              <a:t>Greenwood, R. et al. Predictable Financial Crises. Harvard Business School. 2021. Available at </a:t>
            </a:r>
            <a:r>
              <a:rPr lang="en-US" sz="1200" dirty="0">
                <a:hlinkClick r:id="rId5"/>
              </a:rPr>
              <a:t>https://www.hbs.edu/ris/Publication%20Files/20-130_77e0879b-606a-4bbe-bd5a-1aa9dd77b6fe.pdf</a:t>
            </a:r>
            <a:r>
              <a:rPr lang="en-US" sz="1200" dirty="0"/>
              <a:t> </a:t>
            </a:r>
          </a:p>
          <a:p>
            <a:pPr>
              <a:buFont typeface="Wingdings" panose="05000000000000000000" pitchFamily="2" charset="2"/>
              <a:buChar char="§"/>
            </a:pPr>
            <a:r>
              <a:rPr lang="en-US" sz="1200" dirty="0"/>
              <a:t>IMF. </a:t>
            </a:r>
            <a:r>
              <a:rPr lang="en-US" sz="1200" i="1" dirty="0"/>
              <a:t>Financial Crisis: Explanation, Types, and Implications</a:t>
            </a:r>
            <a:r>
              <a:rPr lang="en-US" sz="1200" dirty="0"/>
              <a:t>. 2013. Available at </a:t>
            </a:r>
            <a:r>
              <a:rPr lang="en-US" sz="1200" dirty="0">
                <a:hlinkClick r:id="rId6"/>
              </a:rPr>
              <a:t>https://www.imf.org/external/pubs/ft/wp/2013/wp1328.pdf</a:t>
            </a:r>
            <a:r>
              <a:rPr lang="en-US" sz="1200" dirty="0"/>
              <a:t> </a:t>
            </a:r>
          </a:p>
          <a:p>
            <a:pPr>
              <a:buFont typeface="Wingdings" panose="05000000000000000000" pitchFamily="2" charset="2"/>
              <a:buChar char="§"/>
            </a:pPr>
            <a:r>
              <a:rPr lang="en-US" sz="1200" dirty="0"/>
              <a:t>IMF. </a:t>
            </a:r>
            <a:r>
              <a:rPr lang="en-US" sz="1200" i="1" dirty="0"/>
              <a:t>Fiscal Monitor</a:t>
            </a:r>
            <a:r>
              <a:rPr lang="en-US" sz="1200" dirty="0"/>
              <a:t>. 2022. Available at </a:t>
            </a:r>
            <a:r>
              <a:rPr lang="en-US" sz="1200" dirty="0">
                <a:hlinkClick r:id="rId7"/>
              </a:rPr>
              <a:t>https://www.imf.org/en/Publications/FM/Issues/2022/10/09/fiscal-monitor-october-22</a:t>
            </a:r>
            <a:r>
              <a:rPr lang="en-US" sz="1200" dirty="0"/>
              <a:t> </a:t>
            </a:r>
          </a:p>
          <a:p>
            <a:pPr>
              <a:buFont typeface="Wingdings" panose="05000000000000000000" pitchFamily="2" charset="2"/>
              <a:buChar char="§"/>
            </a:pPr>
            <a:r>
              <a:rPr lang="en-US" sz="1200" dirty="0"/>
              <a:t>IMF. </a:t>
            </a:r>
            <a:r>
              <a:rPr lang="en-US" sz="1200" i="1" dirty="0"/>
              <a:t>Global Financial Stability Report</a:t>
            </a:r>
            <a:r>
              <a:rPr lang="en-US" sz="1200" dirty="0"/>
              <a:t>. Oct, 2022. Available at </a:t>
            </a:r>
            <a:r>
              <a:rPr lang="en-US" sz="1200" dirty="0">
                <a:hlinkClick r:id="rId8"/>
              </a:rPr>
              <a:t>https://www.imf.org/en/Publications/GFSR/Issues/2022/10/11/global-financial-stability-report-october-2022</a:t>
            </a:r>
            <a:r>
              <a:rPr lang="en-US" sz="1200" dirty="0"/>
              <a:t> </a:t>
            </a:r>
          </a:p>
          <a:p>
            <a:pPr>
              <a:buFont typeface="Wingdings" panose="05000000000000000000" pitchFamily="2" charset="2"/>
              <a:buChar char="§"/>
            </a:pPr>
            <a:r>
              <a:rPr lang="en-US" sz="1200" dirty="0"/>
              <a:t>IMF. </a:t>
            </a:r>
            <a:r>
              <a:rPr lang="en-US" sz="1200" i="1" dirty="0"/>
              <a:t>Is a Global Recession Imminent</a:t>
            </a:r>
            <a:r>
              <a:rPr lang="en-US" sz="1200" dirty="0"/>
              <a:t>. 2022. Available at </a:t>
            </a:r>
            <a:r>
              <a:rPr lang="en-US" sz="1200" dirty="0">
                <a:hlinkClick r:id="rId9"/>
              </a:rPr>
              <a:t>https://openknowledge.worldbank.org/bitstream/handle/10986/38019/Global-Recession.pdf</a:t>
            </a:r>
            <a:r>
              <a:rPr lang="en-US" sz="1200" dirty="0"/>
              <a:t> </a:t>
            </a:r>
          </a:p>
          <a:p>
            <a:pPr>
              <a:buFont typeface="Wingdings" panose="05000000000000000000" pitchFamily="2" charset="2"/>
              <a:buChar char="§"/>
            </a:pPr>
            <a:r>
              <a:rPr lang="en-US" sz="1200" dirty="0"/>
              <a:t>Morgan Stanley. “</a:t>
            </a:r>
            <a:r>
              <a:rPr lang="en-US" sz="1200" i="1" dirty="0"/>
              <a:t>How Bad Could the Next Recession Be</a:t>
            </a:r>
            <a:r>
              <a:rPr lang="en-US" sz="1200" dirty="0"/>
              <a:t>.” 2022. Available at  </a:t>
            </a:r>
            <a:r>
              <a:rPr lang="en-US" sz="1200" dirty="0">
                <a:hlinkClick r:id="rId10"/>
              </a:rPr>
              <a:t>https://www.morganstanley.com/ideas/recession-2022-potential-how-bad</a:t>
            </a:r>
            <a:r>
              <a:rPr lang="en-US" sz="1200" dirty="0"/>
              <a:t> </a:t>
            </a:r>
          </a:p>
          <a:p>
            <a:pPr>
              <a:buFont typeface="Wingdings" panose="05000000000000000000" pitchFamily="2" charset="2"/>
              <a:buChar char="§"/>
            </a:pPr>
            <a:r>
              <a:rPr lang="en-US" sz="1200" dirty="0"/>
              <a:t>Real Investment Advice. “</a:t>
            </a:r>
            <a:r>
              <a:rPr lang="en-US" sz="1200" i="1" dirty="0"/>
              <a:t>The Biggest Crash in History is coming</a:t>
            </a:r>
            <a:r>
              <a:rPr lang="en-US" sz="1200" dirty="0"/>
              <a:t>.” 2022. Available at </a:t>
            </a:r>
            <a:r>
              <a:rPr lang="en-US" sz="1200" dirty="0">
                <a:hlinkClick r:id="rId11"/>
              </a:rPr>
              <a:t>https://realinvestmentadvice.com/the-biggest-crash-in-history-is-coming-kiyosaki-says-so/</a:t>
            </a:r>
            <a:r>
              <a:rPr lang="en-US" sz="1200" dirty="0"/>
              <a:t> </a:t>
            </a:r>
          </a:p>
          <a:p>
            <a:pPr>
              <a:buFont typeface="Wingdings" panose="05000000000000000000" pitchFamily="2" charset="2"/>
              <a:buChar char="§"/>
            </a:pPr>
            <a:r>
              <a:rPr lang="en-US" sz="1200" dirty="0"/>
              <a:t>World Bank. Risk of Global Recession in 2023 rises amid simultaneous rate hikes. 2022. Available at </a:t>
            </a:r>
            <a:r>
              <a:rPr lang="en-US" sz="1200" dirty="0">
                <a:hlinkClick r:id="rId12"/>
              </a:rPr>
              <a:t>https://www.worldbank.org/en/news/press-release/2022/09/15/risk-of-global-recession-in-2023-rises-amid-simultaneous-rate-hikes#:~:text=WASHINGTON%2C%20September%2015%2C%202022%E2%80%94,lasting%20harm%2C%20according%20to%20a</a:t>
            </a:r>
            <a:r>
              <a:rPr lang="en-US" sz="1200" dirty="0"/>
              <a:t> </a:t>
            </a:r>
          </a:p>
          <a:p>
            <a:pPr>
              <a:buFont typeface="Wingdings" panose="05000000000000000000" pitchFamily="2" charset="2"/>
              <a:buChar char="§"/>
            </a:pPr>
            <a:r>
              <a:rPr lang="en-US" sz="1200" dirty="0"/>
              <a:t>World Bank Open data available at: https://data.worldbank.org/</a:t>
            </a:r>
          </a:p>
        </p:txBody>
      </p:sp>
      <p:sp>
        <p:nvSpPr>
          <p:cNvPr id="5" name="Slide Number Placeholder 4"/>
          <p:cNvSpPr>
            <a:spLocks noGrp="1"/>
          </p:cNvSpPr>
          <p:nvPr>
            <p:ph type="sldNum" sz="quarter" idx="12"/>
          </p:nvPr>
        </p:nvSpPr>
        <p:spPr/>
        <p:txBody>
          <a:bodyPr/>
          <a:lstStyle/>
          <a:p>
            <a:fld id="{E6AFDD3D-E1F5-4B3E-98E3-C7999D8EA369}" type="slidenum">
              <a:rPr lang="en-US" smtClean="0"/>
              <a:t>46</a:t>
            </a:fld>
            <a:endParaRPr lang="en-US"/>
          </a:p>
        </p:txBody>
      </p:sp>
    </p:spTree>
    <p:extLst>
      <p:ext uri="{BB962C8B-B14F-4D97-AF65-F5344CB8AC3E}">
        <p14:creationId xmlns:p14="http://schemas.microsoft.com/office/powerpoint/2010/main" val="2182760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 y="2661648"/>
            <a:ext cx="11818620" cy="1564731"/>
          </a:xfrm>
        </p:spPr>
        <p:txBody>
          <a:bodyPr>
            <a:normAutofit/>
          </a:bodyPr>
          <a:lstStyle/>
          <a:p>
            <a:pPr algn="ctr"/>
            <a:r>
              <a:rPr lang="en-US" sz="3600" dirty="0"/>
              <a:t>Q&amp;A</a:t>
            </a:r>
          </a:p>
        </p:txBody>
      </p:sp>
      <p:sp>
        <p:nvSpPr>
          <p:cNvPr id="4" name="Slide Number Placeholder 3"/>
          <p:cNvSpPr>
            <a:spLocks noGrp="1"/>
          </p:cNvSpPr>
          <p:nvPr>
            <p:ph type="sldNum" sz="quarter" idx="12"/>
          </p:nvPr>
        </p:nvSpPr>
        <p:spPr/>
        <p:txBody>
          <a:bodyPr/>
          <a:lstStyle/>
          <a:p>
            <a:fld id="{E6AFDD3D-E1F5-4B3E-98E3-C7999D8EA369}" type="slidenum">
              <a:rPr lang="en-US" smtClean="0"/>
              <a:t>47</a:t>
            </a:fld>
            <a:endParaRPr lang="en-US"/>
          </a:p>
        </p:txBody>
      </p:sp>
    </p:spTree>
    <p:extLst>
      <p:ext uri="{BB962C8B-B14F-4D97-AF65-F5344CB8AC3E}">
        <p14:creationId xmlns:p14="http://schemas.microsoft.com/office/powerpoint/2010/main" val="40339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14" y="807834"/>
            <a:ext cx="5082454" cy="89525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Setting the context – Problem Statement </a:t>
            </a:r>
          </a:p>
        </p:txBody>
      </p:sp>
      <p:sp>
        <p:nvSpPr>
          <p:cNvPr id="11" name="Rectangle 10"/>
          <p:cNvSpPr/>
          <p:nvPr/>
        </p:nvSpPr>
        <p:spPr>
          <a:xfrm>
            <a:off x="561414" y="179536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Understanding Drivers of Financial Crisis </a:t>
            </a:r>
          </a:p>
        </p:txBody>
      </p:sp>
      <p:sp>
        <p:nvSpPr>
          <p:cNvPr id="12" name="Rectangle 11"/>
          <p:cNvSpPr/>
          <p:nvPr/>
        </p:nvSpPr>
        <p:spPr>
          <a:xfrm>
            <a:off x="561414" y="278289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Current Global Outlook</a:t>
            </a:r>
          </a:p>
        </p:txBody>
      </p:sp>
      <p:sp>
        <p:nvSpPr>
          <p:cNvPr id="13" name="Rectangle 12"/>
          <p:cNvSpPr/>
          <p:nvPr/>
        </p:nvSpPr>
        <p:spPr>
          <a:xfrm>
            <a:off x="561414" y="377042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Framework for pre-empting Global Financial Crisis</a:t>
            </a:r>
          </a:p>
        </p:txBody>
      </p:sp>
      <p:sp>
        <p:nvSpPr>
          <p:cNvPr id="14" name="Rectangle 13"/>
          <p:cNvSpPr/>
          <p:nvPr/>
        </p:nvSpPr>
        <p:spPr>
          <a:xfrm>
            <a:off x="561414" y="4757954"/>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Policy Implications for Pakistan</a:t>
            </a:r>
          </a:p>
        </p:txBody>
      </p:sp>
      <p:sp>
        <p:nvSpPr>
          <p:cNvPr id="15" name="Rectangle 14"/>
          <p:cNvSpPr/>
          <p:nvPr/>
        </p:nvSpPr>
        <p:spPr>
          <a:xfrm>
            <a:off x="561414" y="5745485"/>
            <a:ext cx="5082454" cy="89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Conclusions and Recommendations</a:t>
            </a:r>
          </a:p>
        </p:txBody>
      </p:sp>
      <p:sp>
        <p:nvSpPr>
          <p:cNvPr id="9" name="Rectangle 8"/>
          <p:cNvSpPr/>
          <p:nvPr/>
        </p:nvSpPr>
        <p:spPr>
          <a:xfrm>
            <a:off x="6488755" y="2382746"/>
            <a:ext cx="4996733" cy="259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What is a financial crisis, and why does it matter?</a:t>
            </a:r>
          </a:p>
        </p:txBody>
      </p:sp>
      <p:cxnSp>
        <p:nvCxnSpPr>
          <p:cNvPr id="8" name="Straight Connector 7"/>
          <p:cNvCxnSpPr/>
          <p:nvPr/>
        </p:nvCxnSpPr>
        <p:spPr>
          <a:xfrm>
            <a:off x="6070927" y="836966"/>
            <a:ext cx="0" cy="5779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5502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DD3D-E1F5-4B3E-98E3-C7999D8EA369}" type="slidenum">
              <a:rPr lang="en-US" smtClean="0"/>
              <a:t>5</a:t>
            </a:fld>
            <a:endParaRPr lang="en-US"/>
          </a:p>
        </p:txBody>
      </p:sp>
    </p:spTree>
    <p:extLst>
      <p:ext uri="{BB962C8B-B14F-4D97-AF65-F5344CB8AC3E}">
        <p14:creationId xmlns:p14="http://schemas.microsoft.com/office/powerpoint/2010/main" val="48219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77" y="72920"/>
            <a:ext cx="11786135" cy="731520"/>
          </a:xfrm>
        </p:spPr>
        <p:txBody>
          <a:bodyPr anchor="t">
            <a:noAutofit/>
          </a:bodyPr>
          <a:lstStyle/>
          <a:p>
            <a:pPr lvl="0"/>
            <a:r>
              <a:rPr lang="en-US" sz="3200" b="1" dirty="0">
                <a:solidFill>
                  <a:prstClr val="black"/>
                </a:solidFill>
                <a:latin typeface="Arial" panose="020B0604020202020204" pitchFamily="34" charset="0"/>
                <a:cs typeface="Arial" panose="020B0604020202020204" pitchFamily="34" charset="0"/>
              </a:rPr>
              <a:t>Defining Financial and Economic crisis – </a:t>
            </a:r>
            <a:br>
              <a:rPr lang="en-US" sz="3200" b="1" dirty="0">
                <a:solidFill>
                  <a:prstClr val="black"/>
                </a:solidFill>
                <a:latin typeface="Arial" panose="020B0604020202020204" pitchFamily="34" charset="0"/>
                <a:cs typeface="Arial" panose="020B0604020202020204" pitchFamily="34" charset="0"/>
              </a:rPr>
            </a:br>
            <a:r>
              <a:rPr lang="en-US" sz="3200" b="1" dirty="0">
                <a:solidFill>
                  <a:prstClr val="black"/>
                </a:solidFill>
                <a:latin typeface="Arial" panose="020B0604020202020204" pitchFamily="34" charset="0"/>
                <a:cs typeface="Arial" panose="020B0604020202020204" pitchFamily="34" charset="0"/>
              </a:rPr>
              <a:t>their Interdependence</a:t>
            </a:r>
            <a:endParaRPr lang="en-US" sz="3200" b="1" dirty="0"/>
          </a:p>
        </p:txBody>
      </p:sp>
      <p:sp>
        <p:nvSpPr>
          <p:cNvPr id="4" name="Rectangle 3"/>
          <p:cNvSpPr/>
          <p:nvPr/>
        </p:nvSpPr>
        <p:spPr>
          <a:xfrm>
            <a:off x="150933" y="1048303"/>
            <a:ext cx="5983342" cy="4191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Financial Crisis </a:t>
            </a:r>
          </a:p>
        </p:txBody>
      </p:sp>
      <p:sp>
        <p:nvSpPr>
          <p:cNvPr id="5" name="Rectangle 4"/>
          <p:cNvSpPr/>
          <p:nvPr/>
        </p:nvSpPr>
        <p:spPr>
          <a:xfrm>
            <a:off x="135577" y="1509486"/>
            <a:ext cx="5998698"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Financial assets’ values fall rapidly in an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consumers are unable to pay their debts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Financial institutions face liquidity shortages, causing economic instability</a:t>
            </a:r>
            <a:endParaRPr lang="en-US" sz="26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a:ea typeface="+mn-ea"/>
              <a:cs typeface="+mn-cs"/>
            </a:endParaRPr>
          </a:p>
          <a:p>
            <a:pPr lvl="0">
              <a:defRPr/>
            </a:pPr>
            <a:r>
              <a:rPr lang="en-US" sz="2600" dirty="0">
                <a:solidFill>
                  <a:srgbClr val="000000"/>
                </a:solidFill>
              </a:rPr>
              <a:t>Financial crisis can spread in economy, region, country or even worldwide</a:t>
            </a:r>
            <a:endParaRPr kumimoji="0" lang="en-US" sz="26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9" name="Rectangle 8"/>
          <p:cNvSpPr/>
          <p:nvPr/>
        </p:nvSpPr>
        <p:spPr>
          <a:xfrm>
            <a:off x="150933" y="1467461"/>
            <a:ext cx="5983342" cy="48231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6318055" y="1471321"/>
            <a:ext cx="5849257"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An economic crisis is when a country’s economy deteriorates significantly.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FF0000"/>
                </a:solidFill>
                <a:latin typeface="Arial"/>
              </a:rPr>
              <a:t>In most cases, a financial crisis is the cause of an economic crisis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00000"/>
                </a:solidFill>
                <a:latin typeface="Arial"/>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solidFill>
                  <a:srgbClr val="000000"/>
                </a:solidFill>
                <a:latin typeface="Arial"/>
              </a:rPr>
              <a:t>Drying up of liquidity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solidFill>
                  <a:srgbClr val="000000"/>
                </a:solidFill>
                <a:latin typeface="Arial"/>
              </a:rPr>
              <a:t>High unemployment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solidFill>
                  <a:srgbClr val="000000"/>
                </a:solidFill>
                <a:latin typeface="Arial"/>
              </a:rPr>
              <a:t>Low </a:t>
            </a:r>
            <a:r>
              <a:rPr kumimoji="0" lang="en-US" sz="2600" b="0" i="0" u="none" strike="noStrike" kern="1200" cap="none" spc="0" normalizeH="0" baseline="0" noProof="0" dirty="0">
                <a:ln>
                  <a:noFill/>
                </a:ln>
                <a:solidFill>
                  <a:srgbClr val="000000"/>
                </a:solidFill>
                <a:effectLst/>
                <a:uLnTx/>
                <a:uFillTx/>
                <a:latin typeface="Arial"/>
                <a:ea typeface="+mn-ea"/>
                <a:cs typeface="+mn-cs"/>
              </a:rPr>
              <a:t>production levels</a:t>
            </a:r>
            <a:endParaRPr lang="en-US" sz="2600" dirty="0">
              <a:solidFill>
                <a:srgbClr val="000000"/>
              </a:solidFill>
              <a:latin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Falling GDP </a:t>
            </a:r>
            <a:endParaRPr lang="en-US" sz="2600" dirty="0">
              <a:solidFill>
                <a:srgbClr val="000000"/>
              </a:solidFill>
              <a:latin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Economic fluctuations due to deflation or inflation</a:t>
            </a:r>
          </a:p>
        </p:txBody>
      </p:sp>
      <p:sp>
        <p:nvSpPr>
          <p:cNvPr id="3" name="Rectangle 2"/>
          <p:cNvSpPr/>
          <p:nvPr/>
        </p:nvSpPr>
        <p:spPr>
          <a:xfrm>
            <a:off x="127748" y="6372142"/>
            <a:ext cx="12342905" cy="461665"/>
          </a:xfrm>
          <a:prstGeom prst="rect">
            <a:avLst/>
          </a:prstGeom>
        </p:spPr>
        <p:txBody>
          <a:bodyPr wrap="square">
            <a:spAutoFit/>
          </a:bodyPr>
          <a:lstStyle/>
          <a:p>
            <a:pPr marL="342900" indent="-342900">
              <a:buAutoNum type="arabicPeriod"/>
            </a:pPr>
            <a:r>
              <a:rPr lang="en-US" sz="1200" dirty="0"/>
              <a:t>Source: </a:t>
            </a:r>
            <a:r>
              <a:rPr lang="en-US" sz="1200" dirty="0">
                <a:hlinkClick r:id="rId3"/>
              </a:rPr>
              <a:t>https://www.investopedia.com/articles/investing/011116/3-financial-crises-21st-century.asp#:~:text=The%202007–2009%20global%20financial,the%20collapse%20of%20Russia%27s%20economy</a:t>
            </a:r>
            <a:r>
              <a:rPr lang="en-US" sz="1200" dirty="0"/>
              <a:t> </a:t>
            </a:r>
          </a:p>
        </p:txBody>
      </p:sp>
      <p:sp>
        <p:nvSpPr>
          <p:cNvPr id="17" name="Rectangle 16"/>
          <p:cNvSpPr/>
          <p:nvPr/>
        </p:nvSpPr>
        <p:spPr>
          <a:xfrm>
            <a:off x="6240503" y="1471320"/>
            <a:ext cx="5877711" cy="48192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a:off x="6240503" y="1052163"/>
            <a:ext cx="5877711" cy="4191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FFFF"/>
                </a:solidFill>
                <a:latin typeface="Arial"/>
              </a:rPr>
              <a:t>Economic</a:t>
            </a:r>
            <a:r>
              <a:rPr kumimoji="0" lang="en-US" sz="3200" b="1" i="0" u="none" strike="noStrike" kern="1200" cap="none" spc="0" normalizeH="0" baseline="0" noProof="0" dirty="0">
                <a:ln>
                  <a:noFill/>
                </a:ln>
                <a:solidFill>
                  <a:srgbClr val="FFFFFF"/>
                </a:solidFill>
                <a:effectLst/>
                <a:uLnTx/>
                <a:uFillTx/>
                <a:latin typeface="Arial"/>
                <a:ea typeface="+mn-ea"/>
                <a:cs typeface="+mn-cs"/>
              </a:rPr>
              <a:t> Crisis </a:t>
            </a:r>
          </a:p>
        </p:txBody>
      </p:sp>
      <p:sp>
        <p:nvSpPr>
          <p:cNvPr id="7" name="Slide Number Placeholder 6"/>
          <p:cNvSpPr>
            <a:spLocks noGrp="1"/>
          </p:cNvSpPr>
          <p:nvPr>
            <p:ph type="sldNum" sz="quarter" idx="12"/>
          </p:nvPr>
        </p:nvSpPr>
        <p:spPr/>
        <p:txBody>
          <a:bodyPr/>
          <a:lstStyle/>
          <a:p>
            <a:fld id="{E6AFDD3D-E1F5-4B3E-98E3-C7999D8EA369}" type="slidenum">
              <a:rPr lang="en-US" smtClean="0"/>
              <a:t>6</a:t>
            </a:fld>
            <a:endParaRPr lang="en-US"/>
          </a:p>
        </p:txBody>
      </p:sp>
    </p:spTree>
    <p:extLst>
      <p:ext uri="{BB962C8B-B14F-4D97-AF65-F5344CB8AC3E}">
        <p14:creationId xmlns:p14="http://schemas.microsoft.com/office/powerpoint/2010/main" val="198934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053" y="1241345"/>
            <a:ext cx="11353800" cy="5098062"/>
            <a:chOff x="435053" y="1699167"/>
            <a:chExt cx="11353800" cy="3314700"/>
          </a:xfrm>
          <a:solidFill>
            <a:schemeClr val="accent1"/>
          </a:solidFill>
        </p:grpSpPr>
        <p:sp>
          <p:nvSpPr>
            <p:cNvPr id="6" name="Rectangle 5"/>
            <p:cNvSpPr/>
            <p:nvPr/>
          </p:nvSpPr>
          <p:spPr>
            <a:xfrm>
              <a:off x="692877" y="1892383"/>
              <a:ext cx="10849788" cy="2944587"/>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rPr>
                <a:t>Finance is life blood of an economy; post pandemic global financial crisis has affected all major economies leading to expected recession. The identification of key drivers causing this global financial crisis will help in comprehending its gravity and taking pre-emptive measures. Developing countries like Pakistan have little role to prevent this yet some measures shall be taken to reduce impact on economy, markets and general public (vulnerable segment in particular).</a:t>
              </a:r>
            </a:p>
          </p:txBody>
        </p:sp>
        <p:sp>
          <p:nvSpPr>
            <p:cNvPr id="7" name="Frame 6"/>
            <p:cNvSpPr/>
            <p:nvPr/>
          </p:nvSpPr>
          <p:spPr>
            <a:xfrm>
              <a:off x="435053" y="1699167"/>
              <a:ext cx="11353800" cy="3314700"/>
            </a:xfrm>
            <a:prstGeom prst="frame">
              <a:avLst>
                <a:gd name="adj1" fmla="val 3748"/>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44F008AC-4552-4F68-A658-11A755B68BEC}"/>
              </a:ext>
            </a:extLst>
          </p:cNvPr>
          <p:cNvSpPr>
            <a:spLocks noGrp="1"/>
          </p:cNvSpPr>
          <p:nvPr>
            <p:ph type="title"/>
          </p:nvPr>
        </p:nvSpPr>
        <p:spPr/>
        <p:txBody>
          <a:bodyPr>
            <a:normAutofit/>
          </a:bodyPr>
          <a:lstStyle/>
          <a:p>
            <a:r>
              <a:rPr lang="en-US" sz="3200" dirty="0"/>
              <a:t>Statement of Problem</a:t>
            </a:r>
            <a:endParaRPr lang="en-PK" sz="3200" dirty="0"/>
          </a:p>
        </p:txBody>
      </p:sp>
      <p:sp>
        <p:nvSpPr>
          <p:cNvPr id="4" name="Slide Number Placeholder 3"/>
          <p:cNvSpPr>
            <a:spLocks noGrp="1"/>
          </p:cNvSpPr>
          <p:nvPr>
            <p:ph type="sldNum" sz="quarter" idx="12"/>
          </p:nvPr>
        </p:nvSpPr>
        <p:spPr/>
        <p:txBody>
          <a:bodyPr/>
          <a:lstStyle/>
          <a:p>
            <a:fld id="{E6AFDD3D-E1F5-4B3E-98E3-C7999D8EA369}" type="slidenum">
              <a:rPr lang="en-US" smtClean="0"/>
              <a:t>7</a:t>
            </a:fld>
            <a:endParaRPr lang="en-US"/>
          </a:p>
        </p:txBody>
      </p:sp>
    </p:spTree>
    <p:extLst>
      <p:ext uri="{BB962C8B-B14F-4D97-AF65-F5344CB8AC3E}">
        <p14:creationId xmlns:p14="http://schemas.microsoft.com/office/powerpoint/2010/main" val="17997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15772" y="727308"/>
            <a:ext cx="9189538" cy="18852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p>
        </p:txBody>
      </p:sp>
      <p:sp>
        <p:nvSpPr>
          <p:cNvPr id="13" name="Rectangle 12"/>
          <p:cNvSpPr/>
          <p:nvPr/>
        </p:nvSpPr>
        <p:spPr>
          <a:xfrm>
            <a:off x="2830286" y="2836697"/>
            <a:ext cx="9189538" cy="18852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p>
        </p:txBody>
      </p:sp>
      <p:sp>
        <p:nvSpPr>
          <p:cNvPr id="14" name="Rectangle 13"/>
          <p:cNvSpPr/>
          <p:nvPr/>
        </p:nvSpPr>
        <p:spPr>
          <a:xfrm>
            <a:off x="2830286" y="4937640"/>
            <a:ext cx="9189538" cy="18852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5" name="Rectangle 4"/>
          <p:cNvSpPr/>
          <p:nvPr/>
        </p:nvSpPr>
        <p:spPr>
          <a:xfrm>
            <a:off x="186690" y="727308"/>
            <a:ext cx="2629082" cy="18852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Likelihood of Financial Crisis</a:t>
            </a:r>
          </a:p>
        </p:txBody>
      </p:sp>
      <p:sp>
        <p:nvSpPr>
          <p:cNvPr id="6" name="Rectangle 5"/>
          <p:cNvSpPr/>
          <p:nvPr/>
        </p:nvSpPr>
        <p:spPr>
          <a:xfrm>
            <a:off x="201204" y="2828251"/>
            <a:ext cx="2629082" cy="18852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Pre-empting financial crisis </a:t>
            </a:r>
          </a:p>
        </p:txBody>
      </p:sp>
      <p:sp>
        <p:nvSpPr>
          <p:cNvPr id="7" name="Rectangle 6"/>
          <p:cNvSpPr/>
          <p:nvPr/>
        </p:nvSpPr>
        <p:spPr>
          <a:xfrm>
            <a:off x="201204" y="4929194"/>
            <a:ext cx="2629082" cy="18852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Implications for Pakistan </a:t>
            </a:r>
          </a:p>
        </p:txBody>
      </p:sp>
      <p:sp>
        <p:nvSpPr>
          <p:cNvPr id="2" name="Title 1">
            <a:extLst>
              <a:ext uri="{FF2B5EF4-FFF2-40B4-BE49-F238E27FC236}">
                <a16:creationId xmlns:a16="http://schemas.microsoft.com/office/drawing/2014/main" id="{5B390F99-4FEB-4C4E-BBD4-5F576051BD34}"/>
              </a:ext>
            </a:extLst>
          </p:cNvPr>
          <p:cNvSpPr>
            <a:spLocks noGrp="1"/>
          </p:cNvSpPr>
          <p:nvPr>
            <p:ph type="title"/>
          </p:nvPr>
        </p:nvSpPr>
        <p:spPr/>
        <p:txBody>
          <a:bodyPr>
            <a:noAutofit/>
          </a:bodyPr>
          <a:lstStyle/>
          <a:p>
            <a:r>
              <a:rPr lang="en-US" sz="3600" dirty="0"/>
              <a:t>Key Questions</a:t>
            </a:r>
            <a:endParaRPr lang="en-PK" sz="3600" dirty="0"/>
          </a:p>
        </p:txBody>
      </p:sp>
      <p:sp>
        <p:nvSpPr>
          <p:cNvPr id="8" name="Rectangle 7"/>
          <p:cNvSpPr/>
          <p:nvPr/>
        </p:nvSpPr>
        <p:spPr>
          <a:xfrm>
            <a:off x="2554513" y="932785"/>
            <a:ext cx="9637486" cy="1384995"/>
          </a:xfrm>
          <a:prstGeom prst="rect">
            <a:avLst/>
          </a:prstGeom>
        </p:spPr>
        <p:txBody>
          <a:bodyPr wrap="square">
            <a:spAutoFit/>
          </a:bodyPr>
          <a:lstStyle/>
          <a:p>
            <a:pPr lvl="1"/>
            <a:r>
              <a:rPr lang="en-US" sz="2800" dirty="0"/>
              <a:t>Whether current global financial state is likely to turn into global financial/ economic crisis ? What are likely key drivers of this imminent potential recession?</a:t>
            </a:r>
          </a:p>
        </p:txBody>
      </p:sp>
      <p:sp>
        <p:nvSpPr>
          <p:cNvPr id="10" name="Rectangle 9"/>
          <p:cNvSpPr/>
          <p:nvPr/>
        </p:nvSpPr>
        <p:spPr>
          <a:xfrm>
            <a:off x="2554513" y="3066452"/>
            <a:ext cx="8957310" cy="1384995"/>
          </a:xfrm>
          <a:prstGeom prst="rect">
            <a:avLst/>
          </a:prstGeom>
        </p:spPr>
        <p:txBody>
          <a:bodyPr wrap="square">
            <a:spAutoFit/>
          </a:bodyPr>
          <a:lstStyle/>
          <a:p>
            <a:pPr lvl="1"/>
            <a:r>
              <a:rPr lang="en-US" sz="2800" dirty="0"/>
              <a:t>What are key indicators that will serve as early alarms to indicate and hence in pre-empting the financial crisis?</a:t>
            </a:r>
          </a:p>
        </p:txBody>
      </p:sp>
      <p:sp>
        <p:nvSpPr>
          <p:cNvPr id="11" name="Rectangle 10"/>
          <p:cNvSpPr/>
          <p:nvPr/>
        </p:nvSpPr>
        <p:spPr>
          <a:xfrm>
            <a:off x="2989943" y="5000215"/>
            <a:ext cx="9202058" cy="1815882"/>
          </a:xfrm>
          <a:prstGeom prst="rect">
            <a:avLst/>
          </a:prstGeom>
        </p:spPr>
        <p:txBody>
          <a:bodyPr wrap="square">
            <a:spAutoFit/>
          </a:bodyPr>
          <a:lstStyle/>
          <a:p>
            <a:r>
              <a:rPr lang="en-US" sz="2800" dirty="0"/>
              <a:t>What are potential implications of global financial crisis for Pakistan? What policy options shall the Government implement to reduce its impact on economy, markets &amp; common man (marginalized segment)?</a:t>
            </a:r>
            <a:endParaRPr lang="en-PK" sz="2800" dirty="0"/>
          </a:p>
        </p:txBody>
      </p:sp>
      <p:sp>
        <p:nvSpPr>
          <p:cNvPr id="4" name="Slide Number Placeholder 3"/>
          <p:cNvSpPr>
            <a:spLocks noGrp="1"/>
          </p:cNvSpPr>
          <p:nvPr>
            <p:ph type="sldNum" sz="quarter" idx="12"/>
          </p:nvPr>
        </p:nvSpPr>
        <p:spPr>
          <a:xfrm>
            <a:off x="9505950" y="6561648"/>
            <a:ext cx="2743200" cy="365125"/>
          </a:xfrm>
        </p:spPr>
        <p:txBody>
          <a:bodyPr/>
          <a:lstStyle/>
          <a:p>
            <a:fld id="{E6AFDD3D-E1F5-4B3E-98E3-C7999D8EA369}" type="slidenum">
              <a:rPr lang="en-US" smtClean="0"/>
              <a:t>8</a:t>
            </a:fld>
            <a:endParaRPr lang="en-US"/>
          </a:p>
        </p:txBody>
      </p:sp>
    </p:spTree>
    <p:extLst>
      <p:ext uri="{BB962C8B-B14F-4D97-AF65-F5344CB8AC3E}">
        <p14:creationId xmlns:p14="http://schemas.microsoft.com/office/powerpoint/2010/main" val="229174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14" t="8814" r="82389" b="82008"/>
          <a:stretch/>
        </p:blipFill>
        <p:spPr>
          <a:xfrm>
            <a:off x="763207" y="965845"/>
            <a:ext cx="3452585" cy="1498144"/>
          </a:xfrm>
          <a:prstGeom prst="rect">
            <a:avLst/>
          </a:prstGeom>
        </p:spPr>
      </p:pic>
      <p:pic>
        <p:nvPicPr>
          <p:cNvPr id="5" name="Picture 4"/>
          <p:cNvPicPr>
            <a:picLocks noChangeAspect="1"/>
          </p:cNvPicPr>
          <p:nvPr/>
        </p:nvPicPr>
        <p:blipFill rotWithShape="1">
          <a:blip r:embed="rId3"/>
          <a:srcRect l="20429" t="32603" r="38428" b="45217"/>
          <a:stretch/>
        </p:blipFill>
        <p:spPr>
          <a:xfrm>
            <a:off x="112041" y="5120554"/>
            <a:ext cx="6270172" cy="1442042"/>
          </a:xfrm>
          <a:prstGeom prst="rect">
            <a:avLst/>
          </a:prstGeom>
        </p:spPr>
      </p:pic>
      <p:sp>
        <p:nvSpPr>
          <p:cNvPr id="18" name="Title 17"/>
          <p:cNvSpPr>
            <a:spLocks noGrp="1"/>
          </p:cNvSpPr>
          <p:nvPr>
            <p:ph type="title"/>
          </p:nvPr>
        </p:nvSpPr>
        <p:spPr>
          <a:xfrm>
            <a:off x="186690" y="147955"/>
            <a:ext cx="12005310" cy="560705"/>
          </a:xfrm>
        </p:spPr>
        <p:txBody>
          <a:bodyPr>
            <a:normAutofit/>
          </a:bodyPr>
          <a:lstStyle/>
          <a:p>
            <a:r>
              <a:rPr lang="en-US" sz="3200" dirty="0"/>
              <a:t>Since pandemic, Economists are predicting a financial crisis</a:t>
            </a:r>
          </a:p>
        </p:txBody>
      </p:sp>
      <p:pic>
        <p:nvPicPr>
          <p:cNvPr id="20" name="Picture 19"/>
          <p:cNvPicPr>
            <a:picLocks noChangeAspect="1"/>
          </p:cNvPicPr>
          <p:nvPr/>
        </p:nvPicPr>
        <p:blipFill rotWithShape="1">
          <a:blip r:embed="rId2"/>
          <a:srcRect l="20254" t="29442" r="45677" b="45466"/>
          <a:stretch/>
        </p:blipFill>
        <p:spPr>
          <a:xfrm>
            <a:off x="458165" y="2036618"/>
            <a:ext cx="5606315" cy="3083936"/>
          </a:xfrm>
          <a:prstGeom prst="rect">
            <a:avLst/>
          </a:prstGeom>
        </p:spPr>
      </p:pic>
      <p:pic>
        <p:nvPicPr>
          <p:cNvPr id="23" name="Picture 22"/>
          <p:cNvPicPr>
            <a:picLocks noChangeAspect="1"/>
          </p:cNvPicPr>
          <p:nvPr/>
        </p:nvPicPr>
        <p:blipFill rotWithShape="1">
          <a:blip r:embed="rId4"/>
          <a:srcRect l="29625" t="22222" r="31375" b="54111"/>
          <a:stretch/>
        </p:blipFill>
        <p:spPr>
          <a:xfrm>
            <a:off x="6482365" y="1510611"/>
            <a:ext cx="5333577" cy="2871192"/>
          </a:xfrm>
          <a:prstGeom prst="rect">
            <a:avLst/>
          </a:prstGeom>
        </p:spPr>
      </p:pic>
      <p:pic>
        <p:nvPicPr>
          <p:cNvPr id="24" name="Picture 23"/>
          <p:cNvPicPr>
            <a:picLocks noChangeAspect="1"/>
          </p:cNvPicPr>
          <p:nvPr/>
        </p:nvPicPr>
        <p:blipFill rotWithShape="1">
          <a:blip r:embed="rId4"/>
          <a:srcRect l="43875" t="8482" r="45625" b="86851"/>
          <a:stretch/>
        </p:blipFill>
        <p:spPr>
          <a:xfrm>
            <a:off x="8153400" y="991145"/>
            <a:ext cx="1600200" cy="400050"/>
          </a:xfrm>
          <a:prstGeom prst="rect">
            <a:avLst/>
          </a:prstGeom>
        </p:spPr>
      </p:pic>
      <p:pic>
        <p:nvPicPr>
          <p:cNvPr id="25" name="Picture 24"/>
          <p:cNvPicPr>
            <a:picLocks noChangeAspect="1"/>
          </p:cNvPicPr>
          <p:nvPr/>
        </p:nvPicPr>
        <p:blipFill rotWithShape="1">
          <a:blip r:embed="rId4"/>
          <a:srcRect l="29625" t="80111" r="31375" b="6889"/>
          <a:stretch/>
        </p:blipFill>
        <p:spPr>
          <a:xfrm>
            <a:off x="6363623" y="4501219"/>
            <a:ext cx="5452319" cy="499919"/>
          </a:xfrm>
          <a:prstGeom prst="rect">
            <a:avLst/>
          </a:prstGeom>
        </p:spPr>
      </p:pic>
      <p:pic>
        <p:nvPicPr>
          <p:cNvPr id="26" name="Picture 25"/>
          <p:cNvPicPr>
            <a:picLocks noChangeAspect="1"/>
          </p:cNvPicPr>
          <p:nvPr/>
        </p:nvPicPr>
        <p:blipFill rotWithShape="1">
          <a:blip r:embed="rId5"/>
          <a:srcRect l="29250" t="39556" r="31750" b="39777"/>
          <a:stretch/>
        </p:blipFill>
        <p:spPr>
          <a:xfrm>
            <a:off x="6248400" y="5053324"/>
            <a:ext cx="5943600" cy="1293401"/>
          </a:xfrm>
          <a:prstGeom prst="rect">
            <a:avLst/>
          </a:prstGeom>
        </p:spPr>
      </p:pic>
      <p:sp>
        <p:nvSpPr>
          <p:cNvPr id="27" name="Rectangle 26"/>
          <p:cNvSpPr/>
          <p:nvPr/>
        </p:nvSpPr>
        <p:spPr>
          <a:xfrm>
            <a:off x="70787" y="812800"/>
            <a:ext cx="6061710" cy="58137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Rectangle 27"/>
          <p:cNvSpPr/>
          <p:nvPr/>
        </p:nvSpPr>
        <p:spPr>
          <a:xfrm>
            <a:off x="4524828" y="812800"/>
            <a:ext cx="1602640"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Dec, 2020</a:t>
            </a:r>
          </a:p>
        </p:txBody>
      </p:sp>
      <p:sp>
        <p:nvSpPr>
          <p:cNvPr id="29" name="Rectangle 28"/>
          <p:cNvSpPr/>
          <p:nvPr/>
        </p:nvSpPr>
        <p:spPr>
          <a:xfrm>
            <a:off x="6382213" y="812800"/>
            <a:ext cx="5510645" cy="58137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p:cNvSpPr/>
          <p:nvPr/>
        </p:nvSpPr>
        <p:spPr>
          <a:xfrm>
            <a:off x="10290218" y="812800"/>
            <a:ext cx="1602640" cy="3106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Oct, 2022</a:t>
            </a:r>
          </a:p>
        </p:txBody>
      </p:sp>
      <p:sp>
        <p:nvSpPr>
          <p:cNvPr id="3" name="Slide Number Placeholder 2"/>
          <p:cNvSpPr>
            <a:spLocks noGrp="1"/>
          </p:cNvSpPr>
          <p:nvPr>
            <p:ph type="sldNum" sz="quarter" idx="12"/>
          </p:nvPr>
        </p:nvSpPr>
        <p:spPr/>
        <p:txBody>
          <a:bodyPr/>
          <a:lstStyle/>
          <a:p>
            <a:fld id="{E6AFDD3D-E1F5-4B3E-98E3-C7999D8EA369}" type="slidenum">
              <a:rPr lang="en-US" smtClean="0"/>
              <a:t>9</a:t>
            </a:fld>
            <a:endParaRPr lang="en-US"/>
          </a:p>
        </p:txBody>
      </p:sp>
    </p:spTree>
    <p:extLst>
      <p:ext uri="{BB962C8B-B14F-4D97-AF65-F5344CB8AC3E}">
        <p14:creationId xmlns:p14="http://schemas.microsoft.com/office/powerpoint/2010/main" val="3952168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08.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5. Sourc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SHAPENAME" val="5. Source"/>
</p:tagLst>
</file>

<file path=ppt/tags/tag1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7.xml><?xml version="1.0" encoding="utf-8"?>
<p:tagLst xmlns:a="http://schemas.openxmlformats.org/drawingml/2006/main" xmlns:r="http://schemas.openxmlformats.org/officeDocument/2006/relationships" xmlns:p="http://schemas.openxmlformats.org/presentationml/2006/main">
  <p:tag name="SHAPENAME" val="5. Source"/>
</p:tagLst>
</file>

<file path=ppt/tags/tag1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4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3.xml><?xml version="1.0" encoding="utf-8"?>
<p:tagLst xmlns:a="http://schemas.openxmlformats.org/drawingml/2006/main" xmlns:r="http://schemas.openxmlformats.org/officeDocument/2006/relationships" xmlns:p="http://schemas.openxmlformats.org/presentationml/2006/main">
  <p:tag name="NAME" val="ACET"/>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NAME" val="Moon"/>
</p:tagLst>
</file>

<file path=ppt/tags/tag147.xml><?xml version="1.0" encoding="utf-8"?>
<p:tagLst xmlns:a="http://schemas.openxmlformats.org/drawingml/2006/main" xmlns:r="http://schemas.openxmlformats.org/officeDocument/2006/relationships" xmlns:p="http://schemas.openxmlformats.org/presentationml/2006/main">
  <p:tag name="NAME" val="Moon"/>
</p:tagLst>
</file>

<file path=ppt/tags/tag148.xml><?xml version="1.0" encoding="utf-8"?>
<p:tagLst xmlns:a="http://schemas.openxmlformats.org/drawingml/2006/main" xmlns:r="http://schemas.openxmlformats.org/officeDocument/2006/relationships" xmlns:p="http://schemas.openxmlformats.org/presentationml/2006/main">
  <p:tag name="NAME" val="Moon"/>
</p:tagLst>
</file>

<file path=ppt/tags/tag149.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ANGLE" val="5"/>
</p:tagLst>
</file>

<file path=ppt/tags/tag151.xml><?xml version="1.0" encoding="utf-8"?>
<p:tagLst xmlns:a="http://schemas.openxmlformats.org/drawingml/2006/main" xmlns:r="http://schemas.openxmlformats.org/officeDocument/2006/relationships" xmlns:p="http://schemas.openxmlformats.org/presentationml/2006/main">
  <p:tag name="ANGLE" val="4"/>
</p:tagLst>
</file>

<file path=ppt/tags/tag152.xml><?xml version="1.0" encoding="utf-8"?>
<p:tagLst xmlns:a="http://schemas.openxmlformats.org/drawingml/2006/main" xmlns:r="http://schemas.openxmlformats.org/officeDocument/2006/relationships" xmlns:p="http://schemas.openxmlformats.org/presentationml/2006/main">
  <p:tag name="ANGLE" val="4"/>
</p:tagLst>
</file>

<file path=ppt/tags/tag153.xml><?xml version="1.0" encoding="utf-8"?>
<p:tagLst xmlns:a="http://schemas.openxmlformats.org/drawingml/2006/main" xmlns:r="http://schemas.openxmlformats.org/officeDocument/2006/relationships" xmlns:p="http://schemas.openxmlformats.org/presentationml/2006/main">
  <p:tag name="ANGLE" val="3"/>
</p:tagLst>
</file>

<file path=ppt/tags/tag154.xml><?xml version="1.0" encoding="utf-8"?>
<p:tagLst xmlns:a="http://schemas.openxmlformats.org/drawingml/2006/main" xmlns:r="http://schemas.openxmlformats.org/officeDocument/2006/relationships" xmlns:p="http://schemas.openxmlformats.org/presentationml/2006/main">
  <p:tag name="ANGLE" val="3"/>
</p:tagLst>
</file>

<file path=ppt/tags/tag155.xml><?xml version="1.0" encoding="utf-8"?>
<p:tagLst xmlns:a="http://schemas.openxmlformats.org/drawingml/2006/main" xmlns:r="http://schemas.openxmlformats.org/officeDocument/2006/relationships" xmlns:p="http://schemas.openxmlformats.org/presentationml/2006/main">
  <p:tag name="ANGLE" val="2"/>
</p:tagLst>
</file>

<file path=ppt/tags/tag156.xml><?xml version="1.0" encoding="utf-8"?>
<p:tagLst xmlns:a="http://schemas.openxmlformats.org/drawingml/2006/main" xmlns:r="http://schemas.openxmlformats.org/officeDocument/2006/relationships" xmlns:p="http://schemas.openxmlformats.org/presentationml/2006/main">
  <p:tag name="ANGLE" val="2"/>
</p:tagLst>
</file>

<file path=ppt/tags/tag157.xml><?xml version="1.0" encoding="utf-8"?>
<p:tagLst xmlns:a="http://schemas.openxmlformats.org/drawingml/2006/main" xmlns:r="http://schemas.openxmlformats.org/officeDocument/2006/relationships" xmlns:p="http://schemas.openxmlformats.org/presentationml/2006/main">
  <p:tag name="ANGLE" val="1"/>
</p:tagLst>
</file>

<file path=ppt/tags/tag158.xml><?xml version="1.0" encoding="utf-8"?>
<p:tagLst xmlns:a="http://schemas.openxmlformats.org/drawingml/2006/main" xmlns:r="http://schemas.openxmlformats.org/officeDocument/2006/relationships" xmlns:p="http://schemas.openxmlformats.org/presentationml/2006/main">
  <p:tag name="ANGLE" val="1"/>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2.xml><?xml version="1.0" encoding="utf-8"?>
<p:tagLst xmlns:a="http://schemas.openxmlformats.org/drawingml/2006/main" xmlns:r="http://schemas.openxmlformats.org/officeDocument/2006/relationships" xmlns:p="http://schemas.openxmlformats.org/presentationml/2006/main">
  <p:tag name="SHAPENAME" val="Subtitle"/>
</p:tagLst>
</file>

<file path=ppt/tags/tag163.xml><?xml version="1.0" encoding="utf-8"?>
<p:tagLst xmlns:a="http://schemas.openxmlformats.org/drawingml/2006/main" xmlns:r="http://schemas.openxmlformats.org/officeDocument/2006/relationships" xmlns:p="http://schemas.openxmlformats.org/presentationml/2006/main">
  <p:tag name="SHAPENAME" val="Titl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5. Source"/>
</p:tagLst>
</file>

<file path=ppt/tags/tag2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1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2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22.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3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33.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SHAPENAME" val="5. Source"/>
</p:tagLst>
</file>

<file path=ppt/tags/tag2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4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5. Source"/>
</p:tagLst>
</file>

<file path=ppt/tags/tag2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SHAPENAME" val="5. Sourc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0.xml><?xml version="1.0" encoding="utf-8"?>
<p:tagLst xmlns:a="http://schemas.openxmlformats.org/drawingml/2006/main" xmlns:r="http://schemas.openxmlformats.org/officeDocument/2006/relationships" xmlns:p="http://schemas.openxmlformats.org/presentationml/2006/main">
  <p:tag name="SHAPENAME" val="5. Sourc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6.xml><?xml version="1.0" encoding="utf-8"?>
<p:tagLst xmlns:a="http://schemas.openxmlformats.org/drawingml/2006/main" xmlns:r="http://schemas.openxmlformats.org/officeDocument/2006/relationships" xmlns:p="http://schemas.openxmlformats.org/presentationml/2006/main">
  <p:tag name="SHAPENAME" val="5. Source"/>
</p:tagLst>
</file>

<file path=ppt/tags/tag2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5. Sourc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76.xml><?xml version="1.0" encoding="utf-8"?>
<p:tagLst xmlns:a="http://schemas.openxmlformats.org/drawingml/2006/main" xmlns:r="http://schemas.openxmlformats.org/officeDocument/2006/relationships" xmlns:p="http://schemas.openxmlformats.org/presentationml/2006/main">
  <p:tag name="SHAPENAME" val="TopLineLeft"/>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ACET"/>
</p:tagLst>
</file>

<file path=ppt/tags/tag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86.xml><?xml version="1.0" encoding="utf-8"?>
<p:tagLst xmlns:a="http://schemas.openxmlformats.org/drawingml/2006/main" xmlns:r="http://schemas.openxmlformats.org/officeDocument/2006/relationships" xmlns:p="http://schemas.openxmlformats.org/presentationml/2006/main">
  <p:tag name="SHAPENAME" val="TopLineLeft"/>
</p:tagLst>
</file>

<file path=ppt/tags/tag87.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5. Source"/>
</p:tagLst>
</file>

<file path=ppt/tags/tag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9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98.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Office Theme">
  <a:themeElements>
    <a:clrScheme name="Custom 18">
      <a:dk1>
        <a:srgbClr val="000000"/>
      </a:dk1>
      <a:lt1>
        <a:sysClr val="window" lastClr="FFFFFF"/>
      </a:lt1>
      <a:dk2>
        <a:srgbClr val="000066"/>
      </a:dk2>
      <a:lt2>
        <a:srgbClr val="E7E6E6"/>
      </a:lt2>
      <a:accent1>
        <a:srgbClr val="008000"/>
      </a:accent1>
      <a:accent2>
        <a:srgbClr val="006666"/>
      </a:accent2>
      <a:accent3>
        <a:srgbClr val="7030A0"/>
      </a:accent3>
      <a:accent4>
        <a:srgbClr val="FFC000"/>
      </a:accent4>
      <a:accent5>
        <a:srgbClr val="FF0000"/>
      </a:accent5>
      <a:accent6>
        <a:srgbClr val="70AD47"/>
      </a:accent6>
      <a:hlink>
        <a:srgbClr val="5B9BD5"/>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White">
  <a:themeElements>
    <a:clrScheme name="Scheme1">
      <a:dk1>
        <a:srgbClr val="000000"/>
      </a:dk1>
      <a:lt1>
        <a:srgbClr val="FFFFFF"/>
      </a:lt1>
      <a:dk2>
        <a:srgbClr val="FFFFFF"/>
      </a:dk2>
      <a:lt2>
        <a:srgbClr val="FFFFFF"/>
      </a:lt2>
      <a:accent1>
        <a:srgbClr val="006837"/>
      </a:accent1>
      <a:accent2>
        <a:srgbClr val="4B9506"/>
      </a:accent2>
      <a:accent3>
        <a:srgbClr val="57AE07"/>
      </a:accent3>
      <a:accent4>
        <a:srgbClr val="74D41C"/>
      </a:accent4>
      <a:accent5>
        <a:srgbClr val="004614"/>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837"/>
        </a:accent1>
        <a:accent2>
          <a:srgbClr val="4B9506"/>
        </a:accent2>
        <a:accent3>
          <a:srgbClr val="57AE07"/>
        </a:accent3>
        <a:accent4>
          <a:srgbClr val="74D41C"/>
        </a:accent4>
        <a:accent5>
          <a:srgbClr val="004614"/>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C3922E"/>
    </a:custClr>
  </a:custClrLst>
  <a:extLst>
    <a:ext uri="{05A4C25C-085E-4340-85A3-A5531E510DB2}">
      <thm15:themeFamily xmlns:thm15="http://schemas.microsoft.com/office/thememl/2012/main" name="KR0137_CF (v4)" id="{C8437B25-9804-4200-B650-2144F1B4888E}" vid="{6B64B7AF-1F53-4991-B3BB-A5097C8BA4EA}"/>
    </a:ext>
  </a:extLst>
</a:theme>
</file>

<file path=ppt/theme/theme3.xml><?xml version="1.0" encoding="utf-8"?>
<a:theme xmlns:a="http://schemas.openxmlformats.org/drawingml/2006/main" name="11_White">
  <a:themeElements>
    <a:clrScheme name="Scheme1">
      <a:dk1>
        <a:srgbClr val="000000"/>
      </a:dk1>
      <a:lt1>
        <a:srgbClr val="FFFFFF"/>
      </a:lt1>
      <a:dk2>
        <a:srgbClr val="FFFFFF"/>
      </a:dk2>
      <a:lt2>
        <a:srgbClr val="FFFFFF"/>
      </a:lt2>
      <a:accent1>
        <a:srgbClr val="006837"/>
      </a:accent1>
      <a:accent2>
        <a:srgbClr val="4B9506"/>
      </a:accent2>
      <a:accent3>
        <a:srgbClr val="57AE07"/>
      </a:accent3>
      <a:accent4>
        <a:srgbClr val="74D41C"/>
      </a:accent4>
      <a:accent5>
        <a:srgbClr val="004614"/>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837"/>
        </a:accent1>
        <a:accent2>
          <a:srgbClr val="4B9506"/>
        </a:accent2>
        <a:accent3>
          <a:srgbClr val="57AE07"/>
        </a:accent3>
        <a:accent4>
          <a:srgbClr val="74D41C"/>
        </a:accent4>
        <a:accent5>
          <a:srgbClr val="004614"/>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C3922E"/>
    </a:custClr>
  </a:custClrLst>
  <a:extLst>
    <a:ext uri="{05A4C25C-085E-4340-85A3-A5531E510DB2}">
      <thm15:themeFamily xmlns:thm15="http://schemas.microsoft.com/office/thememl/2012/main" name="KR0137_CF (v4)" id="{C8437B25-9804-4200-B650-2144F1B4888E}" vid="{6B64B7AF-1F53-4991-B3BB-A5097C8BA4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56699</TotalTime>
  <Words>4229</Words>
  <Application>Microsoft Office PowerPoint</Application>
  <PresentationFormat>Widescreen</PresentationFormat>
  <Paragraphs>600</Paragraphs>
  <Slides>47</Slides>
  <Notes>12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6" baseType="lpstr">
      <vt:lpstr>Arial</vt:lpstr>
      <vt:lpstr>Calibri</vt:lpstr>
      <vt:lpstr>Segoe UI</vt:lpstr>
      <vt:lpstr>Tahoma</vt:lpstr>
      <vt:lpstr>Wingdings</vt:lpstr>
      <vt:lpstr>5_Office Theme</vt:lpstr>
      <vt:lpstr>10_White</vt:lpstr>
      <vt:lpstr>11_White</vt:lpstr>
      <vt:lpstr>think-cell Slide</vt:lpstr>
      <vt:lpstr>PowerPoint Presentation</vt:lpstr>
      <vt:lpstr> Is another Global Financial Crisis Simmering?  How it can be Pre-empted?   Ali Jan Khan  117th NMC  Sponsor DS: Dr Naveed Ahmad Chaudhry  9th November, 2022</vt:lpstr>
      <vt:lpstr>Acronyms</vt:lpstr>
      <vt:lpstr>PowerPoint Presentation</vt:lpstr>
      <vt:lpstr>PowerPoint Presentation</vt:lpstr>
      <vt:lpstr>Defining Financial and Economic crisis –  their Interdependence</vt:lpstr>
      <vt:lpstr>Statement of Problem</vt:lpstr>
      <vt:lpstr>Key Questions</vt:lpstr>
      <vt:lpstr>Since pandemic, Economists are predicting a financial crisis</vt:lpstr>
      <vt:lpstr>Financial crisis leading to a global recession </vt:lpstr>
      <vt:lpstr>Interdependence of Financial and economic crisis</vt:lpstr>
      <vt:lpstr>PowerPoint Presentation</vt:lpstr>
      <vt:lpstr>Examples of Drivers from Financial Crises in the past (1/2)</vt:lpstr>
      <vt:lpstr>Examples of Drivers from Financial Crises in the past (2/2)</vt:lpstr>
      <vt:lpstr>Drivers of financial crises</vt:lpstr>
      <vt:lpstr>All major recessions preceded by Financial Crisis  </vt:lpstr>
      <vt:lpstr>PowerPoint Presentation</vt:lpstr>
      <vt:lpstr>Key industries show sudden drop in activity</vt:lpstr>
      <vt:lpstr>Absolute GDP shows sluggish increase around recessions </vt:lpstr>
      <vt:lpstr>GDP growth rates decline around recessions</vt:lpstr>
      <vt:lpstr>Simultaneously, corresponding increase in inflation </vt:lpstr>
      <vt:lpstr>PowerPoint Presentation</vt:lpstr>
      <vt:lpstr>Post-globalization, financial system failures can spill-over across borders</vt:lpstr>
      <vt:lpstr>Impact of COVID on global financial markets</vt:lpstr>
      <vt:lpstr>Impact of Ukraine-Russia conflict on global financial market</vt:lpstr>
      <vt:lpstr>Causality, or correlation; oil price fluctuations and GDP growth rate</vt:lpstr>
      <vt:lpstr>PowerPoint Presentation</vt:lpstr>
      <vt:lpstr>Are current events leading the world to next Global Financial Crisis?</vt:lpstr>
      <vt:lpstr>1. Can we categorize current events as Global Risk?</vt:lpstr>
      <vt:lpstr>1. Can we categorize current events as Global Risk?</vt:lpstr>
      <vt:lpstr>PowerPoint Presentation</vt:lpstr>
      <vt:lpstr>GDP indicators hint towards cycle of recessionary economy</vt:lpstr>
      <vt:lpstr>National Budget Balance</vt:lpstr>
      <vt:lpstr>National Gross Debt and Interest Expense</vt:lpstr>
      <vt:lpstr>PowerPoint Presentation</vt:lpstr>
      <vt:lpstr>PowerPoint Presentation</vt:lpstr>
      <vt:lpstr>Currently, 5 countries constitute ~54% of the world’s total GDP </vt:lpstr>
      <vt:lpstr>US and global GDP Growth Rates have mirrored;  Recessions causality with decreased GDP growth in US </vt:lpstr>
      <vt:lpstr>Pakistan’s economic profile is not very promising to withstand a global crisis (14th IMF Program since 1980)</vt:lpstr>
      <vt:lpstr>PowerPoint Presentation</vt:lpstr>
      <vt:lpstr>Should Pakistan be worried?</vt:lpstr>
      <vt:lpstr>PowerPoint Presentation</vt:lpstr>
      <vt:lpstr>Conclusions</vt:lpstr>
      <vt:lpstr>Recommendations (1/2)</vt:lpstr>
      <vt:lpstr>Recommendations (2/2)</vt:lpstr>
      <vt:lpstr>Bibliography</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piracha</dc:creator>
  <cp:lastModifiedBy>HP</cp:lastModifiedBy>
  <cp:revision>656</cp:revision>
  <cp:lastPrinted>2021-10-12T11:55:49Z</cp:lastPrinted>
  <dcterms:created xsi:type="dcterms:W3CDTF">2020-12-09T14:00:58Z</dcterms:created>
  <dcterms:modified xsi:type="dcterms:W3CDTF">2022-11-16T06:08:24Z</dcterms:modified>
</cp:coreProperties>
</file>