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charts/chart2.xml" ContentType="application/vnd.openxmlformats-officedocument.drawingml.chart+xml"/>
  <Override PartName="/ppt/notesSlides/notesSlide13.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38" r:id="rId2"/>
    <p:sldId id="287" r:id="rId3"/>
    <p:sldId id="346" r:id="rId4"/>
    <p:sldId id="288" r:id="rId5"/>
    <p:sldId id="335" r:id="rId6"/>
    <p:sldId id="423" r:id="rId7"/>
    <p:sldId id="336" r:id="rId8"/>
    <p:sldId id="436" r:id="rId9"/>
    <p:sldId id="415" r:id="rId10"/>
    <p:sldId id="424" r:id="rId11"/>
    <p:sldId id="448" r:id="rId12"/>
    <p:sldId id="426" r:id="rId13"/>
    <p:sldId id="416" r:id="rId14"/>
    <p:sldId id="437" r:id="rId15"/>
    <p:sldId id="438" r:id="rId16"/>
    <p:sldId id="439" r:id="rId17"/>
    <p:sldId id="440" r:id="rId18"/>
    <p:sldId id="441" r:id="rId19"/>
    <p:sldId id="442" r:id="rId20"/>
    <p:sldId id="443" r:id="rId21"/>
    <p:sldId id="445" r:id="rId22"/>
    <p:sldId id="450" r:id="rId23"/>
    <p:sldId id="433" r:id="rId24"/>
    <p:sldId id="435" r:id="rId25"/>
    <p:sldId id="449" r:id="rId26"/>
    <p:sldId id="421" r:id="rId27"/>
    <p:sldId id="343" r:id="rId28"/>
    <p:sldId id="430" r:id="rId29"/>
    <p:sldId id="429" r:id="rId30"/>
    <p:sldId id="428" r:id="rId31"/>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 initials="H" lastIdx="2" clrIdx="0">
    <p:extLst>
      <p:ext uri="{19B8F6BF-5375-455C-9EA6-DF929625EA0E}">
        <p15:presenceInfo xmlns:p15="http://schemas.microsoft.com/office/powerpoint/2012/main" userId="H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97" autoAdjust="0"/>
    <p:restoredTop sz="94660"/>
  </p:normalViewPr>
  <p:slideViewPr>
    <p:cSldViewPr snapToGrid="0">
      <p:cViewPr varScale="1">
        <p:scale>
          <a:sx n="63" d="100"/>
          <a:sy n="63" d="100"/>
        </p:scale>
        <p:origin x="102" y="108"/>
      </p:cViewPr>
      <p:guideLst/>
    </p:cSldViewPr>
  </p:slideViewPr>
  <p:notesTextViewPr>
    <p:cViewPr>
      <p:scale>
        <a:sx n="1" d="1"/>
        <a:sy n="1" d="1"/>
      </p:scale>
      <p:origin x="0" y="0"/>
    </p:cViewPr>
  </p:notesTextViewPr>
  <p:sorterViewPr>
    <p:cViewPr>
      <p:scale>
        <a:sx n="100" d="100"/>
        <a:sy n="100" d="100"/>
      </p:scale>
      <p:origin x="0" y="-108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P\Downloads\Year%20wise%20Hockey%20Position%2003-11-2022%20FINAL-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HP\Downloads\Year%20wise%20Hockey%20Position%2003-11-2022%20FINAL-2.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HP\Desktop\FIH%20Ranking.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3.6602936582590249E-2"/>
          <c:y val="0.20991047887769518"/>
          <c:w val="0.94161484789602845"/>
          <c:h val="0.65776395523024034"/>
        </c:manualLayout>
      </c:layout>
      <c:scatterChart>
        <c:scatterStyle val="smoothMarker"/>
        <c:varyColors val="0"/>
        <c:ser>
          <c:idx val="0"/>
          <c:order val="0"/>
          <c:tx>
            <c:strRef>
              <c:f>'World Cup'!$B$1</c:f>
              <c:strCache>
                <c:ptCount val="1"/>
                <c:pt idx="0">
                  <c:v>World Cup Position</c:v>
                </c:pt>
              </c:strCache>
            </c:strRef>
          </c:tx>
          <c:spPr>
            <a:ln w="44450">
              <a:solidFill>
                <a:srgbClr val="FF0000"/>
              </a:solidFill>
            </a:ln>
          </c:spPr>
          <c:marker>
            <c:spPr>
              <a:solidFill>
                <a:srgbClr val="FF0000"/>
              </a:solidFill>
            </c:spPr>
          </c:marker>
          <c:dLbls>
            <c:dLbl>
              <c:idx val="8"/>
              <c:tx>
                <c:rich>
                  <a:bodyPr/>
                  <a:lstStyle/>
                  <a:p>
                    <a:r>
                      <a:rPr lang="en-US" baseline="0"/>
                      <a:t>1998, 5</a:t>
                    </a:r>
                  </a:p>
                </c:rich>
              </c:tx>
              <c:dLblPos val="b"/>
              <c:showLegendKey val="0"/>
              <c:showVal val="1"/>
              <c:showCatName val="1"/>
              <c:showSerName val="0"/>
              <c:showPercent val="0"/>
              <c:showBubbleSize val="0"/>
              <c:separator>
</c:separator>
              <c:extLst>
                <c:ext xmlns:c15="http://schemas.microsoft.com/office/drawing/2012/chart" uri="{CE6537A1-D6FC-4f65-9D91-7224C49458BB}">
                  <c15:showDataLabelsRange val="0"/>
                </c:ext>
                <c:ext xmlns:c16="http://schemas.microsoft.com/office/drawing/2014/chart" uri="{C3380CC4-5D6E-409C-BE32-E72D297353CC}">
                  <c16:uniqueId val="{00000000-A51B-4E4E-AFA8-132586516913}"/>
                </c:ext>
              </c:extLst>
            </c:dLbl>
            <c:dLbl>
              <c:idx val="12"/>
              <c:tx>
                <c:rich>
                  <a:bodyPr/>
                  <a:lstStyle/>
                  <a:p>
                    <a:r>
                      <a:rPr lang="en-US"/>
                      <a:t>2018, 12</a:t>
                    </a:r>
                    <a:endParaRPr lang="en-US" baseline="0"/>
                  </a:p>
                </c:rich>
              </c:tx>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A51B-4E4E-AFA8-132586516913}"/>
                </c:ext>
              </c:extLst>
            </c:dLbl>
            <c:dLbl>
              <c:idx val="14"/>
              <c:tx>
                <c:rich>
                  <a:bodyPr/>
                  <a:lstStyle/>
                  <a:p>
                    <a:r>
                      <a:rPr lang="en-US"/>
                      <a:t>To</a:t>
                    </a:r>
                    <a:r>
                      <a:rPr lang="en-US" baseline="0"/>
                      <a:t> be Hoisted</a:t>
                    </a:r>
                  </a:p>
                </c:rich>
              </c:tx>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A51B-4E4E-AFA8-132586516913}"/>
                </c:ext>
              </c:extLst>
            </c:dLbl>
            <c:dLbl>
              <c:idx val="17"/>
              <c:layout>
                <c:manualLayout>
                  <c:x val="-5.0051069168344342E-2"/>
                  <c:y val="4.1152250039775112E-3"/>
                </c:manualLayout>
              </c:layout>
              <c:tx>
                <c:rich>
                  <a:bodyPr/>
                  <a:lstStyle/>
                  <a:p>
                    <a:r>
                      <a:rPr lang="en-US"/>
                      <a:t>Not</a:t>
                    </a:r>
                    <a:r>
                      <a:rPr lang="en-US" baseline="0"/>
                      <a:t> Qualified</a:t>
                    </a:r>
                    <a:endParaRPr lang="en-US"/>
                  </a:p>
                </c:rich>
              </c:tx>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A51B-4E4E-AFA8-132586516913}"/>
                </c:ext>
              </c:extLst>
            </c:dLbl>
            <c:dLbl>
              <c:idx val="18"/>
              <c:tx>
                <c:rich>
                  <a:bodyPr/>
                  <a:lstStyle/>
                  <a:p>
                    <a:r>
                      <a:rPr lang="en-US" sz="900" b="0" i="0" u="none" strike="noStrike" baseline="0">
                        <a:effectLst/>
                      </a:rPr>
                      <a:t>Not Qualified</a:t>
                    </a:r>
                  </a:p>
                </c:rich>
              </c:tx>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A51B-4E4E-AFA8-132586516913}"/>
                </c:ext>
              </c:extLst>
            </c:dLbl>
            <c:spPr>
              <a:gradFill>
                <a:gsLst>
                  <a:gs pos="0">
                    <a:srgbClr val="5E9EFF"/>
                  </a:gs>
                  <a:gs pos="39999">
                    <a:srgbClr val="85C2FF"/>
                  </a:gs>
                  <a:gs pos="70000">
                    <a:srgbClr val="C4D6EB"/>
                  </a:gs>
                  <a:gs pos="100000">
                    <a:srgbClr val="FFEBFA"/>
                  </a:gs>
                </a:gsLst>
                <a:lin ang="5400000" scaled="0"/>
              </a:gradFill>
            </c:spPr>
            <c:txPr>
              <a:bodyPr rot="0" vert="horz"/>
              <a:lstStyle/>
              <a:p>
                <a:pPr>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'World Cup'!$A$2:$A$14</c:f>
              <c:numCache>
                <c:formatCode>General</c:formatCode>
                <c:ptCount val="13"/>
                <c:pt idx="0">
                  <c:v>1971</c:v>
                </c:pt>
                <c:pt idx="1">
                  <c:v>1973</c:v>
                </c:pt>
                <c:pt idx="2">
                  <c:v>1975</c:v>
                </c:pt>
                <c:pt idx="3">
                  <c:v>1978</c:v>
                </c:pt>
                <c:pt idx="4">
                  <c:v>1982</c:v>
                </c:pt>
                <c:pt idx="5">
                  <c:v>1986</c:v>
                </c:pt>
                <c:pt idx="6">
                  <c:v>1990</c:v>
                </c:pt>
                <c:pt idx="7">
                  <c:v>1994</c:v>
                </c:pt>
                <c:pt idx="8">
                  <c:v>1998</c:v>
                </c:pt>
                <c:pt idx="9">
                  <c:v>2002</c:v>
                </c:pt>
                <c:pt idx="10">
                  <c:v>2006</c:v>
                </c:pt>
                <c:pt idx="11">
                  <c:v>2010</c:v>
                </c:pt>
                <c:pt idx="12">
                  <c:v>2018</c:v>
                </c:pt>
              </c:numCache>
            </c:numRef>
          </c:xVal>
          <c:yVal>
            <c:numRef>
              <c:f>'World Cup'!$B$2:$B$14</c:f>
              <c:numCache>
                <c:formatCode>General</c:formatCode>
                <c:ptCount val="13"/>
                <c:pt idx="0">
                  <c:v>1</c:v>
                </c:pt>
                <c:pt idx="1">
                  <c:v>4</c:v>
                </c:pt>
                <c:pt idx="2">
                  <c:v>2</c:v>
                </c:pt>
                <c:pt idx="3">
                  <c:v>1</c:v>
                </c:pt>
                <c:pt idx="4">
                  <c:v>1</c:v>
                </c:pt>
                <c:pt idx="5">
                  <c:v>11</c:v>
                </c:pt>
                <c:pt idx="6">
                  <c:v>2</c:v>
                </c:pt>
                <c:pt idx="7">
                  <c:v>1</c:v>
                </c:pt>
                <c:pt idx="8">
                  <c:v>5</c:v>
                </c:pt>
                <c:pt idx="9">
                  <c:v>5</c:v>
                </c:pt>
                <c:pt idx="10">
                  <c:v>6</c:v>
                </c:pt>
                <c:pt idx="11">
                  <c:v>12</c:v>
                </c:pt>
                <c:pt idx="12">
                  <c:v>12</c:v>
                </c:pt>
              </c:numCache>
            </c:numRef>
          </c:yVal>
          <c:smooth val="1"/>
          <c:extLst>
            <c:ext xmlns:c16="http://schemas.microsoft.com/office/drawing/2014/chart" uri="{C3380CC4-5D6E-409C-BE32-E72D297353CC}">
              <c16:uniqueId val="{00000005-A51B-4E4E-AFA8-132586516913}"/>
            </c:ext>
          </c:extLst>
        </c:ser>
        <c:dLbls>
          <c:showLegendKey val="0"/>
          <c:showVal val="1"/>
          <c:showCatName val="0"/>
          <c:showSerName val="0"/>
          <c:showPercent val="0"/>
          <c:showBubbleSize val="0"/>
        </c:dLbls>
        <c:axId val="163040640"/>
        <c:axId val="263411968"/>
      </c:scatterChart>
      <c:valAx>
        <c:axId val="163040640"/>
        <c:scaling>
          <c:orientation val="minMax"/>
          <c:max val="2022"/>
          <c:min val="1970"/>
        </c:scaling>
        <c:delete val="0"/>
        <c:axPos val="t"/>
        <c:majorGridlines/>
        <c:numFmt formatCode="General" sourceLinked="1"/>
        <c:majorTickMark val="none"/>
        <c:minorTickMark val="none"/>
        <c:tickLblPos val="nextTo"/>
        <c:spPr>
          <a:solidFill>
            <a:schemeClr val="accent6">
              <a:lumMod val="60000"/>
              <a:lumOff val="40000"/>
            </a:schemeClr>
          </a:solidFill>
        </c:spPr>
        <c:txPr>
          <a:bodyPr rot="0" vert="horz"/>
          <a:lstStyle/>
          <a:p>
            <a:pPr>
              <a:defRPr/>
            </a:pPr>
            <a:endParaRPr lang="en-US"/>
          </a:p>
        </c:txPr>
        <c:crossAx val="263411968"/>
        <c:crosses val="autoZero"/>
        <c:crossBetween val="midCat"/>
        <c:majorUnit val="2"/>
      </c:valAx>
      <c:valAx>
        <c:axId val="263411968"/>
        <c:scaling>
          <c:orientation val="maxMin"/>
          <c:max val="14"/>
          <c:min val="0"/>
        </c:scaling>
        <c:delete val="0"/>
        <c:axPos val="l"/>
        <c:majorGridlines/>
        <c:numFmt formatCode="General" sourceLinked="1"/>
        <c:majorTickMark val="none"/>
        <c:minorTickMark val="none"/>
        <c:tickLblPos val="nextTo"/>
        <c:txPr>
          <a:bodyPr rot="-60000000" vert="horz"/>
          <a:lstStyle/>
          <a:p>
            <a:pPr>
              <a:defRPr/>
            </a:pPr>
            <a:endParaRPr lang="en-US"/>
          </a:p>
        </c:txPr>
        <c:crossAx val="163040640"/>
        <c:crosses val="autoZero"/>
        <c:crossBetween val="midCat"/>
        <c:majorUnit val="1"/>
      </c:valAx>
    </c:plotArea>
    <c:legend>
      <c:legendPos val="b"/>
      <c:overlay val="0"/>
      <c:txPr>
        <a:bodyPr rot="0" vert="horz"/>
        <a:lstStyle/>
        <a:p>
          <a:pPr>
            <a:defRPr/>
          </a:pPr>
          <a:endParaRPr lang="en-US"/>
        </a:p>
      </c:txPr>
    </c:legend>
    <c:plotVisOnly val="1"/>
    <c:dispBlanksAs val="gap"/>
    <c:showDLblsOverMax val="0"/>
  </c:chart>
  <c:txPr>
    <a:bodyPr/>
    <a:lstStyle/>
    <a:p>
      <a:pPr>
        <a:defRPr sz="14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2.9963145675008376E-2"/>
          <c:y val="0.22255375806194283"/>
          <c:w val="0.94161484789602845"/>
          <c:h val="0.65776395523024034"/>
        </c:manualLayout>
      </c:layout>
      <c:scatterChart>
        <c:scatterStyle val="smoothMarker"/>
        <c:varyColors val="0"/>
        <c:ser>
          <c:idx val="0"/>
          <c:order val="0"/>
          <c:tx>
            <c:strRef>
              <c:f>'Champions Trophy'!$B$1</c:f>
              <c:strCache>
                <c:ptCount val="1"/>
                <c:pt idx="0">
                  <c:v>Champions Trophy Position</c:v>
                </c:pt>
              </c:strCache>
            </c:strRef>
          </c:tx>
          <c:spPr>
            <a:ln w="31750" cmpd="sng">
              <a:solidFill>
                <a:srgbClr val="7030A0"/>
              </a:solidFill>
            </a:ln>
          </c:spPr>
          <c:marker>
            <c:spPr>
              <a:gradFill>
                <a:gsLst>
                  <a:gs pos="0">
                    <a:srgbClr val="000082"/>
                  </a:gs>
                  <a:gs pos="30000">
                    <a:srgbClr val="66008F"/>
                  </a:gs>
                  <a:gs pos="64999">
                    <a:srgbClr val="BA0066"/>
                  </a:gs>
                  <a:gs pos="89999">
                    <a:srgbClr val="FF0000"/>
                  </a:gs>
                  <a:gs pos="100000">
                    <a:srgbClr val="FF8200"/>
                  </a:gs>
                </a:gsLst>
                <a:lin ang="5400000" scaled="0"/>
              </a:gradFill>
            </c:spPr>
          </c:marker>
          <c:dLbls>
            <c:dLbl>
              <c:idx val="8"/>
              <c:delete val="1"/>
              <c:extLst>
                <c:ext xmlns:c15="http://schemas.microsoft.com/office/drawing/2012/chart" uri="{CE6537A1-D6FC-4f65-9D91-7224C49458BB}"/>
                <c:ext xmlns:c16="http://schemas.microsoft.com/office/drawing/2014/chart" uri="{C3380CC4-5D6E-409C-BE32-E72D297353CC}">
                  <c16:uniqueId val="{00000000-86E7-4A2F-A4F3-458A46A93D2C}"/>
                </c:ext>
              </c:extLst>
            </c:dLbl>
            <c:dLbl>
              <c:idx val="12"/>
              <c:delete val="1"/>
              <c:extLst>
                <c:ext xmlns:c15="http://schemas.microsoft.com/office/drawing/2012/chart" uri="{CE6537A1-D6FC-4f65-9D91-7224C49458BB}"/>
                <c:ext xmlns:c16="http://schemas.microsoft.com/office/drawing/2014/chart" uri="{C3380CC4-5D6E-409C-BE32-E72D297353CC}">
                  <c16:uniqueId val="{00000001-86E7-4A2F-A4F3-458A46A93D2C}"/>
                </c:ext>
              </c:extLst>
            </c:dLbl>
            <c:dLbl>
              <c:idx val="14"/>
              <c:delete val="1"/>
              <c:extLst>
                <c:ext xmlns:c15="http://schemas.microsoft.com/office/drawing/2012/chart" uri="{CE6537A1-D6FC-4f65-9D91-7224C49458BB}"/>
                <c:ext xmlns:c16="http://schemas.microsoft.com/office/drawing/2014/chart" uri="{C3380CC4-5D6E-409C-BE32-E72D297353CC}">
                  <c16:uniqueId val="{00000002-86E7-4A2F-A4F3-458A46A93D2C}"/>
                </c:ext>
              </c:extLst>
            </c:dLbl>
            <c:dLbl>
              <c:idx val="17"/>
              <c:layout>
                <c:manualLayout>
                  <c:x val="-2.3501926859271359E-3"/>
                  <c:y val="-6.2889861536624585E-3"/>
                </c:manualLayout>
              </c:layout>
              <c:tx>
                <c:rich>
                  <a:bodyPr/>
                  <a:lstStyle/>
                  <a:p>
                    <a:r>
                      <a:rPr lang="en-US"/>
                      <a:t>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86E7-4A2F-A4F3-458A46A93D2C}"/>
                </c:ext>
              </c:extLst>
            </c:dLbl>
            <c:dLbl>
              <c:idx val="18"/>
              <c:delete val="1"/>
              <c:extLst>
                <c:ext xmlns:c15="http://schemas.microsoft.com/office/drawing/2012/chart" uri="{CE6537A1-D6FC-4f65-9D91-7224C49458BB}"/>
                <c:ext xmlns:c16="http://schemas.microsoft.com/office/drawing/2014/chart" uri="{C3380CC4-5D6E-409C-BE32-E72D297353CC}">
                  <c16:uniqueId val="{00000004-86E7-4A2F-A4F3-458A46A93D2C}"/>
                </c:ext>
              </c:extLst>
            </c:dLbl>
            <c:dLbl>
              <c:idx val="21"/>
              <c:delete val="1"/>
              <c:extLst>
                <c:ext xmlns:c15="http://schemas.microsoft.com/office/drawing/2012/chart" uri="{CE6537A1-D6FC-4f65-9D91-7224C49458BB}"/>
                <c:ext xmlns:c16="http://schemas.microsoft.com/office/drawing/2014/chart" uri="{C3380CC4-5D6E-409C-BE32-E72D297353CC}">
                  <c16:uniqueId val="{00000005-86E7-4A2F-A4F3-458A46A93D2C}"/>
                </c:ext>
              </c:extLst>
            </c:dLbl>
            <c:dLbl>
              <c:idx val="22"/>
              <c:delete val="1"/>
              <c:extLst>
                <c:ext xmlns:c15="http://schemas.microsoft.com/office/drawing/2012/chart" uri="{CE6537A1-D6FC-4f65-9D91-7224C49458BB}"/>
                <c:ext xmlns:c16="http://schemas.microsoft.com/office/drawing/2014/chart" uri="{C3380CC4-5D6E-409C-BE32-E72D297353CC}">
                  <c16:uniqueId val="{00000006-86E7-4A2F-A4F3-458A46A93D2C}"/>
                </c:ext>
              </c:extLst>
            </c:dLbl>
            <c:dLbl>
              <c:idx val="29"/>
              <c:delete val="1"/>
              <c:extLst>
                <c:ext xmlns:c15="http://schemas.microsoft.com/office/drawing/2012/chart" uri="{CE6537A1-D6FC-4f65-9D91-7224C49458BB}"/>
                <c:ext xmlns:c16="http://schemas.microsoft.com/office/drawing/2014/chart" uri="{C3380CC4-5D6E-409C-BE32-E72D297353CC}">
                  <c16:uniqueId val="{00000007-86E7-4A2F-A4F3-458A46A93D2C}"/>
                </c:ext>
              </c:extLst>
            </c:dLbl>
            <c:dLbl>
              <c:idx val="30"/>
              <c:delete val="1"/>
              <c:extLst>
                <c:ext xmlns:c15="http://schemas.microsoft.com/office/drawing/2012/chart" uri="{CE6537A1-D6FC-4f65-9D91-7224C49458BB}"/>
                <c:ext xmlns:c16="http://schemas.microsoft.com/office/drawing/2014/chart" uri="{C3380CC4-5D6E-409C-BE32-E72D297353CC}">
                  <c16:uniqueId val="{00000008-86E7-4A2F-A4F3-458A46A93D2C}"/>
                </c:ext>
              </c:extLst>
            </c:dLbl>
            <c:dLbl>
              <c:idx val="31"/>
              <c:delete val="1"/>
              <c:extLst>
                <c:ext xmlns:c15="http://schemas.microsoft.com/office/drawing/2012/chart" uri="{CE6537A1-D6FC-4f65-9D91-7224C49458BB}"/>
                <c:ext xmlns:c16="http://schemas.microsoft.com/office/drawing/2014/chart" uri="{C3380CC4-5D6E-409C-BE32-E72D297353CC}">
                  <c16:uniqueId val="{00000009-86E7-4A2F-A4F3-458A46A93D2C}"/>
                </c:ext>
              </c:extLst>
            </c:dLbl>
            <c:dLbl>
              <c:idx val="36"/>
              <c:delete val="1"/>
              <c:extLst>
                <c:ext xmlns:c15="http://schemas.microsoft.com/office/drawing/2012/chart" uri="{CE6537A1-D6FC-4f65-9D91-7224C49458BB}"/>
                <c:ext xmlns:c16="http://schemas.microsoft.com/office/drawing/2014/chart" uri="{C3380CC4-5D6E-409C-BE32-E72D297353CC}">
                  <c16:uniqueId val="{0000000A-86E7-4A2F-A4F3-458A46A93D2C}"/>
                </c:ext>
              </c:extLst>
            </c:dLbl>
            <c:spPr>
              <a:solidFill>
                <a:schemeClr val="accent4">
                  <a:lumMod val="60000"/>
                  <a:lumOff val="40000"/>
                </a:schemeClr>
              </a:solidFill>
            </c:spPr>
            <c:txPr>
              <a:bodyPr rot="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'Champions Trophy'!$A$2:$A$33</c:f>
              <c:numCache>
                <c:formatCode>General</c:formatCode>
                <c:ptCount val="32"/>
                <c:pt idx="0">
                  <c:v>1978</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2002</c:v>
                </c:pt>
                <c:pt idx="22">
                  <c:v>2003</c:v>
                </c:pt>
                <c:pt idx="23">
                  <c:v>2004</c:v>
                </c:pt>
                <c:pt idx="24">
                  <c:v>2005</c:v>
                </c:pt>
                <c:pt idx="25">
                  <c:v>2006</c:v>
                </c:pt>
                <c:pt idx="26">
                  <c:v>2007</c:v>
                </c:pt>
                <c:pt idx="27">
                  <c:v>2011</c:v>
                </c:pt>
                <c:pt idx="28">
                  <c:v>2012</c:v>
                </c:pt>
                <c:pt idx="29">
                  <c:v>2013</c:v>
                </c:pt>
                <c:pt idx="30">
                  <c:v>2014</c:v>
                </c:pt>
                <c:pt idx="31">
                  <c:v>2018</c:v>
                </c:pt>
              </c:numCache>
            </c:numRef>
          </c:xVal>
          <c:yVal>
            <c:numRef>
              <c:f>'Champions Trophy'!$B$2:$B$33</c:f>
              <c:numCache>
                <c:formatCode>General</c:formatCode>
                <c:ptCount val="32"/>
                <c:pt idx="0">
                  <c:v>1</c:v>
                </c:pt>
                <c:pt idx="1">
                  <c:v>1</c:v>
                </c:pt>
                <c:pt idx="2">
                  <c:v>4</c:v>
                </c:pt>
                <c:pt idx="3">
                  <c:v>4</c:v>
                </c:pt>
                <c:pt idx="4">
                  <c:v>2</c:v>
                </c:pt>
                <c:pt idx="5">
                  <c:v>2</c:v>
                </c:pt>
                <c:pt idx="6">
                  <c:v>4</c:v>
                </c:pt>
                <c:pt idx="7">
                  <c:v>3</c:v>
                </c:pt>
                <c:pt idx="8">
                  <c:v>7</c:v>
                </c:pt>
                <c:pt idx="9">
                  <c:v>2</c:v>
                </c:pt>
                <c:pt idx="10">
                  <c:v>4</c:v>
                </c:pt>
                <c:pt idx="11">
                  <c:v>4</c:v>
                </c:pt>
                <c:pt idx="12">
                  <c:v>2</c:v>
                </c:pt>
                <c:pt idx="13">
                  <c:v>4</c:v>
                </c:pt>
                <c:pt idx="14">
                  <c:v>4</c:v>
                </c:pt>
                <c:pt idx="15">
                  <c:v>1</c:v>
                </c:pt>
                <c:pt idx="16">
                  <c:v>3</c:v>
                </c:pt>
                <c:pt idx="17">
                  <c:v>2</c:v>
                </c:pt>
                <c:pt idx="18">
                  <c:v>5</c:v>
                </c:pt>
                <c:pt idx="19">
                  <c:v>2</c:v>
                </c:pt>
                <c:pt idx="20">
                  <c:v>6</c:v>
                </c:pt>
                <c:pt idx="21">
                  <c:v>3</c:v>
                </c:pt>
                <c:pt idx="22">
                  <c:v>3</c:v>
                </c:pt>
                <c:pt idx="23">
                  <c:v>3</c:v>
                </c:pt>
                <c:pt idx="24">
                  <c:v>5</c:v>
                </c:pt>
                <c:pt idx="25">
                  <c:v>5</c:v>
                </c:pt>
                <c:pt idx="26">
                  <c:v>7</c:v>
                </c:pt>
                <c:pt idx="27">
                  <c:v>7</c:v>
                </c:pt>
                <c:pt idx="28">
                  <c:v>3</c:v>
                </c:pt>
                <c:pt idx="29">
                  <c:v>2</c:v>
                </c:pt>
                <c:pt idx="30">
                  <c:v>2</c:v>
                </c:pt>
                <c:pt idx="31">
                  <c:v>6</c:v>
                </c:pt>
              </c:numCache>
            </c:numRef>
          </c:yVal>
          <c:smooth val="1"/>
          <c:extLst>
            <c:ext xmlns:c16="http://schemas.microsoft.com/office/drawing/2014/chart" uri="{C3380CC4-5D6E-409C-BE32-E72D297353CC}">
              <c16:uniqueId val="{0000000B-86E7-4A2F-A4F3-458A46A93D2C}"/>
            </c:ext>
          </c:extLst>
        </c:ser>
        <c:ser>
          <c:idx val="1"/>
          <c:order val="1"/>
          <c:tx>
            <c:strRef>
              <c:f>'Champions Trophy'!$B$1</c:f>
              <c:strCache>
                <c:ptCount val="1"/>
                <c:pt idx="0">
                  <c:v>Champions Trophy Position</c:v>
                </c:pt>
              </c:strCache>
            </c:strRef>
          </c:tx>
          <c:spPr>
            <a:ln>
              <a:solidFill>
                <a:srgbClr val="FF0000"/>
              </a:solidFill>
            </a:ln>
          </c:spPr>
          <c:xVal>
            <c:numRef>
              <c:f>'Champions Trophy'!$A$2:$A$33</c:f>
              <c:numCache>
                <c:formatCode>General</c:formatCode>
                <c:ptCount val="32"/>
                <c:pt idx="0">
                  <c:v>1978</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2002</c:v>
                </c:pt>
                <c:pt idx="22">
                  <c:v>2003</c:v>
                </c:pt>
                <c:pt idx="23">
                  <c:v>2004</c:v>
                </c:pt>
                <c:pt idx="24">
                  <c:v>2005</c:v>
                </c:pt>
                <c:pt idx="25">
                  <c:v>2006</c:v>
                </c:pt>
                <c:pt idx="26">
                  <c:v>2007</c:v>
                </c:pt>
                <c:pt idx="27">
                  <c:v>2011</c:v>
                </c:pt>
                <c:pt idx="28">
                  <c:v>2012</c:v>
                </c:pt>
                <c:pt idx="29">
                  <c:v>2013</c:v>
                </c:pt>
                <c:pt idx="30">
                  <c:v>2014</c:v>
                </c:pt>
                <c:pt idx="31">
                  <c:v>2018</c:v>
                </c:pt>
              </c:numCache>
            </c:numRef>
          </c:xVal>
          <c:yVal>
            <c:numRef>
              <c:f>'Champions Trophy'!$B$2:$B$33</c:f>
              <c:numCache>
                <c:formatCode>General</c:formatCode>
                <c:ptCount val="32"/>
                <c:pt idx="0">
                  <c:v>1</c:v>
                </c:pt>
                <c:pt idx="1">
                  <c:v>1</c:v>
                </c:pt>
                <c:pt idx="2">
                  <c:v>4</c:v>
                </c:pt>
                <c:pt idx="3">
                  <c:v>4</c:v>
                </c:pt>
                <c:pt idx="4">
                  <c:v>2</c:v>
                </c:pt>
                <c:pt idx="5">
                  <c:v>2</c:v>
                </c:pt>
                <c:pt idx="6">
                  <c:v>4</c:v>
                </c:pt>
                <c:pt idx="7">
                  <c:v>3</c:v>
                </c:pt>
                <c:pt idx="8">
                  <c:v>7</c:v>
                </c:pt>
                <c:pt idx="9">
                  <c:v>2</c:v>
                </c:pt>
                <c:pt idx="10">
                  <c:v>4</c:v>
                </c:pt>
                <c:pt idx="11">
                  <c:v>4</c:v>
                </c:pt>
                <c:pt idx="12">
                  <c:v>2</c:v>
                </c:pt>
                <c:pt idx="13">
                  <c:v>4</c:v>
                </c:pt>
                <c:pt idx="14">
                  <c:v>4</c:v>
                </c:pt>
                <c:pt idx="15">
                  <c:v>1</c:v>
                </c:pt>
                <c:pt idx="16">
                  <c:v>3</c:v>
                </c:pt>
                <c:pt idx="17">
                  <c:v>2</c:v>
                </c:pt>
                <c:pt idx="18">
                  <c:v>5</c:v>
                </c:pt>
                <c:pt idx="19">
                  <c:v>2</c:v>
                </c:pt>
                <c:pt idx="20">
                  <c:v>6</c:v>
                </c:pt>
                <c:pt idx="21">
                  <c:v>3</c:v>
                </c:pt>
                <c:pt idx="22">
                  <c:v>3</c:v>
                </c:pt>
                <c:pt idx="23">
                  <c:v>3</c:v>
                </c:pt>
                <c:pt idx="24">
                  <c:v>5</c:v>
                </c:pt>
                <c:pt idx="25">
                  <c:v>5</c:v>
                </c:pt>
                <c:pt idx="26">
                  <c:v>7</c:v>
                </c:pt>
                <c:pt idx="27">
                  <c:v>7</c:v>
                </c:pt>
                <c:pt idx="28">
                  <c:v>3</c:v>
                </c:pt>
                <c:pt idx="29">
                  <c:v>2</c:v>
                </c:pt>
                <c:pt idx="30">
                  <c:v>2</c:v>
                </c:pt>
                <c:pt idx="31">
                  <c:v>6</c:v>
                </c:pt>
              </c:numCache>
            </c:numRef>
          </c:yVal>
          <c:smooth val="1"/>
          <c:extLst>
            <c:ext xmlns:c16="http://schemas.microsoft.com/office/drawing/2014/chart" uri="{C3380CC4-5D6E-409C-BE32-E72D297353CC}">
              <c16:uniqueId val="{0000000C-86E7-4A2F-A4F3-458A46A93D2C}"/>
            </c:ext>
          </c:extLst>
        </c:ser>
        <c:ser>
          <c:idx val="2"/>
          <c:order val="2"/>
          <c:tx>
            <c:strRef>
              <c:f>'Champions Trophy'!$B$1</c:f>
              <c:strCache>
                <c:ptCount val="1"/>
                <c:pt idx="0">
                  <c:v>Champions Trophy Position</c:v>
                </c:pt>
              </c:strCache>
            </c:strRef>
          </c:tx>
          <c:spPr>
            <a:ln>
              <a:solidFill>
                <a:srgbClr val="7030A0"/>
              </a:solidFill>
            </a:ln>
          </c:spPr>
          <c:marker>
            <c:spPr>
              <a:solidFill>
                <a:srgbClr val="FFC000"/>
              </a:solidFill>
            </c:spPr>
          </c:marker>
          <c:dLbls>
            <c:dLbl>
              <c:idx val="31"/>
              <c:delete val="1"/>
              <c:extLst>
                <c:ext xmlns:c15="http://schemas.microsoft.com/office/drawing/2012/chart" uri="{CE6537A1-D6FC-4f65-9D91-7224C49458BB}"/>
                <c:ext xmlns:c16="http://schemas.microsoft.com/office/drawing/2014/chart" uri="{C3380CC4-5D6E-409C-BE32-E72D297353CC}">
                  <c16:uniqueId val="{0000000D-86E7-4A2F-A4F3-458A46A93D2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'Champions Trophy'!$A$2:$A$33</c:f>
              <c:numCache>
                <c:formatCode>General</c:formatCode>
                <c:ptCount val="32"/>
                <c:pt idx="0">
                  <c:v>1978</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2002</c:v>
                </c:pt>
                <c:pt idx="22">
                  <c:v>2003</c:v>
                </c:pt>
                <c:pt idx="23">
                  <c:v>2004</c:v>
                </c:pt>
                <c:pt idx="24">
                  <c:v>2005</c:v>
                </c:pt>
                <c:pt idx="25">
                  <c:v>2006</c:v>
                </c:pt>
                <c:pt idx="26">
                  <c:v>2007</c:v>
                </c:pt>
                <c:pt idx="27">
                  <c:v>2011</c:v>
                </c:pt>
                <c:pt idx="28">
                  <c:v>2012</c:v>
                </c:pt>
                <c:pt idx="29">
                  <c:v>2013</c:v>
                </c:pt>
                <c:pt idx="30">
                  <c:v>2014</c:v>
                </c:pt>
                <c:pt idx="31">
                  <c:v>2018</c:v>
                </c:pt>
              </c:numCache>
            </c:numRef>
          </c:xVal>
          <c:yVal>
            <c:numRef>
              <c:f>'Champions Trophy'!$B$2:$B$33</c:f>
              <c:numCache>
                <c:formatCode>General</c:formatCode>
                <c:ptCount val="32"/>
                <c:pt idx="0">
                  <c:v>1</c:v>
                </c:pt>
                <c:pt idx="1">
                  <c:v>1</c:v>
                </c:pt>
                <c:pt idx="2">
                  <c:v>4</c:v>
                </c:pt>
                <c:pt idx="3">
                  <c:v>4</c:v>
                </c:pt>
                <c:pt idx="4">
                  <c:v>2</c:v>
                </c:pt>
                <c:pt idx="5">
                  <c:v>2</c:v>
                </c:pt>
                <c:pt idx="6">
                  <c:v>4</c:v>
                </c:pt>
                <c:pt idx="7">
                  <c:v>3</c:v>
                </c:pt>
                <c:pt idx="8">
                  <c:v>7</c:v>
                </c:pt>
                <c:pt idx="9">
                  <c:v>2</c:v>
                </c:pt>
                <c:pt idx="10">
                  <c:v>4</c:v>
                </c:pt>
                <c:pt idx="11">
                  <c:v>4</c:v>
                </c:pt>
                <c:pt idx="12">
                  <c:v>2</c:v>
                </c:pt>
                <c:pt idx="13">
                  <c:v>4</c:v>
                </c:pt>
                <c:pt idx="14">
                  <c:v>4</c:v>
                </c:pt>
                <c:pt idx="15">
                  <c:v>1</c:v>
                </c:pt>
                <c:pt idx="16">
                  <c:v>3</c:v>
                </c:pt>
                <c:pt idx="17">
                  <c:v>2</c:v>
                </c:pt>
                <c:pt idx="18">
                  <c:v>5</c:v>
                </c:pt>
                <c:pt idx="19">
                  <c:v>2</c:v>
                </c:pt>
                <c:pt idx="20">
                  <c:v>6</c:v>
                </c:pt>
                <c:pt idx="21">
                  <c:v>3</c:v>
                </c:pt>
                <c:pt idx="22">
                  <c:v>3</c:v>
                </c:pt>
                <c:pt idx="23">
                  <c:v>3</c:v>
                </c:pt>
                <c:pt idx="24">
                  <c:v>5</c:v>
                </c:pt>
                <c:pt idx="25">
                  <c:v>5</c:v>
                </c:pt>
                <c:pt idx="26">
                  <c:v>7</c:v>
                </c:pt>
                <c:pt idx="27">
                  <c:v>7</c:v>
                </c:pt>
                <c:pt idx="28">
                  <c:v>3</c:v>
                </c:pt>
                <c:pt idx="29">
                  <c:v>2</c:v>
                </c:pt>
                <c:pt idx="30">
                  <c:v>2</c:v>
                </c:pt>
                <c:pt idx="31">
                  <c:v>6</c:v>
                </c:pt>
              </c:numCache>
            </c:numRef>
          </c:yVal>
          <c:smooth val="1"/>
          <c:extLst>
            <c:ext xmlns:c16="http://schemas.microsoft.com/office/drawing/2014/chart" uri="{C3380CC4-5D6E-409C-BE32-E72D297353CC}">
              <c16:uniqueId val="{0000000E-86E7-4A2F-A4F3-458A46A93D2C}"/>
            </c:ext>
          </c:extLst>
        </c:ser>
        <c:ser>
          <c:idx val="3"/>
          <c:order val="3"/>
          <c:tx>
            <c:strRef>
              <c:f>'Champions Trophy'!$B$1</c:f>
              <c:strCache>
                <c:ptCount val="1"/>
                <c:pt idx="0">
                  <c:v>Champions Trophy Position</c:v>
                </c:pt>
              </c:strCache>
            </c:strRef>
          </c:tx>
          <c:spPr>
            <a:ln w="28575">
              <a:solidFill>
                <a:srgbClr val="7030A0"/>
              </a:solidFill>
            </a:ln>
          </c:spPr>
          <c:marker>
            <c:symbol val="triangle"/>
            <c:size val="5"/>
          </c:marker>
          <c:dLbls>
            <c:dLbl>
              <c:idx val="4"/>
              <c:layout>
                <c:manualLayout>
                  <c:x val="-4.9055841841437631E-2"/>
                  <c:y val="0"/>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86E7-4A2F-A4F3-458A46A93D2C}"/>
                </c:ext>
              </c:extLst>
            </c:dLbl>
            <c:dLbl>
              <c:idx val="11"/>
              <c:layout>
                <c:manualLayout>
                  <c:x val="-4.4596219855852333E-2"/>
                  <c:y val="3.1032976035745011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0-86E7-4A2F-A4F3-458A46A93D2C}"/>
                </c:ext>
              </c:extLst>
            </c:dLbl>
            <c:dLbl>
              <c:idx val="13"/>
              <c:layout>
                <c:manualLayout>
                  <c:x val="2.006829893513357E-2"/>
                  <c:y val="4.7960053873424113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1-86E7-4A2F-A4F3-458A46A93D2C}"/>
                </c:ext>
              </c:extLst>
            </c:dLbl>
            <c:dLbl>
              <c:idx val="21"/>
              <c:layout>
                <c:manualLayout>
                  <c:x val="-2.0643309250204106E-3"/>
                  <c:y val="2.539061675651864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2-86E7-4A2F-A4F3-458A46A93D2C}"/>
                </c:ext>
              </c:extLst>
            </c:dLbl>
            <c:dLbl>
              <c:idx val="22"/>
              <c:layout>
                <c:manualLayout>
                  <c:x val="-8.1758791917855033E-17"/>
                  <c:y val="-4.2317694594197743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3-86E7-4A2F-A4F3-458A46A93D2C}"/>
                </c:ext>
              </c:extLst>
            </c:dLbl>
            <c:dLbl>
              <c:idx val="23"/>
              <c:layout>
                <c:manualLayout>
                  <c:x val="0"/>
                  <c:y val="2.539061675651864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4-86E7-4A2F-A4F3-458A46A93D2C}"/>
                </c:ext>
              </c:extLst>
            </c:dLbl>
            <c:dLbl>
              <c:idx val="24"/>
              <c:layout>
                <c:manualLayout>
                  <c:x val="-3.3447164891889283E-3"/>
                  <c:y val="3.121247565109449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5-86E7-4A2F-A4F3-458A46A93D2C}"/>
                </c:ext>
              </c:extLst>
            </c:dLbl>
            <c:dLbl>
              <c:idx val="29"/>
              <c:layout>
                <c:manualLayout>
                  <c:x val="-5.2011658224403262E-2"/>
                  <c:y val="3.6610914677531392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6-86E7-4A2F-A4F3-458A46A93D2C}"/>
                </c:ext>
              </c:extLst>
            </c:dLbl>
            <c:dLbl>
              <c:idx val="30"/>
              <c:layout>
                <c:manualLayout>
                  <c:x val="-3.1378883514322584E-3"/>
                  <c:y val="1.0600526960814259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7-86E7-4A2F-A4F3-458A46A93D2C}"/>
                </c:ext>
              </c:extLst>
            </c:dLbl>
            <c:dLbl>
              <c:idx val="31"/>
              <c:layout>
                <c:manualLayout>
                  <c:x val="-2.5642826417115117E-2"/>
                  <c:y val="2.8831567356330315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8-86E7-4A2F-A4F3-458A46A93D2C}"/>
                </c:ext>
              </c:extLst>
            </c:dLbl>
            <c:dLbl>
              <c:idx val="36"/>
              <c:layout>
                <c:manualLayout>
                  <c:x val="-3.6518849991700263E-2"/>
                  <c:y val="5.982391166459778E-2"/>
                </c:manualLayout>
              </c:layout>
              <c:tx>
                <c:rich>
                  <a:bodyPr/>
                  <a:lstStyle/>
                  <a:p>
                    <a:r>
                      <a:rPr lang="en-US"/>
                      <a:t>Not</a:t>
                    </a:r>
                    <a:r>
                      <a:rPr lang="en-US" baseline="0"/>
                      <a:t> Partcipated</a:t>
                    </a:r>
                    <a:endParaRPr lang="en-US"/>
                  </a:p>
                </c:rich>
              </c:tx>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9-86E7-4A2F-A4F3-458A46A93D2C}"/>
                </c:ext>
              </c:extLst>
            </c:dLbl>
            <c:spPr>
              <a:solidFill>
                <a:schemeClr val="accent6">
                  <a:lumMod val="40000"/>
                  <a:lumOff val="60000"/>
                </a:schemeClr>
              </a:solidFill>
            </c:spPr>
            <c:showLegendKey val="0"/>
            <c:showVal val="1"/>
            <c:showCatName val="1"/>
            <c:showSerName val="0"/>
            <c:showPercent val="0"/>
            <c:showBubbleSize val="0"/>
            <c:showLeaderLines val="0"/>
            <c:extLst>
              <c:ext xmlns:c15="http://schemas.microsoft.com/office/drawing/2012/chart" uri="{CE6537A1-D6FC-4f65-9D91-7224C49458BB}">
                <c15:showLeaderLines val="0"/>
              </c:ext>
            </c:extLst>
          </c:dLbls>
          <c:xVal>
            <c:numRef>
              <c:f>'Champions Trophy'!$A$2:$A$33</c:f>
              <c:numCache>
                <c:formatCode>General</c:formatCode>
                <c:ptCount val="32"/>
                <c:pt idx="0">
                  <c:v>1978</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2002</c:v>
                </c:pt>
                <c:pt idx="22">
                  <c:v>2003</c:v>
                </c:pt>
                <c:pt idx="23">
                  <c:v>2004</c:v>
                </c:pt>
                <c:pt idx="24">
                  <c:v>2005</c:v>
                </c:pt>
                <c:pt idx="25">
                  <c:v>2006</c:v>
                </c:pt>
                <c:pt idx="26">
                  <c:v>2007</c:v>
                </c:pt>
                <c:pt idx="27">
                  <c:v>2011</c:v>
                </c:pt>
                <c:pt idx="28">
                  <c:v>2012</c:v>
                </c:pt>
                <c:pt idx="29">
                  <c:v>2013</c:v>
                </c:pt>
                <c:pt idx="30">
                  <c:v>2014</c:v>
                </c:pt>
                <c:pt idx="31">
                  <c:v>2018</c:v>
                </c:pt>
              </c:numCache>
            </c:numRef>
          </c:xVal>
          <c:yVal>
            <c:numRef>
              <c:f>'Champions Trophy'!$B$2:$B$33</c:f>
              <c:numCache>
                <c:formatCode>General</c:formatCode>
                <c:ptCount val="32"/>
                <c:pt idx="0">
                  <c:v>1</c:v>
                </c:pt>
                <c:pt idx="1">
                  <c:v>1</c:v>
                </c:pt>
                <c:pt idx="2">
                  <c:v>4</c:v>
                </c:pt>
                <c:pt idx="3">
                  <c:v>4</c:v>
                </c:pt>
                <c:pt idx="4">
                  <c:v>2</c:v>
                </c:pt>
                <c:pt idx="5">
                  <c:v>2</c:v>
                </c:pt>
                <c:pt idx="6">
                  <c:v>4</c:v>
                </c:pt>
                <c:pt idx="7">
                  <c:v>3</c:v>
                </c:pt>
                <c:pt idx="8">
                  <c:v>7</c:v>
                </c:pt>
                <c:pt idx="9">
                  <c:v>2</c:v>
                </c:pt>
                <c:pt idx="10">
                  <c:v>4</c:v>
                </c:pt>
                <c:pt idx="11">
                  <c:v>4</c:v>
                </c:pt>
                <c:pt idx="12">
                  <c:v>2</c:v>
                </c:pt>
                <c:pt idx="13">
                  <c:v>4</c:v>
                </c:pt>
                <c:pt idx="14">
                  <c:v>4</c:v>
                </c:pt>
                <c:pt idx="15">
                  <c:v>1</c:v>
                </c:pt>
                <c:pt idx="16">
                  <c:v>3</c:v>
                </c:pt>
                <c:pt idx="17">
                  <c:v>2</c:v>
                </c:pt>
                <c:pt idx="18">
                  <c:v>5</c:v>
                </c:pt>
                <c:pt idx="19">
                  <c:v>2</c:v>
                </c:pt>
                <c:pt idx="20">
                  <c:v>6</c:v>
                </c:pt>
                <c:pt idx="21">
                  <c:v>3</c:v>
                </c:pt>
                <c:pt idx="22">
                  <c:v>3</c:v>
                </c:pt>
                <c:pt idx="23">
                  <c:v>3</c:v>
                </c:pt>
                <c:pt idx="24">
                  <c:v>5</c:v>
                </c:pt>
                <c:pt idx="25">
                  <c:v>5</c:v>
                </c:pt>
                <c:pt idx="26">
                  <c:v>7</c:v>
                </c:pt>
                <c:pt idx="27">
                  <c:v>7</c:v>
                </c:pt>
                <c:pt idx="28">
                  <c:v>3</c:v>
                </c:pt>
                <c:pt idx="29">
                  <c:v>2</c:v>
                </c:pt>
                <c:pt idx="30">
                  <c:v>2</c:v>
                </c:pt>
                <c:pt idx="31">
                  <c:v>6</c:v>
                </c:pt>
              </c:numCache>
            </c:numRef>
          </c:yVal>
          <c:smooth val="1"/>
          <c:extLst>
            <c:ext xmlns:c16="http://schemas.microsoft.com/office/drawing/2014/chart" uri="{C3380CC4-5D6E-409C-BE32-E72D297353CC}">
              <c16:uniqueId val="{0000001A-86E7-4A2F-A4F3-458A46A93D2C}"/>
            </c:ext>
          </c:extLst>
        </c:ser>
        <c:dLbls>
          <c:showLegendKey val="0"/>
          <c:showVal val="0"/>
          <c:showCatName val="0"/>
          <c:showSerName val="0"/>
          <c:showPercent val="0"/>
          <c:showBubbleSize val="0"/>
        </c:dLbls>
        <c:axId val="263438720"/>
        <c:axId val="263440256"/>
      </c:scatterChart>
      <c:valAx>
        <c:axId val="263438720"/>
        <c:scaling>
          <c:orientation val="minMax"/>
          <c:max val="2022"/>
          <c:min val="1976"/>
        </c:scaling>
        <c:delete val="0"/>
        <c:axPos val="t"/>
        <c:majorGridlines>
          <c:spPr>
            <a:ln>
              <a:solidFill>
                <a:schemeClr val="tx1">
                  <a:alpha val="27000"/>
                </a:schemeClr>
              </a:solidFill>
            </a:ln>
          </c:spPr>
        </c:majorGridlines>
        <c:numFmt formatCode="General" sourceLinked="1"/>
        <c:majorTickMark val="none"/>
        <c:minorTickMark val="none"/>
        <c:tickLblPos val="nextTo"/>
        <c:spPr>
          <a:solidFill>
            <a:schemeClr val="accent4"/>
          </a:solidFill>
        </c:spPr>
        <c:txPr>
          <a:bodyPr rot="0" vert="horz"/>
          <a:lstStyle/>
          <a:p>
            <a:pPr>
              <a:defRPr/>
            </a:pPr>
            <a:endParaRPr lang="en-US"/>
          </a:p>
        </c:txPr>
        <c:crossAx val="263440256"/>
        <c:crosses val="autoZero"/>
        <c:crossBetween val="midCat"/>
        <c:majorUnit val="2"/>
      </c:valAx>
      <c:valAx>
        <c:axId val="263440256"/>
        <c:scaling>
          <c:orientation val="maxMin"/>
          <c:max val="10"/>
          <c:min val="0"/>
        </c:scaling>
        <c:delete val="0"/>
        <c:axPos val="l"/>
        <c:majorGridlines/>
        <c:numFmt formatCode="General" sourceLinked="1"/>
        <c:majorTickMark val="none"/>
        <c:minorTickMark val="none"/>
        <c:tickLblPos val="nextTo"/>
        <c:txPr>
          <a:bodyPr rot="-60000000" vert="horz"/>
          <a:lstStyle/>
          <a:p>
            <a:pPr>
              <a:defRPr/>
            </a:pPr>
            <a:endParaRPr lang="en-US"/>
          </a:p>
        </c:txPr>
        <c:crossAx val="263438720"/>
        <c:crosses val="autoZero"/>
        <c:crossBetween val="midCat"/>
        <c:majorUnit val="1"/>
      </c:valAx>
    </c:plotArea>
    <c:legend>
      <c:legendPos val="b"/>
      <c:legendEntry>
        <c:idx val="0"/>
        <c:delete val="1"/>
      </c:legendEntry>
      <c:legendEntry>
        <c:idx val="1"/>
        <c:delete val="1"/>
      </c:legendEntry>
      <c:legendEntry>
        <c:idx val="3"/>
        <c:delete val="1"/>
      </c:legendEntry>
      <c:overlay val="0"/>
      <c:spPr>
        <a:ln w="19050" cmpd="sng"/>
        <a:effectLst>
          <a:glow rad="101600">
            <a:schemeClr val="accent1">
              <a:satMod val="175000"/>
              <a:alpha val="40000"/>
            </a:schemeClr>
          </a:glow>
        </a:effectLst>
      </c:spPr>
      <c:txPr>
        <a:bodyPr rot="0" vert="horz"/>
        <a:lstStyle/>
        <a:p>
          <a:pPr>
            <a:defRPr sz="1400" b="1"/>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FIH Ranking</a:t>
            </a:r>
          </a:p>
        </c:rich>
      </c:tx>
      <c:layout>
        <c:manualLayout>
          <c:xMode val="edge"/>
          <c:yMode val="edge"/>
          <c:x val="0.43111710221004984"/>
          <c:y val="0"/>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1.932367149758454E-2"/>
          <c:y val="0.14385483269743701"/>
          <c:w val="0.95776674654798588"/>
          <c:h val="0.82404009984974735"/>
        </c:manualLayout>
      </c:layout>
      <c:lineChart>
        <c:grouping val="standard"/>
        <c:varyColors val="0"/>
        <c:ser>
          <c:idx val="0"/>
          <c:order val="0"/>
          <c:tx>
            <c:strRef>
              <c:f>Sheet2!$B$1</c:f>
              <c:strCache>
                <c:ptCount val="1"/>
                <c:pt idx="0">
                  <c:v>FIH Ranking</c:v>
                </c:pt>
              </c:strCache>
            </c:strRef>
          </c:tx>
          <c:spPr>
            <a:ln w="31750" cap="rnd">
              <a:solidFill>
                <a:prstClr val="black"/>
              </a:solidFill>
              <a:round/>
            </a:ln>
            <a:effectLst/>
          </c:spPr>
          <c:marker>
            <c:symbol val="circle"/>
            <c:size val="17"/>
            <c:spPr>
              <a:solidFill>
                <a:prstClr val="black"/>
              </a:solidFill>
              <a:ln>
                <a:solidFill>
                  <a:prstClr val="black"/>
                </a:solidFill>
              </a:ln>
              <a:effectLst/>
            </c:spPr>
          </c:marker>
          <c:dLbls>
            <c:spPr>
              <a:solidFill>
                <a:prstClr val="black"/>
              </a:solidFill>
              <a:ln>
                <a:solidFill>
                  <a:prstClr val="black"/>
                </a:solid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Sheet2!$A$2:$A$18</c:f>
              <c:numCache>
                <c:formatCode>General</c:formatCode>
                <c:ptCount val="17"/>
                <c:pt idx="0">
                  <c:v>2022</c:v>
                </c:pt>
                <c:pt idx="1">
                  <c:v>2021</c:v>
                </c:pt>
                <c:pt idx="2">
                  <c:v>2020</c:v>
                </c:pt>
                <c:pt idx="3">
                  <c:v>2019</c:v>
                </c:pt>
                <c:pt idx="4">
                  <c:v>2018</c:v>
                </c:pt>
                <c:pt idx="5">
                  <c:v>2017</c:v>
                </c:pt>
                <c:pt idx="6">
                  <c:v>2016</c:v>
                </c:pt>
                <c:pt idx="7">
                  <c:v>2015</c:v>
                </c:pt>
                <c:pt idx="8">
                  <c:v>2014</c:v>
                </c:pt>
                <c:pt idx="9">
                  <c:v>2013</c:v>
                </c:pt>
                <c:pt idx="10">
                  <c:v>2012</c:v>
                </c:pt>
                <c:pt idx="11">
                  <c:v>2011</c:v>
                </c:pt>
                <c:pt idx="12">
                  <c:v>2010</c:v>
                </c:pt>
                <c:pt idx="13">
                  <c:v>2009</c:v>
                </c:pt>
                <c:pt idx="14">
                  <c:v>2008</c:v>
                </c:pt>
                <c:pt idx="15">
                  <c:v>2007</c:v>
                </c:pt>
                <c:pt idx="16">
                  <c:v>2006</c:v>
                </c:pt>
              </c:numCache>
            </c:numRef>
          </c:cat>
          <c:val>
            <c:numRef>
              <c:f>Sheet2!$B$2:$B$18</c:f>
              <c:numCache>
                <c:formatCode>General</c:formatCode>
                <c:ptCount val="17"/>
                <c:pt idx="0">
                  <c:v>18</c:v>
                </c:pt>
                <c:pt idx="1">
                  <c:v>18</c:v>
                </c:pt>
                <c:pt idx="2">
                  <c:v>17</c:v>
                </c:pt>
                <c:pt idx="3">
                  <c:v>17</c:v>
                </c:pt>
                <c:pt idx="4">
                  <c:v>13</c:v>
                </c:pt>
                <c:pt idx="5">
                  <c:v>14</c:v>
                </c:pt>
                <c:pt idx="6">
                  <c:v>10</c:v>
                </c:pt>
                <c:pt idx="7">
                  <c:v>10</c:v>
                </c:pt>
                <c:pt idx="8">
                  <c:v>9</c:v>
                </c:pt>
                <c:pt idx="9">
                  <c:v>5</c:v>
                </c:pt>
                <c:pt idx="10">
                  <c:v>8</c:v>
                </c:pt>
                <c:pt idx="11">
                  <c:v>8</c:v>
                </c:pt>
                <c:pt idx="12">
                  <c:v>8</c:v>
                </c:pt>
                <c:pt idx="13">
                  <c:v>7</c:v>
                </c:pt>
                <c:pt idx="14">
                  <c:v>8</c:v>
                </c:pt>
                <c:pt idx="15">
                  <c:v>6</c:v>
                </c:pt>
                <c:pt idx="16">
                  <c:v>5</c:v>
                </c:pt>
              </c:numCache>
            </c:numRef>
          </c:val>
          <c:smooth val="0"/>
          <c:extLst>
            <c:ext xmlns:c16="http://schemas.microsoft.com/office/drawing/2014/chart" uri="{C3380CC4-5D6E-409C-BE32-E72D297353CC}">
              <c16:uniqueId val="{00000000-0C46-4CB4-8BD7-0C1859DB1BD1}"/>
            </c:ext>
          </c:extLst>
        </c:ser>
        <c:dLbls>
          <c:dLblPos val="ctr"/>
          <c:showLegendKey val="0"/>
          <c:showVal val="1"/>
          <c:showCatName val="0"/>
          <c:showSerName val="0"/>
          <c:showPercent val="0"/>
          <c:showBubbleSize val="0"/>
        </c:dLbls>
        <c:marker val="1"/>
        <c:smooth val="0"/>
        <c:axId val="22849088"/>
        <c:axId val="22849872"/>
      </c:lineChart>
      <c:catAx>
        <c:axId val="22849088"/>
        <c:scaling>
          <c:orientation val="maxMin"/>
        </c:scaling>
        <c:delete val="0"/>
        <c:axPos val="t"/>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22849872"/>
        <c:crosses val="autoZero"/>
        <c:auto val="1"/>
        <c:lblAlgn val="ctr"/>
        <c:lblOffset val="100"/>
        <c:noMultiLvlLbl val="0"/>
      </c:catAx>
      <c:valAx>
        <c:axId val="22849872"/>
        <c:scaling>
          <c:orientation val="maxMin"/>
        </c:scaling>
        <c:delete val="1"/>
        <c:axPos val="r"/>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28490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B4DA93-2B92-4FFF-9345-EF419DA58FB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DE3A24B-E26D-473E-8995-DDD0FC8F47DD}">
      <dgm:prSet/>
      <dgm:spPr/>
      <dgm:t>
        <a:bodyPr/>
        <a:lstStyle/>
        <a:p>
          <a:r>
            <a:rPr lang="en-US" u="none" dirty="0">
              <a:solidFill>
                <a:srgbClr val="FFFF00"/>
              </a:solidFill>
              <a:latin typeface="Times New Roman" panose="02020603050405020304" pitchFamily="18" charset="0"/>
              <a:cs typeface="Times New Roman" panose="02020603050405020304" pitchFamily="18" charset="0"/>
            </a:rPr>
            <a:t>Analysis of researches available online</a:t>
          </a:r>
        </a:p>
      </dgm:t>
    </dgm:pt>
    <dgm:pt modelId="{34872A17-BAAF-4D41-B4E9-E2E371356B46}" type="parTrans" cxnId="{907D51C7-CA48-4E7B-871C-C091D53B098A}">
      <dgm:prSet/>
      <dgm:spPr/>
      <dgm:t>
        <a:bodyPr/>
        <a:lstStyle/>
        <a:p>
          <a:endParaRPr lang="en-US">
            <a:latin typeface="Times New Roman" panose="02020603050405020304" pitchFamily="18" charset="0"/>
            <a:cs typeface="Times New Roman" panose="02020603050405020304" pitchFamily="18" charset="0"/>
          </a:endParaRPr>
        </a:p>
      </dgm:t>
    </dgm:pt>
    <dgm:pt modelId="{4F9A9466-0BAB-4FDB-89D5-5B45D459B0BC}" type="sibTrans" cxnId="{907D51C7-CA48-4E7B-871C-C091D53B098A}">
      <dgm:prSet/>
      <dgm:spPr/>
      <dgm:t>
        <a:bodyPr/>
        <a:lstStyle/>
        <a:p>
          <a:endParaRPr lang="en-US">
            <a:latin typeface="Times New Roman" panose="02020603050405020304" pitchFamily="18" charset="0"/>
            <a:cs typeface="Times New Roman" panose="02020603050405020304" pitchFamily="18" charset="0"/>
          </a:endParaRPr>
        </a:p>
      </dgm:t>
    </dgm:pt>
    <dgm:pt modelId="{08E9CD60-F448-4469-9719-B7EAA5A3C90E}">
      <dgm:prSet/>
      <dgm:spPr/>
      <dgm:t>
        <a:bodyPr/>
        <a:lstStyle/>
        <a:p>
          <a:r>
            <a:rPr lang="en-US" u="none" dirty="0">
              <a:solidFill>
                <a:srgbClr val="FFFF00"/>
              </a:solidFill>
              <a:latin typeface="Times New Roman" panose="02020603050405020304" pitchFamily="18" charset="0"/>
              <a:cs typeface="Times New Roman" panose="02020603050405020304" pitchFamily="18" charset="0"/>
            </a:rPr>
            <a:t>Input from Pakistan Hockey Federation</a:t>
          </a:r>
          <a:endParaRPr lang="en-US" u="sng" dirty="0">
            <a:solidFill>
              <a:srgbClr val="FFFF00"/>
            </a:solidFill>
            <a:latin typeface="Times New Roman" panose="02020603050405020304" pitchFamily="18" charset="0"/>
            <a:cs typeface="Times New Roman" panose="02020603050405020304" pitchFamily="18" charset="0"/>
          </a:endParaRPr>
        </a:p>
      </dgm:t>
    </dgm:pt>
    <dgm:pt modelId="{740C766C-BEA3-40C0-A29B-31EF8E9A4AC2}" type="parTrans" cxnId="{19D3499C-9F3C-48C4-9C6C-3435D268FCA1}">
      <dgm:prSet/>
      <dgm:spPr/>
      <dgm:t>
        <a:bodyPr/>
        <a:lstStyle/>
        <a:p>
          <a:endParaRPr lang="en-US">
            <a:latin typeface="Times New Roman" panose="02020603050405020304" pitchFamily="18" charset="0"/>
            <a:cs typeface="Times New Roman" panose="02020603050405020304" pitchFamily="18" charset="0"/>
          </a:endParaRPr>
        </a:p>
      </dgm:t>
    </dgm:pt>
    <dgm:pt modelId="{1EACE25B-7F00-43C7-9CDB-3DAAD21D54B0}" type="sibTrans" cxnId="{19D3499C-9F3C-48C4-9C6C-3435D268FCA1}">
      <dgm:prSet/>
      <dgm:spPr/>
      <dgm:t>
        <a:bodyPr/>
        <a:lstStyle/>
        <a:p>
          <a:endParaRPr lang="en-US">
            <a:latin typeface="Times New Roman" panose="02020603050405020304" pitchFamily="18" charset="0"/>
            <a:cs typeface="Times New Roman" panose="02020603050405020304" pitchFamily="18" charset="0"/>
          </a:endParaRPr>
        </a:p>
      </dgm:t>
    </dgm:pt>
    <dgm:pt modelId="{7BA44E92-9A83-4FAF-B181-C98E08683BE5}">
      <dgm:prSet/>
      <dgm:spPr/>
      <dgm:t>
        <a:bodyPr/>
        <a:lstStyle/>
        <a:p>
          <a:r>
            <a:rPr lang="en-US" dirty="0">
              <a:solidFill>
                <a:srgbClr val="FFFF00"/>
              </a:solidFill>
              <a:latin typeface="Times New Roman" panose="02020603050405020304" pitchFamily="18" charset="0"/>
              <a:cs typeface="Times New Roman" panose="02020603050405020304" pitchFamily="18" charset="0"/>
            </a:rPr>
            <a:t>Views of Legends</a:t>
          </a:r>
          <a:endParaRPr lang="en-US" u="none" dirty="0">
            <a:solidFill>
              <a:srgbClr val="FFFF00"/>
            </a:solidFill>
            <a:latin typeface="Times New Roman" panose="02020603050405020304" pitchFamily="18" charset="0"/>
            <a:cs typeface="Times New Roman" panose="02020603050405020304" pitchFamily="18" charset="0"/>
          </a:endParaRPr>
        </a:p>
      </dgm:t>
    </dgm:pt>
    <dgm:pt modelId="{F10E908A-4B19-4EC6-B909-BBAF32D85F22}" type="parTrans" cxnId="{6CBC365D-4752-467B-B7EC-1191E394E61E}">
      <dgm:prSet/>
      <dgm:spPr/>
      <dgm:t>
        <a:bodyPr/>
        <a:lstStyle/>
        <a:p>
          <a:endParaRPr lang="en-US">
            <a:latin typeface="Times New Roman" panose="02020603050405020304" pitchFamily="18" charset="0"/>
            <a:cs typeface="Times New Roman" panose="02020603050405020304" pitchFamily="18" charset="0"/>
          </a:endParaRPr>
        </a:p>
      </dgm:t>
    </dgm:pt>
    <dgm:pt modelId="{1D77D18C-624A-4F6D-9388-9417A26A6930}" type="sibTrans" cxnId="{6CBC365D-4752-467B-B7EC-1191E394E61E}">
      <dgm:prSet/>
      <dgm:spPr/>
      <dgm:t>
        <a:bodyPr/>
        <a:lstStyle/>
        <a:p>
          <a:endParaRPr lang="en-US">
            <a:latin typeface="Times New Roman" panose="02020603050405020304" pitchFamily="18" charset="0"/>
            <a:cs typeface="Times New Roman" panose="02020603050405020304" pitchFamily="18" charset="0"/>
          </a:endParaRPr>
        </a:p>
      </dgm:t>
    </dgm:pt>
    <dgm:pt modelId="{6D60724B-091E-40B8-8A7D-06139D0650D3}">
      <dgm:prSet/>
      <dgm:spPr/>
      <dgm:t>
        <a:bodyPr/>
        <a:lstStyle/>
        <a:p>
          <a:r>
            <a:rPr lang="en-US" u="none" dirty="0">
              <a:solidFill>
                <a:srgbClr val="FFFF00"/>
              </a:solidFill>
              <a:latin typeface="Times New Roman" panose="02020603050405020304" pitchFamily="18" charset="0"/>
              <a:cs typeface="Times New Roman" panose="02020603050405020304" pitchFamily="18" charset="0"/>
            </a:rPr>
            <a:t>Analysis of Data </a:t>
          </a:r>
          <a:endParaRPr lang="en-US" dirty="0">
            <a:solidFill>
              <a:srgbClr val="FFFF00"/>
            </a:solidFill>
            <a:latin typeface="Times New Roman" panose="02020603050405020304" pitchFamily="18" charset="0"/>
            <a:cs typeface="Times New Roman" panose="02020603050405020304" pitchFamily="18" charset="0"/>
          </a:endParaRPr>
        </a:p>
      </dgm:t>
    </dgm:pt>
    <dgm:pt modelId="{E9A2AEC9-BC9F-4A97-890D-C58E2B7955DE}" type="parTrans" cxnId="{09C58DB2-1798-4319-ADB0-547708B8AF5A}">
      <dgm:prSet/>
      <dgm:spPr/>
      <dgm:t>
        <a:bodyPr/>
        <a:lstStyle/>
        <a:p>
          <a:endParaRPr lang="en-US">
            <a:latin typeface="Times New Roman" panose="02020603050405020304" pitchFamily="18" charset="0"/>
            <a:cs typeface="Times New Roman" panose="02020603050405020304" pitchFamily="18" charset="0"/>
          </a:endParaRPr>
        </a:p>
      </dgm:t>
    </dgm:pt>
    <dgm:pt modelId="{E7748C99-83BD-43BB-B2A9-25E420E80E4C}" type="sibTrans" cxnId="{09C58DB2-1798-4319-ADB0-547708B8AF5A}">
      <dgm:prSet/>
      <dgm:spPr/>
      <dgm:t>
        <a:bodyPr/>
        <a:lstStyle/>
        <a:p>
          <a:endParaRPr lang="en-US">
            <a:latin typeface="Times New Roman" panose="02020603050405020304" pitchFamily="18" charset="0"/>
            <a:cs typeface="Times New Roman" panose="02020603050405020304" pitchFamily="18" charset="0"/>
          </a:endParaRPr>
        </a:p>
      </dgm:t>
    </dgm:pt>
    <dgm:pt modelId="{496F2128-F7BC-48B4-B17E-D0B68E171468}">
      <dgm:prSet/>
      <dgm:spPr/>
      <dgm:t>
        <a:bodyPr/>
        <a:lstStyle/>
        <a:p>
          <a:r>
            <a:rPr lang="en-US" u="none" dirty="0">
              <a:solidFill>
                <a:srgbClr val="FFFF00"/>
              </a:solidFill>
              <a:latin typeface="Times New Roman" panose="02020603050405020304" pitchFamily="18" charset="0"/>
              <a:cs typeface="Times New Roman" panose="02020603050405020304" pitchFamily="18" charset="0"/>
            </a:rPr>
            <a:t>Interview with Olympians</a:t>
          </a:r>
        </a:p>
      </dgm:t>
    </dgm:pt>
    <dgm:pt modelId="{D1691D51-DA31-4BD4-BF91-5766329DD792}" type="parTrans" cxnId="{71ED98DB-6DF8-4637-916F-8A8D569E6BB2}">
      <dgm:prSet/>
      <dgm:spPr/>
      <dgm:t>
        <a:bodyPr/>
        <a:lstStyle/>
        <a:p>
          <a:endParaRPr lang="en-US">
            <a:latin typeface="Times New Roman" panose="02020603050405020304" pitchFamily="18" charset="0"/>
            <a:cs typeface="Times New Roman" panose="02020603050405020304" pitchFamily="18" charset="0"/>
          </a:endParaRPr>
        </a:p>
      </dgm:t>
    </dgm:pt>
    <dgm:pt modelId="{C2D71D11-1572-49BE-92D7-9535C7EE7139}" type="sibTrans" cxnId="{71ED98DB-6DF8-4637-916F-8A8D569E6BB2}">
      <dgm:prSet/>
      <dgm:spPr/>
      <dgm:t>
        <a:bodyPr/>
        <a:lstStyle/>
        <a:p>
          <a:endParaRPr lang="en-US">
            <a:latin typeface="Times New Roman" panose="02020603050405020304" pitchFamily="18" charset="0"/>
            <a:cs typeface="Times New Roman" panose="02020603050405020304" pitchFamily="18" charset="0"/>
          </a:endParaRPr>
        </a:p>
      </dgm:t>
    </dgm:pt>
    <dgm:pt modelId="{865EEC9A-BBCA-4741-9D84-D4DBD2253C9F}" type="pres">
      <dgm:prSet presAssocID="{38B4DA93-2B92-4FFF-9345-EF419DA58FB2}" presName="diagram" presStyleCnt="0">
        <dgm:presLayoutVars>
          <dgm:dir/>
          <dgm:resizeHandles val="exact"/>
        </dgm:presLayoutVars>
      </dgm:prSet>
      <dgm:spPr/>
    </dgm:pt>
    <dgm:pt modelId="{DF5B8499-C951-4085-AAFE-C6188F65DEA2}" type="pres">
      <dgm:prSet presAssocID="{08E9CD60-F448-4469-9719-B7EAA5A3C90E}" presName="node" presStyleLbl="node1" presStyleIdx="0" presStyleCnt="5">
        <dgm:presLayoutVars>
          <dgm:bulletEnabled val="1"/>
        </dgm:presLayoutVars>
      </dgm:prSet>
      <dgm:spPr/>
    </dgm:pt>
    <dgm:pt modelId="{9E7E690E-A22D-47EE-A1B8-B958734865A0}" type="pres">
      <dgm:prSet presAssocID="{1EACE25B-7F00-43C7-9CDB-3DAAD21D54B0}" presName="sibTrans" presStyleCnt="0"/>
      <dgm:spPr/>
    </dgm:pt>
    <dgm:pt modelId="{19E50A93-B018-4BD4-AB2C-B4C03985B73B}" type="pres">
      <dgm:prSet presAssocID="{6D60724B-091E-40B8-8A7D-06139D0650D3}" presName="node" presStyleLbl="node1" presStyleIdx="1" presStyleCnt="5">
        <dgm:presLayoutVars>
          <dgm:bulletEnabled val="1"/>
        </dgm:presLayoutVars>
      </dgm:prSet>
      <dgm:spPr/>
    </dgm:pt>
    <dgm:pt modelId="{B4F80918-CF2A-4A3C-A64A-F92A07BFEF8C}" type="pres">
      <dgm:prSet presAssocID="{E7748C99-83BD-43BB-B2A9-25E420E80E4C}" presName="sibTrans" presStyleCnt="0"/>
      <dgm:spPr/>
    </dgm:pt>
    <dgm:pt modelId="{4F8B7042-6579-4056-8EFB-63EC92D00361}" type="pres">
      <dgm:prSet presAssocID="{4DE3A24B-E26D-473E-8995-DDD0FC8F47DD}" presName="node" presStyleLbl="node1" presStyleIdx="2" presStyleCnt="5">
        <dgm:presLayoutVars>
          <dgm:bulletEnabled val="1"/>
        </dgm:presLayoutVars>
      </dgm:prSet>
      <dgm:spPr/>
    </dgm:pt>
    <dgm:pt modelId="{4A854728-6CA7-4AD2-9CB0-B92DCDA9402A}" type="pres">
      <dgm:prSet presAssocID="{4F9A9466-0BAB-4FDB-89D5-5B45D459B0BC}" presName="sibTrans" presStyleCnt="0"/>
      <dgm:spPr/>
    </dgm:pt>
    <dgm:pt modelId="{E80FC4C3-F37F-4B78-9C92-1858D6EFEECA}" type="pres">
      <dgm:prSet presAssocID="{496F2128-F7BC-48B4-B17E-D0B68E171468}" presName="node" presStyleLbl="node1" presStyleIdx="3" presStyleCnt="5">
        <dgm:presLayoutVars>
          <dgm:bulletEnabled val="1"/>
        </dgm:presLayoutVars>
      </dgm:prSet>
      <dgm:spPr/>
    </dgm:pt>
    <dgm:pt modelId="{BCCABCED-3AFB-4B1F-8738-427A5D75891D}" type="pres">
      <dgm:prSet presAssocID="{C2D71D11-1572-49BE-92D7-9535C7EE7139}" presName="sibTrans" presStyleCnt="0"/>
      <dgm:spPr/>
    </dgm:pt>
    <dgm:pt modelId="{2C05721F-AE3A-4793-9917-16F8B794C99D}" type="pres">
      <dgm:prSet presAssocID="{7BA44E92-9A83-4FAF-B181-C98E08683BE5}" presName="node" presStyleLbl="node1" presStyleIdx="4" presStyleCnt="5">
        <dgm:presLayoutVars>
          <dgm:bulletEnabled val="1"/>
        </dgm:presLayoutVars>
      </dgm:prSet>
      <dgm:spPr/>
    </dgm:pt>
  </dgm:ptLst>
  <dgm:cxnLst>
    <dgm:cxn modelId="{CD57D412-35BC-4AE2-8D63-0146BB0C156A}" type="presOf" srcId="{7BA44E92-9A83-4FAF-B181-C98E08683BE5}" destId="{2C05721F-AE3A-4793-9917-16F8B794C99D}" srcOrd="0" destOrd="0" presId="urn:microsoft.com/office/officeart/2005/8/layout/default"/>
    <dgm:cxn modelId="{CDFAEA3F-468F-4B3E-85A6-F95287D722B8}" type="presOf" srcId="{496F2128-F7BC-48B4-B17E-D0B68E171468}" destId="{E80FC4C3-F37F-4B78-9C92-1858D6EFEECA}" srcOrd="0" destOrd="0" presId="urn:microsoft.com/office/officeart/2005/8/layout/default"/>
    <dgm:cxn modelId="{6CBC365D-4752-467B-B7EC-1191E394E61E}" srcId="{38B4DA93-2B92-4FFF-9345-EF419DA58FB2}" destId="{7BA44E92-9A83-4FAF-B181-C98E08683BE5}" srcOrd="4" destOrd="0" parTransId="{F10E908A-4B19-4EC6-B909-BBAF32D85F22}" sibTransId="{1D77D18C-624A-4F6D-9388-9417A26A6930}"/>
    <dgm:cxn modelId="{6BEA7F42-DCA3-412D-A2B1-09FE21B123BF}" type="presOf" srcId="{6D60724B-091E-40B8-8A7D-06139D0650D3}" destId="{19E50A93-B018-4BD4-AB2C-B4C03985B73B}" srcOrd="0" destOrd="0" presId="urn:microsoft.com/office/officeart/2005/8/layout/default"/>
    <dgm:cxn modelId="{CFE5877C-D86B-4123-B659-4A021CED22F1}" type="presOf" srcId="{08E9CD60-F448-4469-9719-B7EAA5A3C90E}" destId="{DF5B8499-C951-4085-AAFE-C6188F65DEA2}" srcOrd="0" destOrd="0" presId="urn:microsoft.com/office/officeart/2005/8/layout/default"/>
    <dgm:cxn modelId="{B8E59783-33F1-485B-920F-01382A7C7EB8}" type="presOf" srcId="{38B4DA93-2B92-4FFF-9345-EF419DA58FB2}" destId="{865EEC9A-BBCA-4741-9D84-D4DBD2253C9F}" srcOrd="0" destOrd="0" presId="urn:microsoft.com/office/officeart/2005/8/layout/default"/>
    <dgm:cxn modelId="{19D3499C-9F3C-48C4-9C6C-3435D268FCA1}" srcId="{38B4DA93-2B92-4FFF-9345-EF419DA58FB2}" destId="{08E9CD60-F448-4469-9719-B7EAA5A3C90E}" srcOrd="0" destOrd="0" parTransId="{740C766C-BEA3-40C0-A29B-31EF8E9A4AC2}" sibTransId="{1EACE25B-7F00-43C7-9CDB-3DAAD21D54B0}"/>
    <dgm:cxn modelId="{959A11B0-A420-4D3D-97DD-FD1E1D755605}" type="presOf" srcId="{4DE3A24B-E26D-473E-8995-DDD0FC8F47DD}" destId="{4F8B7042-6579-4056-8EFB-63EC92D00361}" srcOrd="0" destOrd="0" presId="urn:microsoft.com/office/officeart/2005/8/layout/default"/>
    <dgm:cxn modelId="{09C58DB2-1798-4319-ADB0-547708B8AF5A}" srcId="{38B4DA93-2B92-4FFF-9345-EF419DA58FB2}" destId="{6D60724B-091E-40B8-8A7D-06139D0650D3}" srcOrd="1" destOrd="0" parTransId="{E9A2AEC9-BC9F-4A97-890D-C58E2B7955DE}" sibTransId="{E7748C99-83BD-43BB-B2A9-25E420E80E4C}"/>
    <dgm:cxn modelId="{907D51C7-CA48-4E7B-871C-C091D53B098A}" srcId="{38B4DA93-2B92-4FFF-9345-EF419DA58FB2}" destId="{4DE3A24B-E26D-473E-8995-DDD0FC8F47DD}" srcOrd="2" destOrd="0" parTransId="{34872A17-BAAF-4D41-B4E9-E2E371356B46}" sibTransId="{4F9A9466-0BAB-4FDB-89D5-5B45D459B0BC}"/>
    <dgm:cxn modelId="{71ED98DB-6DF8-4637-916F-8A8D569E6BB2}" srcId="{38B4DA93-2B92-4FFF-9345-EF419DA58FB2}" destId="{496F2128-F7BC-48B4-B17E-D0B68E171468}" srcOrd="3" destOrd="0" parTransId="{D1691D51-DA31-4BD4-BF91-5766329DD792}" sibTransId="{C2D71D11-1572-49BE-92D7-9535C7EE7139}"/>
    <dgm:cxn modelId="{021D3155-5AD6-4E4E-B52F-37A63E0237A1}" type="presParOf" srcId="{865EEC9A-BBCA-4741-9D84-D4DBD2253C9F}" destId="{DF5B8499-C951-4085-AAFE-C6188F65DEA2}" srcOrd="0" destOrd="0" presId="urn:microsoft.com/office/officeart/2005/8/layout/default"/>
    <dgm:cxn modelId="{300D284F-D3DC-4C5F-9C25-EC7E6B89E847}" type="presParOf" srcId="{865EEC9A-BBCA-4741-9D84-D4DBD2253C9F}" destId="{9E7E690E-A22D-47EE-A1B8-B958734865A0}" srcOrd="1" destOrd="0" presId="urn:microsoft.com/office/officeart/2005/8/layout/default"/>
    <dgm:cxn modelId="{020EC65C-6B56-466F-947C-737F2BFD13C5}" type="presParOf" srcId="{865EEC9A-BBCA-4741-9D84-D4DBD2253C9F}" destId="{19E50A93-B018-4BD4-AB2C-B4C03985B73B}" srcOrd="2" destOrd="0" presId="urn:microsoft.com/office/officeart/2005/8/layout/default"/>
    <dgm:cxn modelId="{211FDCEF-9756-4640-B494-9AF0315D116A}" type="presParOf" srcId="{865EEC9A-BBCA-4741-9D84-D4DBD2253C9F}" destId="{B4F80918-CF2A-4A3C-A64A-F92A07BFEF8C}" srcOrd="3" destOrd="0" presId="urn:microsoft.com/office/officeart/2005/8/layout/default"/>
    <dgm:cxn modelId="{EEF0A00B-5E88-41F2-9B17-BBFA21F1CC60}" type="presParOf" srcId="{865EEC9A-BBCA-4741-9D84-D4DBD2253C9F}" destId="{4F8B7042-6579-4056-8EFB-63EC92D00361}" srcOrd="4" destOrd="0" presId="urn:microsoft.com/office/officeart/2005/8/layout/default"/>
    <dgm:cxn modelId="{BAAACB40-84FA-49CB-9E71-A2BC38E5DF79}" type="presParOf" srcId="{865EEC9A-BBCA-4741-9D84-D4DBD2253C9F}" destId="{4A854728-6CA7-4AD2-9CB0-B92DCDA9402A}" srcOrd="5" destOrd="0" presId="urn:microsoft.com/office/officeart/2005/8/layout/default"/>
    <dgm:cxn modelId="{6D49B3FA-613A-43F3-8078-DE6D06D7FC24}" type="presParOf" srcId="{865EEC9A-BBCA-4741-9D84-D4DBD2253C9F}" destId="{E80FC4C3-F37F-4B78-9C92-1858D6EFEECA}" srcOrd="6" destOrd="0" presId="urn:microsoft.com/office/officeart/2005/8/layout/default"/>
    <dgm:cxn modelId="{490A9D71-4A2F-49AD-AE92-1D1BC8C4D214}" type="presParOf" srcId="{865EEC9A-BBCA-4741-9D84-D4DBD2253C9F}" destId="{BCCABCED-3AFB-4B1F-8738-427A5D75891D}" srcOrd="7" destOrd="0" presId="urn:microsoft.com/office/officeart/2005/8/layout/default"/>
    <dgm:cxn modelId="{AA976277-7D62-4FC2-8E33-74CCB742BE15}" type="presParOf" srcId="{865EEC9A-BBCA-4741-9D84-D4DBD2253C9F}" destId="{2C05721F-AE3A-4793-9917-16F8B794C99D}"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5B8499-C951-4085-AAFE-C6188F65DEA2}">
      <dsp:nvSpPr>
        <dsp:cNvPr id="0" name=""/>
        <dsp:cNvSpPr/>
      </dsp:nvSpPr>
      <dsp:spPr>
        <a:xfrm>
          <a:off x="0" y="553025"/>
          <a:ext cx="3494292" cy="20965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u="none" kern="1200" dirty="0">
              <a:solidFill>
                <a:srgbClr val="FFFF00"/>
              </a:solidFill>
              <a:latin typeface="Times New Roman" panose="02020603050405020304" pitchFamily="18" charset="0"/>
              <a:cs typeface="Times New Roman" panose="02020603050405020304" pitchFamily="18" charset="0"/>
            </a:rPr>
            <a:t>Input from Pakistan Hockey Federation</a:t>
          </a:r>
          <a:endParaRPr lang="en-US" sz="3700" u="sng" kern="1200" dirty="0">
            <a:solidFill>
              <a:srgbClr val="FFFF00"/>
            </a:solidFill>
            <a:latin typeface="Times New Roman" panose="02020603050405020304" pitchFamily="18" charset="0"/>
            <a:cs typeface="Times New Roman" panose="02020603050405020304" pitchFamily="18" charset="0"/>
          </a:endParaRPr>
        </a:p>
      </dsp:txBody>
      <dsp:txXfrm>
        <a:off x="0" y="553025"/>
        <a:ext cx="3494292" cy="2096575"/>
      </dsp:txXfrm>
    </dsp:sp>
    <dsp:sp modelId="{19E50A93-B018-4BD4-AB2C-B4C03985B73B}">
      <dsp:nvSpPr>
        <dsp:cNvPr id="0" name=""/>
        <dsp:cNvSpPr/>
      </dsp:nvSpPr>
      <dsp:spPr>
        <a:xfrm>
          <a:off x="3843721" y="553025"/>
          <a:ext cx="3494292" cy="20965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u="none" kern="1200" dirty="0">
              <a:solidFill>
                <a:srgbClr val="FFFF00"/>
              </a:solidFill>
              <a:latin typeface="Times New Roman" panose="02020603050405020304" pitchFamily="18" charset="0"/>
              <a:cs typeface="Times New Roman" panose="02020603050405020304" pitchFamily="18" charset="0"/>
            </a:rPr>
            <a:t>Analysis of Data </a:t>
          </a:r>
          <a:endParaRPr lang="en-US" sz="3700" kern="1200" dirty="0">
            <a:solidFill>
              <a:srgbClr val="FFFF00"/>
            </a:solidFill>
            <a:latin typeface="Times New Roman" panose="02020603050405020304" pitchFamily="18" charset="0"/>
            <a:cs typeface="Times New Roman" panose="02020603050405020304" pitchFamily="18" charset="0"/>
          </a:endParaRPr>
        </a:p>
      </dsp:txBody>
      <dsp:txXfrm>
        <a:off x="3843721" y="553025"/>
        <a:ext cx="3494292" cy="2096575"/>
      </dsp:txXfrm>
    </dsp:sp>
    <dsp:sp modelId="{4F8B7042-6579-4056-8EFB-63EC92D00361}">
      <dsp:nvSpPr>
        <dsp:cNvPr id="0" name=""/>
        <dsp:cNvSpPr/>
      </dsp:nvSpPr>
      <dsp:spPr>
        <a:xfrm>
          <a:off x="7687443" y="553025"/>
          <a:ext cx="3494292" cy="20965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u="none" kern="1200" dirty="0">
              <a:solidFill>
                <a:srgbClr val="FFFF00"/>
              </a:solidFill>
              <a:latin typeface="Times New Roman" panose="02020603050405020304" pitchFamily="18" charset="0"/>
              <a:cs typeface="Times New Roman" panose="02020603050405020304" pitchFamily="18" charset="0"/>
            </a:rPr>
            <a:t>Analysis of researches available online</a:t>
          </a:r>
        </a:p>
      </dsp:txBody>
      <dsp:txXfrm>
        <a:off x="7687443" y="553025"/>
        <a:ext cx="3494292" cy="2096575"/>
      </dsp:txXfrm>
    </dsp:sp>
    <dsp:sp modelId="{E80FC4C3-F37F-4B78-9C92-1858D6EFEECA}">
      <dsp:nvSpPr>
        <dsp:cNvPr id="0" name=""/>
        <dsp:cNvSpPr/>
      </dsp:nvSpPr>
      <dsp:spPr>
        <a:xfrm>
          <a:off x="1921860" y="2999030"/>
          <a:ext cx="3494292" cy="20965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u="none" kern="1200" dirty="0">
              <a:solidFill>
                <a:srgbClr val="FFFF00"/>
              </a:solidFill>
              <a:latin typeface="Times New Roman" panose="02020603050405020304" pitchFamily="18" charset="0"/>
              <a:cs typeface="Times New Roman" panose="02020603050405020304" pitchFamily="18" charset="0"/>
            </a:rPr>
            <a:t>Interview with Olympians</a:t>
          </a:r>
        </a:p>
      </dsp:txBody>
      <dsp:txXfrm>
        <a:off x="1921860" y="2999030"/>
        <a:ext cx="3494292" cy="2096575"/>
      </dsp:txXfrm>
    </dsp:sp>
    <dsp:sp modelId="{2C05721F-AE3A-4793-9917-16F8B794C99D}">
      <dsp:nvSpPr>
        <dsp:cNvPr id="0" name=""/>
        <dsp:cNvSpPr/>
      </dsp:nvSpPr>
      <dsp:spPr>
        <a:xfrm>
          <a:off x="5765582" y="2999030"/>
          <a:ext cx="3494292" cy="20965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dirty="0">
              <a:solidFill>
                <a:srgbClr val="FFFF00"/>
              </a:solidFill>
              <a:latin typeface="Times New Roman" panose="02020603050405020304" pitchFamily="18" charset="0"/>
              <a:cs typeface="Times New Roman" panose="02020603050405020304" pitchFamily="18" charset="0"/>
            </a:rPr>
            <a:t>Views of Legends</a:t>
          </a:r>
          <a:endParaRPr lang="en-US" sz="3700" u="none" kern="1200" dirty="0">
            <a:solidFill>
              <a:srgbClr val="FFFF00"/>
            </a:solidFill>
            <a:latin typeface="Times New Roman" panose="02020603050405020304" pitchFamily="18" charset="0"/>
            <a:cs typeface="Times New Roman" panose="02020603050405020304" pitchFamily="18" charset="0"/>
          </a:endParaRPr>
        </a:p>
      </dsp:txBody>
      <dsp:txXfrm>
        <a:off x="5765582" y="2999030"/>
        <a:ext cx="3494292" cy="209657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8E39412-0011-4D0C-84F6-67212CE6C9FA}"/>
              </a:ext>
            </a:extLst>
          </p:cNvPr>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2962FB3-57BF-40E2-A2B9-45B9BED0BB24}"/>
              </a:ext>
            </a:extLst>
          </p:cNvPr>
          <p:cNvSpPr>
            <a:spLocks noGrp="1"/>
          </p:cNvSpPr>
          <p:nvPr>
            <p:ph type="dt" sz="quarter" idx="1"/>
          </p:nvPr>
        </p:nvSpPr>
        <p:spPr>
          <a:xfrm>
            <a:off x="3995738" y="0"/>
            <a:ext cx="3055937" cy="466725"/>
          </a:xfrm>
          <a:prstGeom prst="rect">
            <a:avLst/>
          </a:prstGeom>
        </p:spPr>
        <p:txBody>
          <a:bodyPr vert="horz" lIns="91440" tIns="45720" rIns="91440" bIns="45720" rtlCol="0"/>
          <a:lstStyle>
            <a:lvl1pPr algn="r">
              <a:defRPr sz="1200"/>
            </a:lvl1pPr>
          </a:lstStyle>
          <a:p>
            <a:fld id="{AE7714A2-715D-4056-BF6E-421289CC184C}" type="datetimeFigureOut">
              <a:rPr lang="en-US" smtClean="0"/>
              <a:t>11/16/2022</a:t>
            </a:fld>
            <a:endParaRPr lang="en-US"/>
          </a:p>
        </p:txBody>
      </p:sp>
      <p:sp>
        <p:nvSpPr>
          <p:cNvPr id="4" name="Footer Placeholder 3">
            <a:extLst>
              <a:ext uri="{FF2B5EF4-FFF2-40B4-BE49-F238E27FC236}">
                <a16:creationId xmlns:a16="http://schemas.microsoft.com/office/drawing/2014/main" id="{63FCEDAA-5885-482A-A0A1-B49D8242807D}"/>
              </a:ext>
            </a:extLst>
          </p:cNvPr>
          <p:cNvSpPr>
            <a:spLocks noGrp="1"/>
          </p:cNvSpPr>
          <p:nvPr>
            <p:ph type="ftr" sz="quarter" idx="2"/>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C25279-2011-4A10-9A88-53E917A65F60}"/>
              </a:ext>
            </a:extLst>
          </p:cNvPr>
          <p:cNvSpPr>
            <a:spLocks noGrp="1"/>
          </p:cNvSpPr>
          <p:nvPr>
            <p:ph type="sldNum" sz="quarter" idx="3"/>
          </p:nvPr>
        </p:nvSpPr>
        <p:spPr>
          <a:xfrm>
            <a:off x="3995738" y="8842375"/>
            <a:ext cx="3055937" cy="466725"/>
          </a:xfrm>
          <a:prstGeom prst="rect">
            <a:avLst/>
          </a:prstGeom>
        </p:spPr>
        <p:txBody>
          <a:bodyPr vert="horz" lIns="91440" tIns="45720" rIns="91440" bIns="45720" rtlCol="0" anchor="b"/>
          <a:lstStyle>
            <a:lvl1pPr algn="r">
              <a:defRPr sz="1200"/>
            </a:lvl1pPr>
          </a:lstStyle>
          <a:p>
            <a:fld id="{E73E5B25-2323-491F-8E75-441584D5890D}" type="slidenum">
              <a:rPr lang="en-US" smtClean="0"/>
              <a:t>‹#›</a:t>
            </a:fld>
            <a:endParaRPr lang="en-US"/>
          </a:p>
        </p:txBody>
      </p:sp>
    </p:spTree>
    <p:extLst>
      <p:ext uri="{BB962C8B-B14F-4D97-AF65-F5344CB8AC3E}">
        <p14:creationId xmlns:p14="http://schemas.microsoft.com/office/powerpoint/2010/main" val="873455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95218" y="0"/>
            <a:ext cx="3056414" cy="467072"/>
          </a:xfrm>
          <a:prstGeom prst="rect">
            <a:avLst/>
          </a:prstGeom>
        </p:spPr>
        <p:txBody>
          <a:bodyPr vert="horz" lIns="92930" tIns="46465" rIns="92930" bIns="46465" rtlCol="0"/>
          <a:lstStyle>
            <a:lvl1pPr algn="r">
              <a:defRPr sz="1200"/>
            </a:lvl1pPr>
          </a:lstStyle>
          <a:p>
            <a:fld id="{639891D5-AF0B-4C8D-A51F-ECE5D0FE6CD8}" type="datetimeFigureOut">
              <a:rPr lang="en-US" smtClean="0"/>
              <a:t>11/16/2022</a:t>
            </a:fld>
            <a:endParaRPr lang="en-US"/>
          </a:p>
        </p:txBody>
      </p:sp>
      <p:sp>
        <p:nvSpPr>
          <p:cNvPr id="4" name="Slide Image Placeholder 3"/>
          <p:cNvSpPr>
            <a:spLocks noGrp="1" noRot="1" noChangeAspect="1"/>
          </p:cNvSpPr>
          <p:nvPr>
            <p:ph type="sldImg" idx="2"/>
          </p:nvPr>
        </p:nvSpPr>
        <p:spPr>
          <a:xfrm>
            <a:off x="735013" y="1163638"/>
            <a:ext cx="5583237"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56414" cy="467072"/>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95218" y="8842031"/>
            <a:ext cx="3056414" cy="467072"/>
          </a:xfrm>
          <a:prstGeom prst="rect">
            <a:avLst/>
          </a:prstGeom>
        </p:spPr>
        <p:txBody>
          <a:bodyPr vert="horz" lIns="92930" tIns="46465" rIns="92930" bIns="46465" rtlCol="0" anchor="b"/>
          <a:lstStyle>
            <a:lvl1pPr algn="r">
              <a:defRPr sz="1200"/>
            </a:lvl1pPr>
          </a:lstStyle>
          <a:p>
            <a:fld id="{871E6EB9-C28F-4676-A125-EA82D981F479}" type="slidenum">
              <a:rPr lang="en-US" smtClean="0"/>
              <a:t>‹#›</a:t>
            </a:fld>
            <a:endParaRPr lang="en-US"/>
          </a:p>
        </p:txBody>
      </p:sp>
    </p:spTree>
    <p:extLst>
      <p:ext uri="{BB962C8B-B14F-4D97-AF65-F5344CB8AC3E}">
        <p14:creationId xmlns:p14="http://schemas.microsoft.com/office/powerpoint/2010/main" val="29928123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289097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42525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60362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17943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13090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087148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481432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6843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405758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49779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61896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974979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753828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060099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175372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959993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431723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806632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833406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36699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41751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62974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11940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19411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58241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11749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01364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E723B-54A9-4C91-8253-B5EA16FADA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783B21-08C9-489C-82FD-C0D392E0C3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18BB5DF-AE64-4581-95F8-FFF1C33D91F8}"/>
              </a:ext>
            </a:extLst>
          </p:cNvPr>
          <p:cNvSpPr>
            <a:spLocks noGrp="1"/>
          </p:cNvSpPr>
          <p:nvPr>
            <p:ph type="dt" sz="half" idx="10"/>
          </p:nvPr>
        </p:nvSpPr>
        <p:spPr/>
        <p:txBody>
          <a:bodyPr/>
          <a:lstStyle/>
          <a:p>
            <a:fld id="{F22B5223-07F1-44EA-A16D-03F80198107C}" type="datetime1">
              <a:rPr lang="en-US" smtClean="0"/>
              <a:t>11/16/2022</a:t>
            </a:fld>
            <a:endParaRPr lang="en-US"/>
          </a:p>
        </p:txBody>
      </p:sp>
      <p:sp>
        <p:nvSpPr>
          <p:cNvPr id="5" name="Footer Placeholder 4">
            <a:extLst>
              <a:ext uri="{FF2B5EF4-FFF2-40B4-BE49-F238E27FC236}">
                <a16:creationId xmlns:a16="http://schemas.microsoft.com/office/drawing/2014/main" id="{6AB0A6C5-D28A-4BD9-A097-F978B3846D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BA4014-7A76-4004-B89D-7849E1449F7C}"/>
              </a:ext>
            </a:extLst>
          </p:cNvPr>
          <p:cNvSpPr>
            <a:spLocks noGrp="1"/>
          </p:cNvSpPr>
          <p:nvPr>
            <p:ph type="sldNum" sz="quarter" idx="12"/>
          </p:nvPr>
        </p:nvSpPr>
        <p:spPr/>
        <p:txBody>
          <a:bodyPr/>
          <a:lstStyle/>
          <a:p>
            <a:fld id="{D5AC29F5-4010-4A19-9105-7A7791C3ED09}" type="slidenum">
              <a:rPr lang="en-US" smtClean="0"/>
              <a:t>‹#›</a:t>
            </a:fld>
            <a:endParaRPr lang="en-US"/>
          </a:p>
        </p:txBody>
      </p:sp>
    </p:spTree>
    <p:extLst>
      <p:ext uri="{BB962C8B-B14F-4D97-AF65-F5344CB8AC3E}">
        <p14:creationId xmlns:p14="http://schemas.microsoft.com/office/powerpoint/2010/main" val="225692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57FF6-83BC-4FFC-B449-B3DEF53A12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76A7D6-70AF-470C-AD1B-4A51DE6D0D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0DB454-5E4F-478F-8DEC-3FB1854CF379}"/>
              </a:ext>
            </a:extLst>
          </p:cNvPr>
          <p:cNvSpPr>
            <a:spLocks noGrp="1"/>
          </p:cNvSpPr>
          <p:nvPr>
            <p:ph type="dt" sz="half" idx="10"/>
          </p:nvPr>
        </p:nvSpPr>
        <p:spPr/>
        <p:txBody>
          <a:bodyPr/>
          <a:lstStyle/>
          <a:p>
            <a:fld id="{FCE78213-2210-44C9-9707-3137C45E0B6A}" type="datetime1">
              <a:rPr lang="en-US" smtClean="0"/>
              <a:t>11/16/2022</a:t>
            </a:fld>
            <a:endParaRPr lang="en-US"/>
          </a:p>
        </p:txBody>
      </p:sp>
      <p:sp>
        <p:nvSpPr>
          <p:cNvPr id="5" name="Footer Placeholder 4">
            <a:extLst>
              <a:ext uri="{FF2B5EF4-FFF2-40B4-BE49-F238E27FC236}">
                <a16:creationId xmlns:a16="http://schemas.microsoft.com/office/drawing/2014/main" id="{AFED7F64-17F1-4AEA-BD85-31252FA11A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3FA070-241F-4D16-9449-A6BF2CEC359A}"/>
              </a:ext>
            </a:extLst>
          </p:cNvPr>
          <p:cNvSpPr>
            <a:spLocks noGrp="1"/>
          </p:cNvSpPr>
          <p:nvPr>
            <p:ph type="sldNum" sz="quarter" idx="12"/>
          </p:nvPr>
        </p:nvSpPr>
        <p:spPr/>
        <p:txBody>
          <a:bodyPr/>
          <a:lstStyle/>
          <a:p>
            <a:fld id="{D5AC29F5-4010-4A19-9105-7A7791C3ED09}" type="slidenum">
              <a:rPr lang="en-US" smtClean="0"/>
              <a:t>‹#›</a:t>
            </a:fld>
            <a:endParaRPr lang="en-US"/>
          </a:p>
        </p:txBody>
      </p:sp>
    </p:spTree>
    <p:extLst>
      <p:ext uri="{BB962C8B-B14F-4D97-AF65-F5344CB8AC3E}">
        <p14:creationId xmlns:p14="http://schemas.microsoft.com/office/powerpoint/2010/main" val="840708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BFB1FA-940C-456A-979E-45D114D691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5B917F-86E2-452E-9A49-355DE39603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FF7C71-F5D9-4EC5-8380-FC09560B3498}"/>
              </a:ext>
            </a:extLst>
          </p:cNvPr>
          <p:cNvSpPr>
            <a:spLocks noGrp="1"/>
          </p:cNvSpPr>
          <p:nvPr>
            <p:ph type="dt" sz="half" idx="10"/>
          </p:nvPr>
        </p:nvSpPr>
        <p:spPr/>
        <p:txBody>
          <a:bodyPr/>
          <a:lstStyle/>
          <a:p>
            <a:fld id="{0BB2A4AF-BA73-4E4B-A403-D6DEEA70DD24}" type="datetime1">
              <a:rPr lang="en-US" smtClean="0"/>
              <a:t>11/16/2022</a:t>
            </a:fld>
            <a:endParaRPr lang="en-US"/>
          </a:p>
        </p:txBody>
      </p:sp>
      <p:sp>
        <p:nvSpPr>
          <p:cNvPr id="5" name="Footer Placeholder 4">
            <a:extLst>
              <a:ext uri="{FF2B5EF4-FFF2-40B4-BE49-F238E27FC236}">
                <a16:creationId xmlns:a16="http://schemas.microsoft.com/office/drawing/2014/main" id="{0AA952A6-DB26-4688-821D-284D5D2B9A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E89872-DF61-4DA1-A7C5-E436AC28E492}"/>
              </a:ext>
            </a:extLst>
          </p:cNvPr>
          <p:cNvSpPr>
            <a:spLocks noGrp="1"/>
          </p:cNvSpPr>
          <p:nvPr>
            <p:ph type="sldNum" sz="quarter" idx="12"/>
          </p:nvPr>
        </p:nvSpPr>
        <p:spPr/>
        <p:txBody>
          <a:bodyPr/>
          <a:lstStyle/>
          <a:p>
            <a:fld id="{D5AC29F5-4010-4A19-9105-7A7791C3ED09}" type="slidenum">
              <a:rPr lang="en-US" smtClean="0"/>
              <a:t>‹#›</a:t>
            </a:fld>
            <a:endParaRPr lang="en-US"/>
          </a:p>
        </p:txBody>
      </p:sp>
    </p:spTree>
    <p:extLst>
      <p:ext uri="{BB962C8B-B14F-4D97-AF65-F5344CB8AC3E}">
        <p14:creationId xmlns:p14="http://schemas.microsoft.com/office/powerpoint/2010/main" val="2869490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D909D-FB9D-41CA-B033-075AD92F71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753F57-E947-45A7-9414-6723C0A6CE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CC3C27-325F-4D78-A7DC-4AAEFD9583C3}"/>
              </a:ext>
            </a:extLst>
          </p:cNvPr>
          <p:cNvSpPr>
            <a:spLocks noGrp="1"/>
          </p:cNvSpPr>
          <p:nvPr>
            <p:ph type="dt" sz="half" idx="10"/>
          </p:nvPr>
        </p:nvSpPr>
        <p:spPr/>
        <p:txBody>
          <a:bodyPr/>
          <a:lstStyle/>
          <a:p>
            <a:fld id="{266C950A-840F-43CC-B4BE-F912D15DA8B9}" type="datetime1">
              <a:rPr lang="en-US" smtClean="0"/>
              <a:t>11/16/2022</a:t>
            </a:fld>
            <a:endParaRPr lang="en-US"/>
          </a:p>
        </p:txBody>
      </p:sp>
      <p:sp>
        <p:nvSpPr>
          <p:cNvPr id="5" name="Footer Placeholder 4">
            <a:extLst>
              <a:ext uri="{FF2B5EF4-FFF2-40B4-BE49-F238E27FC236}">
                <a16:creationId xmlns:a16="http://schemas.microsoft.com/office/drawing/2014/main" id="{A0ACA1B4-B16D-4ED0-8F3A-1829F780AE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3531B7-14A0-45AB-A2E7-B5CA90656B24}"/>
              </a:ext>
            </a:extLst>
          </p:cNvPr>
          <p:cNvSpPr>
            <a:spLocks noGrp="1"/>
          </p:cNvSpPr>
          <p:nvPr>
            <p:ph type="sldNum" sz="quarter" idx="12"/>
          </p:nvPr>
        </p:nvSpPr>
        <p:spPr/>
        <p:txBody>
          <a:bodyPr/>
          <a:lstStyle/>
          <a:p>
            <a:fld id="{D5AC29F5-4010-4A19-9105-7A7791C3ED09}" type="slidenum">
              <a:rPr lang="en-US" smtClean="0"/>
              <a:t>‹#›</a:t>
            </a:fld>
            <a:endParaRPr lang="en-US"/>
          </a:p>
        </p:txBody>
      </p:sp>
    </p:spTree>
    <p:extLst>
      <p:ext uri="{BB962C8B-B14F-4D97-AF65-F5344CB8AC3E}">
        <p14:creationId xmlns:p14="http://schemas.microsoft.com/office/powerpoint/2010/main" val="308068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33932-D74C-4794-9E60-002275183D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309A83-64EE-487F-BA0D-5086F445C6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D42DA1-9EFE-4D27-A037-4EFF02146455}"/>
              </a:ext>
            </a:extLst>
          </p:cNvPr>
          <p:cNvSpPr>
            <a:spLocks noGrp="1"/>
          </p:cNvSpPr>
          <p:nvPr>
            <p:ph type="dt" sz="half" idx="10"/>
          </p:nvPr>
        </p:nvSpPr>
        <p:spPr/>
        <p:txBody>
          <a:bodyPr/>
          <a:lstStyle/>
          <a:p>
            <a:fld id="{9C1E262C-00A6-4AC4-AEC5-D696AF362A29}" type="datetime1">
              <a:rPr lang="en-US" smtClean="0"/>
              <a:t>11/16/2022</a:t>
            </a:fld>
            <a:endParaRPr lang="en-US"/>
          </a:p>
        </p:txBody>
      </p:sp>
      <p:sp>
        <p:nvSpPr>
          <p:cNvPr id="5" name="Footer Placeholder 4">
            <a:extLst>
              <a:ext uri="{FF2B5EF4-FFF2-40B4-BE49-F238E27FC236}">
                <a16:creationId xmlns:a16="http://schemas.microsoft.com/office/drawing/2014/main" id="{6BCC2E16-2E9C-43D9-84D6-D96F6F4437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FD298-1D6C-4653-B173-9F0443127EAC}"/>
              </a:ext>
            </a:extLst>
          </p:cNvPr>
          <p:cNvSpPr>
            <a:spLocks noGrp="1"/>
          </p:cNvSpPr>
          <p:nvPr>
            <p:ph type="sldNum" sz="quarter" idx="12"/>
          </p:nvPr>
        </p:nvSpPr>
        <p:spPr/>
        <p:txBody>
          <a:bodyPr/>
          <a:lstStyle/>
          <a:p>
            <a:fld id="{D5AC29F5-4010-4A19-9105-7A7791C3ED09}" type="slidenum">
              <a:rPr lang="en-US" smtClean="0"/>
              <a:t>‹#›</a:t>
            </a:fld>
            <a:endParaRPr lang="en-US"/>
          </a:p>
        </p:txBody>
      </p:sp>
    </p:spTree>
    <p:extLst>
      <p:ext uri="{BB962C8B-B14F-4D97-AF65-F5344CB8AC3E}">
        <p14:creationId xmlns:p14="http://schemas.microsoft.com/office/powerpoint/2010/main" val="3897678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3C583-F83D-4DB6-9A53-29D5D6DBDE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595169-24A0-4458-9FB1-6FBC289812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DB05E2-EC31-4878-BC0E-C6E6291EFE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B33F03-F212-4013-B967-761222F78A68}"/>
              </a:ext>
            </a:extLst>
          </p:cNvPr>
          <p:cNvSpPr>
            <a:spLocks noGrp="1"/>
          </p:cNvSpPr>
          <p:nvPr>
            <p:ph type="dt" sz="half" idx="10"/>
          </p:nvPr>
        </p:nvSpPr>
        <p:spPr/>
        <p:txBody>
          <a:bodyPr/>
          <a:lstStyle/>
          <a:p>
            <a:fld id="{200F7AB9-9105-41F4-AF43-EA78AA19B476}" type="datetime1">
              <a:rPr lang="en-US" smtClean="0"/>
              <a:t>11/16/2022</a:t>
            </a:fld>
            <a:endParaRPr lang="en-US"/>
          </a:p>
        </p:txBody>
      </p:sp>
      <p:sp>
        <p:nvSpPr>
          <p:cNvPr id="6" name="Footer Placeholder 5">
            <a:extLst>
              <a:ext uri="{FF2B5EF4-FFF2-40B4-BE49-F238E27FC236}">
                <a16:creationId xmlns:a16="http://schemas.microsoft.com/office/drawing/2014/main" id="{CE68E49A-50EC-480D-A1F8-AA6BD21ADE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771327-0DE4-4001-B3DA-FD56FFA96184}"/>
              </a:ext>
            </a:extLst>
          </p:cNvPr>
          <p:cNvSpPr>
            <a:spLocks noGrp="1"/>
          </p:cNvSpPr>
          <p:nvPr>
            <p:ph type="sldNum" sz="quarter" idx="12"/>
          </p:nvPr>
        </p:nvSpPr>
        <p:spPr/>
        <p:txBody>
          <a:bodyPr/>
          <a:lstStyle/>
          <a:p>
            <a:fld id="{D5AC29F5-4010-4A19-9105-7A7791C3ED09}" type="slidenum">
              <a:rPr lang="en-US" smtClean="0"/>
              <a:t>‹#›</a:t>
            </a:fld>
            <a:endParaRPr lang="en-US"/>
          </a:p>
        </p:txBody>
      </p:sp>
    </p:spTree>
    <p:extLst>
      <p:ext uri="{BB962C8B-B14F-4D97-AF65-F5344CB8AC3E}">
        <p14:creationId xmlns:p14="http://schemas.microsoft.com/office/powerpoint/2010/main" val="4246202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3BDF9-9440-456C-9139-B6C54EE98F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555277-8D1F-49D8-B2CC-B5073D05EC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179F96-9146-4FBD-BF42-25C0C5D852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D47AFD-9BE4-4890-904B-3384E19EA9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80D785-8B74-4867-BCE7-7C7D6195FA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F048A9-2041-43E0-A3CB-AF3121F92CC7}"/>
              </a:ext>
            </a:extLst>
          </p:cNvPr>
          <p:cNvSpPr>
            <a:spLocks noGrp="1"/>
          </p:cNvSpPr>
          <p:nvPr>
            <p:ph type="dt" sz="half" idx="10"/>
          </p:nvPr>
        </p:nvSpPr>
        <p:spPr/>
        <p:txBody>
          <a:bodyPr/>
          <a:lstStyle/>
          <a:p>
            <a:fld id="{160D17C3-9B9C-41A8-900E-E3F33DF060F9}" type="datetime1">
              <a:rPr lang="en-US" smtClean="0"/>
              <a:t>11/16/2022</a:t>
            </a:fld>
            <a:endParaRPr lang="en-US"/>
          </a:p>
        </p:txBody>
      </p:sp>
      <p:sp>
        <p:nvSpPr>
          <p:cNvPr id="8" name="Footer Placeholder 7">
            <a:extLst>
              <a:ext uri="{FF2B5EF4-FFF2-40B4-BE49-F238E27FC236}">
                <a16:creationId xmlns:a16="http://schemas.microsoft.com/office/drawing/2014/main" id="{7FCEBF61-3DDE-4AB7-8DC4-C25D50573B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02D461-77E1-4325-ABA0-23CAED3A5449}"/>
              </a:ext>
            </a:extLst>
          </p:cNvPr>
          <p:cNvSpPr>
            <a:spLocks noGrp="1"/>
          </p:cNvSpPr>
          <p:nvPr>
            <p:ph type="sldNum" sz="quarter" idx="12"/>
          </p:nvPr>
        </p:nvSpPr>
        <p:spPr/>
        <p:txBody>
          <a:bodyPr/>
          <a:lstStyle/>
          <a:p>
            <a:fld id="{D5AC29F5-4010-4A19-9105-7A7791C3ED09}" type="slidenum">
              <a:rPr lang="en-US" smtClean="0"/>
              <a:t>‹#›</a:t>
            </a:fld>
            <a:endParaRPr lang="en-US"/>
          </a:p>
        </p:txBody>
      </p:sp>
    </p:spTree>
    <p:extLst>
      <p:ext uri="{BB962C8B-B14F-4D97-AF65-F5344CB8AC3E}">
        <p14:creationId xmlns:p14="http://schemas.microsoft.com/office/powerpoint/2010/main" val="767609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21DA1-0328-405E-80F0-70C7077160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E77ED1-F885-4D06-9FEB-C20AC9733D3C}"/>
              </a:ext>
            </a:extLst>
          </p:cNvPr>
          <p:cNvSpPr>
            <a:spLocks noGrp="1"/>
          </p:cNvSpPr>
          <p:nvPr>
            <p:ph type="dt" sz="half" idx="10"/>
          </p:nvPr>
        </p:nvSpPr>
        <p:spPr/>
        <p:txBody>
          <a:bodyPr/>
          <a:lstStyle/>
          <a:p>
            <a:fld id="{D006FFE0-4E89-47E5-8C87-4D1C0C493BB5}" type="datetime1">
              <a:rPr lang="en-US" smtClean="0"/>
              <a:t>11/16/2022</a:t>
            </a:fld>
            <a:endParaRPr lang="en-US"/>
          </a:p>
        </p:txBody>
      </p:sp>
      <p:sp>
        <p:nvSpPr>
          <p:cNvPr id="4" name="Footer Placeholder 3">
            <a:extLst>
              <a:ext uri="{FF2B5EF4-FFF2-40B4-BE49-F238E27FC236}">
                <a16:creationId xmlns:a16="http://schemas.microsoft.com/office/drawing/2014/main" id="{1FDB17FA-DA40-40FC-8DC0-849A9FA6BC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4B2535-5BC7-4CA8-B6E8-B3D995D9060B}"/>
              </a:ext>
            </a:extLst>
          </p:cNvPr>
          <p:cNvSpPr>
            <a:spLocks noGrp="1"/>
          </p:cNvSpPr>
          <p:nvPr>
            <p:ph type="sldNum" sz="quarter" idx="12"/>
          </p:nvPr>
        </p:nvSpPr>
        <p:spPr/>
        <p:txBody>
          <a:bodyPr/>
          <a:lstStyle/>
          <a:p>
            <a:fld id="{D5AC29F5-4010-4A19-9105-7A7791C3ED09}" type="slidenum">
              <a:rPr lang="en-US" smtClean="0"/>
              <a:t>‹#›</a:t>
            </a:fld>
            <a:endParaRPr lang="en-US"/>
          </a:p>
        </p:txBody>
      </p:sp>
    </p:spTree>
    <p:extLst>
      <p:ext uri="{BB962C8B-B14F-4D97-AF65-F5344CB8AC3E}">
        <p14:creationId xmlns:p14="http://schemas.microsoft.com/office/powerpoint/2010/main" val="722090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93DF19-22E7-49D0-A4CC-FF0848FB40ED}"/>
              </a:ext>
            </a:extLst>
          </p:cNvPr>
          <p:cNvSpPr>
            <a:spLocks noGrp="1"/>
          </p:cNvSpPr>
          <p:nvPr>
            <p:ph type="dt" sz="half" idx="10"/>
          </p:nvPr>
        </p:nvSpPr>
        <p:spPr/>
        <p:txBody>
          <a:bodyPr/>
          <a:lstStyle/>
          <a:p>
            <a:fld id="{566ED042-BDE0-4FAF-8B1D-25C1E330D70D}" type="datetime1">
              <a:rPr lang="en-US" smtClean="0"/>
              <a:t>11/16/2022</a:t>
            </a:fld>
            <a:endParaRPr lang="en-US"/>
          </a:p>
        </p:txBody>
      </p:sp>
      <p:sp>
        <p:nvSpPr>
          <p:cNvPr id="3" name="Footer Placeholder 2">
            <a:extLst>
              <a:ext uri="{FF2B5EF4-FFF2-40B4-BE49-F238E27FC236}">
                <a16:creationId xmlns:a16="http://schemas.microsoft.com/office/drawing/2014/main" id="{9DB3DEAE-1A7F-4FC9-84CA-B190F0CE5A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68A8DC-B4BD-4F9B-A8FF-79D2EA98BBC4}"/>
              </a:ext>
            </a:extLst>
          </p:cNvPr>
          <p:cNvSpPr>
            <a:spLocks noGrp="1"/>
          </p:cNvSpPr>
          <p:nvPr>
            <p:ph type="sldNum" sz="quarter" idx="12"/>
          </p:nvPr>
        </p:nvSpPr>
        <p:spPr/>
        <p:txBody>
          <a:bodyPr/>
          <a:lstStyle/>
          <a:p>
            <a:fld id="{D5AC29F5-4010-4A19-9105-7A7791C3ED09}" type="slidenum">
              <a:rPr lang="en-US" smtClean="0"/>
              <a:t>‹#›</a:t>
            </a:fld>
            <a:endParaRPr lang="en-US"/>
          </a:p>
        </p:txBody>
      </p:sp>
    </p:spTree>
    <p:extLst>
      <p:ext uri="{BB962C8B-B14F-4D97-AF65-F5344CB8AC3E}">
        <p14:creationId xmlns:p14="http://schemas.microsoft.com/office/powerpoint/2010/main" val="1619578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AD39E-7AD6-4C54-9C5A-AF260E9854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94AEF6-6D49-410D-A0BB-0CB72C4D00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F995F9-E194-42D8-A304-6D1D653A7D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8787FA-1B27-46B9-B49B-277B8B893F10}"/>
              </a:ext>
            </a:extLst>
          </p:cNvPr>
          <p:cNvSpPr>
            <a:spLocks noGrp="1"/>
          </p:cNvSpPr>
          <p:nvPr>
            <p:ph type="dt" sz="half" idx="10"/>
          </p:nvPr>
        </p:nvSpPr>
        <p:spPr/>
        <p:txBody>
          <a:bodyPr/>
          <a:lstStyle/>
          <a:p>
            <a:fld id="{57DBE16D-EEEA-4D10-9073-2BE8703D8717}" type="datetime1">
              <a:rPr lang="en-US" smtClean="0"/>
              <a:t>11/16/2022</a:t>
            </a:fld>
            <a:endParaRPr lang="en-US"/>
          </a:p>
        </p:txBody>
      </p:sp>
      <p:sp>
        <p:nvSpPr>
          <p:cNvPr id="6" name="Footer Placeholder 5">
            <a:extLst>
              <a:ext uri="{FF2B5EF4-FFF2-40B4-BE49-F238E27FC236}">
                <a16:creationId xmlns:a16="http://schemas.microsoft.com/office/drawing/2014/main" id="{26157A67-B521-46D6-9177-CEE301B2EA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326421-F55A-452F-87C1-9599142E3DC2}"/>
              </a:ext>
            </a:extLst>
          </p:cNvPr>
          <p:cNvSpPr>
            <a:spLocks noGrp="1"/>
          </p:cNvSpPr>
          <p:nvPr>
            <p:ph type="sldNum" sz="quarter" idx="12"/>
          </p:nvPr>
        </p:nvSpPr>
        <p:spPr/>
        <p:txBody>
          <a:bodyPr/>
          <a:lstStyle/>
          <a:p>
            <a:fld id="{D5AC29F5-4010-4A19-9105-7A7791C3ED09}" type="slidenum">
              <a:rPr lang="en-US" smtClean="0"/>
              <a:t>‹#›</a:t>
            </a:fld>
            <a:endParaRPr lang="en-US"/>
          </a:p>
        </p:txBody>
      </p:sp>
    </p:spTree>
    <p:extLst>
      <p:ext uri="{BB962C8B-B14F-4D97-AF65-F5344CB8AC3E}">
        <p14:creationId xmlns:p14="http://schemas.microsoft.com/office/powerpoint/2010/main" val="3544475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3DBD2-37E9-4448-90DE-9B643BB302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FC656E-4175-4F21-AF52-00502AA998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41BD0F-E14B-46D5-86F1-DE809F50CC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48F9AA-1992-41AD-AF96-E7592BD54D9B}"/>
              </a:ext>
            </a:extLst>
          </p:cNvPr>
          <p:cNvSpPr>
            <a:spLocks noGrp="1"/>
          </p:cNvSpPr>
          <p:nvPr>
            <p:ph type="dt" sz="half" idx="10"/>
          </p:nvPr>
        </p:nvSpPr>
        <p:spPr/>
        <p:txBody>
          <a:bodyPr/>
          <a:lstStyle/>
          <a:p>
            <a:fld id="{4C113B9B-284F-40C0-874C-05FB0A946715}" type="datetime1">
              <a:rPr lang="en-US" smtClean="0"/>
              <a:t>11/16/2022</a:t>
            </a:fld>
            <a:endParaRPr lang="en-US"/>
          </a:p>
        </p:txBody>
      </p:sp>
      <p:sp>
        <p:nvSpPr>
          <p:cNvPr id="6" name="Footer Placeholder 5">
            <a:extLst>
              <a:ext uri="{FF2B5EF4-FFF2-40B4-BE49-F238E27FC236}">
                <a16:creationId xmlns:a16="http://schemas.microsoft.com/office/drawing/2014/main" id="{317D98BE-F551-4BE9-9161-185504993B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C3C29F-58C8-492F-976E-9645F2E1C957}"/>
              </a:ext>
            </a:extLst>
          </p:cNvPr>
          <p:cNvSpPr>
            <a:spLocks noGrp="1"/>
          </p:cNvSpPr>
          <p:nvPr>
            <p:ph type="sldNum" sz="quarter" idx="12"/>
          </p:nvPr>
        </p:nvSpPr>
        <p:spPr/>
        <p:txBody>
          <a:bodyPr/>
          <a:lstStyle/>
          <a:p>
            <a:fld id="{D5AC29F5-4010-4A19-9105-7A7791C3ED09}" type="slidenum">
              <a:rPr lang="en-US" smtClean="0"/>
              <a:t>‹#›</a:t>
            </a:fld>
            <a:endParaRPr lang="en-US"/>
          </a:p>
        </p:txBody>
      </p:sp>
    </p:spTree>
    <p:extLst>
      <p:ext uri="{BB962C8B-B14F-4D97-AF65-F5344CB8AC3E}">
        <p14:creationId xmlns:p14="http://schemas.microsoft.com/office/powerpoint/2010/main" val="121075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7CA10F-4D50-454A-AD38-64795C61E8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ABE206F-79DC-471E-B672-50D3BEABAF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C948F6-E8CB-44F7-9358-CD9A7EB5AE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C730A0-1433-4EDA-A103-137EA4B3D909}" type="datetime1">
              <a:rPr lang="en-US" smtClean="0"/>
              <a:t>11/16/2022</a:t>
            </a:fld>
            <a:endParaRPr lang="en-US"/>
          </a:p>
        </p:txBody>
      </p:sp>
      <p:sp>
        <p:nvSpPr>
          <p:cNvPr id="5" name="Footer Placeholder 4">
            <a:extLst>
              <a:ext uri="{FF2B5EF4-FFF2-40B4-BE49-F238E27FC236}">
                <a16:creationId xmlns:a16="http://schemas.microsoft.com/office/drawing/2014/main" id="{C5C008EF-E5D5-4FA0-B4C3-54D409AE7D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496615-F51C-43E2-BDA1-7EBBEC5C07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AC29F5-4010-4A19-9105-7A7791C3ED09}" type="slidenum">
              <a:rPr lang="en-US" smtClean="0"/>
              <a:t>‹#›</a:t>
            </a:fld>
            <a:endParaRPr lang="en-US"/>
          </a:p>
        </p:txBody>
      </p:sp>
    </p:spTree>
    <p:extLst>
      <p:ext uri="{BB962C8B-B14F-4D97-AF65-F5344CB8AC3E}">
        <p14:creationId xmlns:p14="http://schemas.microsoft.com/office/powerpoint/2010/main" val="598171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file:///C:\Documents%20and%20Settings\Administrator\Desktop\LOGO%20NMC%20GREEN.jpg"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69A82A6-EA41-1745-A4B3-F40649A718E5}" type="slidenum">
              <a:rPr lang="en-US" sz="1600" smtClean="0">
                <a:solidFill>
                  <a:schemeClr val="tx1"/>
                </a:solidFill>
                <a:latin typeface="Times New Roman" panose="02020603050405020304" pitchFamily="18" charset="0"/>
                <a:cs typeface="Times New Roman" panose="02020603050405020304" pitchFamily="18" charset="0"/>
              </a:rPr>
              <a:pPr/>
              <a:t>1</a:t>
            </a:fld>
            <a:endParaRPr lang="en-US" sz="1600" dirty="0">
              <a:solidFill>
                <a:schemeClr val="tx1"/>
              </a:solidFill>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A79D6567-5F4C-4000-B164-FB7AC00CF595}"/>
              </a:ext>
            </a:extLst>
          </p:cNvPr>
          <p:cNvPicPr>
            <a:picLocks noChangeAspect="1"/>
          </p:cNvPicPr>
          <p:nvPr/>
        </p:nvPicPr>
        <p:blipFill>
          <a:blip r:embed="rId3"/>
          <a:stretch>
            <a:fillRect/>
          </a:stretch>
        </p:blipFill>
        <p:spPr>
          <a:xfrm>
            <a:off x="2099288" y="1308297"/>
            <a:ext cx="7993424" cy="3770142"/>
          </a:xfrm>
          <a:prstGeom prst="rect">
            <a:avLst/>
          </a:prstGeom>
        </p:spPr>
      </p:pic>
    </p:spTree>
    <p:extLst>
      <p:ext uri="{BB962C8B-B14F-4D97-AF65-F5344CB8AC3E}">
        <p14:creationId xmlns:p14="http://schemas.microsoft.com/office/powerpoint/2010/main" val="3907082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20D8D79-43ED-4DD3-AE7D-886D3C32C850}"/>
              </a:ext>
            </a:extLst>
          </p:cNvPr>
          <p:cNvSpPr>
            <a:spLocks noGrp="1"/>
          </p:cNvSpPr>
          <p:nvPr>
            <p:ph type="sldNum" sz="quarter" idx="12"/>
          </p:nvPr>
        </p:nvSpPr>
        <p:spPr/>
        <p:txBody>
          <a:bodyPr/>
          <a:lstStyle/>
          <a:p>
            <a:fld id="{D5AC29F5-4010-4A19-9105-7A7791C3ED09}" type="slidenum">
              <a:rPr lang="en-US" sz="1600" b="1" smtClean="0">
                <a:solidFill>
                  <a:schemeClr val="tx1"/>
                </a:solidFill>
                <a:latin typeface="Times New Roman" panose="02020603050405020304" pitchFamily="18" charset="0"/>
                <a:cs typeface="Times New Roman" panose="02020603050405020304" pitchFamily="18" charset="0"/>
              </a:rPr>
              <a:t>10</a:t>
            </a:fld>
            <a:endParaRPr lang="en-US" sz="1600" b="1">
              <a:solidFill>
                <a:schemeClr val="tx1"/>
              </a:solidFill>
              <a:latin typeface="Times New Roman" panose="02020603050405020304" pitchFamily="18" charset="0"/>
              <a:cs typeface="Times New Roman" panose="02020603050405020304" pitchFamily="18" charset="0"/>
            </a:endParaRPr>
          </a:p>
        </p:txBody>
      </p:sp>
      <p:pic>
        <p:nvPicPr>
          <p:cNvPr id="5" name="Graphic 4">
            <a:extLst>
              <a:ext uri="{FF2B5EF4-FFF2-40B4-BE49-F238E27FC236}">
                <a16:creationId xmlns:a16="http://schemas.microsoft.com/office/drawing/2014/main" id="{08EBED5D-30A2-48A2-B489-4130C627B6F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894" y="575185"/>
            <a:ext cx="12340559" cy="4572000"/>
          </a:xfrm>
          <a:prstGeom prst="rect">
            <a:avLst/>
          </a:prstGeom>
        </p:spPr>
      </p:pic>
      <p:sp>
        <p:nvSpPr>
          <p:cNvPr id="8" name="Content Placeholder 2">
            <a:extLst>
              <a:ext uri="{FF2B5EF4-FFF2-40B4-BE49-F238E27FC236}">
                <a16:creationId xmlns:a16="http://schemas.microsoft.com/office/drawing/2014/main" id="{671E8149-4496-4276-88FE-1B57785565C8}"/>
              </a:ext>
            </a:extLst>
          </p:cNvPr>
          <p:cNvSpPr txBox="1">
            <a:spLocks/>
          </p:cNvSpPr>
          <p:nvPr/>
        </p:nvSpPr>
        <p:spPr>
          <a:xfrm>
            <a:off x="359648" y="4000019"/>
            <a:ext cx="8646993" cy="95851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pPr>
            <a:r>
              <a:rPr lang="en-US" sz="1600" dirty="0">
                <a:latin typeface="Times New Roman" panose="02020603050405020304" pitchFamily="18" charset="0"/>
                <a:cs typeface="Times New Roman" panose="02020603050405020304" pitchFamily="18" charset="0"/>
              </a:rPr>
              <a:t>Did not qualify for 2016 and 2020</a:t>
            </a:r>
          </a:p>
          <a:p>
            <a:pPr algn="just">
              <a:lnSpc>
                <a:spcPct val="100000"/>
              </a:lnSpc>
              <a:spcBef>
                <a:spcPts val="0"/>
              </a:spcBef>
            </a:pPr>
            <a:r>
              <a:rPr lang="en-US" sz="1600" dirty="0">
                <a:latin typeface="Times New Roman" panose="02020603050405020304" pitchFamily="18" charset="0"/>
                <a:cs typeface="Times New Roman" panose="02020603050405020304" pitchFamily="18" charset="0"/>
              </a:rPr>
              <a:t>Did not participate in 1980 (Moscow)</a:t>
            </a:r>
          </a:p>
        </p:txBody>
      </p:sp>
      <p:sp>
        <p:nvSpPr>
          <p:cNvPr id="6" name="TextBox 5">
            <a:extLst>
              <a:ext uri="{FF2B5EF4-FFF2-40B4-BE49-F238E27FC236}">
                <a16:creationId xmlns:a16="http://schemas.microsoft.com/office/drawing/2014/main" id="{CEA1980B-2097-4A2B-B64A-C216DA68FC9E}"/>
              </a:ext>
            </a:extLst>
          </p:cNvPr>
          <p:cNvSpPr txBox="1"/>
          <p:nvPr/>
        </p:nvSpPr>
        <p:spPr>
          <a:xfrm>
            <a:off x="70049" y="5028879"/>
            <a:ext cx="8130048" cy="307777"/>
          </a:xfrm>
          <a:prstGeom prst="rect">
            <a:avLst/>
          </a:prstGeom>
          <a:noFill/>
        </p:spPr>
        <p:txBody>
          <a:bodyPr wrap="square">
            <a:spAutoFit/>
          </a:bodyPr>
          <a:lstStyle/>
          <a:p>
            <a:r>
              <a:rPr lang="en-US" sz="1400" b="1" dirty="0">
                <a:solidFill>
                  <a:srgbClr val="0070C0"/>
                </a:solidFill>
              </a:rPr>
              <a:t> https://en.wikipedia.org/wiki/Field_hockey_at_the_Summer_Olympics</a:t>
            </a:r>
          </a:p>
        </p:txBody>
      </p:sp>
    </p:spTree>
    <p:extLst>
      <p:ext uri="{BB962C8B-B14F-4D97-AF65-F5344CB8AC3E}">
        <p14:creationId xmlns:p14="http://schemas.microsoft.com/office/powerpoint/2010/main" val="3563534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9C6633B-9401-4D4E-9E3A-CE72CBB039CD}"/>
              </a:ext>
            </a:extLst>
          </p:cNvPr>
          <p:cNvSpPr>
            <a:spLocks noGrp="1"/>
          </p:cNvSpPr>
          <p:nvPr>
            <p:ph type="sldNum" sz="quarter" idx="12"/>
          </p:nvPr>
        </p:nvSpPr>
        <p:spPr/>
        <p:txBody>
          <a:bodyPr/>
          <a:lstStyle/>
          <a:p>
            <a:fld id="{D5AC29F5-4010-4A19-9105-7A7791C3ED09}" type="slidenum">
              <a:rPr lang="en-US" sz="1600" b="1" smtClean="0">
                <a:solidFill>
                  <a:schemeClr val="tx1"/>
                </a:solidFill>
                <a:latin typeface="Times New Roman" panose="02020603050405020304" pitchFamily="18" charset="0"/>
                <a:cs typeface="Times New Roman" panose="02020603050405020304" pitchFamily="18" charset="0"/>
              </a:rPr>
              <a:t>11</a:t>
            </a:fld>
            <a:endParaRPr lang="en-US" sz="16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7" name="Chart 6">
            <a:extLst>
              <a:ext uri="{FF2B5EF4-FFF2-40B4-BE49-F238E27FC236}">
                <a16:creationId xmlns:a16="http://schemas.microsoft.com/office/drawing/2014/main" id="{00000000-0008-0000-0300-000002000000}"/>
              </a:ext>
            </a:extLst>
          </p:cNvPr>
          <p:cNvGraphicFramePr>
            <a:graphicFrameLocks/>
          </p:cNvGraphicFramePr>
          <p:nvPr/>
        </p:nvGraphicFramePr>
        <p:xfrm>
          <a:off x="235527" y="850010"/>
          <a:ext cx="11681093" cy="5038172"/>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2">
            <a:extLst>
              <a:ext uri="{FF2B5EF4-FFF2-40B4-BE49-F238E27FC236}">
                <a16:creationId xmlns:a16="http://schemas.microsoft.com/office/drawing/2014/main" id="{A15586E5-F206-4002-9E9B-AC2B7E609EFC}"/>
              </a:ext>
            </a:extLst>
          </p:cNvPr>
          <p:cNvSpPr txBox="1">
            <a:spLocks/>
          </p:cNvSpPr>
          <p:nvPr/>
        </p:nvSpPr>
        <p:spPr>
          <a:xfrm>
            <a:off x="741636" y="4923226"/>
            <a:ext cx="4675494" cy="74015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000" dirty="0">
                <a:latin typeface="Times New Roman" panose="02020603050405020304" pitchFamily="18" charset="0"/>
                <a:cs typeface="Times New Roman" panose="02020603050405020304" pitchFamily="18" charset="0"/>
              </a:rPr>
              <a:t>Did not qualify for 2014 and 2023</a:t>
            </a:r>
            <a:endParaRPr lang="en-US" sz="24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B48CD59-3426-45F9-BB8C-15AC4688D118}"/>
              </a:ext>
            </a:extLst>
          </p:cNvPr>
          <p:cNvSpPr txBox="1"/>
          <p:nvPr/>
        </p:nvSpPr>
        <p:spPr>
          <a:xfrm>
            <a:off x="426692" y="5767676"/>
            <a:ext cx="8130048" cy="307777"/>
          </a:xfrm>
          <a:prstGeom prst="rect">
            <a:avLst/>
          </a:prstGeom>
          <a:noFill/>
        </p:spPr>
        <p:txBody>
          <a:bodyPr wrap="square">
            <a:spAutoFit/>
          </a:bodyPr>
          <a:lstStyle/>
          <a:p>
            <a:r>
              <a:rPr lang="en-US" sz="1400" b="1" dirty="0">
                <a:solidFill>
                  <a:srgbClr val="0070C0"/>
                </a:solidFill>
                <a:latin typeface="Times New Roman" panose="02020603050405020304" pitchFamily="18" charset="0"/>
                <a:ea typeface="Calibri" panose="020F0502020204030204" pitchFamily="34" charset="0"/>
              </a:rPr>
              <a:t> </a:t>
            </a:r>
            <a:r>
              <a:rPr lang="en-US" sz="1400" b="1" dirty="0">
                <a:solidFill>
                  <a:srgbClr val="0070C0"/>
                </a:solidFill>
              </a:rPr>
              <a:t>https://en.wikipedia.org/wiki/Men%27s_FIH_Hockey_World_Cup </a:t>
            </a:r>
          </a:p>
        </p:txBody>
      </p:sp>
      <p:sp>
        <p:nvSpPr>
          <p:cNvPr id="9" name="Title 1"/>
          <p:cNvSpPr txBox="1">
            <a:spLocks/>
          </p:cNvSpPr>
          <p:nvPr/>
        </p:nvSpPr>
        <p:spPr>
          <a:xfrm>
            <a:off x="838200" y="365125"/>
            <a:ext cx="10515600" cy="80249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latin typeface="Times New Roman" panose="02020603050405020304" pitchFamily="18" charset="0"/>
                <a:cs typeface="Times New Roman" panose="02020603050405020304" pitchFamily="18" charset="0"/>
              </a:rPr>
              <a:t>Year Wise Position of National Hokey Team in World Cup</a:t>
            </a:r>
          </a:p>
        </p:txBody>
      </p:sp>
    </p:spTree>
    <p:extLst>
      <p:ext uri="{BB962C8B-B14F-4D97-AF65-F5344CB8AC3E}">
        <p14:creationId xmlns:p14="http://schemas.microsoft.com/office/powerpoint/2010/main" val="1073088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6DDCBDC-7C87-413B-866D-E26D566E971E}"/>
              </a:ext>
            </a:extLst>
          </p:cNvPr>
          <p:cNvSpPr>
            <a:spLocks noGrp="1"/>
          </p:cNvSpPr>
          <p:nvPr>
            <p:ph type="sldNum" sz="quarter" idx="12"/>
          </p:nvPr>
        </p:nvSpPr>
        <p:spPr/>
        <p:txBody>
          <a:bodyPr/>
          <a:lstStyle/>
          <a:p>
            <a:fld id="{D5AC29F5-4010-4A19-9105-7A7791C3ED09}" type="slidenum">
              <a:rPr lang="en-US" sz="1600" b="1" smtClean="0">
                <a:solidFill>
                  <a:schemeClr val="tx1"/>
                </a:solidFill>
                <a:latin typeface="Times New Roman" panose="02020603050405020304" pitchFamily="18" charset="0"/>
                <a:cs typeface="Times New Roman" panose="02020603050405020304" pitchFamily="18" charset="0"/>
              </a:rPr>
              <a:t>12</a:t>
            </a:fld>
            <a:endParaRPr lang="en-US" sz="1600" b="1">
              <a:solidFill>
                <a:schemeClr val="tx1"/>
              </a:solidFill>
              <a:latin typeface="Times New Roman" panose="02020603050405020304" pitchFamily="18" charset="0"/>
              <a:cs typeface="Times New Roman" panose="02020603050405020304" pitchFamily="18" charset="0"/>
            </a:endParaRPr>
          </a:p>
        </p:txBody>
      </p:sp>
      <p:graphicFrame>
        <p:nvGraphicFramePr>
          <p:cNvPr id="5" name="Chart 4">
            <a:extLst>
              <a:ext uri="{FF2B5EF4-FFF2-40B4-BE49-F238E27FC236}">
                <a16:creationId xmlns:a16="http://schemas.microsoft.com/office/drawing/2014/main" id="{00000000-0008-0000-0400-000002000000}"/>
              </a:ext>
            </a:extLst>
          </p:cNvPr>
          <p:cNvGraphicFramePr>
            <a:graphicFrameLocks/>
          </p:cNvGraphicFramePr>
          <p:nvPr/>
        </p:nvGraphicFramePr>
        <p:xfrm>
          <a:off x="238219" y="131039"/>
          <a:ext cx="11796465"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2">
            <a:extLst>
              <a:ext uri="{FF2B5EF4-FFF2-40B4-BE49-F238E27FC236}">
                <a16:creationId xmlns:a16="http://schemas.microsoft.com/office/drawing/2014/main" id="{0B4E5BAD-98CD-473A-B941-6D958334E470}"/>
              </a:ext>
            </a:extLst>
          </p:cNvPr>
          <p:cNvSpPr txBox="1">
            <a:spLocks/>
          </p:cNvSpPr>
          <p:nvPr/>
        </p:nvSpPr>
        <p:spPr>
          <a:xfrm>
            <a:off x="624220" y="4657554"/>
            <a:ext cx="6330854" cy="74015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000" dirty="0">
                <a:latin typeface="Times New Roman" panose="02020603050405020304" pitchFamily="18" charset="0"/>
                <a:cs typeface="Times New Roman" panose="02020603050405020304" pitchFamily="18" charset="0"/>
              </a:rPr>
              <a:t>Did not participate in 2000, 2008, 2009 and 2016</a:t>
            </a:r>
            <a:endParaRPr lang="en-US" sz="24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1B668A1-D8CE-4595-B80E-6C12ADBFF6BB}"/>
              </a:ext>
            </a:extLst>
          </p:cNvPr>
          <p:cNvSpPr txBox="1"/>
          <p:nvPr/>
        </p:nvSpPr>
        <p:spPr>
          <a:xfrm>
            <a:off x="480552" y="5451708"/>
            <a:ext cx="8130048" cy="307777"/>
          </a:xfrm>
          <a:prstGeom prst="rect">
            <a:avLst/>
          </a:prstGeom>
          <a:noFill/>
        </p:spPr>
        <p:txBody>
          <a:bodyPr wrap="square">
            <a:spAutoFit/>
          </a:bodyPr>
          <a:lstStyle/>
          <a:p>
            <a:r>
              <a:rPr lang="en-US" sz="1400" b="1" dirty="0">
                <a:solidFill>
                  <a:srgbClr val="0070C0"/>
                </a:solidFill>
              </a:rPr>
              <a:t>https://en.wikipedia.org/wiki/Hockey_Champions_Trophy</a:t>
            </a:r>
          </a:p>
        </p:txBody>
      </p:sp>
      <p:sp>
        <p:nvSpPr>
          <p:cNvPr id="9" name="Title 1"/>
          <p:cNvSpPr txBox="1">
            <a:spLocks/>
          </p:cNvSpPr>
          <p:nvPr/>
        </p:nvSpPr>
        <p:spPr>
          <a:xfrm>
            <a:off x="238219" y="365125"/>
            <a:ext cx="11796465" cy="802493"/>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sz="1800" b="1" i="0" u="none" strike="noStrike" kern="1200" baseline="0">
                <a:solidFill>
                  <a:prstClr val="black"/>
                </a:solidFill>
                <a:latin typeface="+mn-lt"/>
                <a:ea typeface="+mn-ea"/>
                <a:cs typeface="+mn-cs"/>
              </a:defRPr>
            </a:pPr>
            <a:r>
              <a:rPr lang="en-US" sz="4000" b="1" dirty="0">
                <a:latin typeface="Times New Roman" panose="02020603050405020304" pitchFamily="18" charset="0"/>
                <a:cs typeface="Times New Roman" panose="02020603050405020304" pitchFamily="18" charset="0"/>
              </a:rPr>
              <a:t>Year Wise </a:t>
            </a:r>
            <a:r>
              <a:rPr lang="en-US" sz="4000" b="1" dirty="0">
                <a:solidFill>
                  <a:prstClr val="black"/>
                </a:solidFill>
                <a:latin typeface="Times New Roman" panose="02020603050405020304" pitchFamily="18" charset="0"/>
                <a:ea typeface="+mn-ea"/>
                <a:cs typeface="Times New Roman" panose="02020603050405020304" pitchFamily="18" charset="0"/>
              </a:rPr>
              <a:t>Position of National Hokey Team in Champions Trophy</a:t>
            </a:r>
          </a:p>
        </p:txBody>
      </p:sp>
    </p:spTree>
    <p:extLst>
      <p:ext uri="{BB962C8B-B14F-4D97-AF65-F5344CB8AC3E}">
        <p14:creationId xmlns:p14="http://schemas.microsoft.com/office/powerpoint/2010/main" val="1789565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41DAE-4775-4B78-835B-094542C0690B}"/>
              </a:ext>
            </a:extLst>
          </p:cNvPr>
          <p:cNvSpPr>
            <a:spLocks noGrp="1"/>
          </p:cNvSpPr>
          <p:nvPr>
            <p:ph type="title"/>
          </p:nvPr>
        </p:nvSpPr>
        <p:spPr>
          <a:xfrm>
            <a:off x="838200" y="84907"/>
            <a:ext cx="10515600" cy="1325563"/>
          </a:xfrm>
        </p:spPr>
        <p:txBody>
          <a:bodyPr>
            <a:normAutofit/>
          </a:bodyPr>
          <a:lstStyle/>
          <a:p>
            <a:pPr algn="ctr"/>
            <a:r>
              <a:rPr lang="en-US" sz="4000" b="1" dirty="0">
                <a:latin typeface="Times New Roman" panose="02020603050405020304" pitchFamily="18" charset="0"/>
                <a:cs typeface="Times New Roman" panose="02020603050405020304" pitchFamily="18" charset="0"/>
              </a:rPr>
              <a:t>International Ranking</a:t>
            </a:r>
          </a:p>
        </p:txBody>
      </p:sp>
      <p:sp>
        <p:nvSpPr>
          <p:cNvPr id="5" name="Slide Number Placeholder 4">
            <a:extLst>
              <a:ext uri="{FF2B5EF4-FFF2-40B4-BE49-F238E27FC236}">
                <a16:creationId xmlns:a16="http://schemas.microsoft.com/office/drawing/2014/main" id="{A73F6A5B-7F9F-4178-BBB9-C7F7DC584915}"/>
              </a:ext>
            </a:extLst>
          </p:cNvPr>
          <p:cNvSpPr>
            <a:spLocks noGrp="1"/>
          </p:cNvSpPr>
          <p:nvPr>
            <p:ph type="sldNum" sz="quarter" idx="12"/>
          </p:nvPr>
        </p:nvSpPr>
        <p:spPr/>
        <p:txBody>
          <a:bodyPr/>
          <a:lstStyle/>
          <a:p>
            <a:fld id="{D5AC29F5-4010-4A19-9105-7A7791C3ED09}" type="slidenum">
              <a:rPr lang="en-US" sz="1600" b="1" smtClean="0">
                <a:solidFill>
                  <a:schemeClr val="tx1"/>
                </a:solidFill>
                <a:latin typeface="Times New Roman" panose="02020603050405020304" pitchFamily="18" charset="0"/>
                <a:cs typeface="Times New Roman" panose="02020603050405020304" pitchFamily="18" charset="0"/>
              </a:rPr>
              <a:t>13</a:t>
            </a:fld>
            <a:endParaRPr lang="en-US" sz="16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6" name="Content Placeholder 5">
            <a:extLst>
              <a:ext uri="{FF2B5EF4-FFF2-40B4-BE49-F238E27FC236}">
                <a16:creationId xmlns:a16="http://schemas.microsoft.com/office/drawing/2014/main" id="{F8E19232-0E59-45D9-A404-DB5D399E549B}"/>
              </a:ext>
            </a:extLst>
          </p:cNvPr>
          <p:cNvGraphicFramePr>
            <a:graphicFrameLocks noGrp="1"/>
          </p:cNvGraphicFramePr>
          <p:nvPr>
            <p:ph idx="1"/>
          </p:nvPr>
        </p:nvGraphicFramePr>
        <p:xfrm>
          <a:off x="970936" y="1189250"/>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5A35580A-2CC2-418E-B238-373FE0DD904C}"/>
              </a:ext>
            </a:extLst>
          </p:cNvPr>
          <p:cNvSpPr txBox="1"/>
          <p:nvPr/>
        </p:nvSpPr>
        <p:spPr>
          <a:xfrm>
            <a:off x="970936" y="5508647"/>
            <a:ext cx="8130048" cy="338554"/>
          </a:xfrm>
          <a:prstGeom prst="rect">
            <a:avLst/>
          </a:prstGeom>
          <a:noFill/>
        </p:spPr>
        <p:txBody>
          <a:bodyPr wrap="square">
            <a:spAutoFit/>
          </a:bodyPr>
          <a:lstStyle/>
          <a:p>
            <a:r>
              <a:rPr lang="en-US" sz="1600" b="1" dirty="0">
                <a:solidFill>
                  <a:srgbClr val="0070C0"/>
                </a:solidFill>
              </a:rPr>
              <a:t>https://en.wikipedia.org</a:t>
            </a:r>
          </a:p>
        </p:txBody>
      </p:sp>
    </p:spTree>
    <p:extLst>
      <p:ext uri="{BB962C8B-B14F-4D97-AF65-F5344CB8AC3E}">
        <p14:creationId xmlns:p14="http://schemas.microsoft.com/office/powerpoint/2010/main" val="1236134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34FF6B-D77F-4C05-83A2-0B85FD82A2D0}"/>
              </a:ext>
            </a:extLst>
          </p:cNvPr>
          <p:cNvSpPr>
            <a:spLocks noGrp="1"/>
          </p:cNvSpPr>
          <p:nvPr>
            <p:ph sz="half" idx="1"/>
          </p:nvPr>
        </p:nvSpPr>
        <p:spPr>
          <a:xfrm>
            <a:off x="773799" y="504869"/>
            <a:ext cx="10626698" cy="999463"/>
          </a:xfrm>
        </p:spPr>
        <p:txBody>
          <a:bodyPr>
            <a:normAutofit/>
          </a:bodyPr>
          <a:lstStyle/>
          <a:p>
            <a:pPr marL="0" indent="0" algn="ctr">
              <a:buNone/>
            </a:pPr>
            <a:r>
              <a:rPr lang="en-US" sz="4000" b="1" dirty="0">
                <a:latin typeface="Times New Roman" panose="02020603050405020304" pitchFamily="18" charset="0"/>
                <a:cs typeface="Times New Roman" panose="02020603050405020304" pitchFamily="18" charset="0"/>
              </a:rPr>
              <a:t>National indifference towards Hockey</a:t>
            </a:r>
          </a:p>
        </p:txBody>
      </p:sp>
      <p:sp>
        <p:nvSpPr>
          <p:cNvPr id="6" name="Slide Number Placeholder 5">
            <a:extLst>
              <a:ext uri="{FF2B5EF4-FFF2-40B4-BE49-F238E27FC236}">
                <a16:creationId xmlns:a16="http://schemas.microsoft.com/office/drawing/2014/main" id="{85F971C3-B844-4612-BC60-05B4C6B8FDC2}"/>
              </a:ext>
            </a:extLst>
          </p:cNvPr>
          <p:cNvSpPr>
            <a:spLocks noGrp="1"/>
          </p:cNvSpPr>
          <p:nvPr>
            <p:ph type="sldNum" sz="quarter" idx="12"/>
          </p:nvPr>
        </p:nvSpPr>
        <p:spPr/>
        <p:txBody>
          <a:bodyPr/>
          <a:lstStyle/>
          <a:p>
            <a:fld id="{D5AC29F5-4010-4A19-9105-7A7791C3ED09}" type="slidenum">
              <a:rPr lang="en-US" sz="1600" b="1" smtClean="0">
                <a:solidFill>
                  <a:schemeClr val="tx1"/>
                </a:solidFill>
                <a:latin typeface="Times New Roman" panose="02020603050405020304" pitchFamily="18" charset="0"/>
                <a:cs typeface="Times New Roman" panose="02020603050405020304" pitchFamily="18" charset="0"/>
              </a:rPr>
              <a:t>14</a:t>
            </a:fld>
            <a:endParaRPr lang="en-US" sz="1600" b="1">
              <a:solidFill>
                <a:schemeClr val="tx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58817D75-39C2-4638-9DC2-EE6B491CFA6B}"/>
              </a:ext>
            </a:extLst>
          </p:cNvPr>
          <p:cNvSpPr txBox="1"/>
          <p:nvPr/>
        </p:nvSpPr>
        <p:spPr>
          <a:xfrm>
            <a:off x="486698" y="1089915"/>
            <a:ext cx="11271943" cy="5586145"/>
          </a:xfrm>
          <a:prstGeom prst="rect">
            <a:avLst/>
          </a:prstGeom>
          <a:noFill/>
        </p:spPr>
        <p:txBody>
          <a:bodyPr wrap="square">
            <a:spAutoFit/>
          </a:bodyPr>
          <a:lstStyle/>
          <a:p>
            <a:pPr marL="342900" indent="-342900" algn="just">
              <a:lnSpc>
                <a:spcPct val="150000"/>
              </a:lnSpc>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Lack of government patronage and too much popularity and glamour of cricket have contributed to the gradual decline of field hockey. </a:t>
            </a:r>
          </a:p>
          <a:p>
            <a:pPr marL="342900" indent="-342900" algn="just">
              <a:lnSpc>
                <a:spcPct val="150000"/>
              </a:lnSpc>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Hockey is no longer a game of choice for youth. School and college level hockey has diminished from the country. Players are prioritizing global hockey league rather playing for the national team.</a:t>
            </a:r>
          </a:p>
          <a:p>
            <a:pPr marL="342900" marR="0" indent="-342900" algn="just">
              <a:lnSpc>
                <a:spcPct val="150000"/>
              </a:lnSpc>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A policy analysis by LUMS in 2018 identified allocation of most of the sports budget to cricket as one of the major causes for decline of Pakistan hockey. </a:t>
            </a:r>
          </a:p>
          <a:p>
            <a:pPr marR="0" algn="just">
              <a:spcBef>
                <a:spcPts val="600"/>
              </a:spcBef>
              <a:spcAft>
                <a:spcPts val="600"/>
              </a:spcAft>
            </a:pPr>
            <a:r>
              <a:rPr lang="en-US" sz="1600" b="1" dirty="0">
                <a:solidFill>
                  <a:srgbClr val="0070C0"/>
                </a:solidFill>
                <a:latin typeface="Times New Roman" panose="02020603050405020304" pitchFamily="18" charset="0"/>
              </a:rPr>
              <a:t>https://cbs.lums.edu.pk/student-research-series/decline-hockey-pakistan-policy-analysis</a:t>
            </a:r>
            <a:endParaRPr lang="en-US" sz="4400" b="1" dirty="0">
              <a:solidFill>
                <a:srgbClr val="0070C0"/>
              </a:solidFill>
              <a:latin typeface="Times New Roman" panose="02020603050405020304" pitchFamily="18" charset="0"/>
            </a:endParaRPr>
          </a:p>
        </p:txBody>
      </p:sp>
      <p:sp>
        <p:nvSpPr>
          <p:cNvPr id="2" name="Arrow: Right 1">
            <a:hlinkClick r:id="rId3" action="ppaction://hlinksldjump"/>
            <a:extLst>
              <a:ext uri="{FF2B5EF4-FFF2-40B4-BE49-F238E27FC236}">
                <a16:creationId xmlns:a16="http://schemas.microsoft.com/office/drawing/2014/main" id="{357FC479-A9B7-4807-8DFE-9F084689EA2B}"/>
              </a:ext>
            </a:extLst>
          </p:cNvPr>
          <p:cNvSpPr/>
          <p:nvPr/>
        </p:nvSpPr>
        <p:spPr>
          <a:xfrm>
            <a:off x="10618835" y="1917290"/>
            <a:ext cx="64008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0103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34FF6B-D77F-4C05-83A2-0B85FD82A2D0}"/>
              </a:ext>
            </a:extLst>
          </p:cNvPr>
          <p:cNvSpPr>
            <a:spLocks noGrp="1"/>
          </p:cNvSpPr>
          <p:nvPr>
            <p:ph sz="half" idx="1"/>
          </p:nvPr>
        </p:nvSpPr>
        <p:spPr>
          <a:xfrm>
            <a:off x="946356" y="563868"/>
            <a:ext cx="10348452" cy="748743"/>
          </a:xfrm>
        </p:spPr>
        <p:txBody>
          <a:bodyPr>
            <a:noAutofit/>
          </a:bodyPr>
          <a:lstStyle/>
          <a:p>
            <a:pPr marL="0" indent="0" algn="just">
              <a:buNone/>
            </a:pPr>
            <a:r>
              <a:rPr lang="en-US" sz="4000" b="1" dirty="0">
                <a:latin typeface="Times New Roman" panose="02020603050405020304" pitchFamily="18" charset="0"/>
                <a:cs typeface="Times New Roman" panose="02020603050405020304" pitchFamily="18" charset="0"/>
              </a:rPr>
              <a:t>Lack of playing grounds and Astro turf fields</a:t>
            </a:r>
          </a:p>
        </p:txBody>
      </p:sp>
      <p:sp>
        <p:nvSpPr>
          <p:cNvPr id="6" name="Slide Number Placeholder 5">
            <a:extLst>
              <a:ext uri="{FF2B5EF4-FFF2-40B4-BE49-F238E27FC236}">
                <a16:creationId xmlns:a16="http://schemas.microsoft.com/office/drawing/2014/main" id="{85F971C3-B844-4612-BC60-05B4C6B8FDC2}"/>
              </a:ext>
            </a:extLst>
          </p:cNvPr>
          <p:cNvSpPr>
            <a:spLocks noGrp="1"/>
          </p:cNvSpPr>
          <p:nvPr>
            <p:ph type="sldNum" sz="quarter" idx="12"/>
          </p:nvPr>
        </p:nvSpPr>
        <p:spPr/>
        <p:txBody>
          <a:bodyPr/>
          <a:lstStyle/>
          <a:p>
            <a:fld id="{D5AC29F5-4010-4A19-9105-7A7791C3ED09}" type="slidenum">
              <a:rPr lang="en-US" sz="1600" b="1" smtClean="0">
                <a:solidFill>
                  <a:schemeClr val="tx1"/>
                </a:solidFill>
                <a:latin typeface="Times New Roman" panose="02020603050405020304" pitchFamily="18" charset="0"/>
                <a:cs typeface="Times New Roman" panose="02020603050405020304" pitchFamily="18" charset="0"/>
              </a:rPr>
              <a:t>15</a:t>
            </a:fld>
            <a:endParaRPr lang="en-US" sz="1600" b="1">
              <a:solidFill>
                <a:schemeClr val="tx1"/>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5C32357C-6D7B-4989-BDBC-E18BD9D362C6}"/>
              </a:ext>
            </a:extLst>
          </p:cNvPr>
          <p:cNvSpPr txBox="1"/>
          <p:nvPr/>
        </p:nvSpPr>
        <p:spPr>
          <a:xfrm>
            <a:off x="191729" y="1521404"/>
            <a:ext cx="11651229" cy="4539191"/>
          </a:xfrm>
          <a:prstGeom prst="rect">
            <a:avLst/>
          </a:prstGeom>
          <a:noFill/>
        </p:spPr>
        <p:txBody>
          <a:bodyPr wrap="square">
            <a:spAutoFit/>
          </a:bodyPr>
          <a:lstStyle/>
          <a:p>
            <a:pPr marL="342900" indent="-342900" algn="just">
              <a:lnSpc>
                <a:spcPct val="150000"/>
              </a:lnSpc>
              <a:buFont typeface="Arial" panose="020B0604020202020204" pitchFamily="34" charset="0"/>
              <a:buChar char="•"/>
            </a:pPr>
            <a:r>
              <a:rPr lang="en-GB" sz="2800" dirty="0">
                <a:effectLst/>
                <a:latin typeface="Times New Roman" panose="02020603050405020304" pitchFamily="18" charset="0"/>
                <a:ea typeface="Times New Roman" panose="02020603050405020304" pitchFamily="18" charset="0"/>
              </a:rPr>
              <a:t>We do not have even simple grounds to play hockey. The big </a:t>
            </a:r>
            <a:r>
              <a:rPr lang="en-US" sz="2800" dirty="0">
                <a:effectLst/>
                <a:latin typeface="Times New Roman" panose="02020603050405020304" pitchFamily="18" charset="0"/>
                <a:ea typeface="Times New Roman" panose="02020603050405020304" pitchFamily="18" charset="0"/>
              </a:rPr>
              <a:t>cities in Pakistan do not have space for grounds to play hockey. </a:t>
            </a:r>
            <a:r>
              <a:rPr lang="en-GB" sz="2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342900" marR="0" indent="-342900" algn="just">
              <a:lnSpc>
                <a:spcPct val="150000"/>
              </a:lnSpc>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Since change of game to Astro Turf, our players could not train or equip themselves for competing against countries that had largely better facilities. As of now, we have only 52 Astro turf grounds for our population of 230 million out of which 20 are unplayable, compared to over 600 grounds in Netherland for 17 million people. </a:t>
            </a:r>
          </a:p>
        </p:txBody>
      </p:sp>
      <p:sp>
        <p:nvSpPr>
          <p:cNvPr id="2" name="Arrow: Right 1">
            <a:hlinkClick r:id="rId3" action="ppaction://hlinksldjump"/>
            <a:extLst>
              <a:ext uri="{FF2B5EF4-FFF2-40B4-BE49-F238E27FC236}">
                <a16:creationId xmlns:a16="http://schemas.microsoft.com/office/drawing/2014/main" id="{7B167094-88BE-4696-96B6-3E1B175D752C}"/>
              </a:ext>
            </a:extLst>
          </p:cNvPr>
          <p:cNvSpPr/>
          <p:nvPr/>
        </p:nvSpPr>
        <p:spPr>
          <a:xfrm>
            <a:off x="9925664" y="5549303"/>
            <a:ext cx="64008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7577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971C3-B844-4612-BC60-05B4C6B8FDC2}"/>
              </a:ext>
            </a:extLst>
          </p:cNvPr>
          <p:cNvSpPr>
            <a:spLocks noGrp="1"/>
          </p:cNvSpPr>
          <p:nvPr>
            <p:ph type="sldNum" sz="quarter" idx="12"/>
          </p:nvPr>
        </p:nvSpPr>
        <p:spPr/>
        <p:txBody>
          <a:bodyPr/>
          <a:lstStyle/>
          <a:p>
            <a:fld id="{D5AC29F5-4010-4A19-9105-7A7791C3ED09}" type="slidenum">
              <a:rPr lang="en-US" sz="1600" b="1" smtClean="0">
                <a:solidFill>
                  <a:schemeClr val="tx1"/>
                </a:solidFill>
                <a:latin typeface="Times New Roman" panose="02020603050405020304" pitchFamily="18" charset="0"/>
                <a:cs typeface="Times New Roman" panose="02020603050405020304" pitchFamily="18" charset="0"/>
              </a:rPr>
              <a:t>16</a:t>
            </a:fld>
            <a:endParaRPr lang="en-US" sz="1600" b="1">
              <a:solidFill>
                <a:schemeClr val="tx1"/>
              </a:solidFill>
              <a:latin typeface="Times New Roman" panose="02020603050405020304" pitchFamily="18" charset="0"/>
              <a:cs typeface="Times New Roman" panose="02020603050405020304" pitchFamily="18" charset="0"/>
            </a:endParaRPr>
          </a:p>
        </p:txBody>
      </p:sp>
      <p:sp>
        <p:nvSpPr>
          <p:cNvPr id="11" name="Content Placeholder 2">
            <a:extLst>
              <a:ext uri="{FF2B5EF4-FFF2-40B4-BE49-F238E27FC236}">
                <a16:creationId xmlns:a16="http://schemas.microsoft.com/office/drawing/2014/main" id="{8EC2C26E-157B-4D14-BC34-BD25566FA2C7}"/>
              </a:ext>
            </a:extLst>
          </p:cNvPr>
          <p:cNvSpPr txBox="1">
            <a:spLocks/>
          </p:cNvSpPr>
          <p:nvPr/>
        </p:nvSpPr>
        <p:spPr>
          <a:xfrm>
            <a:off x="1953669" y="416376"/>
            <a:ext cx="8296457" cy="74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US" sz="4000" b="1" dirty="0">
                <a:latin typeface="Times New Roman" panose="02020603050405020304" pitchFamily="18" charset="0"/>
                <a:cs typeface="Times New Roman" panose="02020603050405020304" pitchFamily="18" charset="0"/>
              </a:rPr>
              <a:t>Expensive sport with a lack of funds</a:t>
            </a:r>
          </a:p>
        </p:txBody>
      </p:sp>
      <p:sp>
        <p:nvSpPr>
          <p:cNvPr id="17" name="TextBox 16">
            <a:extLst>
              <a:ext uri="{FF2B5EF4-FFF2-40B4-BE49-F238E27FC236}">
                <a16:creationId xmlns:a16="http://schemas.microsoft.com/office/drawing/2014/main" id="{501655DA-CB72-4CF7-9D79-0DEC819EB534}"/>
              </a:ext>
            </a:extLst>
          </p:cNvPr>
          <p:cNvSpPr txBox="1"/>
          <p:nvPr/>
        </p:nvSpPr>
        <p:spPr>
          <a:xfrm>
            <a:off x="206477" y="1332004"/>
            <a:ext cx="11665975" cy="4323748"/>
          </a:xfrm>
          <a:prstGeom prst="rect">
            <a:avLst/>
          </a:prstGeom>
          <a:noFill/>
        </p:spPr>
        <p:txBody>
          <a:bodyPr wrap="square">
            <a:spAutoFit/>
          </a:bodyPr>
          <a:lstStyle/>
          <a:p>
            <a:pPr marL="342900" indent="-342900" algn="just">
              <a:lnSpc>
                <a:spcPct val="150000"/>
              </a:lnSpc>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Hockey is not a cheap sport. Hockey stick costs around 30 thousand rupees, shoes cost around 20 thousand, and a simple goal keeper kit costs around 3-4 lakh. Players can not afford expensive kits required for practice. The most important thing, Astro turf, would cost 120-150 millions for one field. </a:t>
            </a:r>
          </a:p>
          <a:p>
            <a:pPr algn="just"/>
            <a:endParaRPr lang="en-US" sz="2800" dirty="0">
              <a:latin typeface="Times New Roman" panose="02020603050405020304" pitchFamily="18" charset="0"/>
              <a:cs typeface="Times New Roman" panose="02020603050405020304" pitchFamily="18" charset="0"/>
            </a:endParaRPr>
          </a:p>
          <a:p>
            <a:pPr marL="342900" marR="0" indent="-342900" algn="just">
              <a:lnSpc>
                <a:spcPct val="150000"/>
              </a:lnSpc>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For long periods, PHF could not hire any foreign coach or physical trainers and we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could not send our team to international events due to lack of funds. </a:t>
            </a:r>
            <a:endParaRPr lang="en-US" sz="105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Arrow: Right 1">
            <a:hlinkClick r:id="rId3" action="ppaction://hlinksldjump"/>
            <a:extLst>
              <a:ext uri="{FF2B5EF4-FFF2-40B4-BE49-F238E27FC236}">
                <a16:creationId xmlns:a16="http://schemas.microsoft.com/office/drawing/2014/main" id="{63891F52-F38F-4263-8815-2FF9EAD12840}"/>
              </a:ext>
            </a:extLst>
          </p:cNvPr>
          <p:cNvSpPr/>
          <p:nvPr/>
        </p:nvSpPr>
        <p:spPr>
          <a:xfrm>
            <a:off x="10854809" y="3495364"/>
            <a:ext cx="64008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4390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34FF6B-D77F-4C05-83A2-0B85FD82A2D0}"/>
              </a:ext>
            </a:extLst>
          </p:cNvPr>
          <p:cNvSpPr>
            <a:spLocks noGrp="1"/>
          </p:cNvSpPr>
          <p:nvPr>
            <p:ph sz="half" idx="1"/>
          </p:nvPr>
        </p:nvSpPr>
        <p:spPr>
          <a:xfrm>
            <a:off x="390013" y="254158"/>
            <a:ext cx="11688916" cy="645502"/>
          </a:xfrm>
        </p:spPr>
        <p:txBody>
          <a:bodyPr>
            <a:noAutofit/>
          </a:bodyPr>
          <a:lstStyle/>
          <a:p>
            <a:pPr marL="0" indent="0" algn="just">
              <a:lnSpc>
                <a:spcPct val="100000"/>
              </a:lnSpc>
              <a:buNone/>
            </a:pPr>
            <a:r>
              <a:rPr lang="en-US" sz="4000" b="1" dirty="0">
                <a:latin typeface="Times New Roman" panose="02020603050405020304" pitchFamily="18" charset="0"/>
                <a:cs typeface="Times New Roman" panose="02020603050405020304" pitchFamily="18" charset="0"/>
              </a:rPr>
              <a:t>Pakistan Hockey lacks in skills and competitiveness </a:t>
            </a:r>
          </a:p>
        </p:txBody>
      </p:sp>
      <p:sp>
        <p:nvSpPr>
          <p:cNvPr id="6" name="Slide Number Placeholder 5">
            <a:extLst>
              <a:ext uri="{FF2B5EF4-FFF2-40B4-BE49-F238E27FC236}">
                <a16:creationId xmlns:a16="http://schemas.microsoft.com/office/drawing/2014/main" id="{85F971C3-B844-4612-BC60-05B4C6B8FDC2}"/>
              </a:ext>
            </a:extLst>
          </p:cNvPr>
          <p:cNvSpPr>
            <a:spLocks noGrp="1"/>
          </p:cNvSpPr>
          <p:nvPr>
            <p:ph type="sldNum" sz="quarter" idx="12"/>
          </p:nvPr>
        </p:nvSpPr>
        <p:spPr/>
        <p:txBody>
          <a:bodyPr/>
          <a:lstStyle/>
          <a:p>
            <a:fld id="{D5AC29F5-4010-4A19-9105-7A7791C3ED09}" type="slidenum">
              <a:rPr lang="en-US" sz="1600" b="1" smtClean="0">
                <a:solidFill>
                  <a:schemeClr val="tx1"/>
                </a:solidFill>
                <a:latin typeface="Times New Roman" panose="02020603050405020304" pitchFamily="18" charset="0"/>
                <a:cs typeface="Times New Roman" panose="02020603050405020304" pitchFamily="18" charset="0"/>
              </a:rPr>
              <a:t>17</a:t>
            </a:fld>
            <a:endParaRPr lang="en-US" sz="1600" b="1" dirty="0">
              <a:solidFill>
                <a:schemeClr val="tx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098B5648-820B-482A-A3F1-5F95AC48AB70}"/>
              </a:ext>
            </a:extLst>
          </p:cNvPr>
          <p:cNvSpPr txBox="1"/>
          <p:nvPr/>
        </p:nvSpPr>
        <p:spPr>
          <a:xfrm>
            <a:off x="589935" y="943907"/>
            <a:ext cx="11212052" cy="5624745"/>
          </a:xfrm>
          <a:prstGeom prst="rect">
            <a:avLst/>
          </a:prstGeom>
          <a:noFill/>
        </p:spPr>
        <p:txBody>
          <a:bodyPr wrap="square">
            <a:spAutoFit/>
          </a:bodyPr>
          <a:lstStyle/>
          <a:p>
            <a:pPr marL="342900" indent="-342900" algn="just">
              <a:lnSpc>
                <a:spcPct val="120000"/>
              </a:lnSpc>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Pakistan did not have the qualified batch of Managers, Coaches, Physiotherapists and Physical Trainers. Most of the present stuff is not fully conversant with ever changing Rules of the game.</a:t>
            </a:r>
          </a:p>
          <a:p>
            <a:pPr marL="342900" indent="-342900" algn="just">
              <a:lnSpc>
                <a:spcPct val="120000"/>
              </a:lnSpc>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a study conducted by Sultan Idris Education University, Malaysia, players belonging to 14 national field hockey departments of Pakistan it was found that the coaches are putting less consideration on tactical skills during the training sessions of players. </a:t>
            </a:r>
          </a:p>
          <a:p>
            <a:pPr marL="342900" indent="-342900" algn="just">
              <a:lnSpc>
                <a:spcPct val="120000"/>
              </a:lnSpc>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result of field performance of players </a:t>
            </a:r>
            <a:r>
              <a:rPr lang="en-US" sz="2800" dirty="0">
                <a:latin typeface="Times New Roman" panose="02020603050405020304" pitchFamily="18" charset="0"/>
                <a:cs typeface="Times New Roman" panose="02020603050405020304" pitchFamily="18" charset="0"/>
              </a:rPr>
              <a:t>measured by field hockey experts (former Olympians)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exposed their weaker fitness capabilities. </a:t>
            </a:r>
          </a:p>
          <a:p>
            <a:pPr marL="342900" indent="-342900" algn="just">
              <a:lnSpc>
                <a:spcPct val="150000"/>
              </a:lnSpc>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en-US" sz="1600" b="1" i="0" u="none" strike="noStrike" dirty="0">
                <a:effectLst/>
                <a:latin typeface="arial" panose="020B0604020202020204" pitchFamily="34" charset="0"/>
              </a:rPr>
              <a:t>      </a:t>
            </a:r>
            <a:r>
              <a:rPr lang="en-US" sz="1600" b="1" i="0" u="none" strike="noStrike" dirty="0">
                <a:solidFill>
                  <a:srgbClr val="0070C0"/>
                </a:solidFill>
                <a:effectLst/>
                <a:latin typeface="arial" panose="020B0604020202020204" pitchFamily="34" charset="0"/>
              </a:rPr>
              <a:t>https://eujournal.org/index.php/esj/article/view/7450/7175</a:t>
            </a:r>
            <a:endParaRPr lang="en-US" sz="16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5052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34FF6B-D77F-4C05-83A2-0B85FD82A2D0}"/>
              </a:ext>
            </a:extLst>
          </p:cNvPr>
          <p:cNvSpPr>
            <a:spLocks noGrp="1"/>
          </p:cNvSpPr>
          <p:nvPr>
            <p:ph sz="half" idx="1"/>
          </p:nvPr>
        </p:nvSpPr>
        <p:spPr>
          <a:xfrm>
            <a:off x="796416" y="431129"/>
            <a:ext cx="10633586" cy="748740"/>
          </a:xfrm>
        </p:spPr>
        <p:txBody>
          <a:bodyPr>
            <a:noAutofit/>
          </a:bodyPr>
          <a:lstStyle/>
          <a:p>
            <a:pPr marL="0" indent="0" algn="just">
              <a:buNone/>
            </a:pPr>
            <a:r>
              <a:rPr lang="en-US" sz="4000" b="1" dirty="0">
                <a:latin typeface="Times New Roman" panose="02020603050405020304" pitchFamily="18" charset="0"/>
                <a:cs typeface="Times New Roman" panose="02020603050405020304" pitchFamily="18" charset="0"/>
              </a:rPr>
              <a:t>School and college level hockey has diminished </a:t>
            </a:r>
          </a:p>
        </p:txBody>
      </p:sp>
      <p:sp>
        <p:nvSpPr>
          <p:cNvPr id="6" name="Slide Number Placeholder 5">
            <a:extLst>
              <a:ext uri="{FF2B5EF4-FFF2-40B4-BE49-F238E27FC236}">
                <a16:creationId xmlns:a16="http://schemas.microsoft.com/office/drawing/2014/main" id="{85F971C3-B844-4612-BC60-05B4C6B8FDC2}"/>
              </a:ext>
            </a:extLst>
          </p:cNvPr>
          <p:cNvSpPr>
            <a:spLocks noGrp="1"/>
          </p:cNvSpPr>
          <p:nvPr>
            <p:ph type="sldNum" sz="quarter" idx="12"/>
          </p:nvPr>
        </p:nvSpPr>
        <p:spPr/>
        <p:txBody>
          <a:bodyPr/>
          <a:lstStyle/>
          <a:p>
            <a:fld id="{D5AC29F5-4010-4A19-9105-7A7791C3ED09}" type="slidenum">
              <a:rPr lang="en-US" sz="1600" b="1" smtClean="0">
                <a:solidFill>
                  <a:schemeClr val="tx1"/>
                </a:solidFill>
                <a:latin typeface="Times New Roman" panose="02020603050405020304" pitchFamily="18" charset="0"/>
                <a:cs typeface="Times New Roman" panose="02020603050405020304" pitchFamily="18" charset="0"/>
              </a:rPr>
              <a:t>18</a:t>
            </a:fld>
            <a:endParaRPr lang="en-US" sz="1600" b="1">
              <a:solidFill>
                <a:schemeClr val="tx1"/>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5F5C2BAF-7452-4AA1-BD0C-F66242E5DE7E}"/>
              </a:ext>
            </a:extLst>
          </p:cNvPr>
          <p:cNvSpPr txBox="1"/>
          <p:nvPr/>
        </p:nvSpPr>
        <p:spPr>
          <a:xfrm>
            <a:off x="162233" y="1415850"/>
            <a:ext cx="11813458" cy="5361981"/>
          </a:xfrm>
          <a:prstGeom prst="rect">
            <a:avLst/>
          </a:prstGeom>
          <a:noFill/>
        </p:spPr>
        <p:txBody>
          <a:bodyPr wrap="square">
            <a:spAutoFit/>
          </a:bodyPr>
          <a:lstStyle/>
          <a:p>
            <a:pPr marL="342900" indent="-342900" algn="just">
              <a:lnSpc>
                <a:spcPct val="150000"/>
              </a:lnSpc>
              <a:buFont typeface="Arial" panose="020B0604020202020204" pitchFamily="34" charset="0"/>
              <a:buChar char="•"/>
            </a:pPr>
            <a:r>
              <a:rPr lang="en-GB" sz="2800" dirty="0">
                <a:effectLst/>
                <a:latin typeface="Times New Roman" panose="02020603050405020304" pitchFamily="18" charset="0"/>
                <a:ea typeface="Times New Roman" panose="02020603050405020304" pitchFamily="18" charset="0"/>
                <a:cs typeface="Arial" panose="020B0604020202020204" pitchFamily="34" charset="0"/>
              </a:rPr>
              <a:t>Out of </a:t>
            </a:r>
            <a:r>
              <a:rPr lang="en-US" sz="2800" dirty="0">
                <a:effectLst/>
                <a:latin typeface="Times New Roman" panose="02020603050405020304" pitchFamily="18" charset="0"/>
                <a:ea typeface="Calibri" panose="020F0502020204030204" pitchFamily="34" charset="0"/>
              </a:rPr>
              <a:t>32000 Secondary Schools, 6100 Higher Secondary Schools / Inter Colleges, 1600 Degree Colleges, 125 public and private universities, </a:t>
            </a:r>
            <a:r>
              <a:rPr lang="en-GB" sz="2800" dirty="0">
                <a:effectLst/>
                <a:latin typeface="Times New Roman" panose="02020603050405020304" pitchFamily="18" charset="0"/>
                <a:ea typeface="Times New Roman" panose="02020603050405020304" pitchFamily="18" charset="0"/>
                <a:cs typeface="Arial" panose="020B0604020202020204" pitchFamily="34" charset="0"/>
              </a:rPr>
              <a:t>very few are providing opportunities and facilities to play hockey and this game has almost diminished from educational institutions.</a:t>
            </a:r>
          </a:p>
          <a:p>
            <a:pPr marL="342900" indent="-342900" algn="just">
              <a:lnSpc>
                <a:spcPct val="150000"/>
              </a:lnSpc>
              <a:buFont typeface="Arial" panose="020B0604020202020204" pitchFamily="34" charset="0"/>
              <a:buChar char="•"/>
            </a:pPr>
            <a:r>
              <a:rPr lang="en-GB" sz="2800" dirty="0">
                <a:latin typeface="Times New Roman" panose="02020603050405020304" pitchFamily="18" charset="0"/>
                <a:ea typeface="Times New Roman" panose="02020603050405020304" pitchFamily="18" charset="0"/>
                <a:cs typeface="Arial" panose="020B0604020202020204" pitchFamily="34" charset="0"/>
              </a:rPr>
              <a:t>Similarly 32 Education Boards in Pakistan are also not giving importance to this game in inter and intra board sports competitions as e</a:t>
            </a:r>
            <a:r>
              <a:rPr lang="en-GB" sz="2800" dirty="0">
                <a:effectLst/>
                <a:latin typeface="Times New Roman" panose="02020603050405020304" pitchFamily="18" charset="0"/>
                <a:ea typeface="Times New Roman" panose="02020603050405020304" pitchFamily="18" charset="0"/>
                <a:cs typeface="Arial" panose="020B0604020202020204" pitchFamily="34" charset="0"/>
              </a:rPr>
              <a:t>very school and college wants students to play cricket, football and basketball.</a:t>
            </a:r>
            <a:endParaRPr lang="en-US" sz="28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0"/>
              </a:spcAft>
            </a:pPr>
            <a:endParaRPr lang="en-US" sz="1800" b="1" dirty="0">
              <a:effectLst/>
              <a:latin typeface="Times New Roman" panose="02020603050405020304" pitchFamily="18" charset="0"/>
              <a:ea typeface="Calibri" panose="020F0502020204030204" pitchFamily="34" charset="0"/>
            </a:endParaRPr>
          </a:p>
          <a:p>
            <a:pPr marL="0" marR="0" algn="just">
              <a:lnSpc>
                <a:spcPct val="150000"/>
              </a:lnSpc>
              <a:spcBef>
                <a:spcPts val="0"/>
              </a:spcBef>
              <a:spcAft>
                <a:spcPts val="0"/>
              </a:spcAft>
            </a:pPr>
            <a:r>
              <a:rPr lang="en-US" sz="1600" b="1" dirty="0">
                <a:solidFill>
                  <a:srgbClr val="0070C0"/>
                </a:solidFill>
                <a:effectLst/>
                <a:latin typeface="Times New Roman" panose="02020603050405020304" pitchFamily="18" charset="0"/>
                <a:ea typeface="Calibri" panose="020F0502020204030204" pitchFamily="34" charset="0"/>
              </a:rPr>
              <a:t>Pakistan – Country Commercial Guide  </a:t>
            </a:r>
            <a:endParaRPr lang="en-US" sz="24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29817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34FF6B-D77F-4C05-83A2-0B85FD82A2D0}"/>
              </a:ext>
            </a:extLst>
          </p:cNvPr>
          <p:cNvSpPr>
            <a:spLocks noGrp="1"/>
          </p:cNvSpPr>
          <p:nvPr>
            <p:ph sz="half" idx="1"/>
          </p:nvPr>
        </p:nvSpPr>
        <p:spPr>
          <a:xfrm>
            <a:off x="3451127" y="1021052"/>
            <a:ext cx="5427408" cy="586508"/>
          </a:xfrm>
        </p:spPr>
        <p:txBody>
          <a:bodyPr>
            <a:noAutofit/>
          </a:bodyPr>
          <a:lstStyle/>
          <a:p>
            <a:pPr marL="0" indent="0" algn="just">
              <a:buNone/>
            </a:pPr>
            <a:r>
              <a:rPr lang="en-US" sz="4000" b="1" dirty="0">
                <a:latin typeface="Times New Roman" panose="02020603050405020304" pitchFamily="18" charset="0"/>
                <a:cs typeface="Times New Roman" panose="02020603050405020304" pitchFamily="18" charset="0"/>
              </a:rPr>
              <a:t>Demise of hockey clubs</a:t>
            </a:r>
          </a:p>
        </p:txBody>
      </p:sp>
      <p:sp>
        <p:nvSpPr>
          <p:cNvPr id="6" name="Slide Number Placeholder 5">
            <a:extLst>
              <a:ext uri="{FF2B5EF4-FFF2-40B4-BE49-F238E27FC236}">
                <a16:creationId xmlns:a16="http://schemas.microsoft.com/office/drawing/2014/main" id="{85F971C3-B844-4612-BC60-05B4C6B8FDC2}"/>
              </a:ext>
            </a:extLst>
          </p:cNvPr>
          <p:cNvSpPr>
            <a:spLocks noGrp="1"/>
          </p:cNvSpPr>
          <p:nvPr>
            <p:ph type="sldNum" sz="quarter" idx="12"/>
          </p:nvPr>
        </p:nvSpPr>
        <p:spPr/>
        <p:txBody>
          <a:bodyPr/>
          <a:lstStyle/>
          <a:p>
            <a:fld id="{D5AC29F5-4010-4A19-9105-7A7791C3ED09}" type="slidenum">
              <a:rPr lang="en-US" sz="1600" b="1" smtClean="0">
                <a:solidFill>
                  <a:schemeClr val="tx1"/>
                </a:solidFill>
                <a:latin typeface="Times New Roman" panose="02020603050405020304" pitchFamily="18" charset="0"/>
                <a:cs typeface="Times New Roman" panose="02020603050405020304" pitchFamily="18" charset="0"/>
              </a:rPr>
              <a:t>19</a:t>
            </a:fld>
            <a:endParaRPr lang="en-US" sz="1600" b="1">
              <a:solidFill>
                <a:schemeClr val="tx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DC24A859-C7F2-41CD-A512-7DCDB32120D3}"/>
              </a:ext>
            </a:extLst>
          </p:cNvPr>
          <p:cNvSpPr txBox="1"/>
          <p:nvPr/>
        </p:nvSpPr>
        <p:spPr>
          <a:xfrm>
            <a:off x="752161" y="2004823"/>
            <a:ext cx="10503797" cy="2600199"/>
          </a:xfrm>
          <a:prstGeom prst="rect">
            <a:avLst/>
          </a:prstGeom>
          <a:noFill/>
        </p:spPr>
        <p:txBody>
          <a:bodyPr wrap="square">
            <a:spAutoFit/>
          </a:bodyPr>
          <a:lstStyle/>
          <a:p>
            <a:pPr marR="0" algn="just">
              <a:lnSpc>
                <a:spcPct val="150000"/>
              </a:lnSpc>
              <a:spcBef>
                <a:spcPts val="0"/>
              </a:spcBef>
              <a:spcAft>
                <a:spcPts val="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‘Club Hockey’ - which once enjoyed the position of respect and fame for its performance has become extinct. There are a very few clubs who are genuine but do not have any proper ground or a viable system to attract and groom players. </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26827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9193"/>
            <a:ext cx="10515600" cy="1325563"/>
          </a:xfrm>
        </p:spPr>
        <p:txBody>
          <a:bodyPr>
            <a:normAutofit/>
          </a:bodyPr>
          <a:lstStyle/>
          <a:p>
            <a:pPr algn="ctr"/>
            <a:r>
              <a:rPr lang="en-US" sz="3600" b="1" dirty="0">
                <a:latin typeface="Times New Roman" panose="02020603050405020304" pitchFamily="18" charset="0"/>
                <a:cs typeface="Times New Roman" panose="02020603050405020304" pitchFamily="18" charset="0"/>
              </a:rPr>
              <a:t>NATIONAL MANAGEMENT COLLEGE</a:t>
            </a:r>
            <a:br>
              <a:rPr lang="en-US" sz="36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117</a:t>
            </a:r>
            <a:r>
              <a:rPr lang="en-US" sz="3200" b="1" baseline="30000" dirty="0">
                <a:latin typeface="Times New Roman" panose="02020603050405020304" pitchFamily="18" charset="0"/>
                <a:cs typeface="Times New Roman" panose="02020603050405020304" pitchFamily="18" charset="0"/>
              </a:rPr>
              <a:t>th</a:t>
            </a:r>
            <a:r>
              <a:rPr lang="en-US" sz="3200" b="1" dirty="0">
                <a:latin typeface="Times New Roman" panose="02020603050405020304" pitchFamily="18" charset="0"/>
                <a:cs typeface="Times New Roman" panose="02020603050405020304" pitchFamily="18" charset="0"/>
              </a:rPr>
              <a:t> NATIONAL MANAGEMENT COURCE</a:t>
            </a:r>
          </a:p>
        </p:txBody>
      </p:sp>
      <p:sp>
        <p:nvSpPr>
          <p:cNvPr id="6" name="Slide Number Placeholder 5"/>
          <p:cNvSpPr>
            <a:spLocks noGrp="1"/>
          </p:cNvSpPr>
          <p:nvPr>
            <p:ph type="sldNum" sz="quarter" idx="12"/>
          </p:nvPr>
        </p:nvSpPr>
        <p:spPr>
          <a:xfrm>
            <a:off x="10114467" y="6296244"/>
            <a:ext cx="984019" cy="365125"/>
          </a:xfrm>
        </p:spPr>
        <p:txBody>
          <a:bodyPr/>
          <a:lstStyle/>
          <a:p>
            <a:fld id="{669A82A6-EA41-1745-A4B3-F40649A718E5}" type="slidenum">
              <a:rPr lang="en-US" sz="1600" b="1" smtClean="0">
                <a:solidFill>
                  <a:schemeClr val="tx1"/>
                </a:solidFill>
                <a:latin typeface="Times New Roman" panose="02020603050405020304" pitchFamily="18" charset="0"/>
                <a:cs typeface="Times New Roman" panose="02020603050405020304" pitchFamily="18" charset="0"/>
              </a:rPr>
              <a:pPr/>
              <a:t>2</a:t>
            </a:fld>
            <a:endParaRPr lang="en-US" sz="1600" b="1"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4294967295"/>
          </p:nvPr>
        </p:nvSpPr>
        <p:spPr>
          <a:xfrm>
            <a:off x="914872" y="3216231"/>
            <a:ext cx="10213145" cy="3188835"/>
          </a:xfrm>
        </p:spPr>
        <p:txBody>
          <a:bodyPr>
            <a:noAutofit/>
          </a:bodyPr>
          <a:lstStyle/>
          <a:p>
            <a:pPr marL="0" indent="0" algn="ctr">
              <a:buNone/>
            </a:pPr>
            <a:r>
              <a:rPr lang="en-US" sz="2400" b="1" dirty="0">
                <a:latin typeface="Times New Roman" panose="02020603050405020304" pitchFamily="18" charset="0"/>
                <a:cs typeface="Times New Roman" panose="02020603050405020304" pitchFamily="18" charset="0"/>
              </a:rPr>
              <a:t>Contemporary Issue Series Presentation</a:t>
            </a:r>
          </a:p>
          <a:p>
            <a:pPr marL="0" indent="0" algn="ctr">
              <a:buNone/>
            </a:pPr>
            <a:r>
              <a:rPr lang="en-US" sz="3600" b="1" dirty="0">
                <a:latin typeface="Times New Roman" panose="02020603050405020304" pitchFamily="18" charset="0"/>
                <a:cs typeface="Times New Roman" panose="02020603050405020304" pitchFamily="18" charset="0"/>
              </a:rPr>
              <a:t>“Downfall of Pakistan Hockey as National Sport”  </a:t>
            </a:r>
          </a:p>
          <a:p>
            <a:pPr marL="0" indent="0" algn="ctr">
              <a:buNone/>
            </a:pPr>
            <a:endParaRPr lang="en-US" sz="1400" b="1" dirty="0">
              <a:solidFill>
                <a:schemeClr val="tx1"/>
              </a:solidFill>
              <a:latin typeface="Times New Roman" panose="02020603050405020304" pitchFamily="18" charset="0"/>
              <a:cs typeface="Times New Roman" panose="02020603050405020304" pitchFamily="18" charset="0"/>
            </a:endParaRPr>
          </a:p>
          <a:p>
            <a:pPr marL="0" indent="0" algn="ctr">
              <a:buNone/>
            </a:pPr>
            <a:r>
              <a:rPr lang="en-US" b="1" dirty="0">
                <a:solidFill>
                  <a:schemeClr val="tx1"/>
                </a:solidFill>
                <a:latin typeface="Times New Roman" panose="02020603050405020304" pitchFamily="18" charset="0"/>
                <a:cs typeface="Times New Roman" panose="02020603050405020304" pitchFamily="18" charset="0"/>
              </a:rPr>
              <a:t>BY </a:t>
            </a:r>
          </a:p>
          <a:p>
            <a:pPr marL="0" indent="0" algn="ctr">
              <a:spcBef>
                <a:spcPts val="0"/>
              </a:spcBef>
              <a:buNone/>
            </a:pPr>
            <a:r>
              <a:rPr lang="en-US" b="1" dirty="0">
                <a:solidFill>
                  <a:schemeClr val="tx1"/>
                </a:solidFill>
                <a:latin typeface="Times New Roman" panose="02020603050405020304" pitchFamily="18" charset="0"/>
                <a:cs typeface="Times New Roman" panose="02020603050405020304" pitchFamily="18" charset="0"/>
              </a:rPr>
              <a:t>Muhammad </a:t>
            </a:r>
            <a:r>
              <a:rPr lang="en-US" b="1" dirty="0" err="1">
                <a:latin typeface="Times New Roman" panose="02020603050405020304" pitchFamily="18" charset="0"/>
                <a:cs typeface="Times New Roman" panose="02020603050405020304" pitchFamily="18" charset="0"/>
              </a:rPr>
              <a:t>Ahtram</a:t>
            </a:r>
            <a:r>
              <a:rPr lang="en-US" b="1" dirty="0">
                <a:latin typeface="Times New Roman" panose="02020603050405020304" pitchFamily="18" charset="0"/>
                <a:cs typeface="Times New Roman" panose="02020603050405020304" pitchFamily="18" charset="0"/>
              </a:rPr>
              <a:t> Dar</a:t>
            </a:r>
            <a:r>
              <a:rPr lang="en-US" b="1" dirty="0">
                <a:solidFill>
                  <a:schemeClr val="tx1"/>
                </a:solidFill>
                <a:latin typeface="Times New Roman" panose="02020603050405020304" pitchFamily="18" charset="0"/>
                <a:cs typeface="Times New Roman" panose="02020603050405020304" pitchFamily="18" charset="0"/>
              </a:rPr>
              <a:t> </a:t>
            </a:r>
          </a:p>
          <a:p>
            <a:pPr marL="0" indent="0" algn="ctr">
              <a:spcBef>
                <a:spcPts val="0"/>
              </a:spcBef>
              <a:buNone/>
            </a:pPr>
            <a:r>
              <a:rPr lang="en-US" b="1" dirty="0">
                <a:solidFill>
                  <a:schemeClr val="tx1"/>
                </a:solidFill>
                <a:latin typeface="Times New Roman" panose="02020603050405020304" pitchFamily="18" charset="0"/>
                <a:cs typeface="Times New Roman" panose="02020603050405020304" pitchFamily="18" charset="0"/>
              </a:rPr>
              <a:t>(NAB)</a:t>
            </a:r>
          </a:p>
        </p:txBody>
      </p:sp>
      <p:pic>
        <p:nvPicPr>
          <p:cNvPr id="4" name="Picture 3" descr="C:\Documents and Settings\Administrator\Desktop\LOGO NMC GREEN.jpg"/>
          <p:cNvPicPr/>
          <p:nvPr/>
        </p:nvPicPr>
        <p:blipFill>
          <a:blip r:embed="rId3" r:link="rId4" cstate="print"/>
          <a:stretch>
            <a:fillRect/>
          </a:stretch>
        </p:blipFill>
        <p:spPr bwMode="auto">
          <a:xfrm>
            <a:off x="5486017" y="1760227"/>
            <a:ext cx="1205226" cy="112005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ctangle 6">
            <a:extLst>
              <a:ext uri="{FF2B5EF4-FFF2-40B4-BE49-F238E27FC236}">
                <a16:creationId xmlns:a16="http://schemas.microsoft.com/office/drawing/2014/main" id="{DC7B8F9A-C981-4324-9E56-454DF02A5817}"/>
              </a:ext>
            </a:extLst>
          </p:cNvPr>
          <p:cNvSpPr/>
          <p:nvPr/>
        </p:nvSpPr>
        <p:spPr>
          <a:xfrm>
            <a:off x="2814204" y="5861421"/>
            <a:ext cx="6866047" cy="954107"/>
          </a:xfrm>
          <a:prstGeom prst="rect">
            <a:avLst/>
          </a:prstGeom>
        </p:spPr>
        <p:txBody>
          <a:bodyPr wrap="none">
            <a:spAutoFit/>
          </a:bodyPr>
          <a:lstStyle/>
          <a:p>
            <a:pPr algn="ctr"/>
            <a:r>
              <a:rPr lang="en-US" sz="2800" b="1" dirty="0">
                <a:latin typeface="Times New Roman" panose="02020603050405020304" pitchFamily="18" charset="0"/>
                <a:cs typeface="Times New Roman" panose="02020603050405020304" pitchFamily="18" charset="0"/>
              </a:rPr>
              <a:t>Sponsor DS : Dr. Naveed Ahmad Chaudhry</a:t>
            </a:r>
          </a:p>
          <a:p>
            <a:pPr algn="ctr"/>
            <a:r>
              <a:rPr lang="en-US" sz="2800" b="1" dirty="0">
                <a:latin typeface="Times New Roman" panose="02020603050405020304" pitchFamily="18" charset="0"/>
                <a:cs typeface="Times New Roman" panose="02020603050405020304" pitchFamily="18" charset="0"/>
              </a:rPr>
              <a:t>Dated : 16-11-2022 </a:t>
            </a:r>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39336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34FF6B-D77F-4C05-83A2-0B85FD82A2D0}"/>
              </a:ext>
            </a:extLst>
          </p:cNvPr>
          <p:cNvSpPr>
            <a:spLocks noGrp="1"/>
          </p:cNvSpPr>
          <p:nvPr>
            <p:ph sz="half" idx="1"/>
          </p:nvPr>
        </p:nvSpPr>
        <p:spPr>
          <a:xfrm>
            <a:off x="117985" y="1065313"/>
            <a:ext cx="7691206" cy="743857"/>
          </a:xfrm>
        </p:spPr>
        <p:txBody>
          <a:bodyPr>
            <a:noAutofit/>
          </a:bodyPr>
          <a:lstStyle/>
          <a:p>
            <a:pPr marL="0" indent="0" algn="just">
              <a:buNone/>
            </a:pPr>
            <a:r>
              <a:rPr lang="en-US" sz="4000" b="1" dirty="0">
                <a:latin typeface="Times New Roman" panose="02020603050405020304" pitchFamily="18" charset="0"/>
                <a:cs typeface="Times New Roman" panose="02020603050405020304" pitchFamily="18" charset="0"/>
              </a:rPr>
              <a:t>Insecure status of Hockey Players</a:t>
            </a:r>
          </a:p>
        </p:txBody>
      </p:sp>
      <p:sp>
        <p:nvSpPr>
          <p:cNvPr id="6" name="Slide Number Placeholder 5">
            <a:extLst>
              <a:ext uri="{FF2B5EF4-FFF2-40B4-BE49-F238E27FC236}">
                <a16:creationId xmlns:a16="http://schemas.microsoft.com/office/drawing/2014/main" id="{85F971C3-B844-4612-BC60-05B4C6B8FDC2}"/>
              </a:ext>
            </a:extLst>
          </p:cNvPr>
          <p:cNvSpPr>
            <a:spLocks noGrp="1"/>
          </p:cNvSpPr>
          <p:nvPr>
            <p:ph type="sldNum" sz="quarter" idx="12"/>
          </p:nvPr>
        </p:nvSpPr>
        <p:spPr/>
        <p:txBody>
          <a:bodyPr/>
          <a:lstStyle/>
          <a:p>
            <a:fld id="{D5AC29F5-4010-4A19-9105-7A7791C3ED09}" type="slidenum">
              <a:rPr lang="en-US" sz="1600" b="1" smtClean="0">
                <a:solidFill>
                  <a:schemeClr val="tx1"/>
                </a:solidFill>
                <a:latin typeface="Times New Roman" panose="02020603050405020304" pitchFamily="18" charset="0"/>
                <a:cs typeface="Times New Roman" panose="02020603050405020304" pitchFamily="18" charset="0"/>
              </a:rPr>
              <a:t>20</a:t>
            </a:fld>
            <a:endParaRPr lang="en-US" sz="1600" b="1">
              <a:solidFill>
                <a:schemeClr val="tx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CE1FB5BD-61E6-4CE7-831A-0E8C2261B8DE}"/>
              </a:ext>
            </a:extLst>
          </p:cNvPr>
          <p:cNvSpPr txBox="1"/>
          <p:nvPr/>
        </p:nvSpPr>
        <p:spPr>
          <a:xfrm>
            <a:off x="84806" y="2384357"/>
            <a:ext cx="11920381" cy="4392485"/>
          </a:xfrm>
          <a:prstGeom prst="rect">
            <a:avLst/>
          </a:prstGeom>
          <a:noFill/>
        </p:spPr>
        <p:txBody>
          <a:bodyPr wrap="square">
            <a:spAutoFit/>
          </a:bodyPr>
          <a:lstStyle/>
          <a:p>
            <a:pPr marL="342900" marR="0" indent="-342900" algn="just">
              <a:lnSpc>
                <a:spcPct val="120000"/>
              </a:lnSpc>
              <a:spcBef>
                <a:spcPts val="0"/>
              </a:spcBef>
              <a:spcAft>
                <a:spcPts val="0"/>
              </a:spcAft>
              <a:buFont typeface="Arial" panose="020B0604020202020204" pitchFamily="34" charset="0"/>
              <a:buChar char="•"/>
            </a:pPr>
            <a:r>
              <a:rPr kumimoji="0" lang="en-US" sz="2600" b="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Arial" panose="020B0604020202020204" pitchFamily="34" charset="0"/>
              </a:rPr>
              <a:t>Hockey players feel that Pakistan hockey is an insecure career. They seek out work in other leagues.  </a:t>
            </a:r>
            <a:r>
              <a:rPr lang="en-US" sz="2600" dirty="0">
                <a:effectLst/>
                <a:latin typeface="Times New Roman" panose="02020603050405020304" pitchFamily="18" charset="0"/>
                <a:ea typeface="Calibri" panose="020F0502020204030204" pitchFamily="34" charset="0"/>
                <a:cs typeface="Arial" panose="020B0604020202020204" pitchFamily="34" charset="0"/>
              </a:rPr>
              <a:t>9 senior players opted out of Pakistan’s hockey camp ahead of this years Sultan </a:t>
            </a:r>
            <a:r>
              <a:rPr lang="en-US" sz="2600" dirty="0" err="1">
                <a:effectLst/>
                <a:latin typeface="Times New Roman" panose="02020603050405020304" pitchFamily="18" charset="0"/>
                <a:ea typeface="Calibri" panose="020F0502020204030204" pitchFamily="34" charset="0"/>
                <a:cs typeface="Arial" panose="020B0604020202020204" pitchFamily="34" charset="0"/>
              </a:rPr>
              <a:t>Azlan</a:t>
            </a:r>
            <a:r>
              <a:rPr lang="en-US" sz="2600" dirty="0">
                <a:effectLst/>
                <a:latin typeface="Times New Roman" panose="02020603050405020304" pitchFamily="18" charset="0"/>
                <a:ea typeface="Calibri" panose="020F0502020204030204" pitchFamily="34" charset="0"/>
                <a:cs typeface="Arial" panose="020B0604020202020204" pitchFamily="34" charset="0"/>
              </a:rPr>
              <a:t> Shah Cup. The players have not yet received their dues for Europe Tour in the Asia Cup. </a:t>
            </a:r>
          </a:p>
          <a:p>
            <a:pPr marL="342900" marR="0" indent="-342900" algn="just">
              <a:lnSpc>
                <a:spcPct val="120000"/>
              </a:lnSpc>
              <a:spcBef>
                <a:spcPts val="0"/>
              </a:spcBef>
              <a:spcAft>
                <a:spcPts val="0"/>
              </a:spcAft>
              <a:buFont typeface="Arial" panose="020B0604020202020204" pitchFamily="34" charset="0"/>
              <a:buChar char="•"/>
            </a:pPr>
            <a:r>
              <a:rPr lang="en-US" sz="2600" dirty="0">
                <a:effectLst/>
                <a:latin typeface="Times New Roman" panose="02020603050405020304" pitchFamily="18" charset="0"/>
                <a:ea typeface="Times New Roman" panose="02020603050405020304" pitchFamily="18" charset="0"/>
                <a:cs typeface="Arial" panose="020B0604020202020204" pitchFamily="34" charset="0"/>
              </a:rPr>
              <a:t>In September 2022 our t</a:t>
            </a:r>
            <a:r>
              <a:rPr lang="en-US" sz="2600" dirty="0">
                <a:effectLst/>
                <a:latin typeface="Times New Roman" panose="02020603050405020304" pitchFamily="18" charset="0"/>
                <a:ea typeface="Calibri" panose="020F0502020204030204" pitchFamily="34" charset="0"/>
                <a:cs typeface="Arial" panose="020B0604020202020204" pitchFamily="34" charset="0"/>
              </a:rPr>
              <a:t>wo national hockey players </a:t>
            </a:r>
            <a:r>
              <a:rPr lang="en-US" sz="2600" dirty="0" err="1">
                <a:effectLst/>
                <a:latin typeface="Times New Roman" panose="02020603050405020304" pitchFamily="18" charset="0"/>
                <a:ea typeface="Times New Roman" panose="02020603050405020304" pitchFamily="18" charset="0"/>
                <a:cs typeface="Arial" panose="020B0604020202020204" pitchFamily="34" charset="0"/>
              </a:rPr>
              <a:t>Ammad</a:t>
            </a:r>
            <a:r>
              <a:rPr lang="en-US" sz="2600" dirty="0">
                <a:effectLst/>
                <a:latin typeface="Times New Roman" panose="02020603050405020304" pitchFamily="18" charset="0"/>
                <a:ea typeface="Times New Roman" panose="02020603050405020304" pitchFamily="18" charset="0"/>
                <a:cs typeface="Arial" panose="020B0604020202020204" pitchFamily="34" charset="0"/>
              </a:rPr>
              <a:t> Shakeel Butt and </a:t>
            </a:r>
            <a:r>
              <a:rPr lang="en-US" sz="2600" dirty="0" err="1">
                <a:effectLst/>
                <a:latin typeface="Times New Roman" panose="02020603050405020304" pitchFamily="18" charset="0"/>
                <a:ea typeface="Times New Roman" panose="02020603050405020304" pitchFamily="18" charset="0"/>
                <a:cs typeface="Arial" panose="020B0604020202020204" pitchFamily="34" charset="0"/>
              </a:rPr>
              <a:t>Mubashar</a:t>
            </a:r>
            <a:r>
              <a:rPr lang="en-US" sz="2600" dirty="0">
                <a:effectLst/>
                <a:latin typeface="Times New Roman" panose="02020603050405020304" pitchFamily="18" charset="0"/>
                <a:ea typeface="Times New Roman" panose="02020603050405020304" pitchFamily="18" charset="0"/>
                <a:cs typeface="Arial" panose="020B0604020202020204" pitchFamily="34" charset="0"/>
              </a:rPr>
              <a:t> Ali have resigned from national duty citing financial difficulties.</a:t>
            </a:r>
          </a:p>
          <a:p>
            <a:pPr marL="342900" marR="0" indent="-342900" algn="just">
              <a:lnSpc>
                <a:spcPct val="120000"/>
              </a:lnSpc>
              <a:spcBef>
                <a:spcPts val="0"/>
              </a:spcBef>
              <a:spcAft>
                <a:spcPts val="0"/>
              </a:spcAft>
              <a:buFont typeface="Arial" panose="020B0604020202020204" pitchFamily="34" charset="0"/>
              <a:buChar char="•"/>
            </a:pPr>
            <a:r>
              <a:rPr lang="en-US" sz="2600" dirty="0">
                <a:latin typeface="Times New Roman" panose="02020603050405020304" pitchFamily="18" charset="0"/>
                <a:ea typeface="Times New Roman" panose="02020603050405020304" pitchFamily="18" charset="0"/>
                <a:cs typeface="Arial" panose="020B0604020202020204" pitchFamily="34" charset="0"/>
              </a:rPr>
              <a:t>Hockey players are not accommodated for jobs in Government Departments due to which they feel their status to be insecure.</a:t>
            </a:r>
            <a:r>
              <a:rPr lang="en-US" sz="2600" dirty="0">
                <a:effectLst/>
                <a:latin typeface="Times New Roman" panose="02020603050405020304" pitchFamily="18" charset="0"/>
                <a:ea typeface="Times New Roman" panose="02020603050405020304" pitchFamily="18" charset="0"/>
                <a:cs typeface="Arial" panose="020B0604020202020204" pitchFamily="34" charset="0"/>
              </a:rPr>
              <a:t> </a:t>
            </a:r>
          </a:p>
          <a:p>
            <a:pPr marL="0" marR="0" algn="just">
              <a:lnSpc>
                <a:spcPct val="120000"/>
              </a:lnSpc>
              <a:spcBef>
                <a:spcPts val="0"/>
              </a:spcBef>
              <a:spcAft>
                <a:spcPts val="0"/>
              </a:spcAft>
            </a:pP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20000"/>
              </a:lnSpc>
              <a:spcBef>
                <a:spcPts val="0"/>
              </a:spcBef>
              <a:spcAft>
                <a:spcPts val="0"/>
              </a:spcAft>
            </a:pPr>
            <a:r>
              <a:rPr lang="en-US" sz="1600"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https://www.dawn.com/news/1712132/nine-senior-players-opt-out-of-pakistan-camp-ahead-of-sultan-azlan-shah-cup</a:t>
            </a:r>
            <a:endParaRPr lang="en-US" sz="16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615C5AF1-26B6-49A1-B8B6-B416A71260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2903" y="123173"/>
            <a:ext cx="3959868" cy="2291632"/>
          </a:xfrm>
          <a:prstGeom prst="rect">
            <a:avLst/>
          </a:prstGeom>
        </p:spPr>
      </p:pic>
    </p:spTree>
    <p:extLst>
      <p:ext uri="{BB962C8B-B14F-4D97-AF65-F5344CB8AC3E}">
        <p14:creationId xmlns:p14="http://schemas.microsoft.com/office/powerpoint/2010/main" val="2220340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34FF6B-D77F-4C05-83A2-0B85FD82A2D0}"/>
              </a:ext>
            </a:extLst>
          </p:cNvPr>
          <p:cNvSpPr>
            <a:spLocks noGrp="1"/>
          </p:cNvSpPr>
          <p:nvPr>
            <p:ph sz="half" idx="1"/>
          </p:nvPr>
        </p:nvSpPr>
        <p:spPr>
          <a:xfrm>
            <a:off x="3288886" y="1404523"/>
            <a:ext cx="5692872" cy="630753"/>
          </a:xfrm>
        </p:spPr>
        <p:txBody>
          <a:bodyPr>
            <a:noAutofit/>
          </a:bodyPr>
          <a:lstStyle/>
          <a:p>
            <a:pPr marL="0" indent="0" algn="just">
              <a:lnSpc>
                <a:spcPct val="100000"/>
              </a:lnSpc>
              <a:buNone/>
            </a:pPr>
            <a:r>
              <a:rPr lang="en-US" sz="4000" b="1" dirty="0">
                <a:latin typeface="Times New Roman" panose="02020603050405020304" pitchFamily="18" charset="0"/>
                <a:cs typeface="Times New Roman" panose="02020603050405020304" pitchFamily="18" charset="0"/>
              </a:rPr>
              <a:t>Lack of media attention </a:t>
            </a:r>
          </a:p>
        </p:txBody>
      </p:sp>
      <p:sp>
        <p:nvSpPr>
          <p:cNvPr id="6" name="Slide Number Placeholder 5">
            <a:extLst>
              <a:ext uri="{FF2B5EF4-FFF2-40B4-BE49-F238E27FC236}">
                <a16:creationId xmlns:a16="http://schemas.microsoft.com/office/drawing/2014/main" id="{85F971C3-B844-4612-BC60-05B4C6B8FDC2}"/>
              </a:ext>
            </a:extLst>
          </p:cNvPr>
          <p:cNvSpPr>
            <a:spLocks noGrp="1"/>
          </p:cNvSpPr>
          <p:nvPr>
            <p:ph type="sldNum" sz="quarter" idx="12"/>
          </p:nvPr>
        </p:nvSpPr>
        <p:spPr/>
        <p:txBody>
          <a:bodyPr/>
          <a:lstStyle/>
          <a:p>
            <a:fld id="{D5AC29F5-4010-4A19-9105-7A7791C3ED09}" type="slidenum">
              <a:rPr lang="en-US" sz="1600" b="1" smtClean="0">
                <a:solidFill>
                  <a:schemeClr val="tx1"/>
                </a:solidFill>
                <a:latin typeface="Times New Roman" panose="02020603050405020304" pitchFamily="18" charset="0"/>
                <a:cs typeface="Times New Roman" panose="02020603050405020304" pitchFamily="18" charset="0"/>
              </a:rPr>
              <a:t>21</a:t>
            </a:fld>
            <a:endParaRPr lang="en-US" sz="1600" b="1">
              <a:solidFill>
                <a:schemeClr val="tx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EA25E5C2-3CFB-44BC-B5B5-6010905F6BD9}"/>
              </a:ext>
            </a:extLst>
          </p:cNvPr>
          <p:cNvSpPr txBox="1"/>
          <p:nvPr/>
        </p:nvSpPr>
        <p:spPr>
          <a:xfrm>
            <a:off x="626318" y="2685795"/>
            <a:ext cx="11039655" cy="2600199"/>
          </a:xfrm>
          <a:prstGeom prst="rect">
            <a:avLst/>
          </a:prstGeom>
          <a:noFill/>
        </p:spPr>
        <p:txBody>
          <a:bodyPr wrap="square">
            <a:spAutoFit/>
          </a:bodyPr>
          <a:lstStyle/>
          <a:p>
            <a:pPr marL="0" marR="0" algn="just">
              <a:lnSpc>
                <a:spcPct val="150000"/>
              </a:lnSpc>
              <a:spcBef>
                <a:spcPts val="0"/>
              </a:spcBef>
              <a:spcAft>
                <a:spcPts val="0"/>
              </a:spcAft>
            </a:pPr>
            <a:r>
              <a:rPr lang="en-US" sz="2800" dirty="0">
                <a:effectLst/>
                <a:latin typeface="Times New Roman" panose="02020603050405020304" pitchFamily="18" charset="0"/>
                <a:ea typeface="Times New Roman" panose="02020603050405020304" pitchFamily="18" charset="0"/>
              </a:rPr>
              <a:t>Hardly any channel in Pakistan discusses the issues related to hockey due to domination of cricket and football viewership in the country. The lack of media attention towards the national game has resulted in the new generation not being fond of the game. </a:t>
            </a:r>
          </a:p>
        </p:txBody>
      </p:sp>
    </p:spTree>
    <p:extLst>
      <p:ext uri="{BB962C8B-B14F-4D97-AF65-F5344CB8AC3E}">
        <p14:creationId xmlns:p14="http://schemas.microsoft.com/office/powerpoint/2010/main" val="4037221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83D1F-F5BA-4AAA-9F3A-FCAAD2C38180}"/>
              </a:ext>
            </a:extLst>
          </p:cNvPr>
          <p:cNvSpPr>
            <a:spLocks noGrp="1"/>
          </p:cNvSpPr>
          <p:nvPr>
            <p:ph type="title"/>
          </p:nvPr>
        </p:nvSpPr>
        <p:spPr/>
        <p:txBody>
          <a:bodyPr>
            <a:normAutofit/>
          </a:bodyPr>
          <a:lstStyle/>
          <a:p>
            <a:pPr algn="ctr"/>
            <a:r>
              <a:rPr lang="en-US" sz="4000" b="1" dirty="0">
                <a:solidFill>
                  <a:prstClr val="black"/>
                </a:solidFill>
                <a:latin typeface="Times New Roman" panose="02020603050405020304" pitchFamily="18" charset="0"/>
                <a:cs typeface="Times New Roman" panose="02020603050405020304" pitchFamily="18" charset="0"/>
              </a:rPr>
              <a:t>PHF’s plan to revive Hockey</a:t>
            </a:r>
            <a:endParaRPr lang="en-US" sz="40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33318DCB-0FAC-4667-8F81-07CEF02FAE4C}"/>
              </a:ext>
            </a:extLst>
          </p:cNvPr>
          <p:cNvSpPr>
            <a:spLocks noGrp="1"/>
          </p:cNvSpPr>
          <p:nvPr>
            <p:ph type="sldNum" sz="quarter" idx="12"/>
          </p:nvPr>
        </p:nvSpPr>
        <p:spPr/>
        <p:txBody>
          <a:bodyPr/>
          <a:lstStyle/>
          <a:p>
            <a:fld id="{D5AC29F5-4010-4A19-9105-7A7791C3ED09}" type="slidenum">
              <a:rPr lang="en-US" sz="1600" b="1" smtClean="0">
                <a:solidFill>
                  <a:schemeClr val="tx1"/>
                </a:solidFill>
                <a:latin typeface="Times New Roman" panose="02020603050405020304" pitchFamily="18" charset="0"/>
                <a:cs typeface="Times New Roman" panose="02020603050405020304" pitchFamily="18" charset="0"/>
              </a:rPr>
              <a:t>22</a:t>
            </a:fld>
            <a:endParaRPr lang="en-US" sz="1600" b="1">
              <a:solidFill>
                <a:schemeClr val="tx1"/>
              </a:solidFill>
              <a:latin typeface="Times New Roman" panose="02020603050405020304" pitchFamily="18" charset="0"/>
              <a:cs typeface="Times New Roman" panose="02020603050405020304" pitchFamily="18" charset="0"/>
            </a:endParaRPr>
          </a:p>
        </p:txBody>
      </p:sp>
      <p:sp>
        <p:nvSpPr>
          <p:cNvPr id="8" name="Content Placeholder 2">
            <a:extLst>
              <a:ext uri="{FF2B5EF4-FFF2-40B4-BE49-F238E27FC236}">
                <a16:creationId xmlns:a16="http://schemas.microsoft.com/office/drawing/2014/main" id="{2BFA9FBD-355C-4C89-B538-92947CC218B9}"/>
              </a:ext>
            </a:extLst>
          </p:cNvPr>
          <p:cNvSpPr>
            <a:spLocks noGrp="1"/>
          </p:cNvSpPr>
          <p:nvPr>
            <p:ph sz="half" idx="1"/>
          </p:nvPr>
        </p:nvSpPr>
        <p:spPr>
          <a:xfrm>
            <a:off x="626316" y="2363166"/>
            <a:ext cx="11275634" cy="3255967"/>
          </a:xfrm>
        </p:spPr>
        <p:txBody>
          <a:bodyPr>
            <a:normAutofit/>
          </a:bodyPr>
          <a:lstStyle/>
          <a:p>
            <a:pPr algn="just">
              <a:lnSpc>
                <a:spcPct val="170000"/>
              </a:lnSpc>
            </a:pPr>
            <a:r>
              <a:rPr lang="en-US" dirty="0">
                <a:latin typeface="Times New Roman" panose="02020603050405020304" pitchFamily="18" charset="0"/>
                <a:ea typeface="Times New Roman" panose="02020603050405020304" pitchFamily="18" charset="0"/>
                <a:cs typeface="Times New Roman" panose="02020603050405020304" pitchFamily="18" charset="0"/>
              </a:rPr>
              <a:t>The PHF’s plan to establish schools of excellence at federal and provincial level could not be materialized</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70000"/>
              </a:lnSpc>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As per plan, 13 to </a:t>
            </a:r>
            <a:r>
              <a:rPr lang="en-US" dirty="0">
                <a:latin typeface="Times New Roman" panose="02020603050405020304" pitchFamily="18" charset="0"/>
                <a:ea typeface="Times New Roman" panose="02020603050405020304" pitchFamily="18" charset="0"/>
                <a:cs typeface="Times New Roman" panose="02020603050405020304" pitchFamily="18" charset="0"/>
              </a:rPr>
              <a:t>21 years old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boys were to be trained </a:t>
            </a:r>
            <a:r>
              <a:rPr lang="en-US" dirty="0">
                <a:latin typeface="Times New Roman" panose="02020603050405020304" pitchFamily="18" charset="0"/>
                <a:ea typeface="Times New Roman" panose="02020603050405020304" pitchFamily="18" charset="0"/>
                <a:cs typeface="Times New Roman" panose="02020603050405020304" pitchFamily="18" charset="0"/>
              </a:rPr>
              <a:t>to participate at international level</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98142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83D1F-F5BA-4AAA-9F3A-FCAAD2C38180}"/>
              </a:ext>
            </a:extLst>
          </p:cNvPr>
          <p:cNvSpPr>
            <a:spLocks noGrp="1"/>
          </p:cNvSpPr>
          <p:nvPr>
            <p:ph type="title"/>
          </p:nvPr>
        </p:nvSpPr>
        <p:spPr/>
        <p:txBody>
          <a:bodyPr>
            <a:normAutofit/>
          </a:bodyPr>
          <a:lstStyle/>
          <a:p>
            <a:pPr algn="ctr"/>
            <a:r>
              <a:rPr lang="en-US" sz="4000" b="1" dirty="0">
                <a:solidFill>
                  <a:prstClr val="black"/>
                </a:solidFill>
                <a:latin typeface="Times New Roman" panose="02020603050405020304" pitchFamily="18" charset="0"/>
                <a:cs typeface="Times New Roman" panose="02020603050405020304" pitchFamily="18" charset="0"/>
              </a:rPr>
              <a:t>Conclusion</a:t>
            </a:r>
            <a:endParaRPr lang="en-US" sz="40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33318DCB-0FAC-4667-8F81-07CEF02FAE4C}"/>
              </a:ext>
            </a:extLst>
          </p:cNvPr>
          <p:cNvSpPr>
            <a:spLocks noGrp="1"/>
          </p:cNvSpPr>
          <p:nvPr>
            <p:ph type="sldNum" sz="quarter" idx="12"/>
          </p:nvPr>
        </p:nvSpPr>
        <p:spPr/>
        <p:txBody>
          <a:bodyPr/>
          <a:lstStyle/>
          <a:p>
            <a:fld id="{D5AC29F5-4010-4A19-9105-7A7791C3ED09}" type="slidenum">
              <a:rPr lang="en-US" sz="1600" b="1" smtClean="0">
                <a:solidFill>
                  <a:schemeClr val="tx1"/>
                </a:solidFill>
                <a:latin typeface="Times New Roman" panose="02020603050405020304" pitchFamily="18" charset="0"/>
                <a:cs typeface="Times New Roman" panose="02020603050405020304" pitchFamily="18" charset="0"/>
              </a:rPr>
              <a:t>23</a:t>
            </a:fld>
            <a:endParaRPr lang="en-US" sz="1600" b="1">
              <a:solidFill>
                <a:schemeClr val="tx1"/>
              </a:solidFill>
              <a:latin typeface="Times New Roman" panose="02020603050405020304" pitchFamily="18" charset="0"/>
              <a:cs typeface="Times New Roman" panose="02020603050405020304" pitchFamily="18" charset="0"/>
            </a:endParaRPr>
          </a:p>
        </p:txBody>
      </p:sp>
      <p:sp>
        <p:nvSpPr>
          <p:cNvPr id="8" name="Content Placeholder 2">
            <a:extLst>
              <a:ext uri="{FF2B5EF4-FFF2-40B4-BE49-F238E27FC236}">
                <a16:creationId xmlns:a16="http://schemas.microsoft.com/office/drawing/2014/main" id="{2BFA9FBD-355C-4C89-B538-92947CC218B9}"/>
              </a:ext>
            </a:extLst>
          </p:cNvPr>
          <p:cNvSpPr>
            <a:spLocks noGrp="1"/>
          </p:cNvSpPr>
          <p:nvPr>
            <p:ph sz="half" idx="1"/>
          </p:nvPr>
        </p:nvSpPr>
        <p:spPr>
          <a:xfrm>
            <a:off x="670560" y="1743736"/>
            <a:ext cx="11275634" cy="4612613"/>
          </a:xfrm>
        </p:spPr>
        <p:txBody>
          <a:bodyPr>
            <a:normAutofit/>
          </a:bodyPr>
          <a:lstStyle/>
          <a:p>
            <a:pPr algn="just">
              <a:lnSpc>
                <a:spcPct val="170000"/>
              </a:lnSpc>
            </a:pPr>
            <a:r>
              <a:rPr lang="en-US" dirty="0">
                <a:latin typeface="Times New Roman" panose="02020603050405020304" pitchFamily="18" charset="0"/>
                <a:ea typeface="Times New Roman" panose="02020603050405020304" pitchFamily="18" charset="0"/>
                <a:cs typeface="Times New Roman" panose="02020603050405020304" pitchFamily="18" charset="0"/>
              </a:rPr>
              <a:t>Our national sport h</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ockey is nowhere close to its former glory. This issue has been knocking on the door of attention for more than last two decades and there is still no success towards the improvement of the game. </a:t>
            </a:r>
          </a:p>
          <a:p>
            <a:pPr algn="just">
              <a:lnSpc>
                <a:spcPct val="170000"/>
              </a:lnSpc>
            </a:pPr>
            <a:r>
              <a:rPr lang="en-US" dirty="0">
                <a:latin typeface="Times New Roman" panose="02020603050405020304" pitchFamily="18" charset="0"/>
                <a:cs typeface="Times New Roman" panose="02020603050405020304" pitchFamily="18" charset="0"/>
              </a:rPr>
              <a:t>Amongst many other causes including lack of funding, national indifference towards hockey and diminishing of hockey in educational institutions are the main reasons of downfall of Pakistan’s national sport. </a:t>
            </a:r>
          </a:p>
        </p:txBody>
      </p:sp>
    </p:spTree>
    <p:extLst>
      <p:ext uri="{BB962C8B-B14F-4D97-AF65-F5344CB8AC3E}">
        <p14:creationId xmlns:p14="http://schemas.microsoft.com/office/powerpoint/2010/main" val="2733948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1B6C9-A451-4224-B48A-6E82C69EE784}"/>
              </a:ext>
            </a:extLst>
          </p:cNvPr>
          <p:cNvSpPr>
            <a:spLocks noGrp="1"/>
          </p:cNvSpPr>
          <p:nvPr>
            <p:ph type="title"/>
          </p:nvPr>
        </p:nvSpPr>
        <p:spPr>
          <a:xfrm>
            <a:off x="2861189" y="330972"/>
            <a:ext cx="6577774" cy="775157"/>
          </a:xfrm>
        </p:spPr>
        <p:txBody>
          <a:bodyPr>
            <a:noAutofit/>
          </a:bodyPr>
          <a:lstStyle/>
          <a:p>
            <a:pPr algn="ctr"/>
            <a:r>
              <a:rPr lang="en-US" sz="4000" b="1" dirty="0">
                <a:latin typeface="Times New Roman" panose="02020603050405020304" pitchFamily="18" charset="0"/>
                <a:cs typeface="Times New Roman" panose="02020603050405020304" pitchFamily="18" charset="0"/>
              </a:rPr>
              <a:t>Suggestions / Way forward</a:t>
            </a:r>
          </a:p>
        </p:txBody>
      </p:sp>
      <p:sp>
        <p:nvSpPr>
          <p:cNvPr id="3" name="Content Placeholder 2">
            <a:extLst>
              <a:ext uri="{FF2B5EF4-FFF2-40B4-BE49-F238E27FC236}">
                <a16:creationId xmlns:a16="http://schemas.microsoft.com/office/drawing/2014/main" id="{0D34FF6B-D77F-4C05-83A2-0B85FD82A2D0}"/>
              </a:ext>
            </a:extLst>
          </p:cNvPr>
          <p:cNvSpPr>
            <a:spLocks noGrp="1"/>
          </p:cNvSpPr>
          <p:nvPr>
            <p:ph sz="half" idx="1"/>
          </p:nvPr>
        </p:nvSpPr>
        <p:spPr>
          <a:xfrm>
            <a:off x="86032" y="1117283"/>
            <a:ext cx="11575023" cy="4885312"/>
          </a:xfrm>
        </p:spPr>
        <p:txBody>
          <a:bodyPr>
            <a:noAutofit/>
          </a:bodyPr>
          <a:lstStyle/>
          <a:p>
            <a:pPr marL="457200" indent="-457200" algn="just">
              <a:lnSpc>
                <a:spcPct val="120000"/>
              </a:lnSpc>
              <a:spcBef>
                <a:spcPts val="0"/>
              </a:spcBef>
            </a:pPr>
            <a:r>
              <a:rPr lang="en-US" dirty="0">
                <a:latin typeface="Times New Roman" panose="02020603050405020304" pitchFamily="18" charset="0"/>
                <a:cs typeface="Times New Roman" panose="02020603050405020304" pitchFamily="18" charset="0"/>
              </a:rPr>
              <a:t>Revival of hockey in educational institution:</a:t>
            </a:r>
          </a:p>
          <a:p>
            <a:pPr marL="1150938" lvl="1" indent="-693738" algn="just">
              <a:lnSpc>
                <a:spcPct val="120000"/>
              </a:lnSpc>
              <a:spcBef>
                <a:spcPts val="0"/>
              </a:spcBef>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Education Boards (32 in total) may lay and maintain at least one Astro turf in their areas of jurisdiction on land to be provided by respective provincial governments. These Education Boards may also provide kits to the players.</a:t>
            </a:r>
          </a:p>
          <a:p>
            <a:pPr marL="1150938" lvl="1" indent="-693738" algn="just">
              <a:lnSpc>
                <a:spcPct val="120000"/>
              </a:lnSpc>
              <a:spcBef>
                <a:spcPts val="0"/>
              </a:spcBef>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125 public and private universities to lay and maintain at lease one each Astro turf  on the land provided by provincial governments. These universities may also provide kits to the players.</a:t>
            </a:r>
          </a:p>
          <a:p>
            <a:pPr marL="1150938" lvl="1" indent="-693738" algn="just">
              <a:lnSpc>
                <a:spcPct val="120000"/>
              </a:lnSpc>
              <a:spcBef>
                <a:spcPts val="0"/>
              </a:spcBef>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Big systems of private schools e.g. Beaconhouse and LGS may lay and maintain </a:t>
            </a:r>
            <a:r>
              <a:rPr lang="en-US" sz="2800" dirty="0" err="1">
                <a:latin typeface="Times New Roman" panose="02020603050405020304" pitchFamily="18" charset="0"/>
                <a:cs typeface="Times New Roman" panose="02020603050405020304" pitchFamily="18" charset="0"/>
              </a:rPr>
              <a:t>Astroturfs</a:t>
            </a:r>
            <a:r>
              <a:rPr lang="en-US" sz="2800" dirty="0">
                <a:latin typeface="Times New Roman" panose="02020603050405020304" pitchFamily="18" charset="0"/>
                <a:cs typeface="Times New Roman" panose="02020603050405020304" pitchFamily="18" charset="0"/>
              </a:rPr>
              <a:t> at Provincial Headquarters and big districts</a:t>
            </a:r>
            <a:r>
              <a:rPr lang="en-US" sz="280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85F971C3-B844-4612-BC60-05B4C6B8FDC2}"/>
              </a:ext>
            </a:extLst>
          </p:cNvPr>
          <p:cNvSpPr>
            <a:spLocks noGrp="1"/>
          </p:cNvSpPr>
          <p:nvPr>
            <p:ph type="sldNum" sz="quarter" idx="12"/>
          </p:nvPr>
        </p:nvSpPr>
        <p:spPr/>
        <p:txBody>
          <a:bodyPr/>
          <a:lstStyle/>
          <a:p>
            <a:fld id="{D5AC29F5-4010-4A19-9105-7A7791C3ED09}" type="slidenum">
              <a:rPr lang="en-US" sz="1600" b="1" smtClean="0">
                <a:solidFill>
                  <a:schemeClr val="tx1"/>
                </a:solidFill>
                <a:latin typeface="Times New Roman" panose="02020603050405020304" pitchFamily="18" charset="0"/>
                <a:cs typeface="Times New Roman" panose="02020603050405020304" pitchFamily="18" charset="0"/>
              </a:rPr>
              <a:t>24</a:t>
            </a:fld>
            <a:endParaRPr lang="en-US" sz="1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0776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1B6C9-A451-4224-B48A-6E82C69EE784}"/>
              </a:ext>
            </a:extLst>
          </p:cNvPr>
          <p:cNvSpPr>
            <a:spLocks noGrp="1"/>
          </p:cNvSpPr>
          <p:nvPr>
            <p:ph type="title"/>
          </p:nvPr>
        </p:nvSpPr>
        <p:spPr>
          <a:xfrm>
            <a:off x="2123768" y="699677"/>
            <a:ext cx="6843245" cy="775157"/>
          </a:xfrm>
        </p:spPr>
        <p:txBody>
          <a:bodyPr>
            <a:noAutofit/>
          </a:bodyPr>
          <a:lstStyle/>
          <a:p>
            <a:pPr algn="ctr"/>
            <a:r>
              <a:rPr lang="en-US" sz="4000" b="1" dirty="0">
                <a:latin typeface="Times New Roman" panose="02020603050405020304" pitchFamily="18" charset="0"/>
                <a:cs typeface="Times New Roman" panose="02020603050405020304" pitchFamily="18" charset="0"/>
              </a:rPr>
              <a:t>Suggestions / Way forward</a:t>
            </a:r>
          </a:p>
        </p:txBody>
      </p:sp>
      <p:sp>
        <p:nvSpPr>
          <p:cNvPr id="3" name="Content Placeholder 2">
            <a:extLst>
              <a:ext uri="{FF2B5EF4-FFF2-40B4-BE49-F238E27FC236}">
                <a16:creationId xmlns:a16="http://schemas.microsoft.com/office/drawing/2014/main" id="{0D34FF6B-D77F-4C05-83A2-0B85FD82A2D0}"/>
              </a:ext>
            </a:extLst>
          </p:cNvPr>
          <p:cNvSpPr>
            <a:spLocks noGrp="1"/>
          </p:cNvSpPr>
          <p:nvPr>
            <p:ph sz="half" idx="1"/>
          </p:nvPr>
        </p:nvSpPr>
        <p:spPr>
          <a:xfrm>
            <a:off x="616977" y="1456502"/>
            <a:ext cx="11004755" cy="4885312"/>
          </a:xfrm>
        </p:spPr>
        <p:txBody>
          <a:bodyPr>
            <a:noAutofit/>
          </a:bodyPr>
          <a:lstStyle/>
          <a:p>
            <a:pPr marL="457200" indent="-457200" algn="just">
              <a:lnSpc>
                <a:spcPct val="120000"/>
              </a:lnSpc>
              <a:spcBef>
                <a:spcPts val="0"/>
              </a:spcBef>
            </a:pPr>
            <a:r>
              <a:rPr lang="en-US" dirty="0">
                <a:latin typeface="Times New Roman" panose="02020603050405020304" pitchFamily="18" charset="0"/>
                <a:cs typeface="Times New Roman" panose="02020603050405020304" pitchFamily="18" charset="0"/>
              </a:rPr>
              <a:t>Government to play its role:</a:t>
            </a:r>
          </a:p>
          <a:p>
            <a:pPr marL="515938" indent="0" algn="just">
              <a:lnSpc>
                <a:spcPct val="120000"/>
              </a:lnSpc>
              <a:spcBef>
                <a:spcPts val="0"/>
              </a:spcBef>
              <a:buNone/>
            </a:pPr>
            <a:r>
              <a:rPr lang="en-US" dirty="0">
                <a:latin typeface="Times New Roman" panose="02020603050405020304" pitchFamily="18" charset="0"/>
                <a:cs typeface="Times New Roman" panose="02020603050405020304" pitchFamily="18" charset="0"/>
              </a:rPr>
              <a:t>Government should financially support PHF and hockey clubs. Hockey teams of departments may be formed and jobs to the players in government departments be provided.   </a:t>
            </a:r>
          </a:p>
          <a:p>
            <a:pPr marL="457200" indent="-457200" algn="just">
              <a:lnSpc>
                <a:spcPct val="120000"/>
              </a:lnSpc>
              <a:spcBef>
                <a:spcPts val="0"/>
              </a:spcBef>
            </a:pPr>
            <a:endParaRPr lang="en-US" dirty="0">
              <a:latin typeface="Times New Roman" panose="02020603050405020304" pitchFamily="18" charset="0"/>
              <a:cs typeface="Times New Roman" panose="02020603050405020304" pitchFamily="18" charset="0"/>
            </a:endParaRPr>
          </a:p>
          <a:p>
            <a:pPr marL="457200" indent="-457200" algn="just">
              <a:lnSpc>
                <a:spcPct val="120000"/>
              </a:lnSpc>
              <a:spcBef>
                <a:spcPts val="0"/>
              </a:spcBef>
            </a:pPr>
            <a:r>
              <a:rPr lang="en-US" dirty="0">
                <a:latin typeface="Times New Roman" panose="02020603050405020304" pitchFamily="18" charset="0"/>
                <a:cs typeface="Times New Roman" panose="02020603050405020304" pitchFamily="18" charset="0"/>
              </a:rPr>
              <a:t>Enhancement of skills of coaches and other managerial staff :</a:t>
            </a:r>
          </a:p>
          <a:p>
            <a:pPr marL="457200" marR="0" indent="0" algn="just">
              <a:lnSpc>
                <a:spcPct val="120000"/>
              </a:lnSpc>
              <a:spcBef>
                <a:spcPts val="0"/>
              </a:spcBef>
              <a:buNone/>
            </a:pPr>
            <a:r>
              <a:rPr lang="en-US" dirty="0">
                <a:effectLst/>
                <a:latin typeface="Times New Roman" panose="02020603050405020304" pitchFamily="18" charset="0"/>
                <a:ea typeface="Calibri" panose="020F0502020204030204" pitchFamily="34" charset="0"/>
                <a:cs typeface="Arial" panose="020B0604020202020204" pitchFamily="34" charset="0"/>
              </a:rPr>
              <a:t>A system has to be evolved wherein we have to train our Coaches, Managers, Physiotherapists, Physical Trainers and Umpires. </a:t>
            </a:r>
            <a:endParaRPr lang="en-US"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85F971C3-B844-4612-BC60-05B4C6B8FDC2}"/>
              </a:ext>
            </a:extLst>
          </p:cNvPr>
          <p:cNvSpPr>
            <a:spLocks noGrp="1"/>
          </p:cNvSpPr>
          <p:nvPr>
            <p:ph type="sldNum" sz="quarter" idx="12"/>
          </p:nvPr>
        </p:nvSpPr>
        <p:spPr/>
        <p:txBody>
          <a:bodyPr/>
          <a:lstStyle/>
          <a:p>
            <a:fld id="{D5AC29F5-4010-4A19-9105-7A7791C3ED09}" type="slidenum">
              <a:rPr lang="en-US" sz="1600" b="1" smtClean="0">
                <a:solidFill>
                  <a:schemeClr val="tx1"/>
                </a:solidFill>
                <a:latin typeface="Times New Roman" panose="02020603050405020304" pitchFamily="18" charset="0"/>
                <a:cs typeface="Times New Roman" panose="02020603050405020304" pitchFamily="18" charset="0"/>
              </a:rPr>
              <a:t>25</a:t>
            </a:fld>
            <a:endParaRPr lang="en-US" sz="1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48886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D0713-063B-4650-B28E-6F584E420ECA}"/>
              </a:ext>
            </a:extLst>
          </p:cNvPr>
          <p:cNvSpPr>
            <a:spLocks noGrp="1"/>
          </p:cNvSpPr>
          <p:nvPr>
            <p:ph type="title"/>
          </p:nvPr>
        </p:nvSpPr>
        <p:spPr>
          <a:xfrm>
            <a:off x="838200" y="424114"/>
            <a:ext cx="10515600" cy="760290"/>
          </a:xfrm>
        </p:spPr>
        <p:txBody>
          <a:bodyPr>
            <a:normAutofit/>
          </a:bodyPr>
          <a:lstStyle/>
          <a:p>
            <a:pPr algn="ctr"/>
            <a:r>
              <a:rPr lang="en-US" sz="4000" b="1" dirty="0">
                <a:latin typeface="Times New Roman" panose="02020603050405020304" pitchFamily="18" charset="0"/>
                <a:cs typeface="Times New Roman" panose="02020603050405020304" pitchFamily="18" charset="0"/>
              </a:rPr>
              <a:t>References</a:t>
            </a:r>
          </a:p>
        </p:txBody>
      </p:sp>
      <p:sp>
        <p:nvSpPr>
          <p:cNvPr id="3" name="Content Placeholder 2">
            <a:extLst>
              <a:ext uri="{FF2B5EF4-FFF2-40B4-BE49-F238E27FC236}">
                <a16:creationId xmlns:a16="http://schemas.microsoft.com/office/drawing/2014/main" id="{C0E792BD-5E2A-44A8-9C10-5C54FEE7426B}"/>
              </a:ext>
            </a:extLst>
          </p:cNvPr>
          <p:cNvSpPr>
            <a:spLocks noGrp="1"/>
          </p:cNvSpPr>
          <p:nvPr>
            <p:ph idx="1"/>
          </p:nvPr>
        </p:nvSpPr>
        <p:spPr>
          <a:xfrm>
            <a:off x="486697" y="1620057"/>
            <a:ext cx="11533237" cy="5455383"/>
          </a:xfrm>
        </p:spPr>
        <p:txBody>
          <a:bodyPr>
            <a:noAutofit/>
          </a:bodyPr>
          <a:lstStyle/>
          <a:p>
            <a:pPr algn="just">
              <a:lnSpc>
                <a:spcPct val="100000"/>
              </a:lnSpc>
              <a:spcBef>
                <a:spcPts val="0"/>
              </a:spcBef>
            </a:pPr>
            <a:r>
              <a:rPr lang="en-US" sz="2000" b="1" dirty="0">
                <a:latin typeface="Times New Roman" panose="02020603050405020304" pitchFamily="18" charset="0"/>
                <a:cs typeface="Times New Roman" panose="02020603050405020304" pitchFamily="18" charset="0"/>
              </a:rPr>
              <a:t>https://pakhockey.org/</a:t>
            </a:r>
          </a:p>
          <a:p>
            <a:pPr algn="just">
              <a:lnSpc>
                <a:spcPct val="100000"/>
              </a:lnSpc>
              <a:spcBef>
                <a:spcPts val="0"/>
              </a:spcBef>
            </a:pPr>
            <a:r>
              <a:rPr lang="en-US" sz="2000" b="1" dirty="0">
                <a:latin typeface="Times New Roman" panose="02020603050405020304" pitchFamily="18" charset="0"/>
                <a:cs typeface="Times New Roman" panose="02020603050405020304" pitchFamily="18" charset="0"/>
              </a:rPr>
              <a:t>https://www.pakistantoday.com.pk/2021/02/18/the-end-of-an-era-the-fall-of-pakistan-hockey/</a:t>
            </a:r>
          </a:p>
          <a:p>
            <a:pPr algn="just">
              <a:lnSpc>
                <a:spcPct val="100000"/>
              </a:lnSpc>
              <a:spcBef>
                <a:spcPts val="0"/>
              </a:spcBef>
            </a:pPr>
            <a:r>
              <a:rPr lang="en-US" sz="2000" b="1" dirty="0">
                <a:latin typeface="Times New Roman" panose="02020603050405020304" pitchFamily="18" charset="0"/>
                <a:cs typeface="Times New Roman" panose="02020603050405020304" pitchFamily="18" charset="0"/>
              </a:rPr>
              <a:t>https://pakhockey.org/honors-and-recognition-since-1948/</a:t>
            </a:r>
          </a:p>
          <a:p>
            <a:pPr algn="just">
              <a:lnSpc>
                <a:spcPct val="100000"/>
              </a:lnSpc>
              <a:spcBef>
                <a:spcPts val="0"/>
              </a:spcBef>
            </a:pPr>
            <a:r>
              <a:rPr lang="en-US" sz="2000" b="1" dirty="0">
                <a:latin typeface="Times New Roman" panose="02020603050405020304" pitchFamily="18" charset="0"/>
                <a:cs typeface="Times New Roman" panose="02020603050405020304" pitchFamily="18" charset="0"/>
              </a:rPr>
              <a:t>https://en.wikipedia.org/wiki/Field_hockey_at_the_Summer_Olympics</a:t>
            </a:r>
          </a:p>
          <a:p>
            <a:pPr algn="just">
              <a:lnSpc>
                <a:spcPct val="100000"/>
              </a:lnSpc>
              <a:spcBef>
                <a:spcPts val="0"/>
              </a:spcBef>
            </a:pPr>
            <a:r>
              <a:rPr lang="en-US" sz="2000" b="1" dirty="0">
                <a:latin typeface="Times New Roman" panose="02020603050405020304" pitchFamily="18" charset="0"/>
                <a:cs typeface="Times New Roman" panose="02020603050405020304" pitchFamily="18" charset="0"/>
              </a:rPr>
              <a:t>https://en.wikipedia.org/wiki/Men%27s_FIH_Hockey_World_Cup</a:t>
            </a:r>
          </a:p>
          <a:p>
            <a:pPr algn="just">
              <a:lnSpc>
                <a:spcPct val="100000"/>
              </a:lnSpc>
              <a:spcBef>
                <a:spcPts val="0"/>
              </a:spcBef>
            </a:pPr>
            <a:r>
              <a:rPr lang="en-US" sz="2000" b="1" dirty="0">
                <a:latin typeface="Times New Roman" panose="02020603050405020304" pitchFamily="18" charset="0"/>
                <a:cs typeface="Times New Roman" panose="02020603050405020304" pitchFamily="18" charset="0"/>
              </a:rPr>
              <a:t>https://en.wikipedia.org/wiki/Hockey_Champions_Trophy</a:t>
            </a:r>
          </a:p>
          <a:p>
            <a:pPr algn="just">
              <a:lnSpc>
                <a:spcPct val="100000"/>
              </a:lnSpc>
              <a:spcBef>
                <a:spcPts val="0"/>
              </a:spcBef>
            </a:pPr>
            <a:r>
              <a:rPr lang="en-US" sz="2000" b="1" dirty="0">
                <a:latin typeface="Times New Roman" panose="02020603050405020304" pitchFamily="18" charset="0"/>
                <a:cs typeface="Times New Roman" panose="02020603050405020304" pitchFamily="18" charset="0"/>
              </a:rPr>
              <a:t>https://en.wikipedia.org</a:t>
            </a:r>
          </a:p>
          <a:p>
            <a:pPr algn="just">
              <a:lnSpc>
                <a:spcPct val="100000"/>
              </a:lnSpc>
              <a:spcBef>
                <a:spcPts val="0"/>
              </a:spcBef>
            </a:pPr>
            <a:r>
              <a:rPr lang="en-US" sz="2000" b="1" dirty="0">
                <a:latin typeface="Times New Roman" panose="02020603050405020304" pitchFamily="18" charset="0"/>
                <a:cs typeface="Times New Roman" panose="02020603050405020304" pitchFamily="18" charset="0"/>
              </a:rPr>
              <a:t>https://cbs.lums.edu.pk/student-research-series/decline-hockey-pakistan-policy-analysis</a:t>
            </a:r>
          </a:p>
          <a:p>
            <a:pPr algn="just">
              <a:lnSpc>
                <a:spcPct val="100000"/>
              </a:lnSpc>
              <a:spcBef>
                <a:spcPts val="0"/>
              </a:spcBef>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J. Hassan, “DECLINE OF HOCKEY IN PAKISTAN: Policy Analysis,” no. 2018, p. 2020, 2018, [Online]. Available: https://cbs.lums.edu.pk/student-research-series/decline-hockey-pakistan-policy-analysis.</a:t>
            </a:r>
            <a:endParaRPr lang="en-US" sz="2000" b="1" dirty="0">
              <a:latin typeface="Times New Roman" panose="02020603050405020304" pitchFamily="18" charset="0"/>
              <a:cs typeface="Times New Roman" panose="02020603050405020304" pitchFamily="18" charset="0"/>
            </a:endParaRPr>
          </a:p>
          <a:p>
            <a:pPr algn="just">
              <a:lnSpc>
                <a:spcPct val="100000"/>
              </a:lnSpc>
              <a:spcBef>
                <a:spcPts val="0"/>
              </a:spcBef>
            </a:pPr>
            <a:r>
              <a:rPr lang="en-US" sz="2000" b="1" i="0" u="none" strike="noStrike" dirty="0">
                <a:effectLst/>
                <a:latin typeface="Times New Roman" panose="02020603050405020304" pitchFamily="18" charset="0"/>
                <a:cs typeface="Times New Roman" panose="02020603050405020304" pitchFamily="18" charset="0"/>
              </a:rPr>
              <a:t>https://eujournal.org/index.php/esj/article/view/7450/7175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Bef>
                <a:spcPts val="0"/>
              </a:spcBef>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Pakistan – Country Commercial Guide</a:t>
            </a:r>
            <a:endParaRPr lang="en-US" sz="2000" b="1" dirty="0">
              <a:latin typeface="Times New Roman" panose="02020603050405020304" pitchFamily="18" charset="0"/>
              <a:cs typeface="Times New Roman" panose="02020603050405020304" pitchFamily="18" charset="0"/>
            </a:endParaRPr>
          </a:p>
          <a:p>
            <a:pPr algn="just">
              <a:lnSpc>
                <a:spcPct val="100000"/>
              </a:lnSpc>
              <a:spcBef>
                <a:spcPts val="0"/>
              </a:spcBef>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https://www.dawn.com/news/1712132/nine-senior-players-opt-out-of-pakistan-camp-ahead-of-sultan-azlan-shah-cup</a:t>
            </a:r>
          </a:p>
          <a:p>
            <a:pPr algn="just">
              <a:lnSpc>
                <a:spcPct val="100000"/>
              </a:lnSpc>
              <a:spcBef>
                <a:spcPts val="0"/>
              </a:spcBef>
            </a:pPr>
            <a:endParaRPr lang="en-US" sz="2000" b="1"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C9C16E44-37A2-4EEC-A7B8-F14439EB6DCA}"/>
              </a:ext>
            </a:extLst>
          </p:cNvPr>
          <p:cNvSpPr>
            <a:spLocks noGrp="1"/>
          </p:cNvSpPr>
          <p:nvPr>
            <p:ph type="sldNum" sz="quarter" idx="12"/>
          </p:nvPr>
        </p:nvSpPr>
        <p:spPr/>
        <p:txBody>
          <a:bodyPr/>
          <a:lstStyle/>
          <a:p>
            <a:fld id="{D5AC29F5-4010-4A19-9105-7A7791C3ED09}" type="slidenum">
              <a:rPr lang="en-US" sz="1600" b="1" smtClean="0">
                <a:solidFill>
                  <a:schemeClr val="tx1"/>
                </a:solidFill>
                <a:latin typeface="Times New Roman" panose="02020603050405020304" pitchFamily="18" charset="0"/>
                <a:cs typeface="Times New Roman" panose="02020603050405020304" pitchFamily="18" charset="0"/>
              </a:rPr>
              <a:t>26</a:t>
            </a:fld>
            <a:endParaRPr lang="en-US" sz="1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57651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69A82A6-EA41-1745-A4B3-F40649A718E5}" type="slidenum">
              <a:rPr lang="en-US" sz="1600" b="1" smtClean="0">
                <a:solidFill>
                  <a:schemeClr val="tx1"/>
                </a:solidFill>
                <a:latin typeface="Times New Roman" panose="02020603050405020304" pitchFamily="18" charset="0"/>
                <a:cs typeface="Times New Roman" panose="02020603050405020304" pitchFamily="18" charset="0"/>
              </a:rPr>
              <a:pPr/>
              <a:t>27</a:t>
            </a:fld>
            <a:endParaRPr lang="en-US" sz="1600" b="1" dirty="0">
              <a:solidFill>
                <a:schemeClr val="tx1"/>
              </a:solidFill>
              <a:latin typeface="Times New Roman" panose="02020603050405020304" pitchFamily="18" charset="0"/>
              <a:cs typeface="Times New Roman" panose="02020603050405020304" pitchFamily="18" charset="0"/>
            </a:endParaRPr>
          </a:p>
        </p:txBody>
      </p:sp>
      <p:sp>
        <p:nvSpPr>
          <p:cNvPr id="8" name="Title 5"/>
          <p:cNvSpPr>
            <a:spLocks noGrp="1"/>
          </p:cNvSpPr>
          <p:nvPr>
            <p:ph type="title"/>
          </p:nvPr>
        </p:nvSpPr>
        <p:spPr>
          <a:xfrm>
            <a:off x="1896794" y="319555"/>
            <a:ext cx="8398412" cy="1450757"/>
          </a:xfrm>
        </p:spPr>
        <p:txBody>
          <a:bodyPr anchor="b" anchorCtr="0">
            <a:normAutofit/>
          </a:bodyPr>
          <a:lstStyle/>
          <a:p>
            <a:pPr algn="ctr"/>
            <a:r>
              <a:rPr lang="en-US" sz="7200" b="1" dirty="0">
                <a:latin typeface="Times New Roman" panose="02020603050405020304" pitchFamily="18" charset="0"/>
                <a:cs typeface="Times New Roman" panose="02020603050405020304" pitchFamily="18" charset="0"/>
              </a:rPr>
              <a:t>Thank You</a:t>
            </a:r>
          </a:p>
        </p:txBody>
      </p:sp>
      <p:pic>
        <p:nvPicPr>
          <p:cNvPr id="6" name="Picture 5" descr="Pak-Hockey-1.jpg"/>
          <p:cNvPicPr>
            <a:picLocks noChangeAspect="1"/>
          </p:cNvPicPr>
          <p:nvPr/>
        </p:nvPicPr>
        <p:blipFill>
          <a:blip r:embed="rId3">
            <a:lum bright="10000" contrast="20000"/>
          </a:blip>
          <a:stretch>
            <a:fillRect/>
          </a:stretch>
        </p:blipFill>
        <p:spPr>
          <a:xfrm>
            <a:off x="4181514" y="1881041"/>
            <a:ext cx="3812102" cy="4260150"/>
          </a:xfrm>
          <a:prstGeom prst="rect">
            <a:avLst/>
          </a:prstGeom>
          <a:ln>
            <a:noFill/>
          </a:ln>
          <a:effectLst>
            <a:softEdge rad="112500"/>
          </a:effectLst>
        </p:spPr>
      </p:pic>
    </p:spTree>
    <p:extLst>
      <p:ext uri="{BB962C8B-B14F-4D97-AF65-F5344CB8AC3E}">
        <p14:creationId xmlns:p14="http://schemas.microsoft.com/office/powerpoint/2010/main" val="30797934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3D6F09-3EF6-42F1-B97F-C3A1F0AF5782}"/>
              </a:ext>
            </a:extLst>
          </p:cNvPr>
          <p:cNvSpPr>
            <a:spLocks noGrp="1"/>
          </p:cNvSpPr>
          <p:nvPr>
            <p:ph idx="1"/>
          </p:nvPr>
        </p:nvSpPr>
        <p:spPr>
          <a:xfrm>
            <a:off x="242048" y="1333892"/>
            <a:ext cx="8592236" cy="1815882"/>
          </a:xfrm>
        </p:spPr>
        <p:txBody>
          <a:bodyPr wrap="square">
            <a:spAutoFit/>
          </a:bodyPr>
          <a:lstStyle/>
          <a:p>
            <a:pPr marL="0" marR="0" indent="0" algn="just">
              <a:lnSpc>
                <a:spcPct val="100000"/>
              </a:lnSpc>
              <a:spcBef>
                <a:spcPts val="0"/>
              </a:spcBef>
              <a:buNone/>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The Express Tribune, 01.04.2022  KARACHI:</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0000"/>
              </a:lnSpc>
              <a:spcBef>
                <a:spcPts val="0"/>
              </a:spcBef>
              <a:buNone/>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Field hockey fans all across the globe still recall Germany's legendary forward Stefan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Bloecher</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who mesmerized generations with his dribble and feint, moves otherwise considered a forte of Asian players.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0000"/>
              </a:lnSpc>
              <a:spcBef>
                <a:spcPts val="0"/>
              </a:spcBef>
              <a:buNone/>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Unlike other European players, who relied on long passes, the tall, broad-shouldered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Bloecher</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would pick the ball from the middle of the ground and dribble through the D with ease and perfection, leaving the opposing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defence</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helpless.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348C11A1-3F08-4461-B68E-BD643C8CBEDA}"/>
              </a:ext>
            </a:extLst>
          </p:cNvPr>
          <p:cNvSpPr>
            <a:spLocks noGrp="1"/>
          </p:cNvSpPr>
          <p:nvPr>
            <p:ph type="sldNum" sz="quarter" idx="12"/>
          </p:nvPr>
        </p:nvSpPr>
        <p:spPr/>
        <p:txBody>
          <a:bodyPr/>
          <a:lstStyle/>
          <a:p>
            <a:fld id="{D5AC29F5-4010-4A19-9105-7A7791C3ED09}" type="slidenum">
              <a:rPr lang="en-US" smtClean="0"/>
              <a:t>28</a:t>
            </a:fld>
            <a:endParaRPr lang="en-US"/>
          </a:p>
        </p:txBody>
      </p:sp>
      <p:pic>
        <p:nvPicPr>
          <p:cNvPr id="7" name="Picture 6" descr="photo aa">
            <a:extLst>
              <a:ext uri="{FF2B5EF4-FFF2-40B4-BE49-F238E27FC236}">
                <a16:creationId xmlns:a16="http://schemas.microsoft.com/office/drawing/2014/main" id="{25A0F852-57BD-4075-B3E1-0087140195C7}"/>
              </a:ext>
            </a:extLst>
          </p:cNvPr>
          <p:cNvPicPr/>
          <p:nvPr/>
        </p:nvPicPr>
        <p:blipFill>
          <a:blip r:embed="rId2"/>
          <a:srcRect/>
          <a:stretch>
            <a:fillRect/>
          </a:stretch>
        </p:blipFill>
        <p:spPr bwMode="auto">
          <a:xfrm>
            <a:off x="8834284" y="490481"/>
            <a:ext cx="3115668" cy="2369880"/>
          </a:xfrm>
          <a:prstGeom prst="rect">
            <a:avLst/>
          </a:prstGeom>
          <a:noFill/>
          <a:ln w="9525">
            <a:noFill/>
            <a:miter lim="800000"/>
            <a:headEnd/>
            <a:tailEnd/>
          </a:ln>
        </p:spPr>
      </p:pic>
      <p:sp>
        <p:nvSpPr>
          <p:cNvPr id="9" name="Content Placeholder 2">
            <a:extLst>
              <a:ext uri="{FF2B5EF4-FFF2-40B4-BE49-F238E27FC236}">
                <a16:creationId xmlns:a16="http://schemas.microsoft.com/office/drawing/2014/main" id="{22F1EFC8-80C8-43A3-8541-67357F1ED258}"/>
              </a:ext>
            </a:extLst>
          </p:cNvPr>
          <p:cNvSpPr txBox="1">
            <a:spLocks/>
          </p:cNvSpPr>
          <p:nvPr/>
        </p:nvSpPr>
        <p:spPr>
          <a:xfrm>
            <a:off x="261716" y="3344578"/>
            <a:ext cx="11688236" cy="304698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Font typeface="Arial" panose="020B0604020202020204" pitchFamily="34" charset="0"/>
              <a:buNone/>
            </a:pPr>
            <a:r>
              <a:rPr lang="en-US" sz="1600" dirty="0" err="1">
                <a:latin typeface="Times New Roman" panose="02020603050405020304" pitchFamily="18" charset="0"/>
                <a:ea typeface="Times New Roman" panose="02020603050405020304" pitchFamily="18" charset="0"/>
                <a:cs typeface="Times New Roman" panose="02020603050405020304" pitchFamily="18" charset="0"/>
              </a:rPr>
              <a:t>Bloecher</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 who represented the country from 1978 to 1992, first for erstwhile West Germany and then Germany after the fall of the Berlin Wall and reunification of the East in November 1989, spoke exclusively to </a:t>
            </a:r>
            <a:r>
              <a:rPr lang="en-US" sz="1600" i="1" dirty="0">
                <a:latin typeface="Times New Roman" panose="02020603050405020304" pitchFamily="18" charset="0"/>
                <a:ea typeface="Times New Roman" panose="02020603050405020304" pitchFamily="18" charset="0"/>
                <a:cs typeface="Times New Roman" panose="02020603050405020304" pitchFamily="18" charset="0"/>
              </a:rPr>
              <a:t>Anadolu Agency</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 about the factors that contributed to the decline of field hockey in South Asia, particularly in Pakistan.</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Font typeface="Arial" panose="020B0604020202020204" pitchFamily="34" charset="0"/>
              <a:buNone/>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Field hockey is the national sport of an otherwise cricket-obsessed Pakistan, which has dominated the game for decades, most notably from 1948 to 1994.</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Font typeface="Arial" panose="020B0604020202020204" pitchFamily="34" charset="0"/>
              <a:buNone/>
            </a:pPr>
            <a:r>
              <a:rPr lang="en-US" sz="1600" dirty="0" err="1">
                <a:latin typeface="Times New Roman" panose="02020603050405020304" pitchFamily="18" charset="0"/>
                <a:ea typeface="Times New Roman" panose="02020603050405020304" pitchFamily="18" charset="0"/>
                <a:cs typeface="Times New Roman" panose="02020603050405020304" pitchFamily="18" charset="0"/>
              </a:rPr>
              <a:t>Bloecher</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 who is currently in Pakistan, believes that a </a:t>
            </a:r>
            <a:r>
              <a:rPr lang="en-US" sz="1600" b="1" dirty="0">
                <a:solidFill>
                  <a:srgbClr val="000099"/>
                </a:solidFill>
                <a:latin typeface="Times New Roman" panose="02020603050405020304" pitchFamily="18" charset="0"/>
                <a:ea typeface="Times New Roman" panose="02020603050405020304" pitchFamily="18" charset="0"/>
                <a:cs typeface="Times New Roman" panose="02020603050405020304" pitchFamily="18" charset="0"/>
              </a:rPr>
              <a:t>lack of government patronage </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and modern infrastructure, dwindling sponsorships, a decaying domestic structure, and "</a:t>
            </a:r>
            <a:r>
              <a:rPr lang="en-US" sz="1600" b="1" dirty="0">
                <a:solidFill>
                  <a:srgbClr val="000099"/>
                </a:solidFill>
                <a:latin typeface="Times New Roman" panose="02020603050405020304" pitchFamily="18" charset="0"/>
                <a:ea typeface="Times New Roman" panose="02020603050405020304" pitchFamily="18" charset="0"/>
                <a:cs typeface="Times New Roman" panose="02020603050405020304" pitchFamily="18" charset="0"/>
              </a:rPr>
              <a:t>too much popularity and glamour" of cricket</a:t>
            </a:r>
            <a:r>
              <a:rPr lang="en-US" sz="1600" dirty="0">
                <a:solidFill>
                  <a:srgbClr val="00009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have all contributed to the gradual decline of field hockey in the South Asian country, pushing the former sport giant to 18th place in the world ranking.</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Font typeface="Arial" panose="020B0604020202020204" pitchFamily="34" charset="0"/>
              <a:buNone/>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Another factor, he added, is Pakistan's "huge size and population," which makes it difficult to find and gather quality hockey players.</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Font typeface="Arial" panose="020B0604020202020204" pitchFamily="34" charset="0"/>
              <a:buNone/>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"In countries like Germany, (the) Netherlands, or Belgium, which are way smaller (than Pakistan), it's quite easy to gather hundreds of top-class players in one place. But, it's too difficult for Pakistan, which, in addition to its huge size and population, lacks resources and finance," he observed.</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Content Placeholder 2">
            <a:extLst>
              <a:ext uri="{FF2B5EF4-FFF2-40B4-BE49-F238E27FC236}">
                <a16:creationId xmlns:a16="http://schemas.microsoft.com/office/drawing/2014/main" id="{A2334CDA-192A-4DA8-9403-97E54B6A0DFC}"/>
              </a:ext>
            </a:extLst>
          </p:cNvPr>
          <p:cNvSpPr txBox="1">
            <a:spLocks/>
          </p:cNvSpPr>
          <p:nvPr/>
        </p:nvSpPr>
        <p:spPr>
          <a:xfrm>
            <a:off x="394448" y="453898"/>
            <a:ext cx="8439836" cy="738664"/>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Font typeface="Arial" panose="020B0604020202020204" pitchFamily="34" charset="0"/>
              <a:buNone/>
            </a:pPr>
            <a:r>
              <a:rPr lang="en-US" sz="2400" b="1" i="1" kern="1800" dirty="0">
                <a:latin typeface="Times New Roman" panose="02020603050405020304" pitchFamily="18" charset="0"/>
                <a:ea typeface="Times New Roman" panose="02020603050405020304" pitchFamily="18" charset="0"/>
                <a:cs typeface="Times New Roman" panose="02020603050405020304" pitchFamily="18" charset="0"/>
              </a:rPr>
              <a:t>Despite waning popularity, field hockey still has place in Pakistan</a:t>
            </a:r>
            <a:endParaRPr lang="en-US" sz="1800" b="1" i="1" kern="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Font typeface="Arial" panose="020B0604020202020204" pitchFamily="34" charset="0"/>
              <a:buNone/>
            </a:pPr>
            <a:r>
              <a:rPr lang="en-US" sz="1800" b="1" kern="1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800" b="1" kern="1800" dirty="0">
                <a:solidFill>
                  <a:srgbClr val="000099"/>
                </a:solidFill>
                <a:latin typeface="Times New Roman" panose="02020603050405020304" pitchFamily="18" charset="0"/>
                <a:ea typeface="Times New Roman" panose="02020603050405020304" pitchFamily="18" charset="0"/>
                <a:cs typeface="Times New Roman" panose="02020603050405020304" pitchFamily="18" charset="0"/>
              </a:rPr>
              <a:t>German legend </a:t>
            </a:r>
            <a:r>
              <a:rPr lang="en-US" sz="1800" b="1" dirty="0">
                <a:solidFill>
                  <a:srgbClr val="000099"/>
                </a:solidFill>
                <a:latin typeface="Times New Roman" panose="02020603050405020304" pitchFamily="18" charset="0"/>
                <a:ea typeface="Times New Roman" panose="02020603050405020304" pitchFamily="18" charset="0"/>
                <a:cs typeface="Times New Roman" panose="02020603050405020304" pitchFamily="18" charset="0"/>
              </a:rPr>
              <a:t>Stefan </a:t>
            </a:r>
            <a:r>
              <a:rPr lang="en-US" sz="1800" b="1" dirty="0" err="1">
                <a:solidFill>
                  <a:srgbClr val="000099"/>
                </a:solidFill>
                <a:latin typeface="Times New Roman" panose="02020603050405020304" pitchFamily="18" charset="0"/>
                <a:ea typeface="Times New Roman" panose="02020603050405020304" pitchFamily="18" charset="0"/>
                <a:cs typeface="Times New Roman" panose="02020603050405020304" pitchFamily="18" charset="0"/>
              </a:rPr>
              <a:t>Bloecher</a:t>
            </a:r>
            <a:endParaRPr lang="en-US" sz="1800" dirty="0">
              <a:solidFill>
                <a:srgbClr val="000099"/>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Arrow: Left 1">
            <a:hlinkClick r:id="rId3" action="ppaction://hlinksldjump"/>
            <a:extLst>
              <a:ext uri="{FF2B5EF4-FFF2-40B4-BE49-F238E27FC236}">
                <a16:creationId xmlns:a16="http://schemas.microsoft.com/office/drawing/2014/main" id="{D169EECE-5D93-4744-8E29-3565AB48F9BF}"/>
              </a:ext>
            </a:extLst>
          </p:cNvPr>
          <p:cNvSpPr/>
          <p:nvPr/>
        </p:nvSpPr>
        <p:spPr>
          <a:xfrm>
            <a:off x="10043650" y="6290776"/>
            <a:ext cx="64008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55028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48C11A1-3F08-4461-B68E-BD643C8CBEDA}"/>
              </a:ext>
            </a:extLst>
          </p:cNvPr>
          <p:cNvSpPr>
            <a:spLocks noGrp="1"/>
          </p:cNvSpPr>
          <p:nvPr>
            <p:ph type="sldNum" sz="quarter" idx="12"/>
          </p:nvPr>
        </p:nvSpPr>
        <p:spPr/>
        <p:txBody>
          <a:bodyPr/>
          <a:lstStyle/>
          <a:p>
            <a:fld id="{D5AC29F5-4010-4A19-9105-7A7791C3ED09}" type="slidenum">
              <a:rPr lang="en-US" smtClean="0"/>
              <a:t>29</a:t>
            </a:fld>
            <a:endParaRPr lang="en-US"/>
          </a:p>
        </p:txBody>
      </p:sp>
      <p:sp>
        <p:nvSpPr>
          <p:cNvPr id="6" name="Content Placeholder 2">
            <a:extLst>
              <a:ext uri="{FF2B5EF4-FFF2-40B4-BE49-F238E27FC236}">
                <a16:creationId xmlns:a16="http://schemas.microsoft.com/office/drawing/2014/main" id="{EAE3BACA-AEE9-4088-99C9-A94F990D6CB0}"/>
              </a:ext>
            </a:extLst>
          </p:cNvPr>
          <p:cNvSpPr txBox="1">
            <a:spLocks/>
          </p:cNvSpPr>
          <p:nvPr/>
        </p:nvSpPr>
        <p:spPr>
          <a:xfrm>
            <a:off x="383459" y="1982055"/>
            <a:ext cx="11616812" cy="4845750"/>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30000"/>
              </a:lnSpc>
              <a:spcBef>
                <a:spcPts val="0"/>
              </a:spcBef>
              <a:buFont typeface="Arial" panose="020B0604020202020204" pitchFamily="34" charset="0"/>
              <a:buNone/>
            </a:pPr>
            <a:r>
              <a:rPr lang="en-US" sz="2400" dirty="0">
                <a:latin typeface="Times New Roman" panose="02020603050405020304" pitchFamily="18" charset="0"/>
                <a:ea typeface="Calibri" panose="020F0502020204030204" pitchFamily="34" charset="0"/>
                <a:cs typeface="Times New Roman" panose="02020603050405020304" pitchFamily="18" charset="0"/>
              </a:rPr>
              <a:t>Asif Muhammad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Bajwa</a:t>
            </a:r>
            <a:r>
              <a:rPr lang="en-US" sz="2400" dirty="0">
                <a:latin typeface="Times New Roman" panose="02020603050405020304" pitchFamily="18" charset="0"/>
                <a:ea typeface="Calibri" panose="020F0502020204030204" pitchFamily="34" charset="0"/>
                <a:cs typeface="Times New Roman" panose="02020603050405020304" pitchFamily="18" charset="0"/>
              </a:rPr>
              <a:t> mentioned the main reason of </a:t>
            </a:r>
            <a:r>
              <a:rPr lang="en-US" sz="2400" b="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decline of hockey in Pakistan as change of game from natural grass to Astro Turf.</a:t>
            </a:r>
            <a:r>
              <a:rPr lang="en-US" sz="2400" dirty="0">
                <a:latin typeface="Times New Roman" panose="02020603050405020304" pitchFamily="18" charset="0"/>
                <a:ea typeface="Calibri" panose="020F0502020204030204" pitchFamily="34" charset="0"/>
                <a:cs typeface="Times New Roman" panose="02020603050405020304" pitchFamily="18" charset="0"/>
              </a:rPr>
              <a:t> He strengthened his view point with the remarks that hockey on Astro turf has different dynamics with respect to both human resources and changes in game. He said that unluckily, Pakistan could not bridge this gap as we </a:t>
            </a:r>
            <a:r>
              <a:rPr lang="en-US" sz="2400" b="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have only 40 Astro Turfs out of which 5-6 </a:t>
            </a:r>
            <a:r>
              <a:rPr lang="en-US" sz="2400" dirty="0">
                <a:latin typeface="Times New Roman" panose="02020603050405020304" pitchFamily="18" charset="0"/>
                <a:ea typeface="Calibri" panose="020F0502020204030204" pitchFamily="34" charset="0"/>
                <a:cs typeface="Times New Roman" panose="02020603050405020304" pitchFamily="18" charset="0"/>
              </a:rPr>
              <a:t>are functional at the moment.  </a:t>
            </a:r>
          </a:p>
          <a:p>
            <a:pPr marL="0" indent="0" algn="just">
              <a:lnSpc>
                <a:spcPct val="130000"/>
              </a:lnSpc>
              <a:spcBef>
                <a:spcPts val="0"/>
              </a:spcBef>
              <a:buFont typeface="Arial" panose="020B0604020202020204" pitchFamily="34" charset="0"/>
              <a:buNone/>
            </a:pPr>
            <a:r>
              <a:rPr lang="en-US" sz="2400" dirty="0">
                <a:latin typeface="Times New Roman" panose="02020603050405020304" pitchFamily="18" charset="0"/>
                <a:ea typeface="Calibri" panose="020F0502020204030204" pitchFamily="34" charset="0"/>
                <a:cs typeface="Times New Roman" panose="02020603050405020304" pitchFamily="18" charset="0"/>
              </a:rPr>
              <a:t>He also expressed his views that the federation has not financial support and it succeeds to get only 80 to 90 million rupees per Anum, the major portion of which comes from Sindh Government. Mr.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Bajwa</a:t>
            </a:r>
            <a:r>
              <a:rPr lang="en-US" sz="2400" dirty="0">
                <a:latin typeface="Times New Roman" panose="02020603050405020304" pitchFamily="18" charset="0"/>
                <a:ea typeface="Calibri" panose="020F0502020204030204" pitchFamily="34" charset="0"/>
                <a:cs typeface="Times New Roman" panose="02020603050405020304" pitchFamily="18" charset="0"/>
              </a:rPr>
              <a:t> said that the cricket as a monster in Pakistan has eaten the national game hockey and presently it is being played only in some areas of Pakistan including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Gojra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Pir</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Mehal</a:t>
            </a:r>
            <a:r>
              <a:rPr lang="en-US" sz="2400" dirty="0">
                <a:latin typeface="Times New Roman" panose="02020603050405020304" pitchFamily="18" charset="0"/>
                <a:ea typeface="Calibri" panose="020F0502020204030204" pitchFamily="34" charset="0"/>
                <a:cs typeface="Times New Roman" panose="02020603050405020304" pitchFamily="18" charset="0"/>
              </a:rPr>
              <a:t>, Sialkot, Vehari, Sheikhupura and rural areas of Lahore.</a:t>
            </a:r>
          </a:p>
        </p:txBody>
      </p:sp>
      <p:pic>
        <p:nvPicPr>
          <p:cNvPr id="8" name="Picture 7">
            <a:extLst>
              <a:ext uri="{FF2B5EF4-FFF2-40B4-BE49-F238E27FC236}">
                <a16:creationId xmlns:a16="http://schemas.microsoft.com/office/drawing/2014/main" id="{CA7B6A50-763F-4EE8-BD0E-F3618C42C6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1922" y="182377"/>
            <a:ext cx="2015613" cy="1602336"/>
          </a:xfrm>
          <a:prstGeom prst="rect">
            <a:avLst/>
          </a:prstGeom>
        </p:spPr>
      </p:pic>
      <p:sp>
        <p:nvSpPr>
          <p:cNvPr id="9" name="Title 1">
            <a:extLst>
              <a:ext uri="{FF2B5EF4-FFF2-40B4-BE49-F238E27FC236}">
                <a16:creationId xmlns:a16="http://schemas.microsoft.com/office/drawing/2014/main" id="{9D0BA499-4788-41E1-8529-9440E2A92BA0}"/>
              </a:ext>
            </a:extLst>
          </p:cNvPr>
          <p:cNvSpPr txBox="1">
            <a:spLocks/>
          </p:cNvSpPr>
          <p:nvPr/>
        </p:nvSpPr>
        <p:spPr>
          <a:xfrm>
            <a:off x="1622323" y="513223"/>
            <a:ext cx="8316243" cy="8375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latin typeface="Times New Roman" panose="02020603050405020304" pitchFamily="18" charset="0"/>
                <a:cs typeface="Times New Roman" panose="02020603050405020304" pitchFamily="18" charset="0"/>
              </a:rPr>
              <a:t>Interview with Olympian Asif </a:t>
            </a:r>
            <a:r>
              <a:rPr lang="en-US" sz="4000" b="1" dirty="0" err="1">
                <a:latin typeface="Times New Roman" panose="02020603050405020304" pitchFamily="18" charset="0"/>
                <a:cs typeface="Times New Roman" panose="02020603050405020304" pitchFamily="18" charset="0"/>
              </a:rPr>
              <a:t>Bajwa</a:t>
            </a:r>
            <a:endParaRPr lang="en-US" sz="4000" b="1" dirty="0">
              <a:latin typeface="Times New Roman" panose="02020603050405020304" pitchFamily="18" charset="0"/>
              <a:cs typeface="Times New Roman" panose="02020603050405020304" pitchFamily="18" charset="0"/>
            </a:endParaRPr>
          </a:p>
        </p:txBody>
      </p:sp>
      <p:sp>
        <p:nvSpPr>
          <p:cNvPr id="7" name="Arrow: Left 6">
            <a:hlinkClick r:id="rId3" action="ppaction://hlinksldjump"/>
            <a:extLst>
              <a:ext uri="{FF2B5EF4-FFF2-40B4-BE49-F238E27FC236}">
                <a16:creationId xmlns:a16="http://schemas.microsoft.com/office/drawing/2014/main" id="{82456249-2A7E-4069-A99C-28AC81AB2625}"/>
              </a:ext>
            </a:extLst>
          </p:cNvPr>
          <p:cNvSpPr/>
          <p:nvPr/>
        </p:nvSpPr>
        <p:spPr>
          <a:xfrm>
            <a:off x="9719184" y="6335020"/>
            <a:ext cx="64008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0215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09625"/>
            <a:ext cx="10515600" cy="1325563"/>
          </a:xfrm>
        </p:spPr>
        <p:txBody>
          <a:bodyPr>
            <a:normAutofit/>
          </a:bodyPr>
          <a:lstStyle/>
          <a:p>
            <a:pPr algn="ctr"/>
            <a:r>
              <a:rPr lang="en-US" sz="4000" b="1" dirty="0">
                <a:solidFill>
                  <a:schemeClr val="tx1"/>
                </a:solidFill>
                <a:latin typeface="Times New Roman" panose="02020603050405020304" pitchFamily="18" charset="0"/>
                <a:cs typeface="Times New Roman" panose="02020603050405020304" pitchFamily="18" charset="0"/>
              </a:rPr>
              <a:t>Glossary of Terms</a:t>
            </a:r>
          </a:p>
        </p:txBody>
      </p:sp>
      <p:sp>
        <p:nvSpPr>
          <p:cNvPr id="5" name="Content Placeholder 4"/>
          <p:cNvSpPr>
            <a:spLocks noGrp="1"/>
          </p:cNvSpPr>
          <p:nvPr>
            <p:ph idx="1"/>
          </p:nvPr>
        </p:nvSpPr>
        <p:spPr>
          <a:xfrm>
            <a:off x="1981200" y="1825625"/>
            <a:ext cx="9042400" cy="3622675"/>
          </a:xfrm>
        </p:spPr>
        <p:txBody>
          <a:bodyPr>
            <a:normAutofit/>
          </a:bodyPr>
          <a:lstStyle/>
          <a:p>
            <a:pPr marL="0" indent="0" algn="just">
              <a:buNone/>
            </a:pP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FIH		Federation of International Hockey</a:t>
            </a:r>
          </a:p>
          <a:p>
            <a:pPr marL="0" indent="0" algn="just">
              <a:buNone/>
            </a:pPr>
            <a:r>
              <a:rPr lang="en-US" dirty="0">
                <a:latin typeface="Times New Roman" panose="02020603050405020304" pitchFamily="18" charset="0"/>
                <a:cs typeface="Times New Roman" panose="02020603050405020304" pitchFamily="18" charset="0"/>
              </a:rPr>
              <a:t>LGS		Lahore Grammar School</a:t>
            </a:r>
          </a:p>
          <a:p>
            <a:pPr marL="0" indent="0" algn="just">
              <a:buNone/>
            </a:pPr>
            <a:r>
              <a:rPr lang="en-US" dirty="0">
                <a:latin typeface="Times New Roman" panose="02020603050405020304" pitchFamily="18" charset="0"/>
                <a:cs typeface="Times New Roman" panose="02020603050405020304" pitchFamily="18" charset="0"/>
              </a:rPr>
              <a:t>LUMS	Lahore University of Management Sciences </a:t>
            </a:r>
          </a:p>
          <a:p>
            <a:pPr marL="0" indent="0" algn="just">
              <a:buNone/>
            </a:pPr>
            <a:r>
              <a:rPr lang="en-US" dirty="0">
                <a:latin typeface="Times New Roman" panose="02020603050405020304" pitchFamily="18" charset="0"/>
                <a:cs typeface="Times New Roman" panose="02020603050405020304" pitchFamily="18" charset="0"/>
              </a:rPr>
              <a:t>PHF		Pakistan Hockey Federation</a:t>
            </a:r>
          </a:p>
          <a:p>
            <a:pPr marL="0" indent="0" algn="just">
              <a:buNone/>
            </a:pPr>
            <a:r>
              <a:rPr lang="en-US" dirty="0">
                <a:latin typeface="Times New Roman" panose="02020603050405020304" pitchFamily="18" charset="0"/>
                <a:cs typeface="Times New Roman" panose="02020603050405020304" pitchFamily="18" charset="0"/>
              </a:rPr>
              <a:t>PSHL		Pakistan Super Hockey League</a:t>
            </a:r>
          </a:p>
        </p:txBody>
      </p:sp>
      <p:sp>
        <p:nvSpPr>
          <p:cNvPr id="3" name="Slide Number Placeholder 2"/>
          <p:cNvSpPr>
            <a:spLocks noGrp="1"/>
          </p:cNvSpPr>
          <p:nvPr>
            <p:ph type="sldNum" sz="quarter" idx="12"/>
          </p:nvPr>
        </p:nvSpPr>
        <p:spPr/>
        <p:txBody>
          <a:bodyPr/>
          <a:lstStyle/>
          <a:p>
            <a:fld id="{669A82A6-EA41-1745-A4B3-F40649A718E5}" type="slidenum">
              <a:rPr lang="en-US" sz="1600" b="1" smtClean="0">
                <a:solidFill>
                  <a:schemeClr val="tx1"/>
                </a:solidFill>
                <a:latin typeface="Times New Roman" panose="02020603050405020304" pitchFamily="18" charset="0"/>
                <a:cs typeface="Times New Roman" panose="02020603050405020304" pitchFamily="18" charset="0"/>
              </a:rPr>
              <a:pPr/>
              <a:t>3</a:t>
            </a:fld>
            <a:endParaRPr lang="en-US" sz="1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64410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90859-D8D5-4D8D-ADEE-CF43A4DA7910}"/>
              </a:ext>
            </a:extLst>
          </p:cNvPr>
          <p:cNvSpPr>
            <a:spLocks noGrp="1"/>
          </p:cNvSpPr>
          <p:nvPr>
            <p:ph type="title"/>
          </p:nvPr>
        </p:nvSpPr>
        <p:spPr>
          <a:xfrm>
            <a:off x="336416" y="559272"/>
            <a:ext cx="8556863" cy="837562"/>
          </a:xfrm>
        </p:spPr>
        <p:txBody>
          <a:bodyPr>
            <a:noAutofit/>
          </a:bodyPr>
          <a:lstStyle/>
          <a:p>
            <a:pPr algn="ctr"/>
            <a:r>
              <a:rPr lang="en-US" sz="4000" b="1" dirty="0">
                <a:latin typeface="Times New Roman" panose="02020603050405020304" pitchFamily="18" charset="0"/>
                <a:cs typeface="Times New Roman" panose="02020603050405020304" pitchFamily="18" charset="0"/>
              </a:rPr>
              <a:t>Interview with Olympian </a:t>
            </a:r>
            <a:r>
              <a:rPr lang="en-US" sz="4000" b="1" dirty="0" err="1">
                <a:latin typeface="Times New Roman" panose="02020603050405020304" pitchFamily="18" charset="0"/>
                <a:cs typeface="Times New Roman" panose="02020603050405020304" pitchFamily="18" charset="0"/>
              </a:rPr>
              <a:t>Tauqeer</a:t>
            </a:r>
            <a:r>
              <a:rPr lang="en-US" sz="4000" b="1" dirty="0">
                <a:latin typeface="Times New Roman" panose="02020603050405020304" pitchFamily="18" charset="0"/>
                <a:cs typeface="Times New Roman" panose="02020603050405020304" pitchFamily="18" charset="0"/>
              </a:rPr>
              <a:t> Dar</a:t>
            </a:r>
          </a:p>
        </p:txBody>
      </p:sp>
      <p:sp>
        <p:nvSpPr>
          <p:cNvPr id="3" name="Content Placeholder 2">
            <a:extLst>
              <a:ext uri="{FF2B5EF4-FFF2-40B4-BE49-F238E27FC236}">
                <a16:creationId xmlns:a16="http://schemas.microsoft.com/office/drawing/2014/main" id="{F43D6F09-3EF6-42F1-B97F-C3A1F0AF5782}"/>
              </a:ext>
            </a:extLst>
          </p:cNvPr>
          <p:cNvSpPr>
            <a:spLocks noGrp="1"/>
          </p:cNvSpPr>
          <p:nvPr>
            <p:ph idx="1"/>
          </p:nvPr>
        </p:nvSpPr>
        <p:spPr>
          <a:xfrm>
            <a:off x="191730" y="1912381"/>
            <a:ext cx="11663854" cy="4451988"/>
          </a:xfrm>
        </p:spPr>
        <p:txBody>
          <a:bodyPr wrap="square">
            <a:spAutoFit/>
          </a:bodyPr>
          <a:lstStyle/>
          <a:p>
            <a:pPr marL="0" indent="0" algn="just">
              <a:lnSpc>
                <a:spcPct val="120000"/>
              </a:lnSpc>
              <a:spcBef>
                <a:spcPts val="0"/>
              </a:spcBef>
              <a:buNone/>
            </a:pPr>
            <a:r>
              <a:rPr lang="en-US" sz="2200" dirty="0">
                <a:latin typeface="Times New Roman" panose="02020603050405020304" pitchFamily="18" charset="0"/>
                <a:cs typeface="Times New Roman" panose="02020603050405020304" pitchFamily="18" charset="0"/>
              </a:rPr>
              <a:t>In an interview, the Olympian </a:t>
            </a:r>
            <a:r>
              <a:rPr lang="en-US" sz="2200" dirty="0" err="1">
                <a:latin typeface="Times New Roman" panose="02020603050405020304" pitchFamily="18" charset="0"/>
                <a:cs typeface="Times New Roman" panose="02020603050405020304" pitchFamily="18" charset="0"/>
              </a:rPr>
              <a:t>Tauqeer</a:t>
            </a:r>
            <a:r>
              <a:rPr lang="en-US" sz="2200" dirty="0">
                <a:latin typeface="Times New Roman" panose="02020603050405020304" pitchFamily="18" charset="0"/>
                <a:cs typeface="Times New Roman" panose="02020603050405020304" pitchFamily="18" charset="0"/>
              </a:rPr>
              <a:t> Dar expressed his views that the </a:t>
            </a:r>
            <a:r>
              <a:rPr lang="en-US" sz="2200" b="1" dirty="0">
                <a:solidFill>
                  <a:srgbClr val="000099"/>
                </a:solidFill>
                <a:latin typeface="Times New Roman" panose="02020603050405020304" pitchFamily="18" charset="0"/>
                <a:cs typeface="Times New Roman" panose="02020603050405020304" pitchFamily="18" charset="0"/>
              </a:rPr>
              <a:t>hockey is a very expensive sport</a:t>
            </a:r>
            <a:r>
              <a:rPr lang="en-US" sz="2200" dirty="0">
                <a:latin typeface="Times New Roman" panose="02020603050405020304" pitchFamily="18" charset="0"/>
                <a:cs typeface="Times New Roman" panose="02020603050405020304" pitchFamily="18" charset="0"/>
              </a:rPr>
              <a:t> and unless you are playing hockey on AstroTurf, you are wasting your time.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Hockey stick costs around 30 thousand rupees, shoes cost around 20 thousand, and a simple goal keeper kit costs around 3-4 lakh. Players can not afford expensive kits required for practice. The most important thing, one </a:t>
            </a:r>
            <a:r>
              <a:rPr lang="en-US" sz="2000" b="1"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rPr>
              <a:t>Astro turf costs Rs. 120 to 150 millions.</a:t>
            </a:r>
            <a:r>
              <a:rPr lang="en-US" sz="2200" b="1" dirty="0">
                <a:solidFill>
                  <a:srgbClr val="000099"/>
                </a:solidFill>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He said that Pakistan has become a one-sport nation, while we are very blessed to have so many talented players and all educational institutions are worried about their academic results and sports are no where in their priorities.</a:t>
            </a:r>
          </a:p>
          <a:p>
            <a:pPr marL="0" indent="0" algn="just">
              <a:lnSpc>
                <a:spcPct val="120000"/>
              </a:lnSpc>
              <a:spcBef>
                <a:spcPts val="0"/>
              </a:spcBef>
              <a:buNone/>
            </a:pPr>
            <a:r>
              <a:rPr lang="en-US" sz="2200" dirty="0" err="1">
                <a:latin typeface="Times New Roman" panose="02020603050405020304" pitchFamily="18" charset="0"/>
                <a:cs typeface="Times New Roman" panose="02020603050405020304" pitchFamily="18" charset="0"/>
              </a:rPr>
              <a:t>Tauqeer</a:t>
            </a:r>
            <a:r>
              <a:rPr lang="en-US" sz="2200" dirty="0">
                <a:latin typeface="Times New Roman" panose="02020603050405020304" pitchFamily="18" charset="0"/>
                <a:cs typeface="Times New Roman" panose="02020603050405020304" pitchFamily="18" charset="0"/>
              </a:rPr>
              <a:t> Dar opined that there is a need to lay more Astro Turfs in the country and wished that had the business tycoons sponsored, the present condition of our national game could have not been worst. Mr. Dar suggested that the big chains of private educational institutions like Beaconhouse and LGS may be compelled to play role for improvement of infrastructure of hocky in our country. </a:t>
            </a:r>
          </a:p>
        </p:txBody>
      </p:sp>
      <p:sp>
        <p:nvSpPr>
          <p:cNvPr id="5" name="Slide Number Placeholder 4">
            <a:extLst>
              <a:ext uri="{FF2B5EF4-FFF2-40B4-BE49-F238E27FC236}">
                <a16:creationId xmlns:a16="http://schemas.microsoft.com/office/drawing/2014/main" id="{348C11A1-3F08-4461-B68E-BD643C8CBEDA}"/>
              </a:ext>
            </a:extLst>
          </p:cNvPr>
          <p:cNvSpPr>
            <a:spLocks noGrp="1"/>
          </p:cNvSpPr>
          <p:nvPr>
            <p:ph type="sldNum" sz="quarter" idx="12"/>
          </p:nvPr>
        </p:nvSpPr>
        <p:spPr/>
        <p:txBody>
          <a:bodyPr/>
          <a:lstStyle/>
          <a:p>
            <a:fld id="{D5AC29F5-4010-4A19-9105-7A7791C3ED09}" type="slidenum">
              <a:rPr lang="en-US" smtClean="0"/>
              <a:t>30</a:t>
            </a:fld>
            <a:endParaRPr lang="en-US"/>
          </a:p>
        </p:txBody>
      </p:sp>
      <p:pic>
        <p:nvPicPr>
          <p:cNvPr id="7" name="Picture 6">
            <a:extLst>
              <a:ext uri="{FF2B5EF4-FFF2-40B4-BE49-F238E27FC236}">
                <a16:creationId xmlns:a16="http://schemas.microsoft.com/office/drawing/2014/main" id="{5DDBFC2F-7AB0-4ED9-9A32-F0E0FD0381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69910" y="137372"/>
            <a:ext cx="1885674" cy="1681362"/>
          </a:xfrm>
          <a:prstGeom prst="rect">
            <a:avLst/>
          </a:prstGeom>
        </p:spPr>
      </p:pic>
      <p:sp>
        <p:nvSpPr>
          <p:cNvPr id="6" name="Arrow: Left 5">
            <a:hlinkClick r:id="rId3" action="ppaction://hlinksldjump"/>
            <a:extLst>
              <a:ext uri="{FF2B5EF4-FFF2-40B4-BE49-F238E27FC236}">
                <a16:creationId xmlns:a16="http://schemas.microsoft.com/office/drawing/2014/main" id="{37E2511B-F2DF-4DEA-8BC8-28D28D9C8D02}"/>
              </a:ext>
            </a:extLst>
          </p:cNvPr>
          <p:cNvSpPr/>
          <p:nvPr/>
        </p:nvSpPr>
        <p:spPr>
          <a:xfrm>
            <a:off x="10146892" y="6290778"/>
            <a:ext cx="64008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4843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8670" y="276643"/>
            <a:ext cx="6784259" cy="802493"/>
          </a:xfrm>
        </p:spPr>
        <p:txBody>
          <a:bodyPr anchor="b" anchorCtr="0">
            <a:normAutofit/>
          </a:bodyPr>
          <a:lstStyle/>
          <a:p>
            <a:pPr algn="ctr"/>
            <a:r>
              <a:rPr lang="en-US" sz="4000" b="1" dirty="0">
                <a:latin typeface="Times New Roman" pitchFamily="18" charset="0"/>
                <a:cs typeface="Times New Roman" pitchFamily="18" charset="0"/>
              </a:rPr>
              <a:t>Sequence of Presentation</a:t>
            </a:r>
          </a:p>
        </p:txBody>
      </p:sp>
      <p:sp>
        <p:nvSpPr>
          <p:cNvPr id="3" name="Content Placeholder 2"/>
          <p:cNvSpPr>
            <a:spLocks noGrp="1"/>
          </p:cNvSpPr>
          <p:nvPr>
            <p:ph sz="half" idx="1"/>
          </p:nvPr>
        </p:nvSpPr>
        <p:spPr>
          <a:xfrm>
            <a:off x="1192160" y="1224120"/>
            <a:ext cx="9603660" cy="5515896"/>
          </a:xfrm>
        </p:spPr>
        <p:txBody>
          <a:bodyPr>
            <a:noAutofit/>
          </a:bodyPr>
          <a:lstStyle/>
          <a:p>
            <a:pPr marL="519113" indent="-519113" algn="just">
              <a:lnSpc>
                <a:spcPct val="100000"/>
              </a:lnSpc>
              <a:spcBef>
                <a:spcPts val="600"/>
              </a:spcBef>
              <a:buFont typeface="+mj-lt"/>
              <a:buAutoNum type="arabicPeriod"/>
            </a:pPr>
            <a:r>
              <a:rPr lang="en-US" b="1" dirty="0">
                <a:latin typeface="Times New Roman" panose="02020603050405020304" pitchFamily="18" charset="0"/>
                <a:cs typeface="Times New Roman" panose="02020603050405020304" pitchFamily="18" charset="0"/>
              </a:rPr>
              <a:t>Introduction</a:t>
            </a:r>
          </a:p>
          <a:p>
            <a:pPr marL="519113" indent="-519113" algn="just">
              <a:lnSpc>
                <a:spcPct val="100000"/>
              </a:lnSpc>
              <a:spcBef>
                <a:spcPts val="600"/>
              </a:spcBef>
              <a:buFont typeface="+mj-lt"/>
              <a:buAutoNum type="arabicPeriod"/>
            </a:pPr>
            <a:r>
              <a:rPr lang="en-US" b="1" dirty="0">
                <a:latin typeface="Times New Roman" panose="02020603050405020304" pitchFamily="18" charset="0"/>
                <a:cs typeface="Times New Roman" panose="02020603050405020304" pitchFamily="18" charset="0"/>
              </a:rPr>
              <a:t>Statement of Problem</a:t>
            </a:r>
          </a:p>
          <a:p>
            <a:pPr marL="519113" indent="-519113" algn="just">
              <a:lnSpc>
                <a:spcPct val="100000"/>
              </a:lnSpc>
              <a:spcBef>
                <a:spcPts val="600"/>
              </a:spcBef>
              <a:buFont typeface="+mj-lt"/>
              <a:buAutoNum type="arabicPeriod"/>
            </a:pPr>
            <a:r>
              <a:rPr lang="en-US" b="1" dirty="0">
                <a:latin typeface="Times New Roman" panose="02020603050405020304" pitchFamily="18" charset="0"/>
                <a:cs typeface="Times New Roman" panose="02020603050405020304" pitchFamily="18" charset="0"/>
              </a:rPr>
              <a:t>Key Questions </a:t>
            </a:r>
          </a:p>
          <a:p>
            <a:pPr marL="519113" indent="-519113" algn="just">
              <a:lnSpc>
                <a:spcPct val="100000"/>
              </a:lnSpc>
              <a:spcBef>
                <a:spcPts val="600"/>
              </a:spcBef>
              <a:buFont typeface="+mj-lt"/>
              <a:buAutoNum type="arabicPeriod"/>
            </a:pPr>
            <a:r>
              <a:rPr lang="en-US" b="1" dirty="0">
                <a:latin typeface="Times New Roman" panose="02020603050405020304" pitchFamily="18" charset="0"/>
                <a:cs typeface="Times New Roman" panose="02020603050405020304" pitchFamily="18" charset="0"/>
              </a:rPr>
              <a:t>Methodology of this Research</a:t>
            </a:r>
          </a:p>
          <a:p>
            <a:pPr marL="519113" indent="-519113" algn="just">
              <a:lnSpc>
                <a:spcPct val="100000"/>
              </a:lnSpc>
              <a:spcBef>
                <a:spcPts val="600"/>
              </a:spcBef>
              <a:buFont typeface="+mj-lt"/>
              <a:buAutoNum type="arabicPeriod"/>
            </a:pPr>
            <a:r>
              <a:rPr lang="en-US" b="1" dirty="0">
                <a:latin typeface="Times New Roman" panose="02020603050405020304" pitchFamily="18" charset="0"/>
                <a:cs typeface="Times New Roman" panose="02020603050405020304" pitchFamily="18" charset="0"/>
              </a:rPr>
              <a:t>Climax </a:t>
            </a:r>
          </a:p>
          <a:p>
            <a:pPr marL="519113" indent="-519113" algn="just">
              <a:lnSpc>
                <a:spcPct val="100000"/>
              </a:lnSpc>
              <a:spcBef>
                <a:spcPts val="600"/>
              </a:spcBef>
              <a:buFont typeface="+mj-lt"/>
              <a:buAutoNum type="arabicPeriod"/>
            </a:pPr>
            <a:r>
              <a:rPr lang="en-US" b="1" dirty="0">
                <a:latin typeface="Times New Roman" panose="02020603050405020304" pitchFamily="18" charset="0"/>
                <a:cs typeface="Times New Roman" panose="02020603050405020304" pitchFamily="18" charset="0"/>
              </a:rPr>
              <a:t>Rankings</a:t>
            </a:r>
          </a:p>
          <a:p>
            <a:pPr marL="519113" indent="-519113" algn="just">
              <a:lnSpc>
                <a:spcPct val="100000"/>
              </a:lnSpc>
              <a:spcBef>
                <a:spcPts val="600"/>
              </a:spcBef>
              <a:buFont typeface="+mj-lt"/>
              <a:buAutoNum type="arabicPeriod"/>
            </a:pPr>
            <a:r>
              <a:rPr lang="en-US" b="1" dirty="0">
                <a:latin typeface="Times New Roman" panose="02020603050405020304" pitchFamily="18" charset="0"/>
                <a:cs typeface="Times New Roman" panose="02020603050405020304" pitchFamily="18" charset="0"/>
              </a:rPr>
              <a:t>Causes of Downfall</a:t>
            </a:r>
          </a:p>
          <a:p>
            <a:pPr marL="519113" indent="-519113" algn="just">
              <a:lnSpc>
                <a:spcPct val="100000"/>
              </a:lnSpc>
              <a:spcBef>
                <a:spcPts val="600"/>
              </a:spcBef>
              <a:buFont typeface="+mj-lt"/>
              <a:buAutoNum type="arabicPeriod"/>
            </a:pPr>
            <a:r>
              <a:rPr lang="en-US" b="1" dirty="0">
                <a:solidFill>
                  <a:prstClr val="black"/>
                </a:solidFill>
                <a:latin typeface="Times New Roman" panose="02020603050405020304" pitchFamily="18" charset="0"/>
                <a:cs typeface="Times New Roman" panose="02020603050405020304" pitchFamily="18" charset="0"/>
              </a:rPr>
              <a:t>PHF’s plan to revive Hockey</a:t>
            </a:r>
            <a:endParaRPr lang="en-US" b="1" dirty="0">
              <a:latin typeface="Times New Roman" panose="02020603050405020304" pitchFamily="18" charset="0"/>
              <a:cs typeface="Times New Roman" panose="02020603050405020304" pitchFamily="18" charset="0"/>
            </a:endParaRPr>
          </a:p>
          <a:p>
            <a:pPr marL="519113" indent="-519113" algn="just">
              <a:lnSpc>
                <a:spcPct val="100000"/>
              </a:lnSpc>
              <a:spcBef>
                <a:spcPts val="600"/>
              </a:spcBef>
              <a:buFont typeface="+mj-lt"/>
              <a:buAutoNum type="arabicPeriod"/>
            </a:pPr>
            <a:r>
              <a:rPr lang="en-US" b="1" dirty="0">
                <a:latin typeface="Times New Roman" panose="02020603050405020304" pitchFamily="18" charset="0"/>
                <a:cs typeface="Times New Roman" panose="02020603050405020304" pitchFamily="18" charset="0"/>
              </a:rPr>
              <a:t>Conclusion </a:t>
            </a:r>
          </a:p>
          <a:p>
            <a:pPr marL="519113" indent="-519113" algn="just">
              <a:lnSpc>
                <a:spcPct val="100000"/>
              </a:lnSpc>
              <a:spcBef>
                <a:spcPts val="600"/>
              </a:spcBef>
              <a:buFont typeface="+mj-lt"/>
              <a:buAutoNum type="arabicPeriod"/>
            </a:pPr>
            <a:r>
              <a:rPr lang="en-US" b="1" dirty="0">
                <a:latin typeface="Times New Roman" panose="02020603050405020304" pitchFamily="18" charset="0"/>
                <a:cs typeface="Times New Roman" panose="02020603050405020304" pitchFamily="18" charset="0"/>
              </a:rPr>
              <a:t>Suggestions / Way forward </a:t>
            </a:r>
          </a:p>
          <a:p>
            <a:pPr marL="519113" indent="-519113" algn="just">
              <a:lnSpc>
                <a:spcPct val="100000"/>
              </a:lnSpc>
              <a:spcBef>
                <a:spcPts val="600"/>
              </a:spcBef>
              <a:buFont typeface="+mj-lt"/>
              <a:buAutoNum type="arabicPeriod"/>
            </a:pPr>
            <a:r>
              <a:rPr lang="en-US" b="1" dirty="0">
                <a:latin typeface="Times New Roman" panose="02020603050405020304" pitchFamily="18" charset="0"/>
                <a:cs typeface="Times New Roman" panose="02020603050405020304" pitchFamily="18" charset="0"/>
              </a:rPr>
              <a:t>References</a:t>
            </a:r>
            <a:endParaRPr lang="en-US" dirty="0">
              <a:latin typeface="Times New Roman" panose="02020603050405020304" pitchFamily="18" charset="0"/>
              <a:cs typeface="Times New Roman" panose="02020603050405020304" pitchFamily="18" charset="0"/>
            </a:endParaRPr>
          </a:p>
          <a:p>
            <a:pPr marL="519113" indent="-519113" algn="just">
              <a:lnSpc>
                <a:spcPct val="100000"/>
              </a:lnSpc>
              <a:spcBef>
                <a:spcPts val="600"/>
              </a:spcBef>
              <a:buFont typeface="+mj-lt"/>
              <a:buAutoNum type="arabicPeriod"/>
            </a:pP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A7CCF264-3B41-4996-9C20-8D1E35B0BE80}" type="slidenum">
              <a:rPr lang="en-US" sz="1600" b="1" smtClean="0">
                <a:solidFill>
                  <a:schemeClr val="tx1"/>
                </a:solidFill>
                <a:latin typeface="Times New Roman" panose="02020603050405020304" pitchFamily="18" charset="0"/>
                <a:cs typeface="Times New Roman" panose="02020603050405020304" pitchFamily="18" charset="0"/>
              </a:rPr>
              <a:pPr/>
              <a:t>4</a:t>
            </a:fld>
            <a:endParaRPr lang="en-US" sz="1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2928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905"/>
            <a:ext cx="10515600" cy="866522"/>
          </a:xfrm>
        </p:spPr>
        <p:txBody>
          <a:bodyPr anchor="b" anchorCtr="0">
            <a:normAutofit/>
          </a:bodyPr>
          <a:lstStyle/>
          <a:p>
            <a:pPr algn="ctr"/>
            <a:r>
              <a:rPr lang="en-US" sz="4000" b="1" dirty="0">
                <a:solidFill>
                  <a:schemeClr val="tx1"/>
                </a:solidFill>
                <a:latin typeface="Times New Roman" panose="02020603050405020304" pitchFamily="18" charset="0"/>
                <a:cs typeface="Times New Roman" panose="02020603050405020304" pitchFamily="18" charset="0"/>
              </a:rPr>
              <a:t>Introduction </a:t>
            </a:r>
          </a:p>
        </p:txBody>
      </p:sp>
      <p:sp>
        <p:nvSpPr>
          <p:cNvPr id="3" name="Content Placeholder 2"/>
          <p:cNvSpPr>
            <a:spLocks noGrp="1"/>
          </p:cNvSpPr>
          <p:nvPr>
            <p:ph idx="1"/>
          </p:nvPr>
        </p:nvSpPr>
        <p:spPr>
          <a:xfrm>
            <a:off x="571099" y="1956640"/>
            <a:ext cx="11075469" cy="4444267"/>
          </a:xfrm>
        </p:spPr>
        <p:txBody>
          <a:bodyPr anchor="ctr">
            <a:noAutofit/>
          </a:bodyPr>
          <a:lstStyle/>
          <a:p>
            <a:pPr algn="just">
              <a:lnSpc>
                <a:spcPct val="150000"/>
              </a:lnSpc>
            </a:pPr>
            <a:r>
              <a:rPr lang="en-US" dirty="0">
                <a:latin typeface="Times New Roman" panose="02020603050405020304" pitchFamily="18" charset="0"/>
                <a:cs typeface="Times New Roman" panose="02020603050405020304" pitchFamily="18" charset="0"/>
              </a:rPr>
              <a:t>Pakistan was traditionally the power house of hockey globally, winning three (3) Olympics, four (4) World Cup, eight (8) Asian Games titles, three (3) Asia Cup titles and three (3) Champion Trophy titles. </a:t>
            </a:r>
          </a:p>
          <a:p>
            <a:pPr algn="just">
              <a:lnSpc>
                <a:spcPct val="150000"/>
              </a:lnSpc>
            </a:pPr>
            <a:r>
              <a:rPr lang="en-US" dirty="0">
                <a:latin typeface="Times New Roman" panose="02020603050405020304" pitchFamily="18" charset="0"/>
                <a:cs typeface="Times New Roman" panose="02020603050405020304" pitchFamily="18" charset="0"/>
              </a:rPr>
              <a:t>After 1994, Pakistan has failed to win any international title and Pakistan’s  national sport is dying. </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669A82A6-EA41-1745-A4B3-F40649A718E5}" type="slidenum">
              <a:rPr lang="en-US" sz="1600" b="1" smtClean="0">
                <a:solidFill>
                  <a:schemeClr val="tx1"/>
                </a:solidFill>
                <a:latin typeface="Times New Roman" panose="02020603050405020304" pitchFamily="18" charset="0"/>
                <a:cs typeface="Times New Roman" panose="02020603050405020304" pitchFamily="18" charset="0"/>
              </a:rPr>
              <a:pPr/>
              <a:t>5</a:t>
            </a:fld>
            <a:endParaRPr lang="en-US" sz="1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0349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58DF3-81CD-424F-936A-1A2C4B5C508C}"/>
              </a:ext>
            </a:extLst>
          </p:cNvPr>
          <p:cNvSpPr>
            <a:spLocks noGrp="1"/>
          </p:cNvSpPr>
          <p:nvPr>
            <p:ph type="title"/>
          </p:nvPr>
        </p:nvSpPr>
        <p:spPr/>
        <p:txBody>
          <a:bodyPr>
            <a:normAutofit/>
          </a:bodyPr>
          <a:lstStyle/>
          <a:p>
            <a:pPr algn="ctr"/>
            <a:r>
              <a:rPr lang="en-US" sz="4000" b="1" dirty="0">
                <a:latin typeface="Times New Roman" panose="02020603050405020304" pitchFamily="18" charset="0"/>
                <a:cs typeface="Times New Roman" panose="02020603050405020304" pitchFamily="18" charset="0"/>
              </a:rPr>
              <a:t>Statement of Problem</a:t>
            </a:r>
          </a:p>
        </p:txBody>
      </p:sp>
      <p:sp>
        <p:nvSpPr>
          <p:cNvPr id="3" name="Content Placeholder 2">
            <a:extLst>
              <a:ext uri="{FF2B5EF4-FFF2-40B4-BE49-F238E27FC236}">
                <a16:creationId xmlns:a16="http://schemas.microsoft.com/office/drawing/2014/main" id="{332EFD83-88DB-4B5B-9AFF-6FA7D216F7CF}"/>
              </a:ext>
            </a:extLst>
          </p:cNvPr>
          <p:cNvSpPr>
            <a:spLocks noGrp="1"/>
          </p:cNvSpPr>
          <p:nvPr>
            <p:ph idx="1"/>
          </p:nvPr>
        </p:nvSpPr>
        <p:spPr>
          <a:xfrm>
            <a:off x="774031" y="1542966"/>
            <a:ext cx="10824411" cy="4826083"/>
          </a:xfrm>
        </p:spPr>
        <p:txBody>
          <a:bodyPr>
            <a:normAutofit/>
          </a:bodyPr>
          <a:lstStyle/>
          <a:p>
            <a:pPr marL="0" indent="0" algn="just">
              <a:lnSpc>
                <a:spcPct val="150000"/>
              </a:lnSpc>
              <a:buNone/>
            </a:pPr>
            <a:r>
              <a:rPr lang="en-US" dirty="0">
                <a:latin typeface="Times New Roman" panose="02020603050405020304" pitchFamily="18" charset="0"/>
                <a:cs typeface="Times New Roman" panose="02020603050405020304" pitchFamily="18" charset="0"/>
              </a:rPr>
              <a:t>Apart from a few victories on the Asian level, the Pakistani hockey team has not been able to win any international hockey trophy in the 21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century. Its decline is largely ignored and there is still no serious consideration towards the improvement of the game. </a:t>
            </a:r>
          </a:p>
        </p:txBody>
      </p:sp>
      <p:sp>
        <p:nvSpPr>
          <p:cNvPr id="5" name="Slide Number Placeholder 4">
            <a:extLst>
              <a:ext uri="{FF2B5EF4-FFF2-40B4-BE49-F238E27FC236}">
                <a16:creationId xmlns:a16="http://schemas.microsoft.com/office/drawing/2014/main" id="{328294BA-510D-4D76-A1D7-F2C4A6AE34CF}"/>
              </a:ext>
            </a:extLst>
          </p:cNvPr>
          <p:cNvSpPr>
            <a:spLocks noGrp="1"/>
          </p:cNvSpPr>
          <p:nvPr>
            <p:ph type="sldNum" sz="quarter" idx="12"/>
          </p:nvPr>
        </p:nvSpPr>
        <p:spPr/>
        <p:txBody>
          <a:bodyPr/>
          <a:lstStyle/>
          <a:p>
            <a:fld id="{D5AC29F5-4010-4A19-9105-7A7791C3ED09}" type="slidenum">
              <a:rPr lang="en-US" sz="1600" b="1" smtClean="0">
                <a:solidFill>
                  <a:schemeClr val="tx1"/>
                </a:solidFill>
                <a:latin typeface="Times New Roman" panose="02020603050405020304" pitchFamily="18" charset="0"/>
                <a:cs typeface="Times New Roman" panose="02020603050405020304" pitchFamily="18" charset="0"/>
              </a:rPr>
              <a:t>6</a:t>
            </a:fld>
            <a:endParaRPr lang="en-US" sz="1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4714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2493"/>
          </a:xfrm>
        </p:spPr>
        <p:txBody>
          <a:bodyPr>
            <a:normAutofit/>
          </a:bodyPr>
          <a:lstStyle/>
          <a:p>
            <a:pPr algn="ctr"/>
            <a:r>
              <a:rPr lang="en-US" sz="4000" b="1" dirty="0">
                <a:solidFill>
                  <a:schemeClr val="tx1"/>
                </a:solidFill>
                <a:latin typeface="Times New Roman" panose="02020603050405020304" pitchFamily="18" charset="0"/>
                <a:cs typeface="Times New Roman" panose="02020603050405020304" pitchFamily="18" charset="0"/>
              </a:rPr>
              <a:t>Key Questions</a:t>
            </a:r>
          </a:p>
        </p:txBody>
      </p:sp>
      <p:sp>
        <p:nvSpPr>
          <p:cNvPr id="3" name="Content Placeholder 2"/>
          <p:cNvSpPr>
            <a:spLocks noGrp="1"/>
          </p:cNvSpPr>
          <p:nvPr>
            <p:ph idx="1"/>
          </p:nvPr>
        </p:nvSpPr>
        <p:spPr>
          <a:xfrm>
            <a:off x="433137" y="2097266"/>
            <a:ext cx="11502189" cy="4418501"/>
          </a:xfrm>
        </p:spPr>
        <p:txBody>
          <a:bodyPr anchor="t">
            <a:normAutofit fontScale="25000" lnSpcReduction="20000"/>
          </a:bodyPr>
          <a:lstStyle/>
          <a:p>
            <a:pPr marL="0" indent="0" algn="ctr">
              <a:lnSpc>
                <a:spcPct val="120000"/>
              </a:lnSpc>
              <a:spcBef>
                <a:spcPts val="0"/>
              </a:spcBef>
              <a:buNone/>
            </a:pPr>
            <a:r>
              <a:rPr lang="en-US" sz="11200" b="1" i="1" dirty="0">
                <a:latin typeface="Times New Roman" panose="02020603050405020304" pitchFamily="18" charset="0"/>
                <a:cs typeface="Times New Roman" panose="02020603050405020304" pitchFamily="18" charset="0"/>
              </a:rPr>
              <a:t>Pakistan’s national sport, Hockey has been declining over the course of  </a:t>
            </a:r>
          </a:p>
          <a:p>
            <a:pPr marL="0" indent="0" algn="ctr">
              <a:lnSpc>
                <a:spcPct val="120000"/>
              </a:lnSpc>
              <a:spcBef>
                <a:spcPts val="0"/>
              </a:spcBef>
              <a:buNone/>
            </a:pPr>
            <a:r>
              <a:rPr lang="en-US" sz="11200" b="1" i="1" dirty="0">
                <a:latin typeface="Times New Roman" panose="02020603050405020304" pitchFamily="18" charset="0"/>
                <a:cs typeface="Times New Roman" panose="02020603050405020304" pitchFamily="18" charset="0"/>
              </a:rPr>
              <a:t>last two decades </a:t>
            </a:r>
          </a:p>
          <a:p>
            <a:pPr marL="463550" indent="-463550" algn="just">
              <a:lnSpc>
                <a:spcPct val="120000"/>
              </a:lnSpc>
              <a:buAutoNum type="arabicPeriod"/>
            </a:pPr>
            <a:endParaRPr lang="en-US" sz="6400" dirty="0">
              <a:latin typeface="Times New Roman" panose="02020603050405020304" pitchFamily="18" charset="0"/>
              <a:cs typeface="Times New Roman" panose="02020603050405020304" pitchFamily="18" charset="0"/>
            </a:endParaRPr>
          </a:p>
          <a:p>
            <a:pPr marL="463550" indent="-463550" algn="just">
              <a:lnSpc>
                <a:spcPct val="150000"/>
              </a:lnSpc>
              <a:buAutoNum type="arabicPeriod"/>
            </a:pPr>
            <a:r>
              <a:rPr lang="en-US" sz="11200" dirty="0">
                <a:latin typeface="Times New Roman" panose="02020603050405020304" pitchFamily="18" charset="0"/>
                <a:cs typeface="Times New Roman" panose="02020603050405020304" pitchFamily="18" charset="0"/>
              </a:rPr>
              <a:t>Is it due to lack of government patronage or Pakistan hockey structure lacks in terms of skills and competitiveness? </a:t>
            </a:r>
          </a:p>
          <a:p>
            <a:pPr marL="463550" indent="-463550" algn="just">
              <a:lnSpc>
                <a:spcPct val="150000"/>
              </a:lnSpc>
              <a:buAutoNum type="arabicPeriod"/>
            </a:pPr>
            <a:r>
              <a:rPr lang="en-US" sz="11200" dirty="0">
                <a:latin typeface="Times New Roman" panose="02020603050405020304" pitchFamily="18" charset="0"/>
                <a:cs typeface="Times New Roman" panose="02020603050405020304" pitchFamily="18" charset="0"/>
              </a:rPr>
              <a:t>What measures can help to improve the condition of national sport hockey in the country?</a:t>
            </a:r>
          </a:p>
        </p:txBody>
      </p:sp>
      <p:sp>
        <p:nvSpPr>
          <p:cNvPr id="5" name="Slide Number Placeholder 4"/>
          <p:cNvSpPr>
            <a:spLocks noGrp="1"/>
          </p:cNvSpPr>
          <p:nvPr>
            <p:ph type="sldNum" sz="quarter" idx="12"/>
          </p:nvPr>
        </p:nvSpPr>
        <p:spPr/>
        <p:txBody>
          <a:bodyPr/>
          <a:lstStyle/>
          <a:p>
            <a:fld id="{669A82A6-EA41-1745-A4B3-F40649A718E5}" type="slidenum">
              <a:rPr lang="en-US" sz="1600" b="1" smtClean="0">
                <a:solidFill>
                  <a:schemeClr val="tx1"/>
                </a:solidFill>
                <a:latin typeface="Times New Roman" panose="02020603050405020304" pitchFamily="18" charset="0"/>
                <a:cs typeface="Times New Roman" panose="02020603050405020304" pitchFamily="18" charset="0"/>
              </a:rPr>
              <a:pPr/>
              <a:t>7</a:t>
            </a:fld>
            <a:endParaRPr lang="en-US" sz="1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0371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4A075-619F-4251-81DA-11A17FED3867}"/>
              </a:ext>
            </a:extLst>
          </p:cNvPr>
          <p:cNvSpPr>
            <a:spLocks noGrp="1"/>
          </p:cNvSpPr>
          <p:nvPr>
            <p:ph type="title"/>
          </p:nvPr>
        </p:nvSpPr>
        <p:spPr>
          <a:xfrm>
            <a:off x="838200" y="173401"/>
            <a:ext cx="10515600" cy="1325563"/>
          </a:xfrm>
        </p:spPr>
        <p:txBody>
          <a:bodyPr>
            <a:normAutofit/>
          </a:bodyPr>
          <a:lstStyle/>
          <a:p>
            <a:pPr algn="ctr"/>
            <a:r>
              <a:rPr lang="en-US" sz="4000" b="1" dirty="0">
                <a:latin typeface="Times New Roman" panose="02020603050405020304" pitchFamily="18" charset="0"/>
                <a:cs typeface="Times New Roman" panose="02020603050405020304" pitchFamily="18" charset="0"/>
              </a:rPr>
              <a:t>Methodology of this Research</a:t>
            </a:r>
          </a:p>
        </p:txBody>
      </p:sp>
      <p:graphicFrame>
        <p:nvGraphicFramePr>
          <p:cNvPr id="14" name="Content Placeholder 13">
            <a:extLst>
              <a:ext uri="{FF2B5EF4-FFF2-40B4-BE49-F238E27FC236}">
                <a16:creationId xmlns:a16="http://schemas.microsoft.com/office/drawing/2014/main" id="{6502C4A8-1913-4914-8ADC-C15DEEAE5740}"/>
              </a:ext>
            </a:extLst>
          </p:cNvPr>
          <p:cNvGraphicFramePr>
            <a:graphicFrameLocks noGrp="1"/>
          </p:cNvGraphicFramePr>
          <p:nvPr>
            <p:ph idx="1"/>
            <p:extLst>
              <p:ext uri="{D42A27DB-BD31-4B8C-83A1-F6EECF244321}">
                <p14:modId xmlns:p14="http://schemas.microsoft.com/office/powerpoint/2010/main" val="2025406374"/>
              </p:ext>
            </p:extLst>
          </p:nvPr>
        </p:nvGraphicFramePr>
        <p:xfrm>
          <a:off x="505132" y="1209368"/>
          <a:ext cx="11181736" cy="564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a:extLst>
              <a:ext uri="{FF2B5EF4-FFF2-40B4-BE49-F238E27FC236}">
                <a16:creationId xmlns:a16="http://schemas.microsoft.com/office/drawing/2014/main" id="{DA75CFD1-A75B-4087-BDF1-94F9CF5BCFDE}"/>
              </a:ext>
            </a:extLst>
          </p:cNvPr>
          <p:cNvSpPr>
            <a:spLocks noGrp="1"/>
          </p:cNvSpPr>
          <p:nvPr>
            <p:ph type="sldNum" sz="quarter" idx="12"/>
          </p:nvPr>
        </p:nvSpPr>
        <p:spPr/>
        <p:txBody>
          <a:bodyPr/>
          <a:lstStyle/>
          <a:p>
            <a:fld id="{D5AC29F5-4010-4A19-9105-7A7791C3ED09}" type="slidenum">
              <a:rPr lang="en-US" sz="1600" b="1" smtClean="0">
                <a:solidFill>
                  <a:schemeClr val="tx1"/>
                </a:solidFill>
                <a:latin typeface="Times New Roman" panose="02020603050405020304" pitchFamily="18" charset="0"/>
                <a:cs typeface="Times New Roman" panose="02020603050405020304" pitchFamily="18" charset="0"/>
              </a:rPr>
              <a:t>8</a:t>
            </a:fld>
            <a:endParaRPr lang="en-US" sz="1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8549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1F245-A6FA-4287-96A1-6AA5AC52F07A}"/>
              </a:ext>
            </a:extLst>
          </p:cNvPr>
          <p:cNvSpPr>
            <a:spLocks noGrp="1"/>
          </p:cNvSpPr>
          <p:nvPr>
            <p:ph type="title"/>
          </p:nvPr>
        </p:nvSpPr>
        <p:spPr>
          <a:xfrm>
            <a:off x="838200" y="252831"/>
            <a:ext cx="10515600" cy="1325563"/>
          </a:xfrm>
        </p:spPr>
        <p:txBody>
          <a:bodyPr/>
          <a:lstStyle/>
          <a:p>
            <a:pPr algn="ctr"/>
            <a:r>
              <a:rPr lang="en-US" sz="4000" b="1" dirty="0">
                <a:latin typeface="Times New Roman" panose="02020603050405020304" pitchFamily="18" charset="0"/>
                <a:cs typeface="Times New Roman" panose="02020603050405020304" pitchFamily="18" charset="0"/>
              </a:rPr>
              <a:t>Climax</a:t>
            </a:r>
            <a:br>
              <a:rPr lang="en-US"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(1960 – 1994)</a:t>
            </a:r>
            <a:endParaRPr lang="en-US" sz="32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6330B0D-6DDD-408D-9812-FE52BA98BC1A}"/>
              </a:ext>
            </a:extLst>
          </p:cNvPr>
          <p:cNvSpPr>
            <a:spLocks noGrp="1"/>
          </p:cNvSpPr>
          <p:nvPr>
            <p:ph idx="1"/>
          </p:nvPr>
        </p:nvSpPr>
        <p:spPr>
          <a:xfrm>
            <a:off x="838200" y="1378593"/>
            <a:ext cx="10830636" cy="4837091"/>
          </a:xfrm>
        </p:spPr>
        <p:txBody>
          <a:bodyPr>
            <a:normAutofit/>
          </a:bodyPr>
          <a:lstStyle/>
          <a:p>
            <a:pPr algn="just"/>
            <a:r>
              <a:rPr lang="en-US" dirty="0">
                <a:latin typeface="Times New Roman" panose="02020603050405020304" pitchFamily="18" charset="0"/>
                <a:cs typeface="Times New Roman" panose="02020603050405020304" pitchFamily="18" charset="0"/>
              </a:rPr>
              <a:t>20 Gold medals</a:t>
            </a:r>
          </a:p>
          <a:p>
            <a:pPr marL="914400" lvl="1" indent="-457200"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Olympics1960, 1968 and 1984 </a:t>
            </a:r>
            <a:r>
              <a:rPr lang="en-US" sz="2800" b="1"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a:t>
            </a:r>
          </a:p>
          <a:p>
            <a:pPr marL="914400" lvl="1" indent="-457200"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World Cup 1971, 1978, 1982 and 1994 </a:t>
            </a:r>
            <a:r>
              <a:rPr lang="en-US" sz="2800" b="1" dirty="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a:t>
            </a:r>
          </a:p>
          <a:p>
            <a:pPr marL="914400" lvl="1" indent="-457200"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Champions Trophy 1978, 1980 and 1994 </a:t>
            </a:r>
            <a:r>
              <a:rPr lang="en-US" sz="2800" b="1"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a:t>
            </a:r>
          </a:p>
          <a:p>
            <a:pPr marL="914400" lvl="1" indent="-457200"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Asian Games 1958, 1962, 1970, 1974, 1978, 1982 and 1990 </a:t>
            </a:r>
            <a:r>
              <a:rPr lang="en-US" sz="2800" b="1" dirty="0">
                <a:latin typeface="Times New Roman" panose="02020603050405020304" pitchFamily="18" charset="0"/>
                <a:cs typeface="Times New Roman" panose="02020603050405020304" pitchFamily="18" charset="0"/>
              </a:rPr>
              <a:t>(7)</a:t>
            </a:r>
            <a:r>
              <a:rPr lang="en-US" sz="2800" dirty="0">
                <a:latin typeface="Times New Roman" panose="02020603050405020304" pitchFamily="18" charset="0"/>
                <a:cs typeface="Times New Roman" panose="02020603050405020304" pitchFamily="18" charset="0"/>
              </a:rPr>
              <a:t>. </a:t>
            </a:r>
          </a:p>
          <a:p>
            <a:pPr marL="914400" lvl="1" indent="-457200"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Asia Cup 1982, 1985 and 1989 </a:t>
            </a:r>
            <a:r>
              <a:rPr lang="en-US" sz="2800" b="1"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9 Silver Medals </a:t>
            </a:r>
          </a:p>
          <a:p>
            <a:pPr marL="914400" lvl="1" indent="-457200"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Olympics1956, 1964 and 1972 </a:t>
            </a:r>
            <a:r>
              <a:rPr lang="en-US" sz="2800" b="1"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a:t>
            </a:r>
          </a:p>
          <a:p>
            <a:pPr marL="914400" lvl="1" indent="-457200"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World Cup 1975 and 1990 </a:t>
            </a:r>
            <a:r>
              <a:rPr lang="en-US" sz="2800" b="1"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a:t>
            </a:r>
          </a:p>
          <a:p>
            <a:pPr marL="914400" lvl="1" indent="-457200"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Champions Trophy 1983, 1984,1988 and 1991 </a:t>
            </a:r>
            <a:r>
              <a:rPr lang="en-US" sz="2800" b="1" dirty="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FCF9E910-7C93-4A27-8F79-B19FFCD2EF82}"/>
              </a:ext>
            </a:extLst>
          </p:cNvPr>
          <p:cNvSpPr>
            <a:spLocks noGrp="1"/>
          </p:cNvSpPr>
          <p:nvPr>
            <p:ph type="sldNum" sz="quarter" idx="12"/>
          </p:nvPr>
        </p:nvSpPr>
        <p:spPr/>
        <p:txBody>
          <a:bodyPr/>
          <a:lstStyle/>
          <a:p>
            <a:fld id="{D5AC29F5-4010-4A19-9105-7A7791C3ED09}" type="slidenum">
              <a:rPr lang="en-US" sz="1600" b="1" smtClean="0">
                <a:solidFill>
                  <a:schemeClr val="tx1"/>
                </a:solidFill>
                <a:latin typeface="Times New Roman" panose="02020603050405020304" pitchFamily="18" charset="0"/>
                <a:cs typeface="Times New Roman" panose="02020603050405020304" pitchFamily="18" charset="0"/>
              </a:rPr>
              <a:t>9</a:t>
            </a:fld>
            <a:endParaRPr lang="en-US" sz="1600" b="1" dirty="0">
              <a:solidFill>
                <a:schemeClr val="tx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3E2B6DB5-571D-4E58-9BEE-7153DBD6C100}"/>
              </a:ext>
            </a:extLst>
          </p:cNvPr>
          <p:cNvSpPr txBox="1"/>
          <p:nvPr/>
        </p:nvSpPr>
        <p:spPr>
          <a:xfrm>
            <a:off x="1426907" y="6253001"/>
            <a:ext cx="7377880" cy="338554"/>
          </a:xfrm>
          <a:prstGeom prst="rect">
            <a:avLst/>
          </a:prstGeom>
          <a:noFill/>
        </p:spPr>
        <p:txBody>
          <a:bodyPr wrap="square">
            <a:spAutoFit/>
          </a:bodyPr>
          <a:lstStyle/>
          <a:p>
            <a:r>
              <a:rPr lang="en-US" sz="1600" b="1" dirty="0">
                <a:solidFill>
                  <a:srgbClr val="0070C0"/>
                </a:solidFill>
                <a:latin typeface="Times New Roman" panose="02020603050405020304" pitchFamily="18" charset="0"/>
                <a:cs typeface="Times New Roman" panose="02020603050405020304" pitchFamily="18" charset="0"/>
              </a:rPr>
              <a:t>https://pakhockey.org/honors-and-recognition-since-1948/</a:t>
            </a:r>
          </a:p>
        </p:txBody>
      </p:sp>
      <p:pic>
        <p:nvPicPr>
          <p:cNvPr id="7" name="Picture 6" descr="PHF-6.jpg">
            <a:extLst>
              <a:ext uri="{FF2B5EF4-FFF2-40B4-BE49-F238E27FC236}">
                <a16:creationId xmlns:a16="http://schemas.microsoft.com/office/drawing/2014/main" id="{1780A9B1-7265-4EA8-830A-456AA9499D22}"/>
              </a:ext>
            </a:extLst>
          </p:cNvPr>
          <p:cNvPicPr>
            <a:picLocks noChangeAspect="1"/>
          </p:cNvPicPr>
          <p:nvPr/>
        </p:nvPicPr>
        <p:blipFill>
          <a:blip r:embed="rId3">
            <a:lum bright="-20000" contrast="30000"/>
          </a:blip>
          <a:stretch>
            <a:fillRect/>
          </a:stretch>
        </p:blipFill>
        <p:spPr>
          <a:xfrm>
            <a:off x="8359871" y="482261"/>
            <a:ext cx="3581400" cy="2247329"/>
          </a:xfrm>
          <a:prstGeom prst="rect">
            <a:avLst/>
          </a:prstGeom>
          <a:ln>
            <a:noFill/>
          </a:ln>
          <a:effectLst>
            <a:softEdge rad="112500"/>
          </a:effectLst>
        </p:spPr>
      </p:pic>
    </p:spTree>
    <p:extLst>
      <p:ext uri="{BB962C8B-B14F-4D97-AF65-F5344CB8AC3E}">
        <p14:creationId xmlns:p14="http://schemas.microsoft.com/office/powerpoint/2010/main" val="1356328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6077</TotalTime>
  <Words>2489</Words>
  <Application>Microsoft Office PowerPoint</Application>
  <PresentationFormat>Widescreen</PresentationFormat>
  <Paragraphs>186</Paragraphs>
  <Slides>30</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arial</vt:lpstr>
      <vt:lpstr>Calibri</vt:lpstr>
      <vt:lpstr>Calibri Light</vt:lpstr>
      <vt:lpstr>Times New Roman</vt:lpstr>
      <vt:lpstr>Wingdings</vt:lpstr>
      <vt:lpstr>Office Theme</vt:lpstr>
      <vt:lpstr>PowerPoint Presentation</vt:lpstr>
      <vt:lpstr>NATIONAL MANAGEMENT COLLEGE 117th NATIONAL MANAGEMENT COURCE</vt:lpstr>
      <vt:lpstr>Glossary of Terms</vt:lpstr>
      <vt:lpstr>Sequence of Presentation</vt:lpstr>
      <vt:lpstr>Introduction </vt:lpstr>
      <vt:lpstr>Statement of Problem</vt:lpstr>
      <vt:lpstr>Key Questions</vt:lpstr>
      <vt:lpstr>Methodology of this Research</vt:lpstr>
      <vt:lpstr>Climax (1960 – 1994)</vt:lpstr>
      <vt:lpstr>PowerPoint Presentation</vt:lpstr>
      <vt:lpstr>PowerPoint Presentation</vt:lpstr>
      <vt:lpstr>PowerPoint Presentation</vt:lpstr>
      <vt:lpstr>International Ranking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PHF’s plan to revive Hockey</vt:lpstr>
      <vt:lpstr>Conclusion</vt:lpstr>
      <vt:lpstr>Suggestions / Way forward</vt:lpstr>
      <vt:lpstr>Suggestions / Way forward</vt:lpstr>
      <vt:lpstr>References</vt:lpstr>
      <vt:lpstr>Thank You</vt:lpstr>
      <vt:lpstr>PowerPoint Presentation</vt:lpstr>
      <vt:lpstr>PowerPoint Presentation</vt:lpstr>
      <vt:lpstr>Interview with Olympian Tauqeer Dar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661</cp:revision>
  <cp:lastPrinted>2022-11-14T14:10:07Z</cp:lastPrinted>
  <dcterms:created xsi:type="dcterms:W3CDTF">2022-10-29T02:09:34Z</dcterms:created>
  <dcterms:modified xsi:type="dcterms:W3CDTF">2022-11-16T06:07:10Z</dcterms:modified>
</cp:coreProperties>
</file>